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7" r:id="rId3"/>
    <p:sldId id="284" r:id="rId4"/>
    <p:sldId id="276" r:id="rId5"/>
    <p:sldId id="275" r:id="rId6"/>
  </p:sldIdLst>
  <p:sldSz cx="12192000" cy="6858000"/>
  <p:notesSz cx="7010400" cy="92964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karni, Arvind" initials="KA" lastIdx="1" clrIdx="0"/>
  <p:cmAuthor id="2" name="Das, Debarchana" initials="DD" lastIdx="1" clrIdx="1">
    <p:extLst>
      <p:ext uri="{19B8F6BF-5375-455C-9EA6-DF929625EA0E}">
        <p15:presenceInfo xmlns:p15="http://schemas.microsoft.com/office/powerpoint/2012/main" userId="S::debarchana.das@dana.com::ac44489f-10db-4b8b-b3ef-63b5f1e67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D6F0FF"/>
    <a:srgbClr val="E6E6E6"/>
    <a:srgbClr val="029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5380" autoAdjust="0"/>
  </p:normalViewPr>
  <p:slideViewPr>
    <p:cSldViewPr snapToGrid="0">
      <p:cViewPr varScale="1">
        <p:scale>
          <a:sx n="67" d="100"/>
          <a:sy n="67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3C388-F386-49C8-AC26-707AE0CD881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EC5600D1-D8C3-40DE-9503-0999AFC37AB1}" type="pres">
      <dgm:prSet presAssocID="{2953C388-F386-49C8-AC26-707AE0CD881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8CD5A1A-12CB-468C-9486-92BFA4AD3B7F}" type="presOf" srcId="{2953C388-F386-49C8-AC26-707AE0CD8816}" destId="{EC5600D1-D8C3-40DE-9503-0999AFC37AB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4C459A-758F-4DEA-96EE-7E389E7DEA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29D40-A68F-4002-AECF-23E89C18DF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2F3F4-684F-4BE5-AB53-E2915095DB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70C0-7D31-48CA-819E-2D241D1AD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41F85-8A4F-4837-8ED6-5FB8699F8B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E14D-1D16-4DE4-BFDF-F48A3A30E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6434"/>
          </a:xfrm>
          <a:prstGeom prst="rect">
            <a:avLst/>
          </a:prstGeom>
        </p:spPr>
        <p:txBody>
          <a:bodyPr vert="horz" lIns="92441" tIns="46221" rIns="92441" bIns="46221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1048765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6434"/>
          </a:xfrm>
          <a:prstGeom prst="rect">
            <a:avLst/>
          </a:prstGeom>
        </p:spPr>
        <p:txBody>
          <a:bodyPr vert="horz" lIns="92441" tIns="46221" rIns="92441" bIns="46221" rtlCol="0"/>
          <a:lstStyle>
            <a:lvl1pPr algn="r">
              <a:defRPr sz="1200"/>
            </a:lvl1pPr>
          </a:lstStyle>
          <a:p>
            <a:fld id="{055A3A72-0558-477C-83D3-40AA5163CD5C}" type="datetimeFigureOut">
              <a:rPr lang="en-IN" smtClean="0"/>
              <a:t>08-09-2022</a:t>
            </a:fld>
            <a:endParaRPr lang="en-IN" dirty="0"/>
          </a:p>
        </p:txBody>
      </p:sp>
      <p:sp>
        <p:nvSpPr>
          <p:cNvPr id="104876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1" tIns="46221" rIns="92441" bIns="46221" rtlCol="0" anchor="ctr"/>
          <a:lstStyle/>
          <a:p>
            <a:endParaRPr lang="en-IN" dirty="0"/>
          </a:p>
        </p:txBody>
      </p:sp>
      <p:sp>
        <p:nvSpPr>
          <p:cNvPr id="104876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4"/>
            <a:ext cx="5608320" cy="3660458"/>
          </a:xfrm>
          <a:prstGeom prst="rect">
            <a:avLst/>
          </a:prstGeom>
        </p:spPr>
        <p:txBody>
          <a:bodyPr vert="horz" lIns="92441" tIns="46221" rIns="92441" bIns="4622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8"/>
            <a:ext cx="3037840" cy="466434"/>
          </a:xfrm>
          <a:prstGeom prst="rect">
            <a:avLst/>
          </a:prstGeom>
        </p:spPr>
        <p:txBody>
          <a:bodyPr vert="horz" lIns="92441" tIns="46221" rIns="92441" bIns="46221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8"/>
            <a:ext cx="3037840" cy="466434"/>
          </a:xfrm>
          <a:prstGeom prst="rect">
            <a:avLst/>
          </a:prstGeom>
        </p:spPr>
        <p:txBody>
          <a:bodyPr vert="horz" lIns="92441" tIns="46221" rIns="92441" bIns="46221" rtlCol="0" anchor="b"/>
          <a:lstStyle>
            <a:lvl1pPr algn="r">
              <a:defRPr sz="1200"/>
            </a:lvl1pPr>
          </a:lstStyle>
          <a:p>
            <a:fld id="{CC62AAFF-AAA9-4877-9AD9-DE9202673D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07090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2AAFF-AAA9-4877-9AD9-DE9202673D0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29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2AAFF-AAA9-4877-9AD9-DE9202673D09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26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2AAFF-AAA9-4877-9AD9-DE9202673D0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24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2AAFF-AAA9-4877-9AD9-DE9202673D0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05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586740" y="1104900"/>
            <a:ext cx="11155680" cy="5245100"/>
          </a:xfrm>
          <a:prstGeom prst="rect">
            <a:avLst/>
          </a:prstGeom>
        </p:spPr>
        <p:txBody>
          <a:bodyPr/>
          <a:lstStyle>
            <a:lvl1pPr marL="250022" indent="-250022">
              <a:lnSpc>
                <a:spcPct val="90000"/>
              </a:lnSpc>
              <a:spcBef>
                <a:spcPts val="937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50"/>
            </a:lvl1pPr>
            <a:lvl2pPr marL="426624" indent="-176602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12"/>
            </a:lvl2pPr>
            <a:lvl3pPr marL="604218" indent="-177595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37"/>
            </a:lvl3pPr>
            <a:lvl4pPr marL="749072" indent="-144853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187"/>
            </a:lvl4pPr>
            <a:lvl5pPr marL="860192" indent="-11112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6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none" baseline="0">
                <a:latin typeface="Arial (Headings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no ru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471" y="3907"/>
            <a:ext cx="12191999" cy="6857998"/>
          </a:xfrm>
          <a:prstGeom prst="rect">
            <a:avLst/>
          </a:prstGeom>
          <a:noFill/>
        </p:spPr>
      </p:pic>
      <p:sp>
        <p:nvSpPr>
          <p:cNvPr id="1048579" name="Flowchart: Manual Input 22"/>
          <p:cNvSpPr/>
          <p:nvPr/>
        </p:nvSpPr>
        <p:spPr>
          <a:xfrm rot="5400000">
            <a:off x="639203" y="-649301"/>
            <a:ext cx="6642547" cy="7941149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1048580" name="Parallelogram 24"/>
          <p:cNvSpPr/>
          <p:nvPr/>
        </p:nvSpPr>
        <p:spPr>
          <a:xfrm rot="10800000" flipV="1">
            <a:off x="776090" y="2723223"/>
            <a:ext cx="6564513" cy="1407862"/>
          </a:xfrm>
          <a:prstGeom prst="parallelogram">
            <a:avLst>
              <a:gd name="adj" fmla="val 23797"/>
            </a:avLst>
          </a:prstGeom>
          <a:solidFill>
            <a:srgbClr val="008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>
              <a:solidFill>
                <a:schemeClr val="accent1"/>
              </a:solidFill>
            </a:endParaRPr>
          </a:p>
        </p:txBody>
      </p:sp>
      <p:pic>
        <p:nvPicPr>
          <p:cNvPr id="2097156" name="Picture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600502"/>
            <a:ext cx="12192000" cy="285437"/>
          </a:xfrm>
          <a:prstGeom prst="rect">
            <a:avLst/>
          </a:prstGeom>
        </p:spPr>
      </p:pic>
      <p:sp>
        <p:nvSpPr>
          <p:cNvPr id="1048581" name="TextBox 2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582" name="Slide Number Placeholder 4"/>
          <p:cNvSpPr>
            <a:spLocks noGrp="1"/>
          </p:cNvSpPr>
          <p:nvPr/>
        </p:nvSpPr>
        <p:spPr>
          <a:xfrm>
            <a:off x="11725710" y="6550927"/>
            <a:ext cx="339773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583" name="TextBox 8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584" name="Slide Number Placeholder 4"/>
          <p:cNvSpPr>
            <a:spLocks noGrp="1"/>
          </p:cNvSpPr>
          <p:nvPr/>
        </p:nvSpPr>
        <p:spPr>
          <a:xfrm>
            <a:off x="11530486" y="6550927"/>
            <a:ext cx="534996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pic>
        <p:nvPicPr>
          <p:cNvPr id="2097157" name="Picture 1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188696" y="1449866"/>
            <a:ext cx="1966339" cy="1035604"/>
          </a:xfrm>
          <a:prstGeom prst="rect">
            <a:avLst/>
          </a:prstGeom>
        </p:spPr>
      </p:pic>
      <p:pic>
        <p:nvPicPr>
          <p:cNvPr id="2097158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" y="6307673"/>
            <a:ext cx="12200467" cy="578269"/>
          </a:xfrm>
          <a:prstGeom prst="rect">
            <a:avLst/>
          </a:prstGeom>
        </p:spPr>
      </p:pic>
      <p:sp>
        <p:nvSpPr>
          <p:cNvPr id="1048585" name="TextBox 15"/>
          <p:cNvSpPr txBox="1"/>
          <p:nvPr/>
        </p:nvSpPr>
        <p:spPr>
          <a:xfrm>
            <a:off x="-10096" y="37775"/>
            <a:ext cx="6300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50" dirty="0">
                <a:solidFill>
                  <a:schemeClr val="bg1">
                    <a:lumMod val="65000"/>
                  </a:schemeClr>
                </a:solidFill>
              </a:rPr>
              <a:t>Honesty and Integrity  |  Good Corporate Citizenship  |  Open Communication  |  Continuous</a:t>
            </a:r>
            <a:r>
              <a:rPr lang="en-US" sz="750" baseline="0" dirty="0">
                <a:solidFill>
                  <a:schemeClr val="bg1">
                    <a:lumMod val="65000"/>
                  </a:schemeClr>
                </a:solidFill>
              </a:rPr>
              <a:t> Improvement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97159" name="Picture 16"/>
          <p:cNvPicPr>
            <a:picLocks noChangeAspect="1"/>
          </p:cNvPicPr>
          <p:nvPr/>
        </p:nvPicPr>
        <p:blipFill rotWithShape="1">
          <a:blip r:embed="rId5" cstate="screen"/>
          <a:srcRect t="66010"/>
          <a:stretch>
            <a:fillRect/>
          </a:stretch>
        </p:blipFill>
        <p:spPr>
          <a:xfrm>
            <a:off x="7992536" y="6288309"/>
            <a:ext cx="3846027" cy="535707"/>
          </a:xfrm>
          <a:prstGeom prst="rect">
            <a:avLst/>
          </a:prstGeom>
        </p:spPr>
      </p:pic>
      <p:sp>
        <p:nvSpPr>
          <p:cNvPr id="1048586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717971" y="3151070"/>
            <a:ext cx="5004564" cy="6865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62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87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1717971" y="4247873"/>
            <a:ext cx="5004564" cy="49944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88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1717971" y="4747327"/>
            <a:ext cx="5004564" cy="4419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426209" y="6391881"/>
            <a:ext cx="3251207" cy="444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no ru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4" descr="http://www.dana-lib.com/ShowImage.ashx?id=4039&amp;fftid=4&amp;fp=/DSCF1980_5x7_300.jpg&amp;width=731&amp;height=1024"/>
          <p:cNvPicPr>
            <a:picLocks noChangeAspect="1" noChangeArrowheads="1"/>
          </p:cNvPicPr>
          <p:nvPr/>
        </p:nvPicPr>
        <p:blipFill rotWithShape="1">
          <a:blip r:embed="rId2"/>
          <a:srcRect b="18196"/>
          <a:stretch>
            <a:fillRect/>
          </a:stretch>
        </p:blipFill>
        <p:spPr bwMode="auto">
          <a:xfrm>
            <a:off x="6114012" y="2329"/>
            <a:ext cx="6077989" cy="6642547"/>
          </a:xfrm>
          <a:prstGeom prst="rect">
            <a:avLst/>
          </a:prstGeom>
          <a:noFill/>
        </p:spPr>
      </p:pic>
      <p:sp>
        <p:nvSpPr>
          <p:cNvPr id="1048710" name="Flowchart: Manual Input 17"/>
          <p:cNvSpPr/>
          <p:nvPr/>
        </p:nvSpPr>
        <p:spPr>
          <a:xfrm rot="5400000">
            <a:off x="639203" y="-649301"/>
            <a:ext cx="6642547" cy="7941149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1048711" name="Parallelogram 18"/>
          <p:cNvSpPr/>
          <p:nvPr/>
        </p:nvSpPr>
        <p:spPr>
          <a:xfrm rot="10800000" flipV="1">
            <a:off x="776090" y="2723223"/>
            <a:ext cx="6564513" cy="1407862"/>
          </a:xfrm>
          <a:prstGeom prst="parallelogram">
            <a:avLst>
              <a:gd name="adj" fmla="val 23797"/>
            </a:avLst>
          </a:prstGeom>
          <a:solidFill>
            <a:srgbClr val="008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>
              <a:solidFill>
                <a:schemeClr val="accent1"/>
              </a:solidFill>
            </a:endParaRPr>
          </a:p>
        </p:txBody>
      </p:sp>
      <p:pic>
        <p:nvPicPr>
          <p:cNvPr id="2097178" name="Picture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600502"/>
            <a:ext cx="12192000" cy="285437"/>
          </a:xfrm>
          <a:prstGeom prst="rect">
            <a:avLst/>
          </a:prstGeom>
        </p:spPr>
      </p:pic>
      <p:sp>
        <p:nvSpPr>
          <p:cNvPr id="1048712" name="TextBox 2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13" name="Slide Number Placeholder 4"/>
          <p:cNvSpPr>
            <a:spLocks noGrp="1"/>
          </p:cNvSpPr>
          <p:nvPr/>
        </p:nvSpPr>
        <p:spPr>
          <a:xfrm>
            <a:off x="11725710" y="6550927"/>
            <a:ext cx="339773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14" name="TextBox 8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15" name="Slide Number Placeholder 4"/>
          <p:cNvSpPr>
            <a:spLocks noGrp="1"/>
          </p:cNvSpPr>
          <p:nvPr/>
        </p:nvSpPr>
        <p:spPr>
          <a:xfrm>
            <a:off x="11530486" y="6550927"/>
            <a:ext cx="534996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pic>
        <p:nvPicPr>
          <p:cNvPr id="2097179" name="Picture 1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188696" y="1449866"/>
            <a:ext cx="1966339" cy="1035604"/>
          </a:xfrm>
          <a:prstGeom prst="rect">
            <a:avLst/>
          </a:prstGeom>
        </p:spPr>
      </p:pic>
      <p:pic>
        <p:nvPicPr>
          <p:cNvPr id="2097180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" y="6307673"/>
            <a:ext cx="12200467" cy="578269"/>
          </a:xfrm>
          <a:prstGeom prst="rect">
            <a:avLst/>
          </a:prstGeom>
        </p:spPr>
      </p:pic>
      <p:pic>
        <p:nvPicPr>
          <p:cNvPr id="2097181" name="Picture 16"/>
          <p:cNvPicPr>
            <a:picLocks noChangeAspect="1"/>
          </p:cNvPicPr>
          <p:nvPr/>
        </p:nvPicPr>
        <p:blipFill rotWithShape="1">
          <a:blip r:embed="rId5" cstate="screen"/>
          <a:srcRect t="66010"/>
          <a:stretch>
            <a:fillRect/>
          </a:stretch>
        </p:blipFill>
        <p:spPr>
          <a:xfrm>
            <a:off x="7992536" y="6288309"/>
            <a:ext cx="3846027" cy="535707"/>
          </a:xfrm>
          <a:prstGeom prst="rect">
            <a:avLst/>
          </a:prstGeom>
        </p:spPr>
      </p:pic>
      <p:sp>
        <p:nvSpPr>
          <p:cNvPr id="1048716" name="TextBox 21"/>
          <p:cNvSpPr txBox="1"/>
          <p:nvPr/>
        </p:nvSpPr>
        <p:spPr>
          <a:xfrm>
            <a:off x="-10096" y="46242"/>
            <a:ext cx="636009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50" dirty="0">
                <a:solidFill>
                  <a:schemeClr val="bg1">
                    <a:lumMod val="65000"/>
                  </a:schemeClr>
                </a:solidFill>
              </a:rPr>
              <a:t>Honesty and Integrity  |  Good Corporate Citizenship  |  Open Communication  |  Continuous</a:t>
            </a:r>
            <a:r>
              <a:rPr lang="en-US" sz="750" baseline="0" dirty="0">
                <a:solidFill>
                  <a:schemeClr val="bg1">
                    <a:lumMod val="65000"/>
                  </a:schemeClr>
                </a:solidFill>
              </a:rPr>
              <a:t> Improvement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8717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717971" y="3151070"/>
            <a:ext cx="5004564" cy="6865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62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8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1717971" y="4247873"/>
            <a:ext cx="5004564" cy="49944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9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1717971" y="4747327"/>
            <a:ext cx="5004564" cy="4419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no ru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Picture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600502"/>
            <a:ext cx="12192000" cy="285437"/>
          </a:xfrm>
          <a:prstGeom prst="rect">
            <a:avLst/>
          </a:prstGeom>
        </p:spPr>
      </p:pic>
      <p:sp>
        <p:nvSpPr>
          <p:cNvPr id="1048741" name="TextBox 2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42" name="Slide Number Placeholder 4"/>
          <p:cNvSpPr>
            <a:spLocks noGrp="1"/>
          </p:cNvSpPr>
          <p:nvPr/>
        </p:nvSpPr>
        <p:spPr>
          <a:xfrm>
            <a:off x="11725710" y="6550927"/>
            <a:ext cx="339773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43" name="TextBox 8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44" name="Slide Number Placeholder 4"/>
          <p:cNvSpPr>
            <a:spLocks noGrp="1"/>
          </p:cNvSpPr>
          <p:nvPr/>
        </p:nvSpPr>
        <p:spPr>
          <a:xfrm>
            <a:off x="11530486" y="6550927"/>
            <a:ext cx="534996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45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525259" y="2393151"/>
            <a:ext cx="4964943" cy="6865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25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6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525259" y="3088799"/>
            <a:ext cx="4964943" cy="499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7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525259" y="3588253"/>
            <a:ext cx="4964943" cy="4419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8" name="Rectangle 17"/>
          <p:cNvSpPr/>
          <p:nvPr/>
        </p:nvSpPr>
        <p:spPr>
          <a:xfrm>
            <a:off x="0" y="5715002"/>
            <a:ext cx="12192000" cy="1170937"/>
          </a:xfrm>
          <a:prstGeom prst="rect">
            <a:avLst/>
          </a:prstGeom>
          <a:gradFill flip="none" rotWithShape="1">
            <a:gsLst>
              <a:gs pos="0">
                <a:srgbClr val="079EEE">
                  <a:lumMod val="100000"/>
                </a:srgbClr>
              </a:gs>
              <a:gs pos="100000">
                <a:srgbClr val="0D478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pic>
        <p:nvPicPr>
          <p:cNvPr id="2097193" name="Picture 1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376379" y="2435436"/>
            <a:ext cx="2562311" cy="1349483"/>
          </a:xfrm>
          <a:prstGeom prst="rect">
            <a:avLst/>
          </a:prstGeom>
        </p:spPr>
      </p:pic>
      <p:pic>
        <p:nvPicPr>
          <p:cNvPr id="2097194" name="Picture 21"/>
          <p:cNvPicPr>
            <a:picLocks noChangeAspect="1"/>
          </p:cNvPicPr>
          <p:nvPr/>
        </p:nvPicPr>
        <p:blipFill rotWithShape="1">
          <a:blip r:embed="rId4" cstate="screen"/>
          <a:srcRect t="66010"/>
          <a:stretch>
            <a:fillRect/>
          </a:stretch>
        </p:blipFill>
        <p:spPr>
          <a:xfrm>
            <a:off x="3120029" y="5774701"/>
            <a:ext cx="5962573" cy="830518"/>
          </a:xfrm>
          <a:prstGeom prst="rect">
            <a:avLst/>
          </a:prstGeom>
        </p:spPr>
      </p:pic>
      <p:cxnSp>
        <p:nvCxnSpPr>
          <p:cNvPr id="3145734" name="Straight Connector 22"/>
          <p:cNvCxnSpPr>
            <a:cxnSpLocks/>
          </p:cNvCxnSpPr>
          <p:nvPr/>
        </p:nvCxnSpPr>
        <p:spPr>
          <a:xfrm>
            <a:off x="5525259" y="3030163"/>
            <a:ext cx="4964943" cy="0"/>
          </a:xfrm>
          <a:prstGeom prst="line">
            <a:avLst/>
          </a:prstGeom>
          <a:ln w="12700">
            <a:solidFill>
              <a:srgbClr val="079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49" name="Rectangle 24"/>
          <p:cNvSpPr/>
          <p:nvPr/>
        </p:nvSpPr>
        <p:spPr>
          <a:xfrm>
            <a:off x="0" y="0"/>
            <a:ext cx="12192000" cy="403962"/>
          </a:xfrm>
          <a:prstGeom prst="rect">
            <a:avLst/>
          </a:prstGeom>
          <a:gradFill flip="none" rotWithShape="1">
            <a:gsLst>
              <a:gs pos="0">
                <a:srgbClr val="079EEE">
                  <a:lumMod val="100000"/>
                </a:srgbClr>
              </a:gs>
              <a:gs pos="100000">
                <a:srgbClr val="0D478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1048750" name="TextBox 25"/>
          <p:cNvSpPr txBox="1"/>
          <p:nvPr/>
        </p:nvSpPr>
        <p:spPr>
          <a:xfrm>
            <a:off x="1921938" y="100304"/>
            <a:ext cx="8381999" cy="21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75" dirty="0">
                <a:solidFill>
                  <a:schemeClr val="bg1"/>
                </a:solidFill>
              </a:rPr>
              <a:t>Honesty and Integrity   |   Good Corporate Citizenship   |   Open Communication   |</a:t>
            </a:r>
            <a:r>
              <a:rPr lang="en-US" sz="875" baseline="0" dirty="0">
                <a:solidFill>
                  <a:schemeClr val="bg1"/>
                </a:solidFill>
              </a:rPr>
              <a:t>   Continuous Improvement</a:t>
            </a:r>
            <a:endParaRPr lang="en-US" sz="87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/>
          <p:nvPr/>
        </p:nvSpPr>
        <p:spPr>
          <a:xfrm>
            <a:off x="0" y="-27937"/>
            <a:ext cx="12192000" cy="6953670"/>
          </a:xfrm>
          <a:prstGeom prst="rect">
            <a:avLst/>
          </a:prstGeom>
          <a:gradFill flip="none" rotWithShape="1">
            <a:gsLst>
              <a:gs pos="0">
                <a:srgbClr val="079EEE">
                  <a:lumMod val="100000"/>
                </a:srgbClr>
              </a:gs>
              <a:gs pos="100000">
                <a:srgbClr val="0D478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grpSp>
        <p:nvGrpSpPr>
          <p:cNvPr id="65" name="Group 3"/>
          <p:cNvGrpSpPr/>
          <p:nvPr/>
        </p:nvGrpSpPr>
        <p:grpSpPr>
          <a:xfrm>
            <a:off x="2817670" y="2027602"/>
            <a:ext cx="6556663" cy="2300734"/>
            <a:chOff x="3281898" y="2655857"/>
            <a:chExt cx="7867996" cy="2760881"/>
          </a:xfrm>
        </p:grpSpPr>
        <p:pic>
          <p:nvPicPr>
            <p:cNvPr id="2097175" name="Picture 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678510" y="2655857"/>
              <a:ext cx="3074772" cy="1619380"/>
            </a:xfrm>
            <a:prstGeom prst="rect">
              <a:avLst/>
            </a:prstGeom>
          </p:spPr>
        </p:pic>
        <p:pic>
          <p:nvPicPr>
            <p:cNvPr id="2097176" name="Picture 5"/>
            <p:cNvPicPr>
              <a:picLocks noChangeAspect="1"/>
            </p:cNvPicPr>
            <p:nvPr/>
          </p:nvPicPr>
          <p:blipFill rotWithShape="1">
            <a:blip r:embed="rId3" cstate="print"/>
            <a:srcRect t="66010"/>
            <a:stretch>
              <a:fillRect/>
            </a:stretch>
          </p:blipFill>
          <p:spPr>
            <a:xfrm>
              <a:off x="3281898" y="4420117"/>
              <a:ext cx="7867996" cy="99662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8F6CA-8832-49A4-BA68-6B68EB9F7190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586742" y="1104900"/>
            <a:ext cx="5382543" cy="5242560"/>
          </a:xfrm>
          <a:prstGeom prst="rect">
            <a:avLst/>
          </a:prstGeom>
        </p:spPr>
        <p:txBody>
          <a:bodyPr/>
          <a:lstStyle>
            <a:lvl1pPr marL="250022" indent="-250022">
              <a:lnSpc>
                <a:spcPct val="90000"/>
              </a:lnSpc>
              <a:spcBef>
                <a:spcPts val="937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50"/>
            </a:lvl1pPr>
            <a:lvl2pPr marL="426624" indent="-176602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12"/>
            </a:lvl2pPr>
            <a:lvl3pPr marL="604218" indent="-177595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37"/>
            </a:lvl3pPr>
            <a:lvl4pPr marL="749072" indent="-144853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187"/>
            </a:lvl4pPr>
            <a:lvl5pPr marL="860192" indent="-11112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2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0"/>
          </p:nvPr>
        </p:nvSpPr>
        <p:spPr>
          <a:xfrm>
            <a:off x="6371530" y="1104900"/>
            <a:ext cx="5382543" cy="5242560"/>
          </a:xfrm>
          <a:prstGeom prst="rect">
            <a:avLst/>
          </a:prstGeom>
        </p:spPr>
        <p:txBody>
          <a:bodyPr/>
          <a:lstStyle>
            <a:lvl1pPr marL="250022" indent="-250022">
              <a:lnSpc>
                <a:spcPct val="90000"/>
              </a:lnSpc>
              <a:spcBef>
                <a:spcPts val="937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50"/>
            </a:lvl1pPr>
            <a:lvl2pPr marL="426624" indent="-176602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12"/>
            </a:lvl2pPr>
            <a:lvl3pPr marL="604218" indent="-177595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37"/>
            </a:lvl3pPr>
            <a:lvl4pPr marL="749072" indent="-144853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187"/>
            </a:lvl4pPr>
            <a:lvl5pPr marL="860192" indent="-11112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Centered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Picture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600502"/>
            <a:ext cx="12192000" cy="285437"/>
          </a:xfrm>
          <a:prstGeom prst="rect">
            <a:avLst/>
          </a:prstGeom>
        </p:spPr>
      </p:pic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656899" y="2470567"/>
            <a:ext cx="10551876" cy="1701417"/>
          </a:xfrm>
        </p:spPr>
        <p:txBody>
          <a:bodyPr anchor="ctr" anchorCtr="0"/>
          <a:lstStyle>
            <a:lvl1pPr algn="ctr">
              <a:defRPr sz="475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2" name="TextBox 6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53" name="Slide Number Placeholder 4"/>
          <p:cNvSpPr>
            <a:spLocks noGrp="1"/>
          </p:cNvSpPr>
          <p:nvPr/>
        </p:nvSpPr>
        <p:spPr>
          <a:xfrm>
            <a:off x="11725710" y="6550927"/>
            <a:ext cx="339773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no ru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1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2097188" name="Picture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600502"/>
            <a:ext cx="12192000" cy="285437"/>
          </a:xfrm>
          <a:prstGeom prst="rect">
            <a:avLst/>
          </a:prstGeom>
        </p:spPr>
      </p:pic>
      <p:sp>
        <p:nvSpPr>
          <p:cNvPr id="1048731" name="TextBox 2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32" name="Slide Number Placeholder 4"/>
          <p:cNvSpPr>
            <a:spLocks noGrp="1"/>
          </p:cNvSpPr>
          <p:nvPr/>
        </p:nvSpPr>
        <p:spPr>
          <a:xfrm>
            <a:off x="11725710" y="6550927"/>
            <a:ext cx="339773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33" name="Flowchart: Manual Input 7"/>
          <p:cNvSpPr/>
          <p:nvPr/>
        </p:nvSpPr>
        <p:spPr>
          <a:xfrm rot="5400000">
            <a:off x="639203" y="-649301"/>
            <a:ext cx="6642547" cy="7941149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1048734" name="TextBox 8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35" name="Slide Number Placeholder 4"/>
          <p:cNvSpPr>
            <a:spLocks noGrp="1"/>
          </p:cNvSpPr>
          <p:nvPr/>
        </p:nvSpPr>
        <p:spPr>
          <a:xfrm>
            <a:off x="11530486" y="6550927"/>
            <a:ext cx="534996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pic>
        <p:nvPicPr>
          <p:cNvPr id="2097189" name="Picture 1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188696" y="1449866"/>
            <a:ext cx="1966339" cy="1035604"/>
          </a:xfrm>
          <a:prstGeom prst="rect">
            <a:avLst/>
          </a:prstGeom>
        </p:spPr>
      </p:pic>
      <p:sp>
        <p:nvSpPr>
          <p:cNvPr id="1048736" name="Parallelogram 11"/>
          <p:cNvSpPr/>
          <p:nvPr/>
        </p:nvSpPr>
        <p:spPr>
          <a:xfrm rot="10800000" flipV="1">
            <a:off x="776090" y="2723223"/>
            <a:ext cx="6564513" cy="1407862"/>
          </a:xfrm>
          <a:prstGeom prst="parallelogram">
            <a:avLst>
              <a:gd name="adj" fmla="val 23797"/>
            </a:avLst>
          </a:prstGeom>
          <a:solidFill>
            <a:srgbClr val="008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>
              <a:solidFill>
                <a:schemeClr val="accent1"/>
              </a:solidFill>
            </a:endParaRPr>
          </a:p>
        </p:txBody>
      </p:sp>
      <p:pic>
        <p:nvPicPr>
          <p:cNvPr id="2097190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" y="6307673"/>
            <a:ext cx="12200467" cy="578269"/>
          </a:xfrm>
          <a:prstGeom prst="rect">
            <a:avLst/>
          </a:prstGeom>
        </p:spPr>
      </p:pic>
      <p:sp>
        <p:nvSpPr>
          <p:cNvPr id="1048737" name="TextBox 15"/>
          <p:cNvSpPr txBox="1"/>
          <p:nvPr/>
        </p:nvSpPr>
        <p:spPr>
          <a:xfrm>
            <a:off x="-10096" y="46242"/>
            <a:ext cx="636009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50" dirty="0">
                <a:solidFill>
                  <a:schemeClr val="bg1">
                    <a:lumMod val="65000"/>
                  </a:schemeClr>
                </a:solidFill>
              </a:rPr>
              <a:t>Honesty and Integrity  |  Good Corporate Citizenship  |  Open Communication  |  Continuous</a:t>
            </a:r>
            <a:r>
              <a:rPr lang="en-US" sz="750" baseline="0" dirty="0">
                <a:solidFill>
                  <a:schemeClr val="bg1">
                    <a:lumMod val="65000"/>
                  </a:schemeClr>
                </a:solidFill>
              </a:rPr>
              <a:t> Improvement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97191" name="Picture 16"/>
          <p:cNvPicPr>
            <a:picLocks noChangeAspect="1"/>
          </p:cNvPicPr>
          <p:nvPr/>
        </p:nvPicPr>
        <p:blipFill rotWithShape="1">
          <a:blip r:embed="rId5" cstate="screen"/>
          <a:srcRect t="66010"/>
          <a:stretch>
            <a:fillRect/>
          </a:stretch>
        </p:blipFill>
        <p:spPr>
          <a:xfrm>
            <a:off x="7992536" y="6288309"/>
            <a:ext cx="3846027" cy="535707"/>
          </a:xfrm>
          <a:prstGeom prst="rect">
            <a:avLst/>
          </a:prstGeom>
        </p:spPr>
      </p:pic>
      <p:sp>
        <p:nvSpPr>
          <p:cNvPr id="1048738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717971" y="3151070"/>
            <a:ext cx="5004564" cy="6865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62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9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1717971" y="4247873"/>
            <a:ext cx="5004564" cy="49944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1717971" y="4747327"/>
            <a:ext cx="5004564" cy="4419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no ru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Picture 4" descr="http://www.dana-lib.com/ShowImage.ashx?id=4374&amp;fftid=4&amp;fp=/DANA_0129-Re.jpg&amp;width=1200&amp;height=800"/>
          <p:cNvPicPr>
            <a:picLocks noChangeAspect="1" noChangeArrowheads="1"/>
          </p:cNvPicPr>
          <p:nvPr/>
        </p:nvPicPr>
        <p:blipFill rotWithShape="1">
          <a:blip r:embed="rId2"/>
          <a:srcRect r="6528"/>
          <a:stretch>
            <a:fillRect/>
          </a:stretch>
        </p:blipFill>
        <p:spPr bwMode="auto">
          <a:xfrm>
            <a:off x="2890349" y="2333"/>
            <a:ext cx="9301655" cy="6639679"/>
          </a:xfrm>
          <a:prstGeom prst="rect">
            <a:avLst/>
          </a:prstGeom>
          <a:noFill/>
        </p:spPr>
      </p:pic>
      <p:sp>
        <p:nvSpPr>
          <p:cNvPr id="1048754" name="Flowchart: Manual Input 18"/>
          <p:cNvSpPr/>
          <p:nvPr/>
        </p:nvSpPr>
        <p:spPr>
          <a:xfrm rot="5400000">
            <a:off x="639203" y="-649301"/>
            <a:ext cx="6642547" cy="7941149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1048755" name="Parallelogram 21"/>
          <p:cNvSpPr/>
          <p:nvPr/>
        </p:nvSpPr>
        <p:spPr>
          <a:xfrm rot="10800000" flipV="1">
            <a:off x="776090" y="2723223"/>
            <a:ext cx="6564513" cy="1407862"/>
          </a:xfrm>
          <a:prstGeom prst="parallelogram">
            <a:avLst>
              <a:gd name="adj" fmla="val 23797"/>
            </a:avLst>
          </a:prstGeom>
          <a:solidFill>
            <a:srgbClr val="008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>
              <a:solidFill>
                <a:schemeClr val="accent1"/>
              </a:solidFill>
            </a:endParaRPr>
          </a:p>
        </p:txBody>
      </p:sp>
      <p:pic>
        <p:nvPicPr>
          <p:cNvPr id="2097197" name="Picture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600502"/>
            <a:ext cx="12192000" cy="285437"/>
          </a:xfrm>
          <a:prstGeom prst="rect">
            <a:avLst/>
          </a:prstGeom>
        </p:spPr>
      </p:pic>
      <p:sp>
        <p:nvSpPr>
          <p:cNvPr id="1048756" name="TextBox 2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57" name="Slide Number Placeholder 4"/>
          <p:cNvSpPr>
            <a:spLocks noGrp="1"/>
          </p:cNvSpPr>
          <p:nvPr/>
        </p:nvSpPr>
        <p:spPr>
          <a:xfrm>
            <a:off x="11725710" y="6550927"/>
            <a:ext cx="339773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58" name="TextBox 8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59" name="Slide Number Placeholder 4"/>
          <p:cNvSpPr>
            <a:spLocks noGrp="1"/>
          </p:cNvSpPr>
          <p:nvPr/>
        </p:nvSpPr>
        <p:spPr>
          <a:xfrm>
            <a:off x="11530486" y="6550927"/>
            <a:ext cx="534996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pic>
        <p:nvPicPr>
          <p:cNvPr id="2097198" name="Picture 1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188696" y="1449866"/>
            <a:ext cx="1966339" cy="1035604"/>
          </a:xfrm>
          <a:prstGeom prst="rect">
            <a:avLst/>
          </a:prstGeom>
        </p:spPr>
      </p:pic>
      <p:pic>
        <p:nvPicPr>
          <p:cNvPr id="2097199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" y="6307673"/>
            <a:ext cx="12200467" cy="578269"/>
          </a:xfrm>
          <a:prstGeom prst="rect">
            <a:avLst/>
          </a:prstGeom>
        </p:spPr>
      </p:pic>
      <p:pic>
        <p:nvPicPr>
          <p:cNvPr id="2097200" name="Picture 16"/>
          <p:cNvPicPr>
            <a:picLocks noChangeAspect="1"/>
          </p:cNvPicPr>
          <p:nvPr/>
        </p:nvPicPr>
        <p:blipFill rotWithShape="1">
          <a:blip r:embed="rId5" cstate="screen"/>
          <a:srcRect t="66010"/>
          <a:stretch>
            <a:fillRect/>
          </a:stretch>
        </p:blipFill>
        <p:spPr>
          <a:xfrm>
            <a:off x="7992536" y="6288309"/>
            <a:ext cx="3846027" cy="535707"/>
          </a:xfrm>
          <a:prstGeom prst="rect">
            <a:avLst/>
          </a:prstGeom>
        </p:spPr>
      </p:pic>
      <p:sp>
        <p:nvSpPr>
          <p:cNvPr id="1048760" name="TextBox 24"/>
          <p:cNvSpPr txBox="1"/>
          <p:nvPr/>
        </p:nvSpPr>
        <p:spPr>
          <a:xfrm>
            <a:off x="-10096" y="46242"/>
            <a:ext cx="636009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50" dirty="0">
                <a:solidFill>
                  <a:schemeClr val="bg1">
                    <a:lumMod val="65000"/>
                  </a:schemeClr>
                </a:solidFill>
              </a:rPr>
              <a:t>Honesty and Integrity  |  Good Corporate Citizenship  |  Open Communication  |  Continuous</a:t>
            </a:r>
            <a:r>
              <a:rPr lang="en-US" sz="750" baseline="0" dirty="0">
                <a:solidFill>
                  <a:schemeClr val="bg1">
                    <a:lumMod val="65000"/>
                  </a:schemeClr>
                </a:solidFill>
              </a:rPr>
              <a:t> Improvement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876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717971" y="3151070"/>
            <a:ext cx="5004564" cy="6865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62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2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1717971" y="4247873"/>
            <a:ext cx="5004564" cy="49944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3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1717971" y="4747327"/>
            <a:ext cx="5004564" cy="4419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o ru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18"/>
          <p:cNvPicPr>
            <a:picLocks noChangeAspect="1"/>
          </p:cNvPicPr>
          <p:nvPr/>
        </p:nvPicPr>
        <p:blipFill rotWithShape="1">
          <a:blip r:embed="rId2"/>
          <a:srcRect t="6840" b="9820"/>
          <a:stretch>
            <a:fillRect/>
          </a:stretch>
        </p:blipFill>
        <p:spPr>
          <a:xfrm>
            <a:off x="6091769" y="2327"/>
            <a:ext cx="6100233" cy="6537940"/>
          </a:xfrm>
          <a:prstGeom prst="rect">
            <a:avLst/>
          </a:prstGeom>
        </p:spPr>
      </p:pic>
      <p:sp>
        <p:nvSpPr>
          <p:cNvPr id="1048720" name="Flowchart: Manual Input 21"/>
          <p:cNvSpPr/>
          <p:nvPr/>
        </p:nvSpPr>
        <p:spPr>
          <a:xfrm rot="5400000">
            <a:off x="639203" y="-649301"/>
            <a:ext cx="6642547" cy="7941149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1048721" name="Parallelogram 22"/>
          <p:cNvSpPr/>
          <p:nvPr/>
        </p:nvSpPr>
        <p:spPr>
          <a:xfrm rot="10800000" flipV="1">
            <a:off x="776090" y="2723223"/>
            <a:ext cx="6564513" cy="1407862"/>
          </a:xfrm>
          <a:prstGeom prst="parallelogram">
            <a:avLst>
              <a:gd name="adj" fmla="val 23797"/>
            </a:avLst>
          </a:prstGeom>
          <a:solidFill>
            <a:srgbClr val="008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5" dirty="0">
              <a:solidFill>
                <a:schemeClr val="accent1"/>
              </a:solidFill>
            </a:endParaRPr>
          </a:p>
        </p:txBody>
      </p:sp>
      <p:pic>
        <p:nvPicPr>
          <p:cNvPr id="2097183" name="Picture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600502"/>
            <a:ext cx="12192000" cy="285437"/>
          </a:xfrm>
          <a:prstGeom prst="rect">
            <a:avLst/>
          </a:prstGeom>
        </p:spPr>
      </p:pic>
      <p:sp>
        <p:nvSpPr>
          <p:cNvPr id="1048722" name="TextBox 2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23" name="Slide Number Placeholder 4"/>
          <p:cNvSpPr>
            <a:spLocks noGrp="1"/>
          </p:cNvSpPr>
          <p:nvPr/>
        </p:nvSpPr>
        <p:spPr>
          <a:xfrm>
            <a:off x="11725710" y="6550927"/>
            <a:ext cx="339773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24" name="TextBox 8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048725" name="Slide Number Placeholder 4"/>
          <p:cNvSpPr>
            <a:spLocks noGrp="1"/>
          </p:cNvSpPr>
          <p:nvPr/>
        </p:nvSpPr>
        <p:spPr>
          <a:xfrm>
            <a:off x="11530486" y="6550927"/>
            <a:ext cx="534996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pic>
        <p:nvPicPr>
          <p:cNvPr id="2097184" name="Picture 1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188696" y="1449866"/>
            <a:ext cx="1966339" cy="1035604"/>
          </a:xfrm>
          <a:prstGeom prst="rect">
            <a:avLst/>
          </a:prstGeom>
        </p:spPr>
      </p:pic>
      <p:pic>
        <p:nvPicPr>
          <p:cNvPr id="209718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7" y="6307673"/>
            <a:ext cx="12200467" cy="578269"/>
          </a:xfrm>
          <a:prstGeom prst="rect">
            <a:avLst/>
          </a:prstGeom>
        </p:spPr>
      </p:pic>
      <p:sp>
        <p:nvSpPr>
          <p:cNvPr id="1048726" name="TextBox 15"/>
          <p:cNvSpPr txBox="1"/>
          <p:nvPr/>
        </p:nvSpPr>
        <p:spPr>
          <a:xfrm>
            <a:off x="-10099" y="29308"/>
            <a:ext cx="61651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50" dirty="0">
                <a:solidFill>
                  <a:schemeClr val="bg1">
                    <a:lumMod val="65000"/>
                  </a:schemeClr>
                </a:solidFill>
              </a:rPr>
              <a:t>Honesty and Integrity  |  Good Corporate Citizenship  |  Open Communication  |  Continuous</a:t>
            </a:r>
            <a:r>
              <a:rPr lang="en-US" sz="750" baseline="0" dirty="0">
                <a:solidFill>
                  <a:schemeClr val="bg1">
                    <a:lumMod val="65000"/>
                  </a:schemeClr>
                </a:solidFill>
              </a:rPr>
              <a:t> Improvement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97186" name="Picture 16"/>
          <p:cNvPicPr>
            <a:picLocks noChangeAspect="1"/>
          </p:cNvPicPr>
          <p:nvPr/>
        </p:nvPicPr>
        <p:blipFill rotWithShape="1">
          <a:blip r:embed="rId5" cstate="screen"/>
          <a:srcRect t="66010"/>
          <a:stretch>
            <a:fillRect/>
          </a:stretch>
        </p:blipFill>
        <p:spPr>
          <a:xfrm>
            <a:off x="7992536" y="6288309"/>
            <a:ext cx="3846027" cy="535707"/>
          </a:xfrm>
          <a:prstGeom prst="rect">
            <a:avLst/>
          </a:prstGeom>
        </p:spPr>
      </p:pic>
      <p:sp>
        <p:nvSpPr>
          <p:cNvPr id="1048727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717971" y="3151070"/>
            <a:ext cx="5004564" cy="6865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62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8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1717971" y="4247873"/>
            <a:ext cx="5004564" cy="49944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9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1717971" y="4747327"/>
            <a:ext cx="5004564" cy="4419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9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>
          <a:xfrm>
            <a:off x="0" y="6600502"/>
            <a:ext cx="12192000" cy="285437"/>
          </a:xfrm>
          <a:prstGeom prst="rect">
            <a:avLst/>
          </a:prstGeom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6742" y="273972"/>
            <a:ext cx="10168847" cy="792480"/>
          </a:xfrm>
          <a:prstGeom prst="rect">
            <a:avLst/>
          </a:prstGeom>
        </p:spPr>
        <p:txBody>
          <a:bodyPr vert="horz" lIns="130622" tIns="65311" rIns="130622" bIns="65311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Box 5"/>
          <p:cNvSpPr txBox="1"/>
          <p:nvPr/>
        </p:nvSpPr>
        <p:spPr>
          <a:xfrm>
            <a:off x="10755590" y="6642547"/>
            <a:ext cx="74892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50" dirty="0">
                <a:solidFill>
                  <a:schemeClr val="bg1"/>
                </a:solidFill>
                <a:latin typeface="Arial"/>
                <a:cs typeface="Arial"/>
              </a:rPr>
              <a:t>© Dana 2017</a:t>
            </a:r>
            <a:endParaRPr lang="en-US" sz="750" dirty="0">
              <a:solidFill>
                <a:schemeClr val="bg1"/>
              </a:solidFill>
            </a:endParaRPr>
          </a:p>
        </p:txBody>
      </p:sp>
      <p:cxnSp>
        <p:nvCxnSpPr>
          <p:cNvPr id="3145728" name="Straight Connector 6"/>
          <p:cNvCxnSpPr>
            <a:cxnSpLocks/>
          </p:cNvCxnSpPr>
          <p:nvPr/>
        </p:nvCxnSpPr>
        <p:spPr>
          <a:xfrm>
            <a:off x="0" y="1042276"/>
            <a:ext cx="12192000" cy="0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3" name="Picture 7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10832570" y="249961"/>
            <a:ext cx="1026607" cy="542357"/>
          </a:xfrm>
          <a:prstGeom prst="rect">
            <a:avLst/>
          </a:prstGeom>
        </p:spPr>
      </p:pic>
      <p:sp>
        <p:nvSpPr>
          <p:cNvPr id="1048578" name="Slide Number Placeholder 4"/>
          <p:cNvSpPr>
            <a:spLocks noGrp="1"/>
          </p:cNvSpPr>
          <p:nvPr/>
        </p:nvSpPr>
        <p:spPr>
          <a:xfrm>
            <a:off x="11530486" y="6550927"/>
            <a:ext cx="534996" cy="307075"/>
          </a:xfrm>
          <a:prstGeom prst="rect">
            <a:avLst/>
          </a:prstGeom>
        </p:spPr>
        <p:txBody>
          <a:bodyPr vert="horz" lIns="57150" tIns="28575" rIns="57150" bIns="28575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94128C-E83B-4BC0-9473-8FAC66CBA9BD}" type="slidenum">
              <a:rPr lang="en-US" sz="750" smtClean="0">
                <a:solidFill>
                  <a:schemeClr val="bg1"/>
                </a:solidFill>
              </a:rPr>
              <a:pPr algn="r"/>
              <a:t>‹#›</a:t>
            </a:fld>
            <a:endParaRPr lang="en-US" sz="750" dirty="0">
              <a:solidFill>
                <a:schemeClr val="bg1"/>
              </a:solidFill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18" cstate="screen"/>
          <a:stretch>
            <a:fillRect/>
          </a:stretch>
        </p:blipFill>
        <p:spPr>
          <a:xfrm>
            <a:off x="99683" y="6613706"/>
            <a:ext cx="1715867" cy="2345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816355" rtl="0" eaLnBrk="1" latinLnBrk="0" hangingPunct="1">
        <a:lnSpc>
          <a:spcPct val="90000"/>
        </a:lnSpc>
        <a:spcBef>
          <a:spcPct val="0"/>
        </a:spcBef>
        <a:buNone/>
        <a:defRPr sz="2875" b="1" kern="1200" cap="none" baseline="0">
          <a:solidFill>
            <a:srgbClr val="0085CA"/>
          </a:solidFill>
          <a:latin typeface="+mj-lt"/>
          <a:ea typeface="+mj-ea"/>
          <a:cs typeface="+mj-cs"/>
        </a:defRPr>
      </a:lvl1pPr>
    </p:titleStyle>
    <p:bodyStyle>
      <a:lvl1pPr marL="306134" indent="-306134" algn="l" defTabSz="816355" rtl="0" eaLnBrk="1" latinLnBrk="0" hangingPunct="1">
        <a:spcBef>
          <a:spcPts val="812"/>
        </a:spcBef>
        <a:buSzPct val="85000"/>
        <a:buFontTx/>
        <a:buBlip>
          <a:blip r:embed="rId19"/>
        </a:buBlip>
        <a:defRPr sz="2375" kern="1200">
          <a:solidFill>
            <a:schemeClr val="tx1"/>
          </a:solidFill>
          <a:latin typeface="+mn-lt"/>
          <a:ea typeface="+mn-ea"/>
          <a:cs typeface="+mn-cs"/>
        </a:defRPr>
      </a:lvl1pPr>
      <a:lvl2pPr marL="499051" indent="-177595" algn="l" defTabSz="816355" rtl="0" eaLnBrk="1" latinLnBrk="0" hangingPunct="1">
        <a:spcBef>
          <a:spcPts val="375"/>
        </a:spcBef>
        <a:buFont typeface="GM Sans Regular" panose="02000503000000000004" pitchFamily="2" charset="0"/>
        <a:buChar char="–"/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643904" indent="-144853" algn="l" defTabSz="816355" rtl="0" eaLnBrk="1" latinLnBrk="0" hangingPunct="1">
        <a:spcBef>
          <a:spcPts val="312"/>
        </a:spcBef>
        <a:buFont typeface="GM Sans Regular" panose="02000503000000000004" pitchFamily="2" charset="0"/>
        <a:buChar char="–"/>
        <a:defRPr sz="1562" kern="1200">
          <a:solidFill>
            <a:schemeClr val="tx1"/>
          </a:solidFill>
          <a:latin typeface="+mn-lt"/>
          <a:ea typeface="+mn-ea"/>
          <a:cs typeface="+mn-cs"/>
        </a:defRPr>
      </a:lvl3pPr>
      <a:lvl4pPr marL="787765" indent="-143862" algn="l" defTabSz="816355" rtl="0" eaLnBrk="1" latinLnBrk="0" hangingPunct="1">
        <a:spcBef>
          <a:spcPts val="187"/>
        </a:spcBef>
        <a:buFont typeface="GM Sans Regular" panose="02000503000000000004" pitchFamily="2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926666" indent="-138901" algn="l" defTabSz="816355" rtl="0" eaLnBrk="1" latinLnBrk="0" hangingPunct="1">
        <a:spcBef>
          <a:spcPts val="125"/>
        </a:spcBef>
        <a:buFont typeface="GM Sans Regular" panose="02000503000000000004" pitchFamily="2" charset="0"/>
        <a:buChar char="–"/>
        <a:defRPr sz="1062" kern="1200">
          <a:solidFill>
            <a:schemeClr val="tx1"/>
          </a:solidFill>
          <a:latin typeface="+mn-lt"/>
          <a:ea typeface="+mn-ea"/>
          <a:cs typeface="+mn-cs"/>
        </a:defRPr>
      </a:lvl5pPr>
      <a:lvl6pPr marL="2244977" indent="-204089" algn="l" defTabSz="816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816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816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816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816355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068554" y="2547883"/>
            <a:ext cx="5765932" cy="1485143"/>
          </a:xfrm>
        </p:spPr>
        <p:txBody>
          <a:bodyPr anchor="ctr" anchorCtr="0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fencing with motion sensor camera - 6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8239D-CA83-41A8-A2A9-20D350DE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04" y="1181901"/>
            <a:ext cx="5351247" cy="381975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Roman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30F7F-55AB-4B41-8A05-DEB39492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84" y="156407"/>
            <a:ext cx="10168847" cy="79248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fencing with motion sensor camera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5431A-C0E8-4631-ABC7-EAB4FA0DB14B}"/>
              </a:ext>
            </a:extLst>
          </p:cNvPr>
          <p:cNvSpPr txBox="1"/>
          <p:nvPr/>
        </p:nvSpPr>
        <p:spPr>
          <a:xfrm>
            <a:off x="6006961" y="1294757"/>
            <a:ext cx="535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Clr>
                <a:srgbClr val="0293E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90000"/>
              </a:lnSpc>
              <a:buClr>
                <a:srgbClr val="0293E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D2B71-CA8D-4DB0-86A6-7ED72A73F338}"/>
              </a:ext>
            </a:extLst>
          </p:cNvPr>
          <p:cNvSpPr txBox="1"/>
          <p:nvPr/>
        </p:nvSpPr>
        <p:spPr>
          <a:xfrm>
            <a:off x="728510" y="4297652"/>
            <a:ext cx="4889634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N" sz="2250" b="1" dirty="0">
              <a:latin typeface="Roman"/>
            </a:endParaRPr>
          </a:p>
          <a:p>
            <a:pPr>
              <a:lnSpc>
                <a:spcPct val="90000"/>
              </a:lnSpc>
            </a:pPr>
            <a:endParaRPr lang="en-IN" sz="3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4CF4A3-B58A-C9D8-8D8D-477DA4BE7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381179"/>
              </p:ext>
            </p:extLst>
          </p:nvPr>
        </p:nvGraphicFramePr>
        <p:xfrm>
          <a:off x="5968662" y="3681859"/>
          <a:ext cx="6223338" cy="298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E47359-6EF1-69C3-6EA3-FD11DCCC5624}"/>
              </a:ext>
            </a:extLst>
          </p:cNvPr>
          <p:cNvSpPr txBox="1"/>
          <p:nvPr/>
        </p:nvSpPr>
        <p:spPr>
          <a:xfrm>
            <a:off x="6096916" y="4872397"/>
            <a:ext cx="1443850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+mj-lt"/>
                <a:cs typeface="Times New Roman" panose="02020603050405020304" pitchFamily="18" charset="0"/>
              </a:rPr>
              <a:t>Data collection and sorting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+mj-lt"/>
                <a:cs typeface="Times New Roman" panose="02020603050405020304" pitchFamily="18" charset="0"/>
              </a:rPr>
              <a:t>28</a:t>
            </a:r>
            <a:r>
              <a:rPr lang="en-US" sz="1050" b="1" baseline="30000" dirty="0">
                <a:latin typeface="+mj-lt"/>
                <a:cs typeface="Times New Roman" panose="02020603050405020304" pitchFamily="18" charset="0"/>
              </a:rPr>
              <a:t>st</a:t>
            </a:r>
            <a:r>
              <a:rPr lang="en-US" sz="1050" b="1" dirty="0">
                <a:latin typeface="+mj-lt"/>
                <a:cs typeface="Times New Roman" panose="02020603050405020304" pitchFamily="18" charset="0"/>
              </a:rPr>
              <a:t> Aug</a:t>
            </a:r>
            <a:endParaRPr lang="en-IN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B35B7-A7C5-FF4F-D111-FEA4FBE5C14D}"/>
              </a:ext>
            </a:extLst>
          </p:cNvPr>
          <p:cNvSpPr txBox="1"/>
          <p:nvPr/>
        </p:nvSpPr>
        <p:spPr>
          <a:xfrm>
            <a:off x="8162560" y="5004446"/>
            <a:ext cx="144385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+mj-lt"/>
              </a:rPr>
              <a:t> I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mplementation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+mj-lt"/>
                <a:cs typeface="Times New Roman" panose="02020603050405020304" pitchFamily="18" charset="0"/>
              </a:rPr>
              <a:t>11</a:t>
            </a:r>
            <a:r>
              <a:rPr lang="en-US" sz="1050" b="1" baseline="30000" dirty="0">
                <a:latin typeface="+mj-lt"/>
                <a:cs typeface="Times New Roman" panose="02020603050405020304" pitchFamily="18" charset="0"/>
              </a:rPr>
              <a:t>rd</a:t>
            </a:r>
            <a:r>
              <a:rPr lang="en-US" sz="1050" b="1" dirty="0">
                <a:latin typeface="+mj-lt"/>
                <a:cs typeface="Times New Roman" panose="02020603050405020304" pitchFamily="18" charset="0"/>
              </a:rPr>
              <a:t> sept</a:t>
            </a:r>
            <a:endParaRPr lang="en-IN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A668D-75A1-8E2B-E694-6D5C821D86BA}"/>
              </a:ext>
            </a:extLst>
          </p:cNvPr>
          <p:cNvSpPr txBox="1"/>
          <p:nvPr/>
        </p:nvSpPr>
        <p:spPr>
          <a:xfrm>
            <a:off x="9601200" y="4877506"/>
            <a:ext cx="1286944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+mj-lt"/>
              </a:rPr>
              <a:t>F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inal performance analysis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+mj-lt"/>
                <a:cs typeface="Times New Roman" panose="02020603050405020304" pitchFamily="18" charset="0"/>
              </a:rPr>
              <a:t>18</a:t>
            </a:r>
            <a:r>
              <a:rPr lang="en-US" sz="1050" b="1" baseline="30000" dirty="0"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1050" b="1" dirty="0">
                <a:latin typeface="+mj-lt"/>
                <a:cs typeface="Times New Roman" panose="02020603050405020304" pitchFamily="18" charset="0"/>
              </a:rPr>
              <a:t> sept</a:t>
            </a:r>
            <a:endParaRPr lang="en-IN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2E704-3141-47B7-2196-8938098AB2A7}"/>
              </a:ext>
            </a:extLst>
          </p:cNvPr>
          <p:cNvSpPr txBox="1"/>
          <p:nvPr/>
        </p:nvSpPr>
        <p:spPr>
          <a:xfrm>
            <a:off x="10924552" y="4896694"/>
            <a:ext cx="1225830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+mj-lt"/>
                <a:cs typeface="Times New Roman" panose="02020603050405020304" pitchFamily="18" charset="0"/>
              </a:rPr>
              <a:t>Final report drafting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+mj-lt"/>
                <a:cs typeface="Times New Roman" panose="02020603050405020304" pitchFamily="18" charset="0"/>
              </a:rPr>
              <a:t>25</a:t>
            </a:r>
            <a:r>
              <a:rPr lang="en-US" sz="1050" b="1" baseline="30000" dirty="0"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1050" b="1" dirty="0">
                <a:latin typeface="+mj-lt"/>
                <a:cs typeface="Times New Roman" panose="02020603050405020304" pitchFamily="18" charset="0"/>
              </a:rPr>
              <a:t> Sept</a:t>
            </a:r>
            <a:endParaRPr lang="en-IN" sz="105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2AB16-AD24-CD64-0C28-103C1C38DEA8}"/>
              </a:ext>
            </a:extLst>
          </p:cNvPr>
          <p:cNvSpPr txBox="1"/>
          <p:nvPr/>
        </p:nvSpPr>
        <p:spPr>
          <a:xfrm>
            <a:off x="5863106" y="5851509"/>
            <a:ext cx="1419051" cy="91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+mj-lt"/>
                <a:cs typeface="Times New Roman" panose="02020603050405020304" pitchFamily="18" charset="0"/>
              </a:rPr>
              <a:t>Collection of data.</a:t>
            </a:r>
          </a:p>
          <a:p>
            <a:pPr marL="171450" indent="-171450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+mj-lt"/>
                <a:cs typeface="Times New Roman" panose="02020603050405020304" pitchFamily="18" charset="0"/>
              </a:rPr>
              <a:t>Listing different. Devices(sensors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02902-A19B-CB9B-C255-A8A8207901D3}"/>
              </a:ext>
            </a:extLst>
          </p:cNvPr>
          <p:cNvSpPr txBox="1"/>
          <p:nvPr/>
        </p:nvSpPr>
        <p:spPr>
          <a:xfrm>
            <a:off x="7236255" y="5838134"/>
            <a:ext cx="1179667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+mj-lt"/>
                <a:cs typeface="Times New Roman" panose="02020603050405020304" pitchFamily="18" charset="0"/>
              </a:rPr>
              <a:t>Data </a:t>
            </a:r>
            <a:r>
              <a:rPr lang="en-IN" sz="1050" dirty="0">
                <a:latin typeface="+mj-lt"/>
                <a:cs typeface="Times New Roman" panose="02020603050405020304" pitchFamily="18" charset="0"/>
              </a:rPr>
              <a:t>visualization.</a:t>
            </a:r>
          </a:p>
          <a:p>
            <a:pPr marL="171450" indent="-17145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1050" dirty="0">
                <a:latin typeface="+mj-lt"/>
                <a:cs typeface="Times New Roman" panose="02020603050405020304" pitchFamily="18" charset="0"/>
              </a:rPr>
              <a:t>standardising data</a:t>
            </a:r>
            <a:r>
              <a:rPr lang="en-IN" sz="1050" dirty="0">
                <a:latin typeface="+mj-lt"/>
              </a:rPr>
              <a:t>.</a:t>
            </a:r>
            <a:endParaRPr lang="en-US" sz="105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70EA1-2E6F-4B0B-FD28-B852395D48AC}"/>
              </a:ext>
            </a:extLst>
          </p:cNvPr>
          <p:cNvSpPr txBox="1"/>
          <p:nvPr/>
        </p:nvSpPr>
        <p:spPr>
          <a:xfrm>
            <a:off x="8542245" y="5873421"/>
            <a:ext cx="1052858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Clr>
                <a:srgbClr val="0293E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+mj-lt"/>
                <a:cs typeface="Times New Roman" panose="02020603050405020304" pitchFamily="18" charset="0"/>
              </a:rPr>
              <a:t>Sensor installation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73A21-C076-3997-3209-990F77C61A66}"/>
              </a:ext>
            </a:extLst>
          </p:cNvPr>
          <p:cNvSpPr txBox="1"/>
          <p:nvPr/>
        </p:nvSpPr>
        <p:spPr>
          <a:xfrm>
            <a:off x="9721427" y="5895418"/>
            <a:ext cx="1179667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Clr>
                <a:srgbClr val="0293E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+mj-lt"/>
                <a:cs typeface="Times New Roman" panose="02020603050405020304" pitchFamily="18" charset="0"/>
              </a:rPr>
              <a:t>Checking the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D7DF6-A635-9CE6-8EC5-68F9DCBEE08F}"/>
              </a:ext>
            </a:extLst>
          </p:cNvPr>
          <p:cNvSpPr txBox="1"/>
          <p:nvPr/>
        </p:nvSpPr>
        <p:spPr>
          <a:xfrm>
            <a:off x="7225066" y="5004446"/>
            <a:ext cx="937494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+mj-lt"/>
                <a:cs typeface="Times New Roman" panose="02020603050405020304" pitchFamily="18" charset="0"/>
              </a:rPr>
              <a:t>Analysis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+mj-lt"/>
                <a:cs typeface="Times New Roman" panose="02020603050405020304" pitchFamily="18" charset="0"/>
              </a:rPr>
              <a:t>4</a:t>
            </a:r>
            <a:r>
              <a:rPr lang="en-US" sz="1050" b="1" baseline="30000" dirty="0"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1050" b="1" dirty="0">
                <a:latin typeface="+mj-lt"/>
                <a:cs typeface="Times New Roman" panose="02020603050405020304" pitchFamily="18" charset="0"/>
              </a:rPr>
              <a:t> sept</a:t>
            </a:r>
            <a:endParaRPr lang="en-IN" sz="105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id="{B51180EA-BD40-4149-88A6-8898F012F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09867"/>
              </p:ext>
            </p:extLst>
          </p:nvPr>
        </p:nvGraphicFramePr>
        <p:xfrm>
          <a:off x="222684" y="1634102"/>
          <a:ext cx="5223960" cy="183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960">
                  <a:extLst>
                    <a:ext uri="{9D8B030D-6E8A-4147-A177-3AD203B41FA5}">
                      <a16:colId xmlns:a16="http://schemas.microsoft.com/office/drawing/2014/main" val="102276948"/>
                    </a:ext>
                  </a:extLst>
                </a:gridCol>
              </a:tblGrid>
              <a:tr h="358104">
                <a:tc>
                  <a:txBody>
                    <a:bodyPr/>
                    <a:lstStyle/>
                    <a:p>
                      <a:pPr marL="0" marR="0" lvl="0" indent="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u="sng" dirty="0">
                          <a:latin typeface="+mj-lt"/>
                          <a:cs typeface="Times New Roman" panose="02020603050405020304" pitchFamily="18" charset="0"/>
                        </a:rPr>
                        <a:t>Problem Statement 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28163"/>
                  </a:ext>
                </a:extLst>
              </a:tr>
              <a:tr h="870471">
                <a:tc>
                  <a:txBody>
                    <a:bodyPr/>
                    <a:lstStyle/>
                    <a:p>
                      <a:pPr marL="285750" marR="0" lvl="0" indent="-28575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050" dirty="0">
                          <a:latin typeface="+mj-lt"/>
                          <a:cs typeface="Times New Roman" panose="02020603050405020304" pitchFamily="18" charset="0"/>
                        </a:rPr>
                        <a:t>Most injuries occur not only during normal operation but also during times when human interaction is most prevalent.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52901"/>
                  </a:ext>
                </a:extLst>
              </a:tr>
              <a:tr h="603546">
                <a:tc>
                  <a:txBody>
                    <a:bodyPr/>
                    <a:lstStyle/>
                    <a:p>
                      <a:pPr marL="285750" marR="0" lvl="0" indent="-28575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050" dirty="0">
                          <a:latin typeface="+mj-lt"/>
                          <a:cs typeface="Times New Roman" panose="02020603050405020304" pitchFamily="18" charset="0"/>
                        </a:rPr>
                        <a:t>Programming , testing , inspection and repair by system design robots rarely need human interaction during normal use and operation which causes hazardous accidents to personnel.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02116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11A8CAF9-69A4-4690-8242-32F880B10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10208"/>
              </p:ext>
            </p:extLst>
          </p:nvPr>
        </p:nvGraphicFramePr>
        <p:xfrm>
          <a:off x="5848217" y="1078114"/>
          <a:ext cx="6070308" cy="152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308">
                  <a:extLst>
                    <a:ext uri="{9D8B030D-6E8A-4147-A177-3AD203B41FA5}">
                      <a16:colId xmlns:a16="http://schemas.microsoft.com/office/drawing/2014/main" val="2692851407"/>
                    </a:ext>
                  </a:extLst>
                </a:gridCol>
              </a:tblGrid>
              <a:tr h="303663">
                <a:tc>
                  <a:txBody>
                    <a:bodyPr/>
                    <a:lstStyle/>
                    <a:p>
                      <a:pPr marL="0" marR="0" lvl="0" indent="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u="sng" dirty="0">
                          <a:latin typeface="+mj-lt"/>
                          <a:cs typeface="Times New Roman" panose="02020603050405020304" pitchFamily="18" charset="0"/>
                        </a:rPr>
                        <a:t>Expectation: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52485"/>
                  </a:ext>
                </a:extLst>
              </a:tr>
              <a:tr h="50281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050" dirty="0">
                          <a:latin typeface="+mj-lt"/>
                          <a:cs typeface="Times New Roman" panose="02020603050405020304" pitchFamily="18" charset="0"/>
                        </a:rPr>
                        <a:t>Need a device to detect the entry of a person into a hazardous area and slow or stop Robot</a:t>
                      </a:r>
                      <a:endParaRPr lang="en-IN" sz="105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3800"/>
                  </a:ext>
                </a:extLst>
              </a:tr>
              <a:tr h="71830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050" dirty="0">
                          <a:latin typeface="+mj-lt"/>
                          <a:cs typeface="Times New Roman" panose="02020603050405020304" pitchFamily="18" charset="0"/>
                        </a:rPr>
                        <a:t>To prevent unauthorised access, installed press. Mat outside the </a:t>
                      </a:r>
                      <a:r>
                        <a:rPr lang="en-IN" sz="1050" dirty="0" err="1">
                          <a:latin typeface="+mj-lt"/>
                          <a:cs typeface="Times New Roman" panose="02020603050405020304" pitchFamily="18" charset="0"/>
                        </a:rPr>
                        <a:t>robo</a:t>
                      </a:r>
                      <a:r>
                        <a:rPr lang="en-IN" sz="1050" dirty="0">
                          <a:latin typeface="+mj-lt"/>
                          <a:cs typeface="Times New Roman" panose="02020603050405020304" pitchFamily="18" charset="0"/>
                        </a:rPr>
                        <a:t> work envelop that which can sense when a person step on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10811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87245A5-0208-47C4-AB7A-2BB97CEDE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19013"/>
              </p:ext>
            </p:extLst>
          </p:nvPr>
        </p:nvGraphicFramePr>
        <p:xfrm>
          <a:off x="5871637" y="2731781"/>
          <a:ext cx="6058414" cy="146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8414">
                  <a:extLst>
                    <a:ext uri="{9D8B030D-6E8A-4147-A177-3AD203B41FA5}">
                      <a16:colId xmlns:a16="http://schemas.microsoft.com/office/drawing/2014/main" val="3380888756"/>
                    </a:ext>
                  </a:extLst>
                </a:gridCol>
              </a:tblGrid>
              <a:tr h="301257">
                <a:tc>
                  <a:txBody>
                    <a:bodyPr/>
                    <a:lstStyle/>
                    <a:p>
                      <a:pPr marL="0" marR="0" lvl="0" indent="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u="sng" dirty="0">
                          <a:latin typeface="+mj-lt"/>
                          <a:cs typeface="Times New Roman" panose="02020603050405020304" pitchFamily="18" charset="0"/>
                        </a:rPr>
                        <a:t>Output: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26044"/>
                  </a:ext>
                </a:extLst>
              </a:tr>
              <a:tr h="583813">
                <a:tc>
                  <a:txBody>
                    <a:bodyPr/>
                    <a:lstStyle/>
                    <a:p>
                      <a:pPr marL="0" marR="0" lvl="0" indent="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latin typeface="+mj-lt"/>
                          <a:cs typeface="Times New Roman" panose="02020603050405020304" pitchFamily="18" charset="0"/>
                        </a:rPr>
                        <a:t>To avoid the chances of occurring hazardous accidents by mean of installing a sensor</a:t>
                      </a:r>
                      <a:r>
                        <a:rPr lang="en-IN" sz="1050" b="1" dirty="0">
                          <a:latin typeface="+mj-lt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9238"/>
                  </a:ext>
                </a:extLst>
              </a:tr>
              <a:tr h="583813">
                <a:tc>
                  <a:txBody>
                    <a:bodyPr/>
                    <a:lstStyle/>
                    <a:p>
                      <a:pPr marL="0" marR="0" lvl="0" indent="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AI model has to detect if any abnormity inside the Cage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64079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6069B4AB-E8D5-4C76-B23D-C1899B69B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81574"/>
              </p:ext>
            </p:extLst>
          </p:nvPr>
        </p:nvGraphicFramePr>
        <p:xfrm>
          <a:off x="5968662" y="4382661"/>
          <a:ext cx="60093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9379">
                  <a:extLst>
                    <a:ext uri="{9D8B030D-6E8A-4147-A177-3AD203B41FA5}">
                      <a16:colId xmlns:a16="http://schemas.microsoft.com/office/drawing/2014/main" val="227864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u="sng" dirty="0">
                          <a:latin typeface="+mj-lt"/>
                          <a:cs typeface="Times New Roman" panose="02020603050405020304" pitchFamily="18" charset="0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6881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05489D-97B4-42A8-B66E-1FD2B531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65708"/>
              </p:ext>
            </p:extLst>
          </p:nvPr>
        </p:nvGraphicFramePr>
        <p:xfrm>
          <a:off x="261763" y="4056299"/>
          <a:ext cx="2526723" cy="1680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723">
                  <a:extLst>
                    <a:ext uri="{9D8B030D-6E8A-4147-A177-3AD203B41FA5}">
                      <a16:colId xmlns:a16="http://schemas.microsoft.com/office/drawing/2014/main" val="2326217608"/>
                    </a:ext>
                  </a:extLst>
                </a:gridCol>
              </a:tblGrid>
              <a:tr h="468889">
                <a:tc>
                  <a:txBody>
                    <a:bodyPr/>
                    <a:lstStyle/>
                    <a:p>
                      <a:pPr marL="0" marR="0" lvl="0" indent="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sng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Supervisor: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23781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IN" sz="105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Raunak</a:t>
                      </a: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5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Ujawane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99057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Ass. </a:t>
                      </a:r>
                      <a:r>
                        <a:rPr lang="en-IN" sz="105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Mng</a:t>
                      </a: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6842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raunak.ujawane@dana.com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04536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+91-7026107775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8018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DEB4EAA-3B13-4752-AB0F-D00EBD7A7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50943"/>
              </p:ext>
            </p:extLst>
          </p:nvPr>
        </p:nvGraphicFramePr>
        <p:xfrm>
          <a:off x="2925995" y="4023914"/>
          <a:ext cx="2565030" cy="174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030">
                  <a:extLst>
                    <a:ext uri="{9D8B030D-6E8A-4147-A177-3AD203B41FA5}">
                      <a16:colId xmlns:a16="http://schemas.microsoft.com/office/drawing/2014/main" val="2326217608"/>
                    </a:ext>
                  </a:extLst>
                </a:gridCol>
              </a:tblGrid>
              <a:tr h="468890">
                <a:tc>
                  <a:txBody>
                    <a:bodyPr/>
                    <a:lstStyle/>
                    <a:p>
                      <a:pPr marL="0" marR="0" lvl="0" indent="0" algn="l" defTabSz="816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sng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Leader Name: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23781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Damini Narkhede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99057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6842"/>
                  </a:ext>
                </a:extLst>
              </a:tr>
              <a:tr h="367743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IN" sz="1050" u="non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damini.narkhede@dana.com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04536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9420470552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80182"/>
                  </a:ext>
                </a:extLst>
              </a:tr>
            </a:tbl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80B096E4-72DD-43F3-9E69-F2F54C9A63D2}"/>
              </a:ext>
            </a:extLst>
          </p:cNvPr>
          <p:cNvSpPr/>
          <p:nvPr/>
        </p:nvSpPr>
        <p:spPr>
          <a:xfrm>
            <a:off x="6296941" y="5598383"/>
            <a:ext cx="268448" cy="2600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8663F6-6E70-4E21-B13D-C67196B4CF25}"/>
              </a:ext>
            </a:extLst>
          </p:cNvPr>
          <p:cNvSpPr/>
          <p:nvPr/>
        </p:nvSpPr>
        <p:spPr>
          <a:xfrm>
            <a:off x="9800944" y="5641807"/>
            <a:ext cx="268448" cy="2600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F86840-5DD5-458D-840B-F11E946235B1}"/>
              </a:ext>
            </a:extLst>
          </p:cNvPr>
          <p:cNvSpPr/>
          <p:nvPr/>
        </p:nvSpPr>
        <p:spPr>
          <a:xfrm>
            <a:off x="8638231" y="5620262"/>
            <a:ext cx="268448" cy="2600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BA717A-15ED-4C42-B18E-30D0E31F8F9B}"/>
              </a:ext>
            </a:extLst>
          </p:cNvPr>
          <p:cNvSpPr/>
          <p:nvPr/>
        </p:nvSpPr>
        <p:spPr>
          <a:xfrm>
            <a:off x="7371305" y="5618460"/>
            <a:ext cx="268448" cy="2600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1A4DA8-6640-4A2B-8F85-25079D136AA4}"/>
              </a:ext>
            </a:extLst>
          </p:cNvPr>
          <p:cNvSpPr/>
          <p:nvPr/>
        </p:nvSpPr>
        <p:spPr>
          <a:xfrm>
            <a:off x="11126169" y="5658696"/>
            <a:ext cx="268448" cy="2600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75733F-4C63-4935-A061-718929D3BECC}"/>
              </a:ext>
            </a:extLst>
          </p:cNvPr>
          <p:cNvCxnSpPr>
            <a:cxnSpLocks/>
          </p:cNvCxnSpPr>
          <p:nvPr/>
        </p:nvCxnSpPr>
        <p:spPr>
          <a:xfrm>
            <a:off x="6431165" y="5722369"/>
            <a:ext cx="4695004" cy="27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5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266A6B-9079-CEF3-3D31-25E96E3B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4578"/>
              </p:ext>
            </p:extLst>
          </p:nvPr>
        </p:nvGraphicFramePr>
        <p:xfrm>
          <a:off x="6096000" y="1054784"/>
          <a:ext cx="5991225" cy="552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1225">
                  <a:extLst>
                    <a:ext uri="{9D8B030D-6E8A-4147-A177-3AD203B41FA5}">
                      <a16:colId xmlns:a16="http://schemas.microsoft.com/office/drawing/2014/main" val="3881732756"/>
                    </a:ext>
                  </a:extLst>
                </a:gridCol>
              </a:tblGrid>
              <a:tr h="408779">
                <a:tc>
                  <a:txBody>
                    <a:bodyPr/>
                    <a:lstStyle/>
                    <a:p>
                      <a:r>
                        <a:rPr lang="en-IN" sz="1800" b="1" dirty="0"/>
                        <a:t>[ Process flow]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56570"/>
                  </a:ext>
                </a:extLst>
              </a:tr>
              <a:tr h="511469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1363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09449B-A8BE-3282-4D06-540095EF7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55439"/>
              </p:ext>
            </p:extLst>
          </p:nvPr>
        </p:nvGraphicFramePr>
        <p:xfrm>
          <a:off x="0" y="1054784"/>
          <a:ext cx="6010276" cy="27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0276">
                  <a:extLst>
                    <a:ext uri="{9D8B030D-6E8A-4147-A177-3AD203B41FA5}">
                      <a16:colId xmlns:a16="http://schemas.microsoft.com/office/drawing/2014/main" val="3881732756"/>
                    </a:ext>
                  </a:extLst>
                </a:gridCol>
              </a:tblGrid>
              <a:tr h="396230">
                <a:tc>
                  <a:txBody>
                    <a:bodyPr/>
                    <a:lstStyle/>
                    <a:p>
                      <a:r>
                        <a:rPr lang="en-IN" sz="1800" b="1" dirty="0"/>
                        <a:t>[ Details]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56570"/>
                  </a:ext>
                </a:extLst>
              </a:tr>
              <a:tr h="23494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b="1"/>
                        <a:t>Product- </a:t>
                      </a:r>
                      <a:r>
                        <a:rPr lang="en-IN" sz="1600" b="0"/>
                        <a:t>Waterfall</a:t>
                      </a:r>
                      <a:endParaRPr lang="en-IN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b="1" dirty="0"/>
                        <a:t>Part No-  </a:t>
                      </a:r>
                      <a:r>
                        <a:rPr lang="en-IN" sz="1600" b="0" dirty="0"/>
                        <a:t>6-40-1697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1363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1410A6-359F-11A4-DB95-8693BF22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22834"/>
              </p:ext>
            </p:extLst>
          </p:nvPr>
        </p:nvGraphicFramePr>
        <p:xfrm>
          <a:off x="0" y="3832567"/>
          <a:ext cx="6010276" cy="27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0276">
                  <a:extLst>
                    <a:ext uri="{9D8B030D-6E8A-4147-A177-3AD203B41FA5}">
                      <a16:colId xmlns:a16="http://schemas.microsoft.com/office/drawing/2014/main" val="3881732756"/>
                    </a:ext>
                  </a:extLst>
                </a:gridCol>
              </a:tblGrid>
              <a:tr h="396230">
                <a:tc>
                  <a:txBody>
                    <a:bodyPr/>
                    <a:lstStyle/>
                    <a:p>
                      <a:r>
                        <a:rPr lang="en-IN" sz="1800" b="1" dirty="0"/>
                        <a:t>[Requirements ]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56570"/>
                  </a:ext>
                </a:extLst>
              </a:tr>
              <a:tr h="2349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Camera – 1 On Top of Cell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PC setup – Available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Camera Holder-1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13637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5250A23-FDA8-43A9-AD49-911FB4FC7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46" y="1659104"/>
            <a:ext cx="3620704" cy="49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1"/>
          <p:cNvSpPr/>
          <p:nvPr/>
        </p:nvSpPr>
        <p:spPr>
          <a:xfrm>
            <a:off x="4214191" y="2981739"/>
            <a:ext cx="3485322" cy="63610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174" name="Picture 4" descr="Image result for thank 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7872" y="2501141"/>
            <a:ext cx="4241641" cy="1855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na2017">
  <a:themeElements>
    <a:clrScheme name="Dana Newest">
      <a:dk1>
        <a:sysClr val="windowText" lastClr="000000"/>
      </a:dk1>
      <a:lt1>
        <a:sysClr val="window" lastClr="FFFFFF"/>
      </a:lt1>
      <a:dk2>
        <a:srgbClr val="073E87"/>
      </a:dk2>
      <a:lt2>
        <a:srgbClr val="31B6FD"/>
      </a:lt2>
      <a:accent1>
        <a:srgbClr val="0085C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F81BD"/>
      </a:accent5>
      <a:accent6>
        <a:srgbClr val="F79646"/>
      </a:accent6>
      <a:hlink>
        <a:srgbClr val="9BBB59"/>
      </a:hlink>
      <a:folHlink>
        <a:srgbClr val="8064A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3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aee7c722-8dbc-4d93-9211-0b7a977f6983" origin="userSelected"/>
</file>

<file path=customXml/itemProps1.xml><?xml version="1.0" encoding="utf-8"?>
<ds:datastoreItem xmlns:ds="http://schemas.openxmlformats.org/officeDocument/2006/customXml" ds:itemID="{6E764A41-5635-4DFB-B934-79FB8CA232E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249</Words>
  <Application>Microsoft Office PowerPoint</Application>
  <PresentationFormat>Widescreen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(Headings)</vt:lpstr>
      <vt:lpstr>Calibri</vt:lpstr>
      <vt:lpstr>GM Sans Regular</vt:lpstr>
      <vt:lpstr>Roman</vt:lpstr>
      <vt:lpstr>Times New Roman</vt:lpstr>
      <vt:lpstr>Wingdings</vt:lpstr>
      <vt:lpstr>Dana2017</vt:lpstr>
      <vt:lpstr>PowerPoint Presentation</vt:lpstr>
      <vt:lpstr>Robot fencing with motion sensor camera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Saurav</dc:creator>
  <cp:lastModifiedBy>Narkhede, Damini</cp:lastModifiedBy>
  <cp:revision>194</cp:revision>
  <cp:lastPrinted>2021-07-09T11:54:43Z</cp:lastPrinted>
  <dcterms:created xsi:type="dcterms:W3CDTF">2017-11-21T22:50:22Z</dcterms:created>
  <dcterms:modified xsi:type="dcterms:W3CDTF">2022-09-08T06:10:52Z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e676f2fb-d34c-48ce-8b11-ac849fe597c6</vt:lpwstr>
  </property>
  <property fmtid="{D5CDD505-2E9C-101B-9397-08002B2CF9AE}" pid="3" name="bjDocumentSecurityLabel">
    <vt:lpwstr>This item has no classification</vt:lpwstr>
  </property>
  <property fmtid="{D5CDD505-2E9C-101B-9397-08002B2CF9AE}" pid="4" name="ClassificationMark">
    <vt:lpwstr>DANA</vt:lpwstr>
  </property>
  <property fmtid="{D5CDD505-2E9C-101B-9397-08002B2CF9AE}" pid="5" name="bjClsUserRVM">
    <vt:lpwstr>[]</vt:lpwstr>
  </property>
  <property fmtid="{D5CDD505-2E9C-101B-9397-08002B2CF9AE}" pid="6" name="bjSaver">
    <vt:lpwstr>4CBZSzXw9wxqEP2b8+7dVIXIKTERnYdd</vt:lpwstr>
  </property>
</Properties>
</file>