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Oswald Bold" charset="1" panose="00000800000000000000"/>
      <p:regular r:id="rId21"/>
    </p:embeddedFont>
    <p:embeddedFont>
      <p:font typeface="Oswald" charset="1" panose="000005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5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5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5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5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5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15424627" y="6119272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511317" y="-5727233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4236347" y="3202251"/>
            <a:ext cx="9815307" cy="4208864"/>
            <a:chOff x="0" y="0"/>
            <a:chExt cx="1895495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95495" cy="812800"/>
            </a:xfrm>
            <a:custGeom>
              <a:avLst/>
              <a:gdLst/>
              <a:ahLst/>
              <a:cxnLst/>
              <a:rect r="r" b="b" t="t" l="l"/>
              <a:pathLst>
                <a:path h="812800" w="1895495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1895495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4806815" y="604470"/>
            <a:ext cx="6905056" cy="1931193"/>
          </a:xfrm>
          <a:custGeom>
            <a:avLst/>
            <a:gdLst/>
            <a:ahLst/>
            <a:cxnLst/>
            <a:rect r="r" b="b" t="t" l="l"/>
            <a:pathLst>
              <a:path h="1931193" w="6905056">
                <a:moveTo>
                  <a:pt x="0" y="0"/>
                </a:moveTo>
                <a:lnTo>
                  <a:pt x="6905055" y="0"/>
                </a:lnTo>
                <a:lnTo>
                  <a:pt x="6905055" y="1931193"/>
                </a:lnTo>
                <a:lnTo>
                  <a:pt x="0" y="193119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69531" y="8405381"/>
            <a:ext cx="1628174" cy="1628174"/>
          </a:xfrm>
          <a:custGeom>
            <a:avLst/>
            <a:gdLst/>
            <a:ahLst/>
            <a:cxnLst/>
            <a:rect r="r" b="b" t="t" l="l"/>
            <a:pathLst>
              <a:path h="1628174" w="1628174">
                <a:moveTo>
                  <a:pt x="0" y="0"/>
                </a:moveTo>
                <a:lnTo>
                  <a:pt x="1628174" y="0"/>
                </a:lnTo>
                <a:lnTo>
                  <a:pt x="1628174" y="1628174"/>
                </a:lnTo>
                <a:lnTo>
                  <a:pt x="0" y="162817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236347" y="3894733"/>
            <a:ext cx="9573620" cy="2373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07"/>
              </a:lnSpc>
            </a:pPr>
            <a:r>
              <a:rPr lang="en-US" sz="6889" spc="675">
                <a:solidFill>
                  <a:srgbClr val="231F20"/>
                </a:solidFill>
                <a:ea typeface="Oswald Bold"/>
              </a:rPr>
              <a:t>个人财务管理系统</a:t>
            </a:r>
          </a:p>
          <a:p>
            <a:pPr algn="ctr">
              <a:lnSpc>
                <a:spcPts val="9507"/>
              </a:lnSpc>
            </a:pPr>
            <a:r>
              <a:rPr lang="en-US" sz="6889" spc="675">
                <a:solidFill>
                  <a:srgbClr val="231F20"/>
                </a:solidFill>
                <a:ea typeface="Oswald Bold"/>
              </a:rPr>
              <a:t>进展报告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-524451" y="8184088"/>
            <a:ext cx="19095214" cy="721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20"/>
              </a:lnSpc>
              <a:spcBef>
                <a:spcPct val="0"/>
              </a:spcBef>
            </a:pPr>
            <a:r>
              <a:rPr lang="en-US" sz="4289" spc="420">
                <a:solidFill>
                  <a:srgbClr val="231F20"/>
                </a:solidFill>
                <a:latin typeface="Oswald Bold"/>
                <a:ea typeface="Oswald Bold"/>
              </a:rPr>
              <a:t>2300094818   吴亚杰  信息科学技术学院 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7659121">
            <a:off x="15659393" y="-1451449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7"/>
                </a:lnTo>
                <a:lnTo>
                  <a:pt x="0" y="782856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828973" y="4579025"/>
            <a:ext cx="9690991" cy="2879021"/>
          </a:xfrm>
          <a:custGeom>
            <a:avLst/>
            <a:gdLst/>
            <a:ahLst/>
            <a:cxnLst/>
            <a:rect r="r" b="b" t="t" l="l"/>
            <a:pathLst>
              <a:path h="2879021" w="9690991">
                <a:moveTo>
                  <a:pt x="0" y="0"/>
                </a:moveTo>
                <a:lnTo>
                  <a:pt x="9690991" y="0"/>
                </a:lnTo>
                <a:lnTo>
                  <a:pt x="9690991" y="2879021"/>
                </a:lnTo>
                <a:lnTo>
                  <a:pt x="0" y="28790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795844" y="1739874"/>
            <a:ext cx="11757249" cy="1320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81"/>
              </a:lnSpc>
              <a:spcBef>
                <a:spcPct val="0"/>
              </a:spcBef>
            </a:pPr>
            <a:r>
              <a:rPr lang="en-US" sz="3900" spc="382">
                <a:solidFill>
                  <a:srgbClr val="000000"/>
                </a:solidFill>
                <a:latin typeface="Oswald Bold"/>
                <a:ea typeface="Oswald Bold"/>
              </a:rPr>
              <a:t>生成月度报告:系统生成按月、年和类别统计的收入和支出报告，帮助用户了解每月的财务状况。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7659121">
            <a:off x="15424627" y="6119272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659121">
            <a:off x="15424627" y="-1451449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7"/>
                </a:lnTo>
                <a:lnTo>
                  <a:pt x="0" y="782856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69531" y="8405381"/>
            <a:ext cx="1628174" cy="1628174"/>
          </a:xfrm>
          <a:custGeom>
            <a:avLst/>
            <a:gdLst/>
            <a:ahLst/>
            <a:cxnLst/>
            <a:rect r="r" b="b" t="t" l="l"/>
            <a:pathLst>
              <a:path h="1628174" w="1628174">
                <a:moveTo>
                  <a:pt x="0" y="0"/>
                </a:moveTo>
                <a:lnTo>
                  <a:pt x="1628174" y="0"/>
                </a:lnTo>
                <a:lnTo>
                  <a:pt x="1628174" y="1628174"/>
                </a:lnTo>
                <a:lnTo>
                  <a:pt x="0" y="162817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068058" y="3848879"/>
            <a:ext cx="9853091" cy="3101457"/>
          </a:xfrm>
          <a:custGeom>
            <a:avLst/>
            <a:gdLst/>
            <a:ahLst/>
            <a:cxnLst/>
            <a:rect r="r" b="b" t="t" l="l"/>
            <a:pathLst>
              <a:path h="3101457" w="9853091">
                <a:moveTo>
                  <a:pt x="0" y="0"/>
                </a:moveTo>
                <a:lnTo>
                  <a:pt x="9853091" y="0"/>
                </a:lnTo>
                <a:lnTo>
                  <a:pt x="9853091" y="3101457"/>
                </a:lnTo>
                <a:lnTo>
                  <a:pt x="0" y="31014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172159" y="1206811"/>
            <a:ext cx="11303411" cy="1320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81"/>
              </a:lnSpc>
              <a:spcBef>
                <a:spcPct val="0"/>
              </a:spcBef>
            </a:pPr>
            <a:r>
              <a:rPr lang="en-US" sz="3900" spc="382">
                <a:solidFill>
                  <a:srgbClr val="000000"/>
                </a:solidFill>
                <a:latin typeface="Oswald Bold"/>
                <a:ea typeface="Oswald Bold"/>
              </a:rPr>
              <a:t>保存文件:用户可以将财务数据保存到文件中，确保数据的持久化和安全性。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7659121">
            <a:off x="15424627" y="6119272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659121">
            <a:off x="15424627" y="-1451449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7"/>
                </a:lnTo>
                <a:lnTo>
                  <a:pt x="0" y="782856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69531" y="8405381"/>
            <a:ext cx="1628174" cy="1628174"/>
          </a:xfrm>
          <a:custGeom>
            <a:avLst/>
            <a:gdLst/>
            <a:ahLst/>
            <a:cxnLst/>
            <a:rect r="r" b="b" t="t" l="l"/>
            <a:pathLst>
              <a:path h="1628174" w="1628174">
                <a:moveTo>
                  <a:pt x="0" y="0"/>
                </a:moveTo>
                <a:lnTo>
                  <a:pt x="1628174" y="0"/>
                </a:lnTo>
                <a:lnTo>
                  <a:pt x="1628174" y="1628174"/>
                </a:lnTo>
                <a:lnTo>
                  <a:pt x="0" y="162817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139070" y="3256974"/>
            <a:ext cx="10009860" cy="5395069"/>
          </a:xfrm>
          <a:custGeom>
            <a:avLst/>
            <a:gdLst/>
            <a:ahLst/>
            <a:cxnLst/>
            <a:rect r="r" b="b" t="t" l="l"/>
            <a:pathLst>
              <a:path h="5395069" w="10009860">
                <a:moveTo>
                  <a:pt x="0" y="0"/>
                </a:moveTo>
                <a:lnTo>
                  <a:pt x="10009860" y="0"/>
                </a:lnTo>
                <a:lnTo>
                  <a:pt x="10009860" y="5395069"/>
                </a:lnTo>
                <a:lnTo>
                  <a:pt x="0" y="53950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090207" y="715442"/>
            <a:ext cx="13120230" cy="1996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81"/>
              </a:lnSpc>
              <a:spcBef>
                <a:spcPct val="0"/>
              </a:spcBef>
            </a:pPr>
            <a:r>
              <a:rPr lang="en-US" sz="3900" spc="382">
                <a:solidFill>
                  <a:srgbClr val="000000"/>
                </a:solidFill>
                <a:latin typeface="Oswald Bold"/>
                <a:ea typeface="Oswald Bold"/>
              </a:rPr>
              <a:t>读取文件:用户可以从文件中读取财务数据，方便恢复和继续管理财务信息，可以用作存档，以便下一次打开运行时可以直接进行编辑。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7659121">
            <a:off x="15424627" y="6119272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659121">
            <a:off x="15424627" y="-1451449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7"/>
                </a:lnTo>
                <a:lnTo>
                  <a:pt x="0" y="782856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69531" y="8405381"/>
            <a:ext cx="1628174" cy="1628174"/>
          </a:xfrm>
          <a:custGeom>
            <a:avLst/>
            <a:gdLst/>
            <a:ahLst/>
            <a:cxnLst/>
            <a:rect r="r" b="b" t="t" l="l"/>
            <a:pathLst>
              <a:path h="1628174" w="1628174">
                <a:moveTo>
                  <a:pt x="0" y="0"/>
                </a:moveTo>
                <a:lnTo>
                  <a:pt x="1628174" y="0"/>
                </a:lnTo>
                <a:lnTo>
                  <a:pt x="1628174" y="1628174"/>
                </a:lnTo>
                <a:lnTo>
                  <a:pt x="0" y="162817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146409" y="3635896"/>
            <a:ext cx="7995183" cy="5149440"/>
          </a:xfrm>
          <a:custGeom>
            <a:avLst/>
            <a:gdLst/>
            <a:ahLst/>
            <a:cxnLst/>
            <a:rect r="r" b="b" t="t" l="l"/>
            <a:pathLst>
              <a:path h="5149440" w="7995183">
                <a:moveTo>
                  <a:pt x="0" y="0"/>
                </a:moveTo>
                <a:lnTo>
                  <a:pt x="7995182" y="0"/>
                </a:lnTo>
                <a:lnTo>
                  <a:pt x="7995182" y="5149440"/>
                </a:lnTo>
                <a:lnTo>
                  <a:pt x="0" y="51494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623765" y="1142289"/>
            <a:ext cx="12181168" cy="1320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81"/>
              </a:lnSpc>
              <a:spcBef>
                <a:spcPct val="0"/>
              </a:spcBef>
            </a:pPr>
            <a:r>
              <a:rPr lang="en-US" sz="3900" spc="382">
                <a:solidFill>
                  <a:srgbClr val="000000"/>
                </a:solidFill>
                <a:ea typeface="Oswald Bold"/>
              </a:rPr>
              <a:t>帮助功能：本程序可以帮助用户快速了解使用这个收支小程序。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7659121">
            <a:off x="15424627" y="6119272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659121">
            <a:off x="15424627" y="-1451449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7"/>
                </a:lnTo>
                <a:lnTo>
                  <a:pt x="0" y="782856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69531" y="8405381"/>
            <a:ext cx="1628174" cy="1628174"/>
          </a:xfrm>
          <a:custGeom>
            <a:avLst/>
            <a:gdLst/>
            <a:ahLst/>
            <a:cxnLst/>
            <a:rect r="r" b="b" t="t" l="l"/>
            <a:pathLst>
              <a:path h="1628174" w="1628174">
                <a:moveTo>
                  <a:pt x="0" y="0"/>
                </a:moveTo>
                <a:lnTo>
                  <a:pt x="1628174" y="0"/>
                </a:lnTo>
                <a:lnTo>
                  <a:pt x="1628174" y="1628174"/>
                </a:lnTo>
                <a:lnTo>
                  <a:pt x="0" y="162817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000224" y="3079887"/>
            <a:ext cx="8287551" cy="5237027"/>
          </a:xfrm>
          <a:custGeom>
            <a:avLst/>
            <a:gdLst/>
            <a:ahLst/>
            <a:cxnLst/>
            <a:rect r="r" b="b" t="t" l="l"/>
            <a:pathLst>
              <a:path h="5237027" w="8287551">
                <a:moveTo>
                  <a:pt x="0" y="0"/>
                </a:moveTo>
                <a:lnTo>
                  <a:pt x="8287552" y="0"/>
                </a:lnTo>
                <a:lnTo>
                  <a:pt x="8287552" y="5237027"/>
                </a:lnTo>
                <a:lnTo>
                  <a:pt x="0" y="52370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090207" y="715442"/>
            <a:ext cx="13120230" cy="6442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81"/>
              </a:lnSpc>
              <a:spcBef>
                <a:spcPct val="0"/>
              </a:spcBef>
            </a:pPr>
            <a:r>
              <a:rPr lang="en-US" sz="3900" spc="382">
                <a:solidFill>
                  <a:srgbClr val="000000"/>
                </a:solidFill>
                <a:latin typeface="Oswald Bold"/>
                <a:ea typeface="Oswald Bold"/>
              </a:rPr>
              <a:t>退出：点击0就可以退出程序。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7659121">
            <a:off x="15424627" y="6119272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659121">
            <a:off x="15424627" y="-1411565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7"/>
                </a:lnTo>
                <a:lnTo>
                  <a:pt x="0" y="782856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69531" y="8405381"/>
            <a:ext cx="1628174" cy="1628174"/>
          </a:xfrm>
          <a:custGeom>
            <a:avLst/>
            <a:gdLst/>
            <a:ahLst/>
            <a:cxnLst/>
            <a:rect r="r" b="b" t="t" l="l"/>
            <a:pathLst>
              <a:path h="1628174" w="1628174">
                <a:moveTo>
                  <a:pt x="0" y="0"/>
                </a:moveTo>
                <a:lnTo>
                  <a:pt x="1628174" y="0"/>
                </a:lnTo>
                <a:lnTo>
                  <a:pt x="1628174" y="1628174"/>
                </a:lnTo>
                <a:lnTo>
                  <a:pt x="0" y="162817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785039" y="4005638"/>
            <a:ext cx="13120230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00"/>
              </a:lnSpc>
              <a:spcBef>
                <a:spcPct val="0"/>
              </a:spcBef>
            </a:pPr>
            <a:r>
              <a:rPr lang="en-US" sz="5000" spc="490">
                <a:solidFill>
                  <a:srgbClr val="000000"/>
                </a:solidFill>
                <a:ea typeface="Oswald Bold"/>
              </a:rPr>
              <a:t>谢谢观看！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071954" y="7504228"/>
            <a:ext cx="13120230" cy="6442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81"/>
              </a:lnSpc>
              <a:spcBef>
                <a:spcPct val="0"/>
              </a:spcBef>
            </a:pPr>
            <a:r>
              <a:rPr lang="en-US" sz="3900" spc="382">
                <a:solidFill>
                  <a:srgbClr val="000000"/>
                </a:solidFill>
                <a:latin typeface="Oswald Bold"/>
                <a:ea typeface="Oswald Bold"/>
              </a:rPr>
              <a:t>制作人：信息科学技术学院 吴亚杰 2300094818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3876694" y="454125"/>
            <a:ext cx="9172170" cy="2565255"/>
          </a:xfrm>
          <a:custGeom>
            <a:avLst/>
            <a:gdLst/>
            <a:ahLst/>
            <a:cxnLst/>
            <a:rect r="r" b="b" t="t" l="l"/>
            <a:pathLst>
              <a:path h="2565255" w="9172170">
                <a:moveTo>
                  <a:pt x="0" y="0"/>
                </a:moveTo>
                <a:lnTo>
                  <a:pt x="9172169" y="0"/>
                </a:lnTo>
                <a:lnTo>
                  <a:pt x="9172169" y="2565255"/>
                </a:lnTo>
                <a:lnTo>
                  <a:pt x="0" y="25652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659121">
            <a:off x="15424627" y="6119272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7659121">
            <a:off x="15939847" y="-2177531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69531" y="8405381"/>
            <a:ext cx="1628174" cy="1628174"/>
          </a:xfrm>
          <a:custGeom>
            <a:avLst/>
            <a:gdLst/>
            <a:ahLst/>
            <a:cxnLst/>
            <a:rect r="r" b="b" t="t" l="l"/>
            <a:pathLst>
              <a:path h="1628174" w="1628174">
                <a:moveTo>
                  <a:pt x="0" y="0"/>
                </a:moveTo>
                <a:lnTo>
                  <a:pt x="1628174" y="0"/>
                </a:lnTo>
                <a:lnTo>
                  <a:pt x="1628174" y="1628174"/>
                </a:lnTo>
                <a:lnTo>
                  <a:pt x="0" y="162817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46981" y="1793308"/>
            <a:ext cx="15470813" cy="436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00"/>
              </a:lnSpc>
              <a:spcBef>
                <a:spcPct val="0"/>
              </a:spcBef>
            </a:pPr>
            <a:r>
              <a:rPr lang="en-US" sz="5000" spc="490">
                <a:solidFill>
                  <a:srgbClr val="000000"/>
                </a:solidFill>
                <a:latin typeface="Oswald Bold"/>
                <a:ea typeface="Oswald Bold"/>
              </a:rPr>
              <a:t>      该系统旨在帮助用户有效地记录和管理个人财务，包括收入和支出记录，生成月度和年度报告，并分类管理财务记录。通过这个系统，用户可以更好地了解自己的财务状况，并做出合理的财务决策。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7659121">
            <a:off x="15189862" y="5344017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659121">
            <a:off x="15659393" y="-1451449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7"/>
                </a:lnTo>
                <a:lnTo>
                  <a:pt x="0" y="78285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69531" y="8405381"/>
            <a:ext cx="1628174" cy="1628174"/>
          </a:xfrm>
          <a:custGeom>
            <a:avLst/>
            <a:gdLst/>
            <a:ahLst/>
            <a:cxnLst/>
            <a:rect r="r" b="b" t="t" l="l"/>
            <a:pathLst>
              <a:path h="1628174" w="1628174">
                <a:moveTo>
                  <a:pt x="0" y="0"/>
                </a:moveTo>
                <a:lnTo>
                  <a:pt x="1628174" y="0"/>
                </a:lnTo>
                <a:lnTo>
                  <a:pt x="1628174" y="1628174"/>
                </a:lnTo>
                <a:lnTo>
                  <a:pt x="0" y="162817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21931" y="8557781"/>
            <a:ext cx="1628174" cy="1628174"/>
          </a:xfrm>
          <a:custGeom>
            <a:avLst/>
            <a:gdLst/>
            <a:ahLst/>
            <a:cxnLst/>
            <a:rect r="r" b="b" t="t" l="l"/>
            <a:pathLst>
              <a:path h="1628174" w="1628174">
                <a:moveTo>
                  <a:pt x="0" y="0"/>
                </a:moveTo>
                <a:lnTo>
                  <a:pt x="1628174" y="0"/>
                </a:lnTo>
                <a:lnTo>
                  <a:pt x="1628174" y="1628174"/>
                </a:lnTo>
                <a:lnTo>
                  <a:pt x="0" y="162817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518133" y="4504042"/>
            <a:ext cx="9245556" cy="4394895"/>
          </a:xfrm>
          <a:custGeom>
            <a:avLst/>
            <a:gdLst/>
            <a:ahLst/>
            <a:cxnLst/>
            <a:rect r="r" b="b" t="t" l="l"/>
            <a:pathLst>
              <a:path h="4394895" w="9245556">
                <a:moveTo>
                  <a:pt x="0" y="0"/>
                </a:moveTo>
                <a:lnTo>
                  <a:pt x="9245556" y="0"/>
                </a:lnTo>
                <a:lnTo>
                  <a:pt x="9245556" y="4394895"/>
                </a:lnTo>
                <a:lnTo>
                  <a:pt x="0" y="43948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280509" y="383551"/>
            <a:ext cx="12489127" cy="11664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07"/>
              </a:lnSpc>
              <a:spcBef>
                <a:spcPct val="0"/>
              </a:spcBef>
            </a:pPr>
            <a:r>
              <a:rPr lang="en-US" sz="6889" spc="675">
                <a:solidFill>
                  <a:srgbClr val="000000"/>
                </a:solidFill>
                <a:ea typeface="Oswald Bold"/>
              </a:rPr>
              <a:t>已经实现的所有功能演示截图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287974" y="2676323"/>
            <a:ext cx="2175404" cy="6442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81"/>
              </a:lnSpc>
              <a:spcBef>
                <a:spcPct val="0"/>
              </a:spcBef>
            </a:pPr>
            <a:r>
              <a:rPr lang="en-US" sz="3900" spc="382">
                <a:solidFill>
                  <a:srgbClr val="231F20"/>
                </a:solidFill>
                <a:ea typeface="Oswald"/>
              </a:rPr>
              <a:t>选择语言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7659121">
            <a:off x="15445970" y="577779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3" y="0"/>
                </a:lnTo>
                <a:lnTo>
                  <a:pt x="7629293" y="7828567"/>
                </a:lnTo>
                <a:lnTo>
                  <a:pt x="0" y="782856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7659121">
            <a:off x="15595366" y="-1451449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7"/>
                </a:lnTo>
                <a:lnTo>
                  <a:pt x="0" y="782856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69531" y="8405381"/>
            <a:ext cx="1628174" cy="1628174"/>
          </a:xfrm>
          <a:custGeom>
            <a:avLst/>
            <a:gdLst/>
            <a:ahLst/>
            <a:cxnLst/>
            <a:rect r="r" b="b" t="t" l="l"/>
            <a:pathLst>
              <a:path h="1628174" w="1628174">
                <a:moveTo>
                  <a:pt x="0" y="0"/>
                </a:moveTo>
                <a:lnTo>
                  <a:pt x="1628174" y="0"/>
                </a:lnTo>
                <a:lnTo>
                  <a:pt x="1628174" y="1628174"/>
                </a:lnTo>
                <a:lnTo>
                  <a:pt x="0" y="162817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977934" y="2228738"/>
            <a:ext cx="6401020" cy="6758049"/>
          </a:xfrm>
          <a:custGeom>
            <a:avLst/>
            <a:gdLst/>
            <a:ahLst/>
            <a:cxnLst/>
            <a:rect r="r" b="b" t="t" l="l"/>
            <a:pathLst>
              <a:path h="6758049" w="6401020">
                <a:moveTo>
                  <a:pt x="0" y="0"/>
                </a:moveTo>
                <a:lnTo>
                  <a:pt x="6401020" y="0"/>
                </a:lnTo>
                <a:lnTo>
                  <a:pt x="6401020" y="6758049"/>
                </a:lnTo>
                <a:lnTo>
                  <a:pt x="0" y="67580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855603" y="813045"/>
            <a:ext cx="1631553" cy="6442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81"/>
              </a:lnSpc>
              <a:spcBef>
                <a:spcPct val="0"/>
              </a:spcBef>
            </a:pPr>
            <a:r>
              <a:rPr lang="en-US" sz="3900" spc="382">
                <a:solidFill>
                  <a:srgbClr val="000000"/>
                </a:solidFill>
                <a:ea typeface="Oswald Bold"/>
              </a:rPr>
              <a:t>主菜单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7659121">
            <a:off x="15424627" y="6119272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659121">
            <a:off x="15424627" y="-1451449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7"/>
                </a:lnTo>
                <a:lnTo>
                  <a:pt x="0" y="782856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69531" y="8405381"/>
            <a:ext cx="1628174" cy="1628174"/>
          </a:xfrm>
          <a:custGeom>
            <a:avLst/>
            <a:gdLst/>
            <a:ahLst/>
            <a:cxnLst/>
            <a:rect r="r" b="b" t="t" l="l"/>
            <a:pathLst>
              <a:path h="1628174" w="1628174">
                <a:moveTo>
                  <a:pt x="0" y="0"/>
                </a:moveTo>
                <a:lnTo>
                  <a:pt x="1628174" y="0"/>
                </a:lnTo>
                <a:lnTo>
                  <a:pt x="1628174" y="1628174"/>
                </a:lnTo>
                <a:lnTo>
                  <a:pt x="0" y="162817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123679" y="3827137"/>
            <a:ext cx="10458313" cy="1590262"/>
          </a:xfrm>
          <a:custGeom>
            <a:avLst/>
            <a:gdLst/>
            <a:ahLst/>
            <a:cxnLst/>
            <a:rect r="r" b="b" t="t" l="l"/>
            <a:pathLst>
              <a:path h="1590262" w="10458313">
                <a:moveTo>
                  <a:pt x="0" y="0"/>
                </a:moveTo>
                <a:lnTo>
                  <a:pt x="10458313" y="0"/>
                </a:lnTo>
                <a:lnTo>
                  <a:pt x="10458313" y="1590262"/>
                </a:lnTo>
                <a:lnTo>
                  <a:pt x="0" y="15902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492211" y="1150254"/>
            <a:ext cx="6526080" cy="6442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81"/>
              </a:lnSpc>
              <a:spcBef>
                <a:spcPct val="0"/>
              </a:spcBef>
            </a:pPr>
            <a:r>
              <a:rPr lang="en-US" sz="3900" spc="382">
                <a:solidFill>
                  <a:srgbClr val="000000"/>
                </a:solidFill>
                <a:ea typeface="Oswald Bold"/>
              </a:rPr>
              <a:t>添加新收入记录和支出记录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7659121">
            <a:off x="15424627" y="6119272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7659121">
            <a:off x="15424627" y="-1451449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7"/>
                </a:lnTo>
                <a:lnTo>
                  <a:pt x="0" y="78285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69531" y="8405381"/>
            <a:ext cx="1628174" cy="1628174"/>
          </a:xfrm>
          <a:custGeom>
            <a:avLst/>
            <a:gdLst/>
            <a:ahLst/>
            <a:cxnLst/>
            <a:rect r="r" b="b" t="t" l="l"/>
            <a:pathLst>
              <a:path h="1628174" w="1628174">
                <a:moveTo>
                  <a:pt x="0" y="0"/>
                </a:moveTo>
                <a:lnTo>
                  <a:pt x="1628174" y="0"/>
                </a:lnTo>
                <a:lnTo>
                  <a:pt x="1628174" y="1628174"/>
                </a:lnTo>
                <a:lnTo>
                  <a:pt x="0" y="162817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402379" y="2763335"/>
            <a:ext cx="10407587" cy="5699393"/>
          </a:xfrm>
          <a:custGeom>
            <a:avLst/>
            <a:gdLst/>
            <a:ahLst/>
            <a:cxnLst/>
            <a:rect r="r" b="b" t="t" l="l"/>
            <a:pathLst>
              <a:path h="5699393" w="10407587">
                <a:moveTo>
                  <a:pt x="0" y="0"/>
                </a:moveTo>
                <a:lnTo>
                  <a:pt x="10407587" y="0"/>
                </a:lnTo>
                <a:lnTo>
                  <a:pt x="10407587" y="5699393"/>
                </a:lnTo>
                <a:lnTo>
                  <a:pt x="0" y="56993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15424627" y="6119272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659121">
            <a:off x="15424627" y="-1451449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7"/>
                </a:lnTo>
                <a:lnTo>
                  <a:pt x="0" y="782856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820033" y="904875"/>
            <a:ext cx="6613790" cy="11664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07"/>
              </a:lnSpc>
              <a:spcBef>
                <a:spcPct val="0"/>
              </a:spcBef>
            </a:pPr>
            <a:r>
              <a:rPr lang="en-US" sz="6889" spc="675">
                <a:solidFill>
                  <a:srgbClr val="040506"/>
                </a:solidFill>
                <a:latin typeface="Oswald Bold"/>
                <a:ea typeface="Oswald Bold"/>
              </a:rPr>
              <a:t>按-1还可以撤回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469531" y="8405381"/>
            <a:ext cx="1628174" cy="1628174"/>
          </a:xfrm>
          <a:custGeom>
            <a:avLst/>
            <a:gdLst/>
            <a:ahLst/>
            <a:cxnLst/>
            <a:rect r="r" b="b" t="t" l="l"/>
            <a:pathLst>
              <a:path h="1628174" w="1628174">
                <a:moveTo>
                  <a:pt x="0" y="0"/>
                </a:moveTo>
                <a:lnTo>
                  <a:pt x="1628174" y="0"/>
                </a:lnTo>
                <a:lnTo>
                  <a:pt x="1628174" y="1628174"/>
                </a:lnTo>
                <a:lnTo>
                  <a:pt x="0" y="162817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635436" y="4622268"/>
            <a:ext cx="9992697" cy="1526974"/>
          </a:xfrm>
          <a:custGeom>
            <a:avLst/>
            <a:gdLst/>
            <a:ahLst/>
            <a:cxnLst/>
            <a:rect r="r" b="b" t="t" l="l"/>
            <a:pathLst>
              <a:path h="1526974" w="9992697">
                <a:moveTo>
                  <a:pt x="0" y="0"/>
                </a:moveTo>
                <a:lnTo>
                  <a:pt x="9992697" y="0"/>
                </a:lnTo>
                <a:lnTo>
                  <a:pt x="9992697" y="1526974"/>
                </a:lnTo>
                <a:lnTo>
                  <a:pt x="0" y="15269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885068" y="1611820"/>
            <a:ext cx="10924899" cy="1320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81"/>
              </a:lnSpc>
              <a:spcBef>
                <a:spcPct val="0"/>
              </a:spcBef>
            </a:pPr>
            <a:r>
              <a:rPr lang="en-US" sz="3900" spc="382">
                <a:solidFill>
                  <a:srgbClr val="000000"/>
                </a:solidFill>
                <a:latin typeface="Oswald Bold"/>
                <a:ea typeface="Oswald Bold"/>
              </a:rPr>
              <a:t>    编辑记录: </a:t>
            </a:r>
            <a:r>
              <a:rPr lang="en-US" sz="3900" spc="382">
                <a:solidFill>
                  <a:srgbClr val="000000"/>
                </a:solidFill>
                <a:ea typeface="Oswald Bold"/>
              </a:rPr>
              <a:t>用户可以修改已有的收入或支出记录，以确保数据的准确性和最新状态。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7659121">
            <a:off x="15424627" y="6119272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659121">
            <a:off x="15424627" y="-1451449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7"/>
                </a:lnTo>
                <a:lnTo>
                  <a:pt x="0" y="782856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69531" y="8405381"/>
            <a:ext cx="1628174" cy="1628174"/>
          </a:xfrm>
          <a:custGeom>
            <a:avLst/>
            <a:gdLst/>
            <a:ahLst/>
            <a:cxnLst/>
            <a:rect r="r" b="b" t="t" l="l"/>
            <a:pathLst>
              <a:path h="1628174" w="1628174">
                <a:moveTo>
                  <a:pt x="0" y="0"/>
                </a:moveTo>
                <a:lnTo>
                  <a:pt x="1628174" y="0"/>
                </a:lnTo>
                <a:lnTo>
                  <a:pt x="1628174" y="1628174"/>
                </a:lnTo>
                <a:lnTo>
                  <a:pt x="0" y="162817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638454" y="3073681"/>
            <a:ext cx="10157400" cy="5078700"/>
          </a:xfrm>
          <a:custGeom>
            <a:avLst/>
            <a:gdLst/>
            <a:ahLst/>
            <a:cxnLst/>
            <a:rect r="r" b="b" t="t" l="l"/>
            <a:pathLst>
              <a:path h="5078700" w="10157400">
                <a:moveTo>
                  <a:pt x="0" y="0"/>
                </a:moveTo>
                <a:lnTo>
                  <a:pt x="10157399" y="0"/>
                </a:lnTo>
                <a:lnTo>
                  <a:pt x="10157399" y="5078700"/>
                </a:lnTo>
                <a:lnTo>
                  <a:pt x="0" y="50787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433790" y="574012"/>
            <a:ext cx="12546915" cy="1320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81"/>
              </a:lnSpc>
              <a:spcBef>
                <a:spcPct val="0"/>
              </a:spcBef>
            </a:pPr>
            <a:r>
              <a:rPr lang="en-US" sz="3900" spc="382">
                <a:solidFill>
                  <a:srgbClr val="000000"/>
                </a:solidFill>
                <a:ea typeface="Oswald Bold"/>
              </a:rPr>
              <a:t>删除记录：用户可以删除不再需要的记录，保持财务数据的整洁和精简。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7659121">
            <a:off x="15424627" y="6119272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659121">
            <a:off x="15595366" y="-17239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69531" y="8405381"/>
            <a:ext cx="1628174" cy="1628174"/>
          </a:xfrm>
          <a:custGeom>
            <a:avLst/>
            <a:gdLst/>
            <a:ahLst/>
            <a:cxnLst/>
            <a:rect r="r" b="b" t="t" l="l"/>
            <a:pathLst>
              <a:path h="1628174" w="1628174">
                <a:moveTo>
                  <a:pt x="0" y="0"/>
                </a:moveTo>
                <a:lnTo>
                  <a:pt x="1628174" y="0"/>
                </a:lnTo>
                <a:lnTo>
                  <a:pt x="1628174" y="1628174"/>
                </a:lnTo>
                <a:lnTo>
                  <a:pt x="0" y="162817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054279" y="3626595"/>
            <a:ext cx="6274905" cy="5082673"/>
          </a:xfrm>
          <a:custGeom>
            <a:avLst/>
            <a:gdLst/>
            <a:ahLst/>
            <a:cxnLst/>
            <a:rect r="r" b="b" t="t" l="l"/>
            <a:pathLst>
              <a:path h="5082673" w="6274905">
                <a:moveTo>
                  <a:pt x="0" y="0"/>
                </a:moveTo>
                <a:lnTo>
                  <a:pt x="6274904" y="0"/>
                </a:lnTo>
                <a:lnTo>
                  <a:pt x="6274904" y="5082673"/>
                </a:lnTo>
                <a:lnTo>
                  <a:pt x="0" y="50826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790773" y="1396521"/>
            <a:ext cx="10801916" cy="1320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68"/>
              </a:lnSpc>
              <a:spcBef>
                <a:spcPct val="0"/>
              </a:spcBef>
            </a:pPr>
            <a:r>
              <a:rPr lang="en-US" sz="3889" spc="381">
                <a:solidFill>
                  <a:srgbClr val="000000"/>
                </a:solidFill>
                <a:latin typeface="Oswald Bold"/>
                <a:ea typeface="Oswald Bold"/>
              </a:rPr>
              <a:t>查看记录:</a:t>
            </a:r>
            <a:r>
              <a:rPr lang="en-US" sz="3889" spc="381">
                <a:solidFill>
                  <a:srgbClr val="000000"/>
                </a:solidFill>
                <a:ea typeface="Oswald Bold"/>
              </a:rPr>
              <a:t>用户可以查看所有已添加的收入和支出记录，全面了解个人财务情况。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7659121">
            <a:off x="15424627" y="6119272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659121">
            <a:off x="15424627" y="-1451449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7"/>
                </a:lnTo>
                <a:lnTo>
                  <a:pt x="0" y="782856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69531" y="8405381"/>
            <a:ext cx="1628174" cy="1628174"/>
          </a:xfrm>
          <a:custGeom>
            <a:avLst/>
            <a:gdLst/>
            <a:ahLst/>
            <a:cxnLst/>
            <a:rect r="r" b="b" t="t" l="l"/>
            <a:pathLst>
              <a:path h="1628174" w="1628174">
                <a:moveTo>
                  <a:pt x="0" y="0"/>
                </a:moveTo>
                <a:lnTo>
                  <a:pt x="1628174" y="0"/>
                </a:lnTo>
                <a:lnTo>
                  <a:pt x="1628174" y="1628174"/>
                </a:lnTo>
                <a:lnTo>
                  <a:pt x="0" y="162817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DAGH7aOJyQw</dc:identifier>
  <dcterms:modified xsi:type="dcterms:W3CDTF">2011-08-01T06:04:30Z</dcterms:modified>
  <cp:revision>1</cp:revision>
  <dc:title>Business</dc:title>
</cp:coreProperties>
</file>