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5" r:id="rId4"/>
    <p:sldId id="258" r:id="rId5"/>
    <p:sldId id="259" r:id="rId6"/>
    <p:sldId id="260" r:id="rId7"/>
    <p:sldId id="261" r:id="rId8"/>
    <p:sldId id="262" r:id="rId9"/>
    <p:sldId id="263" r:id="rId10"/>
    <p:sldId id="264" r:id="rId11"/>
    <p:sldId id="265" r:id="rId12"/>
    <p:sldId id="266" r:id="rId13"/>
    <p:sldId id="278" r:id="rId14"/>
    <p:sldId id="267" r:id="rId15"/>
    <p:sldId id="274" r:id="rId16"/>
    <p:sldId id="268" r:id="rId17"/>
    <p:sldId id="279" r:id="rId18"/>
    <p:sldId id="269" r:id="rId19"/>
    <p:sldId id="286" r:id="rId20"/>
    <p:sldId id="276" r:id="rId21"/>
    <p:sldId id="277" r:id="rId22"/>
    <p:sldId id="280" r:id="rId23"/>
    <p:sldId id="281" r:id="rId24"/>
    <p:sldId id="282" r:id="rId25"/>
    <p:sldId id="284" r:id="rId26"/>
    <p:sldId id="283" r:id="rId27"/>
    <p:sldId id="285" r:id="rId28"/>
    <p:sldId id="270" r:id="rId29"/>
    <p:sldId id="275" r:id="rId30"/>
    <p:sldId id="288" r:id="rId31"/>
    <p:sldId id="287" r:id="rId32"/>
    <p:sldId id="289" r:id="rId33"/>
    <p:sldId id="290" r:id="rId34"/>
    <p:sldId id="291" r:id="rId35"/>
    <p:sldId id="292" r:id="rId36"/>
    <p:sldId id="293" r:id="rId37"/>
    <p:sldId id="294" r:id="rId38"/>
    <p:sldId id="296" r:id="rId39"/>
    <p:sldId id="297" r:id="rId40"/>
    <p:sldId id="27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FD51B"/>
    <a:srgbClr val="6799B9"/>
    <a:srgbClr val="43A6E6"/>
    <a:srgbClr val="FAC8BE"/>
    <a:srgbClr val="DC3219"/>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1/5/2014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lifehacker.jp/2012/01/120112jankenpon.html"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park11.wakwak.com/~hkn/" TargetMode="External"/><Relationship Id="rId2" Type="http://schemas.openxmlformats.org/officeDocument/2006/relationships/hyperlink" Target="http://www.asahi-net.or.jp/~tk7m-ar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yukawanet.com/archives/3978209.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igproj.com/zone1/index.php?R%20%E3%81%AB%E3%82%88%E3%82%8B%E3%83%87%E3%83%BC%E3%82%BF%E3%81%AE%E7%B5%B1%E8%A8%88%E7%9A%84%E5%8F%96%E3%82%8A%E6%89%B1%E3%81%84/%E4%B8%80%E6%A7%98%E4%B9%B1%E6%95%B0%E8%A1%A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yaju" TargetMode="External"/><Relationship Id="rId2" Type="http://schemas.openxmlformats.org/officeDocument/2006/relationships/hyperlink" Target="https://www.facebook.com/yasuhito.hiraguchi" TargetMode="External"/><Relationship Id="rId1" Type="http://schemas.openxmlformats.org/officeDocument/2006/relationships/slideLayout" Target="../slideLayouts/slideLayout2.xml"/><Relationship Id="rId6" Type="http://schemas.openxmlformats.org/officeDocument/2006/relationships/hyperlink" Target="https://github.com/yaju/Sazae_R" TargetMode="External"/><Relationship Id="rId5" Type="http://schemas.openxmlformats.org/officeDocument/2006/relationships/hyperlink" Target="http://yaju3d.hatenablog.jp/" TargetMode="External"/><Relationship Id="rId4" Type="http://schemas.openxmlformats.org/officeDocument/2006/relationships/hyperlink" Target="http://blogs.wankuma.com/yaju/"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lifehacker.jp/2012/01/120112jankenpon.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ssh.jst.go.jp/research/show/404"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picup.omocoro.jp/?eid=1261"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rstudio.com/ide/" TargetMode="External"/><Relationship Id="rId2" Type="http://schemas.openxmlformats.org/officeDocument/2006/relationships/hyperlink" Target="http://cran.md.tsukuba.ac.jp/bin/windows/bas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hatena.ne.jp/a_bicky/20110529/1306667230" TargetMode="External"/><Relationship Id="rId2" Type="http://schemas.openxmlformats.org/officeDocument/2006/relationships/hyperlink" Target="http://www.asahi-net.or.jp/~tk7m-ari/sazae_analysis_distribut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43189" y="1223492"/>
            <a:ext cx="8564450" cy="2827343"/>
          </a:xfrm>
        </p:spPr>
        <p:txBody>
          <a:bodyPr/>
          <a:lstStyle/>
          <a:p>
            <a:r>
              <a:rPr kumimoji="1" lang="ja-JP" altLang="en-US" sz="6000" b="1" dirty="0" smtClean="0">
                <a:solidFill>
                  <a:srgbClr val="DC3219"/>
                </a:solidFill>
                <a:latin typeface="HG丸ｺﾞｼｯｸM-PRO" panose="020F0600000000000000" pitchFamily="50" charset="-128"/>
                <a:ea typeface="HG丸ｺﾞｼｯｸM-PRO" panose="020F0600000000000000" pitchFamily="50" charset="-128"/>
              </a:rPr>
              <a:t>サ</a:t>
            </a:r>
            <a:r>
              <a:rPr kumimoji="1" lang="ja-JP" altLang="en-US" sz="6000" b="1" dirty="0" smtClean="0">
                <a:solidFill>
                  <a:srgbClr val="FAC8BE"/>
                </a:solidFill>
                <a:latin typeface="HG丸ｺﾞｼｯｸM-PRO" panose="020F0600000000000000" pitchFamily="50" charset="-128"/>
                <a:ea typeface="HG丸ｺﾞｼｯｸM-PRO" panose="020F0600000000000000" pitchFamily="50" charset="-128"/>
              </a:rPr>
              <a:t>ザ</a:t>
            </a:r>
            <a:r>
              <a:rPr kumimoji="1" lang="ja-JP" altLang="en-US" sz="6000" b="1" dirty="0" smtClean="0">
                <a:solidFill>
                  <a:srgbClr val="6799B9"/>
                </a:solidFill>
                <a:latin typeface="HG丸ｺﾞｼｯｸM-PRO" panose="020F0600000000000000" pitchFamily="50" charset="-128"/>
                <a:ea typeface="HG丸ｺﾞｼｯｸM-PRO" panose="020F0600000000000000" pitchFamily="50" charset="-128"/>
              </a:rPr>
              <a:t>エ</a:t>
            </a:r>
            <a:r>
              <a:rPr kumimoji="1" lang="ja-JP" altLang="en-US" sz="6000" b="1" dirty="0" smtClean="0">
                <a:solidFill>
                  <a:srgbClr val="DFD51B"/>
                </a:solidFill>
                <a:latin typeface="HG丸ｺﾞｼｯｸM-PRO" panose="020F0600000000000000" pitchFamily="50" charset="-128"/>
                <a:ea typeface="HG丸ｺﾞｼｯｸM-PRO" panose="020F0600000000000000" pitchFamily="50" charset="-128"/>
              </a:rPr>
              <a:t>さん</a:t>
            </a:r>
            <a:r>
              <a:rPr kumimoji="1" lang="ja-JP" altLang="en-US" sz="4400" dirty="0" smtClean="0">
                <a:latin typeface="HGP創英角ﾎﾟｯﾌﾟ体" panose="040B0A00000000000000" pitchFamily="50" charset="-128"/>
                <a:ea typeface="HGP創英角ﾎﾟｯﾌﾟ体" panose="040B0A00000000000000" pitchFamily="50" charset="-128"/>
              </a:rPr>
              <a:t>の</a:t>
            </a:r>
            <a:r>
              <a:rPr kumimoji="1" lang="ja-JP" altLang="en-US" sz="6000" dirty="0" smtClean="0">
                <a:solidFill>
                  <a:schemeClr val="tx1"/>
                </a:solidFill>
                <a:latin typeface="HG丸ｺﾞｼｯｸM-PRO" panose="020F0600000000000000" pitchFamily="50" charset="-128"/>
                <a:ea typeface="HG丸ｺﾞｼｯｸM-PRO" panose="020F0600000000000000" pitchFamily="50" charset="-128"/>
              </a:rPr>
              <a:t>じゃんけん</a:t>
            </a:r>
            <a:endParaRPr kumimoji="1" lang="ja-JP" altLang="en-US" sz="6000" dirty="0">
              <a:solidFill>
                <a:schemeClr val="tx1"/>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223493" y="4050833"/>
            <a:ext cx="8384146" cy="1096899"/>
          </a:xfrm>
        </p:spPr>
        <p:txBody>
          <a:bodyPr>
            <a:normAutofit/>
          </a:bodyPr>
          <a:lstStyle/>
          <a:p>
            <a:r>
              <a:rPr lang="en-US" altLang="ja-JP" sz="4000" dirty="0" smtClean="0"/>
              <a:t>R</a:t>
            </a:r>
            <a:r>
              <a:rPr lang="ja-JP" altLang="en-US" sz="4000" dirty="0" smtClean="0"/>
              <a:t>言語によるデータ分析</a:t>
            </a:r>
            <a:r>
              <a:rPr kumimoji="1" lang="ja-JP" altLang="en-US" sz="4000" dirty="0" smtClean="0"/>
              <a:t>入門</a:t>
            </a:r>
            <a:endParaRPr kumimoji="1" lang="ja-JP" altLang="en-US" sz="4000" dirty="0"/>
          </a:p>
        </p:txBody>
      </p:sp>
      <p:sp>
        <p:nvSpPr>
          <p:cNvPr id="4" name="テキスト ボックス 3"/>
          <p:cNvSpPr txBox="1"/>
          <p:nvPr/>
        </p:nvSpPr>
        <p:spPr>
          <a:xfrm>
            <a:off x="4184461" y="5550035"/>
            <a:ext cx="3890592" cy="369332"/>
          </a:xfrm>
          <a:prstGeom prst="rect">
            <a:avLst/>
          </a:prstGeom>
          <a:noFill/>
        </p:spPr>
        <p:txBody>
          <a:bodyPr wrap="square" rtlCol="0">
            <a:spAutoFit/>
          </a:bodyPr>
          <a:lstStyle/>
          <a:p>
            <a:r>
              <a:rPr lang="ja-JP" altLang="en-US" dirty="0" smtClean="0"/>
              <a:t>やじゅ＠静岡</a:t>
            </a:r>
            <a:r>
              <a:rPr lang="en-US" altLang="ja-JP" dirty="0" smtClean="0"/>
              <a:t>Developers</a:t>
            </a:r>
            <a:r>
              <a:rPr lang="ja-JP" altLang="en-US" dirty="0" smtClean="0"/>
              <a:t>勉強会</a:t>
            </a:r>
            <a:endParaRPr lang="ja-JP" altLang="en-US" dirty="0"/>
          </a:p>
        </p:txBody>
      </p:sp>
    </p:spTree>
    <p:extLst>
      <p:ext uri="{BB962C8B-B14F-4D97-AF65-F5344CB8AC3E}">
        <p14:creationId xmlns:p14="http://schemas.microsoft.com/office/powerpoint/2010/main" val="597937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01014"/>
          </a:xfrm>
        </p:spPr>
        <p:txBody>
          <a:bodyPr>
            <a:normAutofit fontScale="90000"/>
          </a:bodyPr>
          <a:lstStyle/>
          <a:p>
            <a:r>
              <a:rPr lang="ja-JP" altLang="en-US" dirty="0" smtClean="0"/>
              <a:t>じゃんけんの種類別総数グラフ化の準備①</a:t>
            </a:r>
            <a:endParaRPr kumimoji="1" lang="ja-JP" altLang="en-US" dirty="0"/>
          </a:p>
        </p:txBody>
      </p:sp>
      <p:sp>
        <p:nvSpPr>
          <p:cNvPr id="3" name="コンテンツ プレースホルダー 2"/>
          <p:cNvSpPr>
            <a:spLocks noGrp="1"/>
          </p:cNvSpPr>
          <p:nvPr>
            <p:ph idx="1"/>
          </p:nvPr>
        </p:nvSpPr>
        <p:spPr>
          <a:xfrm>
            <a:off x="677334" y="1210614"/>
            <a:ext cx="9921980" cy="5100033"/>
          </a:xfrm>
        </p:spPr>
        <p:txBody>
          <a:bodyPr/>
          <a:lstStyle/>
          <a:p>
            <a:r>
              <a:rPr lang="ja-JP" altLang="en-US" dirty="0" smtClean="0"/>
              <a:t>じゃんけんの種類別総数</a:t>
            </a:r>
            <a:r>
              <a:rPr lang="en-US" altLang="ja-JP" dirty="0" smtClean="0"/>
              <a:t>SQL</a:t>
            </a:r>
          </a:p>
          <a:p>
            <a:pPr marL="0" indent="0">
              <a:buNone/>
            </a:pPr>
            <a:r>
              <a:rPr lang="en-US" altLang="ja-JP" dirty="0" err="1"/>
              <a:t>sumtbl</a:t>
            </a:r>
            <a:r>
              <a:rPr lang="en-US" altLang="ja-JP" dirty="0"/>
              <a:t> &lt;- </a:t>
            </a:r>
            <a:r>
              <a:rPr lang="en-US" altLang="ja-JP" dirty="0" err="1"/>
              <a:t>sqldf</a:t>
            </a:r>
            <a:r>
              <a:rPr lang="en-US" altLang="ja-JP" dirty="0" smtClean="0"/>
              <a:t>(“SELECT </a:t>
            </a:r>
            <a:r>
              <a:rPr lang="en-US" altLang="ja-JP" dirty="0" err="1"/>
              <a:t>kind,COUNT</a:t>
            </a:r>
            <a:r>
              <a:rPr lang="en-US" altLang="ja-JP" dirty="0"/>
              <a:t>(kind) </a:t>
            </a:r>
            <a:r>
              <a:rPr lang="en-US" altLang="ja-JP" dirty="0" err="1"/>
              <a:t>cnt,idx</a:t>
            </a:r>
            <a:r>
              <a:rPr lang="en-US" altLang="ja-JP" dirty="0"/>
              <a:t> </a:t>
            </a:r>
            <a:r>
              <a:rPr lang="en-US" altLang="ja-JP" dirty="0" smtClean="0"/>
              <a:t>FROM</a:t>
            </a:r>
            <a:r>
              <a:rPr lang="ja-JP" altLang="en-US" dirty="0" smtClean="0"/>
              <a:t> </a:t>
            </a:r>
            <a:r>
              <a:rPr lang="en-US" altLang="ja-JP" dirty="0" err="1" smtClean="0"/>
              <a:t>tbl</a:t>
            </a:r>
            <a:r>
              <a:rPr lang="en-US" altLang="ja-JP" dirty="0" smtClean="0"/>
              <a:t> GROUP BY </a:t>
            </a:r>
            <a:r>
              <a:rPr lang="en-US" altLang="ja-JP" dirty="0"/>
              <a:t>kind </a:t>
            </a:r>
            <a:r>
              <a:rPr lang="en-US" altLang="ja-JP" dirty="0" smtClean="0"/>
              <a:t>ORDER BY </a:t>
            </a:r>
            <a:r>
              <a:rPr lang="en-US" altLang="ja-JP" dirty="0" err="1"/>
              <a:t>idx</a:t>
            </a:r>
            <a:r>
              <a:rPr lang="en-US" altLang="ja-JP" dirty="0"/>
              <a:t>")</a:t>
            </a:r>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r>
              <a:rPr kumimoji="1" lang="ja-JP" altLang="en-US" dirty="0" smtClean="0"/>
              <a:t>棒グラフ化が面倒</a:t>
            </a:r>
            <a:endParaRPr kumimoji="1" lang="en-US" altLang="ja-JP" dirty="0" smtClean="0"/>
          </a:p>
          <a:p>
            <a:pPr marL="0" indent="0">
              <a:buNone/>
            </a:pPr>
            <a:r>
              <a:rPr lang="en-US" altLang="ja-JP" dirty="0" smtClean="0"/>
              <a:t>R</a:t>
            </a:r>
            <a:r>
              <a:rPr lang="ja-JP" altLang="en-US" dirty="0" smtClean="0"/>
              <a:t>標準の棒グラフ「</a:t>
            </a:r>
            <a:r>
              <a:rPr lang="en-US" altLang="ja-JP" dirty="0" err="1" smtClean="0"/>
              <a:t>barplot</a:t>
            </a:r>
            <a:r>
              <a:rPr lang="ja-JP" altLang="en-US" dirty="0" smtClean="0"/>
              <a:t>」では、横軸</a:t>
            </a:r>
            <a:r>
              <a:rPr lang="en-US" altLang="ja-JP" dirty="0" smtClean="0"/>
              <a:t>(X)</a:t>
            </a:r>
            <a:r>
              <a:rPr lang="ja-JP" altLang="en-US" dirty="0" smtClean="0"/>
              <a:t>と縦軸</a:t>
            </a:r>
            <a:r>
              <a:rPr lang="en-US" altLang="ja-JP" dirty="0" smtClean="0"/>
              <a:t>(Y)</a:t>
            </a:r>
            <a:r>
              <a:rPr lang="ja-JP" altLang="en-US" dirty="0" smtClean="0"/>
              <a:t>のデータ列の指定が出来ないため、</a:t>
            </a:r>
            <a:r>
              <a:rPr lang="en-US" altLang="ja-JP" dirty="0"/>
              <a:t> </a:t>
            </a:r>
            <a:endParaRPr lang="en-US" altLang="ja-JP" dirty="0" smtClean="0"/>
          </a:p>
          <a:p>
            <a:pPr marL="0" indent="0">
              <a:buNone/>
            </a:pPr>
            <a:r>
              <a:rPr lang="ja-JP" altLang="en-US" dirty="0"/>
              <a:t>下記</a:t>
            </a:r>
            <a:r>
              <a:rPr lang="ja-JP" altLang="en-US" dirty="0" smtClean="0"/>
              <a:t>のように「</a:t>
            </a:r>
            <a:r>
              <a:rPr lang="en-US" altLang="ja-JP" dirty="0" err="1" smtClean="0"/>
              <a:t>barplot</a:t>
            </a:r>
            <a:r>
              <a:rPr lang="ja-JP" altLang="en-US" dirty="0" smtClean="0"/>
              <a:t>」に則ったデータに加工にする必要があって面倒である。</a:t>
            </a:r>
            <a:endParaRPr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kumimoji="1" lang="ja-JP" altLang="en-US" dirty="0"/>
          </a:p>
        </p:txBody>
      </p:sp>
      <p:pic>
        <p:nvPicPr>
          <p:cNvPr id="4" name="図 3"/>
          <p:cNvPicPr>
            <a:picLocks noChangeAspect="1"/>
          </p:cNvPicPr>
          <p:nvPr/>
        </p:nvPicPr>
        <p:blipFill>
          <a:blip r:embed="rId2"/>
          <a:stretch>
            <a:fillRect/>
          </a:stretch>
        </p:blipFill>
        <p:spPr>
          <a:xfrm>
            <a:off x="937877" y="2169083"/>
            <a:ext cx="1998506" cy="1477769"/>
          </a:xfrm>
          <a:prstGeom prst="rect">
            <a:avLst/>
          </a:prstGeom>
        </p:spPr>
      </p:pic>
      <p:pic>
        <p:nvPicPr>
          <p:cNvPr id="7" name="図 6"/>
          <p:cNvPicPr>
            <a:picLocks noChangeAspect="1"/>
          </p:cNvPicPr>
          <p:nvPr/>
        </p:nvPicPr>
        <p:blipFill>
          <a:blip r:embed="rId3"/>
          <a:stretch>
            <a:fillRect/>
          </a:stretch>
        </p:blipFill>
        <p:spPr>
          <a:xfrm>
            <a:off x="937877" y="5315351"/>
            <a:ext cx="2657505" cy="660445"/>
          </a:xfrm>
          <a:prstGeom prst="rect">
            <a:avLst/>
          </a:prstGeom>
        </p:spPr>
      </p:pic>
    </p:spTree>
    <p:extLst>
      <p:ext uri="{BB962C8B-B14F-4D97-AF65-F5344CB8AC3E}">
        <p14:creationId xmlns:p14="http://schemas.microsoft.com/office/powerpoint/2010/main" val="4231410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3" y="609600"/>
            <a:ext cx="8685607" cy="704045"/>
          </a:xfrm>
        </p:spPr>
        <p:txBody>
          <a:bodyPr>
            <a:normAutofit fontScale="90000"/>
          </a:bodyPr>
          <a:lstStyle/>
          <a:p>
            <a:r>
              <a:rPr lang="ja-JP" altLang="en-US" dirty="0"/>
              <a:t>じゃんけんの種類別総数グラフ化の</a:t>
            </a:r>
            <a:r>
              <a:rPr lang="ja-JP" altLang="en-US" dirty="0" smtClean="0"/>
              <a:t>準備②</a:t>
            </a:r>
            <a:endParaRPr kumimoji="1" lang="ja-JP" altLang="en-US" dirty="0"/>
          </a:p>
        </p:txBody>
      </p:sp>
      <p:sp>
        <p:nvSpPr>
          <p:cNvPr id="3" name="コンテンツ プレースホルダー 2"/>
          <p:cNvSpPr>
            <a:spLocks noGrp="1"/>
          </p:cNvSpPr>
          <p:nvPr>
            <p:ph idx="1"/>
          </p:nvPr>
        </p:nvSpPr>
        <p:spPr>
          <a:xfrm>
            <a:off x="677333" y="1336720"/>
            <a:ext cx="9690159" cy="5076959"/>
          </a:xfrm>
        </p:spPr>
        <p:txBody>
          <a:bodyPr>
            <a:normAutofit/>
          </a:bodyPr>
          <a:lstStyle/>
          <a:p>
            <a:r>
              <a:rPr kumimoji="1" lang="en-US" altLang="ja-JP" dirty="0" smtClean="0"/>
              <a:t>ggplot2</a:t>
            </a:r>
            <a:r>
              <a:rPr kumimoji="1" lang="ja-JP" altLang="en-US" dirty="0" smtClean="0"/>
              <a:t>による棒グラフ作成</a:t>
            </a:r>
            <a:endParaRPr kumimoji="1" lang="en-US" altLang="ja-JP" dirty="0" smtClean="0"/>
          </a:p>
          <a:p>
            <a:pPr marL="0" indent="0">
              <a:buNone/>
            </a:pPr>
            <a:r>
              <a:rPr kumimoji="1" lang="ja-JP" altLang="en-US" dirty="0" smtClean="0"/>
              <a:t>「</a:t>
            </a:r>
            <a:r>
              <a:rPr kumimoji="1" lang="en-US" altLang="ja-JP" dirty="0" smtClean="0"/>
              <a:t>ggplot2</a:t>
            </a:r>
            <a:r>
              <a:rPr kumimoji="1" lang="ja-JP" altLang="en-US" dirty="0" smtClean="0"/>
              <a:t>」では、</a:t>
            </a:r>
            <a:r>
              <a:rPr lang="en-US" altLang="ja-JP" dirty="0"/>
              <a:t> </a:t>
            </a:r>
            <a:r>
              <a:rPr lang="ja-JP" altLang="en-US" dirty="0" smtClean="0"/>
              <a:t>横軸</a:t>
            </a:r>
            <a:r>
              <a:rPr lang="en-US" altLang="ja-JP" dirty="0" smtClean="0"/>
              <a:t>(X)</a:t>
            </a:r>
            <a:r>
              <a:rPr lang="ja-JP" altLang="en-US" dirty="0" smtClean="0"/>
              <a:t>と縦軸</a:t>
            </a:r>
            <a:r>
              <a:rPr lang="en-US" altLang="ja-JP" dirty="0" smtClean="0"/>
              <a:t>(Y)</a:t>
            </a:r>
            <a:r>
              <a:rPr lang="ja-JP" altLang="en-US" dirty="0" smtClean="0"/>
              <a:t>の</a:t>
            </a:r>
            <a:r>
              <a:rPr lang="ja-JP" altLang="en-US" dirty="0"/>
              <a:t>データ列の</a:t>
            </a:r>
            <a:r>
              <a:rPr lang="ja-JP" altLang="en-US" dirty="0" smtClean="0"/>
              <a:t>指定が出来るので、データフレームのまま扱うことが出来る。</a:t>
            </a:r>
            <a:endParaRPr lang="en-US" altLang="ja-JP" dirty="0" smtClean="0"/>
          </a:p>
          <a:p>
            <a:pPr marL="0" indent="0">
              <a:buNone/>
            </a:pPr>
            <a:r>
              <a:rPr lang="en-US" altLang="ja-JP" dirty="0"/>
              <a:t>library(ggplot2)</a:t>
            </a:r>
          </a:p>
          <a:p>
            <a:pPr marL="0" indent="0">
              <a:buNone/>
            </a:pPr>
            <a:r>
              <a:rPr lang="en-US" altLang="ja-JP" dirty="0"/>
              <a:t>p &lt;- </a:t>
            </a:r>
            <a:r>
              <a:rPr lang="en-US" altLang="ja-JP" dirty="0" err="1"/>
              <a:t>ggplot</a:t>
            </a:r>
            <a:r>
              <a:rPr lang="en-US" altLang="ja-JP" dirty="0"/>
              <a:t>(</a:t>
            </a:r>
            <a:r>
              <a:rPr lang="en-US" altLang="ja-JP" dirty="0" err="1"/>
              <a:t>sumtbl</a:t>
            </a:r>
            <a:r>
              <a:rPr lang="en-US" altLang="ja-JP" dirty="0"/>
              <a:t>, </a:t>
            </a:r>
            <a:r>
              <a:rPr lang="en-US" altLang="ja-JP" dirty="0" err="1"/>
              <a:t>aes</a:t>
            </a:r>
            <a:r>
              <a:rPr lang="en-US" altLang="ja-JP" dirty="0"/>
              <a:t>(x=kind, y=</a:t>
            </a:r>
            <a:r>
              <a:rPr lang="en-US" altLang="ja-JP" dirty="0" err="1"/>
              <a:t>cnt</a:t>
            </a:r>
            <a:r>
              <a:rPr lang="en-US" altLang="ja-JP" dirty="0"/>
              <a:t>)) </a:t>
            </a:r>
          </a:p>
          <a:p>
            <a:pPr marL="0" indent="0">
              <a:buNone/>
            </a:pPr>
            <a:r>
              <a:rPr lang="en-US" altLang="ja-JP" dirty="0"/>
              <a:t>p + </a:t>
            </a:r>
            <a:r>
              <a:rPr lang="en-US" altLang="ja-JP" dirty="0" err="1"/>
              <a:t>geom_bar</a:t>
            </a:r>
            <a:r>
              <a:rPr lang="en-US" altLang="ja-JP" dirty="0"/>
              <a:t>(stat="identity", </a:t>
            </a:r>
            <a:r>
              <a:rPr lang="en-US" altLang="ja-JP" dirty="0" err="1"/>
              <a:t>aes</a:t>
            </a:r>
            <a:r>
              <a:rPr lang="en-US" altLang="ja-JP" dirty="0"/>
              <a:t>(fill=kind))</a:t>
            </a:r>
            <a:endParaRPr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kumimoji="1" lang="ja-JP" altLang="en-US" dirty="0" smtClean="0"/>
              <a:t>でも</a:t>
            </a:r>
            <a:r>
              <a:rPr lang="ja-JP" altLang="en-US" dirty="0" smtClean="0"/>
              <a:t>、標準指定では横軸が</a:t>
            </a:r>
            <a:r>
              <a:rPr kumimoji="1" lang="en-US" altLang="ja-JP" dirty="0" smtClean="0"/>
              <a:t>C,G,P,―</a:t>
            </a:r>
            <a:r>
              <a:rPr kumimoji="1" lang="ja-JP" altLang="en-US" dirty="0" smtClean="0"/>
              <a:t>と順番が勝手に並び替えされてしまっているので、</a:t>
            </a:r>
            <a:endParaRPr kumimoji="1" lang="en-US" altLang="ja-JP" dirty="0" smtClean="0"/>
          </a:p>
          <a:p>
            <a:pPr marL="0" indent="0">
              <a:buNone/>
            </a:pPr>
            <a:r>
              <a:rPr kumimoji="1" lang="en-US" altLang="ja-JP" dirty="0" smtClean="0"/>
              <a:t>G,C,P,</a:t>
            </a:r>
            <a:r>
              <a:rPr lang="en-US" altLang="ja-JP" dirty="0"/>
              <a:t> ―</a:t>
            </a:r>
            <a:r>
              <a:rPr kumimoji="1" lang="ja-JP" altLang="en-US" dirty="0" smtClean="0"/>
              <a:t>の順番にしたい。また、</a:t>
            </a:r>
            <a:r>
              <a:rPr lang="ja-JP" altLang="en-US" dirty="0" smtClean="0"/>
              <a:t>横軸</a:t>
            </a:r>
            <a:r>
              <a:rPr lang="en-US" altLang="ja-JP" dirty="0" smtClean="0"/>
              <a:t>(kind)</a:t>
            </a:r>
            <a:r>
              <a:rPr lang="ja-JP" altLang="en-US" dirty="0"/>
              <a:t>と縦軸</a:t>
            </a:r>
            <a:r>
              <a:rPr lang="en-US" altLang="ja-JP" dirty="0" smtClean="0"/>
              <a:t>(</a:t>
            </a:r>
            <a:r>
              <a:rPr lang="en-US" altLang="ja-JP" dirty="0" err="1" smtClean="0"/>
              <a:t>cnt</a:t>
            </a:r>
            <a:r>
              <a:rPr lang="en-US" altLang="ja-JP" dirty="0" smtClean="0"/>
              <a:t>)</a:t>
            </a:r>
            <a:r>
              <a:rPr kumimoji="1" lang="ja-JP" altLang="en-US" dirty="0" smtClean="0"/>
              <a:t>と色名</a:t>
            </a:r>
            <a:r>
              <a:rPr kumimoji="1" lang="en-US" altLang="ja-JP" dirty="0" smtClean="0"/>
              <a:t>(kind)</a:t>
            </a:r>
            <a:r>
              <a:rPr lang="ja-JP" altLang="en-US" dirty="0"/>
              <a:t>を</a:t>
            </a:r>
            <a:r>
              <a:rPr kumimoji="1" lang="ja-JP" altLang="en-US" dirty="0" smtClean="0"/>
              <a:t>日本語にしてみたい</a:t>
            </a:r>
            <a:endParaRPr kumimoji="1" lang="ja-JP" altLang="en-US" dirty="0"/>
          </a:p>
        </p:txBody>
      </p:sp>
      <p:pic>
        <p:nvPicPr>
          <p:cNvPr id="4" name="図 3"/>
          <p:cNvPicPr>
            <a:picLocks noChangeAspect="1"/>
          </p:cNvPicPr>
          <p:nvPr/>
        </p:nvPicPr>
        <p:blipFill>
          <a:blip r:embed="rId2"/>
          <a:stretch>
            <a:fillRect/>
          </a:stretch>
        </p:blipFill>
        <p:spPr>
          <a:xfrm>
            <a:off x="5475533" y="2465499"/>
            <a:ext cx="4333875" cy="2819400"/>
          </a:xfrm>
          <a:prstGeom prst="rect">
            <a:avLst/>
          </a:prstGeom>
        </p:spPr>
      </p:pic>
      <p:pic>
        <p:nvPicPr>
          <p:cNvPr id="5" name="図 4"/>
          <p:cNvPicPr>
            <a:picLocks noChangeAspect="1"/>
          </p:cNvPicPr>
          <p:nvPr/>
        </p:nvPicPr>
        <p:blipFill>
          <a:blip r:embed="rId3"/>
          <a:stretch>
            <a:fillRect/>
          </a:stretch>
        </p:blipFill>
        <p:spPr>
          <a:xfrm>
            <a:off x="847724" y="3751115"/>
            <a:ext cx="1998506" cy="1361798"/>
          </a:xfrm>
          <a:prstGeom prst="rect">
            <a:avLst/>
          </a:prstGeom>
        </p:spPr>
      </p:pic>
    </p:spTree>
    <p:extLst>
      <p:ext uri="{BB962C8B-B14F-4D97-AF65-F5344CB8AC3E}">
        <p14:creationId xmlns:p14="http://schemas.microsoft.com/office/powerpoint/2010/main" val="3117396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13893"/>
          </a:xfrm>
        </p:spPr>
        <p:txBody>
          <a:bodyPr>
            <a:normAutofit fontScale="90000"/>
          </a:bodyPr>
          <a:lstStyle/>
          <a:p>
            <a:r>
              <a:rPr lang="ja-JP" altLang="en-US" dirty="0"/>
              <a:t>じゃんけんの種類別総数グラフ化の</a:t>
            </a:r>
            <a:r>
              <a:rPr lang="ja-JP" altLang="en-US" dirty="0" smtClean="0"/>
              <a:t>準備③</a:t>
            </a:r>
            <a:endParaRPr kumimoji="1" lang="ja-JP" altLang="en-US" dirty="0"/>
          </a:p>
        </p:txBody>
      </p:sp>
      <p:sp>
        <p:nvSpPr>
          <p:cNvPr id="3" name="コンテンツ プレースホルダー 2"/>
          <p:cNvSpPr>
            <a:spLocks noGrp="1"/>
          </p:cNvSpPr>
          <p:nvPr>
            <p:ph idx="1"/>
          </p:nvPr>
        </p:nvSpPr>
        <p:spPr>
          <a:xfrm>
            <a:off x="677334" y="1326525"/>
            <a:ext cx="8596668" cy="5151548"/>
          </a:xfrm>
        </p:spPr>
        <p:txBody>
          <a:bodyPr/>
          <a:lstStyle/>
          <a:p>
            <a:r>
              <a:rPr kumimoji="1" lang="en-US" altLang="ja-JP" dirty="0" smtClean="0"/>
              <a:t>reorder</a:t>
            </a:r>
            <a:r>
              <a:rPr kumimoji="1" lang="ja-JP" altLang="en-US" dirty="0" smtClean="0"/>
              <a:t>関数を使って</a:t>
            </a:r>
            <a:r>
              <a:rPr lang="ja-JP" altLang="en-US" dirty="0" smtClean="0"/>
              <a:t>横軸</a:t>
            </a:r>
            <a:r>
              <a:rPr lang="en-US" altLang="ja-JP" dirty="0" smtClean="0"/>
              <a:t>(</a:t>
            </a:r>
            <a:r>
              <a:rPr kumimoji="1" lang="en-US" altLang="ja-JP" dirty="0" smtClean="0"/>
              <a:t>X)</a:t>
            </a:r>
            <a:r>
              <a:rPr kumimoji="1" lang="ja-JP" altLang="en-US" dirty="0" smtClean="0"/>
              <a:t>の順序を指定する</a:t>
            </a:r>
            <a:endParaRPr kumimoji="1" lang="en-US" altLang="ja-JP" dirty="0" smtClean="0"/>
          </a:p>
          <a:p>
            <a:pPr marL="0" indent="0">
              <a:buNone/>
            </a:pPr>
            <a:r>
              <a:rPr lang="ja-JP" altLang="en-US" dirty="0"/>
              <a:t>データフレームに横軸</a:t>
            </a:r>
            <a:r>
              <a:rPr lang="en-US" altLang="ja-JP" dirty="0"/>
              <a:t>(X)</a:t>
            </a:r>
            <a:r>
              <a:rPr lang="ja-JP" altLang="en-US" dirty="0" smtClean="0"/>
              <a:t>の</a:t>
            </a:r>
            <a:r>
              <a:rPr lang="ja-JP" altLang="en-US" dirty="0"/>
              <a:t>順序を規定する変数を含めておき、</a:t>
            </a:r>
            <a:r>
              <a:rPr lang="en-US" altLang="ja-JP" dirty="0" err="1"/>
              <a:t>aes</a:t>
            </a:r>
            <a:r>
              <a:rPr lang="en-US" altLang="ja-JP" dirty="0"/>
              <a:t> </a:t>
            </a:r>
            <a:r>
              <a:rPr lang="ja-JP" altLang="en-US" dirty="0"/>
              <a:t>コンポーネントで </a:t>
            </a:r>
            <a:r>
              <a:rPr lang="en-US" altLang="ja-JP" dirty="0"/>
              <a:t>reorder </a:t>
            </a:r>
            <a:r>
              <a:rPr lang="ja-JP" altLang="en-US" dirty="0"/>
              <a:t>関数を使うだけで好きな順序に変更することができます</a:t>
            </a:r>
            <a:r>
              <a:rPr lang="ja-JP" altLang="en-US" dirty="0" smtClean="0"/>
              <a:t>。</a:t>
            </a:r>
            <a:endParaRPr lang="en-US" altLang="ja-JP" dirty="0" smtClean="0"/>
          </a:p>
          <a:p>
            <a:pPr marL="0" indent="0">
              <a:buNone/>
            </a:pPr>
            <a:r>
              <a:rPr lang="ja-JP" altLang="en-US" dirty="0" smtClean="0"/>
              <a:t>また、</a:t>
            </a:r>
            <a:r>
              <a:rPr lang="en-US" altLang="ja-JP" dirty="0" err="1" smtClean="0"/>
              <a:t>xlab,ylab,labs</a:t>
            </a:r>
            <a:r>
              <a:rPr lang="en-US" altLang="ja-JP" dirty="0" smtClean="0"/>
              <a:t>(fill)</a:t>
            </a:r>
            <a:r>
              <a:rPr lang="ja-JP" altLang="en-US" dirty="0"/>
              <a:t>に横軸</a:t>
            </a:r>
            <a:r>
              <a:rPr lang="en-US" altLang="ja-JP" dirty="0"/>
              <a:t>(X)</a:t>
            </a:r>
            <a:r>
              <a:rPr lang="ja-JP" altLang="en-US" dirty="0" smtClean="0"/>
              <a:t>と縦軸</a:t>
            </a:r>
            <a:r>
              <a:rPr lang="en-US" altLang="ja-JP" dirty="0" smtClean="0"/>
              <a:t>(Y)</a:t>
            </a:r>
            <a:r>
              <a:rPr lang="ja-JP" altLang="en-US" dirty="0" smtClean="0"/>
              <a:t>と色名に日本語を指定する。</a:t>
            </a:r>
            <a:endParaRPr lang="en-US" altLang="ja-JP" dirty="0" smtClean="0"/>
          </a:p>
          <a:p>
            <a:pPr marL="0" indent="0">
              <a:buNone/>
            </a:pPr>
            <a:r>
              <a:rPr lang="en-US" altLang="ja-JP" dirty="0" smtClean="0"/>
              <a:t>p </a:t>
            </a:r>
            <a:r>
              <a:rPr lang="en-US" altLang="ja-JP" dirty="0"/>
              <a:t>&lt;- </a:t>
            </a:r>
            <a:r>
              <a:rPr lang="en-US" altLang="ja-JP" dirty="0" err="1"/>
              <a:t>ggplot</a:t>
            </a:r>
            <a:r>
              <a:rPr lang="en-US" altLang="ja-JP" dirty="0"/>
              <a:t>(</a:t>
            </a:r>
            <a:r>
              <a:rPr lang="en-US" altLang="ja-JP" dirty="0" err="1"/>
              <a:t>sumtbl</a:t>
            </a:r>
            <a:r>
              <a:rPr lang="en-US" altLang="ja-JP" dirty="0"/>
              <a:t>, </a:t>
            </a:r>
            <a:r>
              <a:rPr lang="en-US" altLang="ja-JP" dirty="0" err="1"/>
              <a:t>aes</a:t>
            </a:r>
            <a:r>
              <a:rPr lang="en-US" altLang="ja-JP" dirty="0"/>
              <a:t>(x=reorder(kind, </a:t>
            </a:r>
            <a:r>
              <a:rPr lang="en-US" altLang="ja-JP" dirty="0" err="1"/>
              <a:t>idx</a:t>
            </a:r>
            <a:r>
              <a:rPr lang="en-US" altLang="ja-JP" dirty="0"/>
              <a:t>), y=</a:t>
            </a:r>
            <a:r>
              <a:rPr lang="en-US" altLang="ja-JP" dirty="0" err="1"/>
              <a:t>cnt</a:t>
            </a:r>
            <a:r>
              <a:rPr lang="en-US" altLang="ja-JP" dirty="0"/>
              <a:t>))</a:t>
            </a:r>
          </a:p>
          <a:p>
            <a:pPr marL="0" indent="0">
              <a:buNone/>
            </a:pPr>
            <a:r>
              <a:rPr lang="en-US" altLang="ja-JP" dirty="0" smtClean="0"/>
              <a:t>p </a:t>
            </a:r>
            <a:r>
              <a:rPr lang="en-US" altLang="ja-JP" dirty="0"/>
              <a:t>+ </a:t>
            </a:r>
            <a:r>
              <a:rPr lang="en-US" altLang="ja-JP" dirty="0" err="1"/>
              <a:t>geom_bar</a:t>
            </a:r>
            <a:r>
              <a:rPr lang="en-US" altLang="ja-JP" dirty="0"/>
              <a:t>(stat="identity", </a:t>
            </a:r>
            <a:r>
              <a:rPr lang="en-US" altLang="ja-JP" dirty="0" err="1"/>
              <a:t>aes</a:t>
            </a:r>
            <a:r>
              <a:rPr lang="en-US" altLang="ja-JP" dirty="0"/>
              <a:t>(fill=reorder(kind, </a:t>
            </a:r>
            <a:r>
              <a:rPr lang="en-US" altLang="ja-JP" dirty="0" err="1"/>
              <a:t>idx</a:t>
            </a:r>
            <a:r>
              <a:rPr lang="en-US" altLang="ja-JP" dirty="0"/>
              <a:t>))) + </a:t>
            </a:r>
            <a:r>
              <a:rPr lang="en-US" altLang="ja-JP" dirty="0" err="1"/>
              <a:t>xlab</a:t>
            </a:r>
            <a:r>
              <a:rPr lang="en-US" altLang="ja-JP" dirty="0"/>
              <a:t>("</a:t>
            </a:r>
            <a:r>
              <a:rPr lang="ja-JP" altLang="en-US" dirty="0"/>
              <a:t>手</a:t>
            </a:r>
            <a:r>
              <a:rPr lang="en-US" altLang="ja-JP" dirty="0"/>
              <a:t>") + </a:t>
            </a:r>
            <a:r>
              <a:rPr lang="en-US" altLang="ja-JP" dirty="0" err="1"/>
              <a:t>ylab</a:t>
            </a:r>
            <a:r>
              <a:rPr lang="en-US" altLang="ja-JP" dirty="0"/>
              <a:t>("</a:t>
            </a:r>
            <a:r>
              <a:rPr lang="ja-JP" altLang="en-US" dirty="0"/>
              <a:t>件数</a:t>
            </a:r>
            <a:r>
              <a:rPr lang="en-US" altLang="ja-JP" dirty="0"/>
              <a:t>") + labs(fill = "</a:t>
            </a:r>
            <a:r>
              <a:rPr lang="ja-JP" altLang="en-US" dirty="0"/>
              <a:t>手</a:t>
            </a:r>
            <a:r>
              <a:rPr lang="en-US" altLang="ja-JP" dirty="0"/>
              <a:t>")</a:t>
            </a:r>
          </a:p>
          <a:p>
            <a:pPr marL="0" indent="0">
              <a:buNone/>
            </a:pPr>
            <a:endParaRPr lang="en-US" altLang="ja-JP" dirty="0"/>
          </a:p>
          <a:p>
            <a:pPr marL="0" indent="0">
              <a:buNone/>
            </a:pPr>
            <a:endParaRPr kumimoji="1" lang="ja-JP" altLang="en-US" dirty="0"/>
          </a:p>
        </p:txBody>
      </p:sp>
      <p:pic>
        <p:nvPicPr>
          <p:cNvPr id="4" name="図 3"/>
          <p:cNvPicPr>
            <a:picLocks noChangeAspect="1"/>
          </p:cNvPicPr>
          <p:nvPr/>
        </p:nvPicPr>
        <p:blipFill>
          <a:blip r:embed="rId2"/>
          <a:stretch>
            <a:fillRect/>
          </a:stretch>
        </p:blipFill>
        <p:spPr>
          <a:xfrm>
            <a:off x="860602" y="4137482"/>
            <a:ext cx="1998506" cy="1361798"/>
          </a:xfrm>
          <a:prstGeom prst="rect">
            <a:avLst/>
          </a:prstGeom>
        </p:spPr>
      </p:pic>
      <p:pic>
        <p:nvPicPr>
          <p:cNvPr id="5" name="図 4"/>
          <p:cNvPicPr>
            <a:picLocks noChangeAspect="1"/>
          </p:cNvPicPr>
          <p:nvPr/>
        </p:nvPicPr>
        <p:blipFill>
          <a:blip r:embed="rId3"/>
          <a:stretch>
            <a:fillRect/>
          </a:stretch>
        </p:blipFill>
        <p:spPr>
          <a:xfrm>
            <a:off x="3387076" y="3658673"/>
            <a:ext cx="4181475" cy="2819400"/>
          </a:xfrm>
          <a:prstGeom prst="rect">
            <a:avLst/>
          </a:prstGeom>
        </p:spPr>
      </p:pic>
    </p:spTree>
    <p:extLst>
      <p:ext uri="{BB962C8B-B14F-4D97-AF65-F5344CB8AC3E}">
        <p14:creationId xmlns:p14="http://schemas.microsoft.com/office/powerpoint/2010/main" val="872478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65408"/>
          </a:xfrm>
        </p:spPr>
        <p:txBody>
          <a:bodyPr>
            <a:normAutofit/>
          </a:bodyPr>
          <a:lstStyle/>
          <a:p>
            <a:r>
              <a:rPr lang="ja-JP" altLang="en-US" dirty="0"/>
              <a:t>じゃんけんの種類別</a:t>
            </a:r>
            <a:r>
              <a:rPr lang="ja-JP" altLang="en-US" dirty="0" smtClean="0"/>
              <a:t>総数による分析</a:t>
            </a:r>
            <a:endParaRPr kumimoji="1" lang="ja-JP" altLang="en-US" dirty="0"/>
          </a:p>
        </p:txBody>
      </p:sp>
      <p:sp>
        <p:nvSpPr>
          <p:cNvPr id="3" name="コンテンツ プレースホルダー 2"/>
          <p:cNvSpPr>
            <a:spLocks noGrp="1"/>
          </p:cNvSpPr>
          <p:nvPr>
            <p:ph idx="1"/>
          </p:nvPr>
        </p:nvSpPr>
        <p:spPr>
          <a:xfrm>
            <a:off x="677334" y="1275008"/>
            <a:ext cx="9870463" cy="5074277"/>
          </a:xfrm>
        </p:spPr>
        <p:txBody>
          <a:bodyPr/>
          <a:lstStyle/>
          <a:p>
            <a:r>
              <a:rPr lang="ja-JP" altLang="en-US" dirty="0" smtClean="0"/>
              <a:t>分析結果</a:t>
            </a:r>
            <a:endParaRPr lang="en-US" altLang="ja-JP" dirty="0" smtClean="0"/>
          </a:p>
          <a:p>
            <a:pPr marL="0" indent="0">
              <a:buNone/>
            </a:pPr>
            <a:r>
              <a:rPr kumimoji="1" lang="ja-JP" altLang="en-US" dirty="0" smtClean="0"/>
              <a:t>約</a:t>
            </a:r>
            <a:r>
              <a:rPr kumimoji="1" lang="en-US" altLang="ja-JP" dirty="0" smtClean="0"/>
              <a:t>20</a:t>
            </a:r>
            <a:r>
              <a:rPr kumimoji="1" lang="ja-JP" altLang="en-US" dirty="0" smtClean="0"/>
              <a:t>年のじゃんけんの手の総数の割にはあまり片寄りがなく均衡した結果となっている。</a:t>
            </a:r>
            <a:endParaRPr kumimoji="1" lang="en-US" altLang="ja-JP" dirty="0" smtClean="0"/>
          </a:p>
          <a:p>
            <a:pPr marL="0" indent="0">
              <a:buNone/>
            </a:pPr>
            <a:r>
              <a:rPr kumimoji="1" lang="ja-JP" altLang="en-US" dirty="0" smtClean="0"/>
              <a:t>毎年、各手の総数がバランスよく振り分けられて</a:t>
            </a:r>
            <a:r>
              <a:rPr lang="ja-JP" altLang="en-US" dirty="0" smtClean="0"/>
              <a:t>いると思われる。</a:t>
            </a:r>
            <a:endParaRPr kumimoji="1" lang="en-US" altLang="ja-JP" dirty="0" smtClean="0"/>
          </a:p>
          <a:p>
            <a:pPr marL="0" indent="0">
              <a:buNone/>
            </a:pPr>
            <a:endParaRPr kumimoji="1" lang="en-US" altLang="ja-JP" dirty="0" smtClean="0"/>
          </a:p>
          <a:p>
            <a:endParaRPr kumimoji="1" lang="ja-JP" altLang="en-US" dirty="0"/>
          </a:p>
        </p:txBody>
      </p:sp>
      <p:pic>
        <p:nvPicPr>
          <p:cNvPr id="4" name="図 3"/>
          <p:cNvPicPr>
            <a:picLocks noChangeAspect="1"/>
          </p:cNvPicPr>
          <p:nvPr/>
        </p:nvPicPr>
        <p:blipFill>
          <a:blip r:embed="rId2"/>
          <a:stretch>
            <a:fillRect/>
          </a:stretch>
        </p:blipFill>
        <p:spPr>
          <a:xfrm>
            <a:off x="834846" y="2847912"/>
            <a:ext cx="2830122" cy="1928468"/>
          </a:xfrm>
          <a:prstGeom prst="rect">
            <a:avLst/>
          </a:prstGeom>
        </p:spPr>
      </p:pic>
      <p:pic>
        <p:nvPicPr>
          <p:cNvPr id="5" name="図 4"/>
          <p:cNvPicPr>
            <a:picLocks noChangeAspect="1"/>
          </p:cNvPicPr>
          <p:nvPr/>
        </p:nvPicPr>
        <p:blipFill>
          <a:blip r:embed="rId3"/>
          <a:stretch>
            <a:fillRect/>
          </a:stretch>
        </p:blipFill>
        <p:spPr>
          <a:xfrm>
            <a:off x="4238296" y="2642116"/>
            <a:ext cx="5498133" cy="3707169"/>
          </a:xfrm>
          <a:prstGeom prst="rect">
            <a:avLst/>
          </a:prstGeom>
        </p:spPr>
      </p:pic>
    </p:spTree>
    <p:extLst>
      <p:ext uri="{BB962C8B-B14F-4D97-AF65-F5344CB8AC3E}">
        <p14:creationId xmlns:p14="http://schemas.microsoft.com/office/powerpoint/2010/main" val="1223624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3" y="609600"/>
            <a:ext cx="9986373" cy="652530"/>
          </a:xfrm>
        </p:spPr>
        <p:txBody>
          <a:bodyPr>
            <a:normAutofit/>
          </a:bodyPr>
          <a:lstStyle/>
          <a:p>
            <a:r>
              <a:rPr lang="ja-JP" altLang="en-US" dirty="0"/>
              <a:t>じゃんけん</a:t>
            </a:r>
            <a:r>
              <a:rPr lang="ja-JP" altLang="en-US" dirty="0" smtClean="0"/>
              <a:t>の年別種類別総数グラフ化の準備①</a:t>
            </a:r>
            <a:endParaRPr kumimoji="1" lang="ja-JP" altLang="en-US" dirty="0"/>
          </a:p>
        </p:txBody>
      </p:sp>
      <p:sp>
        <p:nvSpPr>
          <p:cNvPr id="3" name="コンテンツ プレースホルダー 2"/>
          <p:cNvSpPr>
            <a:spLocks noGrp="1"/>
          </p:cNvSpPr>
          <p:nvPr>
            <p:ph idx="1"/>
          </p:nvPr>
        </p:nvSpPr>
        <p:spPr>
          <a:xfrm>
            <a:off x="677333" y="1262130"/>
            <a:ext cx="9509855" cy="5280337"/>
          </a:xfrm>
        </p:spPr>
        <p:txBody>
          <a:bodyPr/>
          <a:lstStyle/>
          <a:p>
            <a:r>
              <a:rPr lang="en-US" altLang="ja-JP" dirty="0" smtClean="0"/>
              <a:t>10</a:t>
            </a:r>
            <a:r>
              <a:rPr lang="ja-JP" altLang="en-US" dirty="0" smtClean="0"/>
              <a:t>年前</a:t>
            </a:r>
            <a:r>
              <a:rPr lang="en-US" altLang="ja-JP" dirty="0" smtClean="0"/>
              <a:t>(2003</a:t>
            </a:r>
            <a:r>
              <a:rPr lang="ja-JP" altLang="en-US" dirty="0" smtClean="0"/>
              <a:t>年以降</a:t>
            </a:r>
            <a:r>
              <a:rPr lang="en-US" altLang="ja-JP" dirty="0" smtClean="0"/>
              <a:t>)</a:t>
            </a:r>
            <a:r>
              <a:rPr lang="ja-JP" altLang="en-US" dirty="0" smtClean="0"/>
              <a:t>のデータの年</a:t>
            </a:r>
            <a:r>
              <a:rPr lang="ja-JP" altLang="en-US" dirty="0"/>
              <a:t>別種類別</a:t>
            </a:r>
            <a:r>
              <a:rPr lang="ja-JP" altLang="en-US" dirty="0" smtClean="0"/>
              <a:t>総数の</a:t>
            </a:r>
            <a:r>
              <a:rPr lang="en-US" altLang="ja-JP" dirty="0" smtClean="0"/>
              <a:t>SQL</a:t>
            </a:r>
          </a:p>
          <a:p>
            <a:pPr marL="0" indent="0">
              <a:buNone/>
            </a:pPr>
            <a:r>
              <a:rPr lang="en-US" altLang="ja-JP" dirty="0" smtClean="0"/>
              <a:t>#</a:t>
            </a:r>
            <a:r>
              <a:rPr lang="ja-JP" altLang="en-US" dirty="0" smtClean="0"/>
              <a:t>日付を年のみに変換する関数を生成</a:t>
            </a:r>
            <a:endParaRPr lang="en-US" altLang="ja-JP" dirty="0" smtClean="0"/>
          </a:p>
          <a:p>
            <a:pPr marL="0" indent="0">
              <a:buNone/>
            </a:pPr>
            <a:r>
              <a:rPr lang="en-US" altLang="ja-JP" dirty="0"/>
              <a:t>year = function(data){ </a:t>
            </a:r>
            <a:r>
              <a:rPr lang="en-US" altLang="ja-JP" dirty="0" err="1"/>
              <a:t>data$dt</a:t>
            </a:r>
            <a:r>
              <a:rPr lang="en-US" altLang="ja-JP" dirty="0"/>
              <a:t> &lt;- </a:t>
            </a:r>
            <a:r>
              <a:rPr lang="en-US" altLang="ja-JP" dirty="0">
                <a:solidFill>
                  <a:srgbClr val="FF0000"/>
                </a:solidFill>
              </a:rPr>
              <a:t>format(</a:t>
            </a:r>
            <a:r>
              <a:rPr lang="en-US" altLang="ja-JP" dirty="0" err="1">
                <a:solidFill>
                  <a:srgbClr val="FF0000"/>
                </a:solidFill>
              </a:rPr>
              <a:t>data$dt</a:t>
            </a:r>
            <a:r>
              <a:rPr lang="en-US" altLang="ja-JP" dirty="0">
                <a:solidFill>
                  <a:srgbClr val="FF0000"/>
                </a:solidFill>
              </a:rPr>
              <a:t>, </a:t>
            </a:r>
            <a:r>
              <a:rPr lang="en-US" altLang="ja-JP" dirty="0" smtClean="0">
                <a:solidFill>
                  <a:srgbClr val="FF0000"/>
                </a:solidFill>
              </a:rPr>
              <a:t>“%Y”)</a:t>
            </a:r>
            <a:r>
              <a:rPr lang="en-US" altLang="ja-JP" dirty="0" smtClean="0"/>
              <a:t>; </a:t>
            </a:r>
            <a:r>
              <a:rPr lang="en-US" altLang="ja-JP" dirty="0"/>
              <a:t>data </a:t>
            </a:r>
            <a:r>
              <a:rPr lang="en-US" altLang="ja-JP" dirty="0" smtClean="0"/>
              <a:t>}</a:t>
            </a:r>
            <a:br>
              <a:rPr lang="en-US" altLang="ja-JP" dirty="0" smtClean="0"/>
            </a:br>
            <a:r>
              <a:rPr lang="en-US" altLang="ja-JP" dirty="0" smtClean="0"/>
              <a:t/>
            </a:r>
            <a:br>
              <a:rPr lang="en-US" altLang="ja-JP" dirty="0" smtClean="0"/>
            </a:br>
            <a:r>
              <a:rPr lang="en-US" altLang="ja-JP" dirty="0" smtClean="0"/>
              <a:t>#</a:t>
            </a:r>
            <a:r>
              <a:rPr lang="ja-JP" altLang="en-US" dirty="0" smtClean="0"/>
              <a:t>関数を使って日付を年のみにしたデータフレームを生成</a:t>
            </a:r>
            <a:endParaRPr lang="en-US" altLang="ja-JP" dirty="0"/>
          </a:p>
          <a:p>
            <a:pPr marL="0" indent="0">
              <a:buNone/>
            </a:pPr>
            <a:r>
              <a:rPr lang="en-US" altLang="ja-JP" dirty="0" err="1" smtClean="0"/>
              <a:t>ytbl</a:t>
            </a:r>
            <a:r>
              <a:rPr lang="en-US" altLang="ja-JP" dirty="0" smtClean="0"/>
              <a:t> </a:t>
            </a:r>
            <a:r>
              <a:rPr lang="en-US" altLang="ja-JP" dirty="0"/>
              <a:t>&lt;- </a:t>
            </a:r>
            <a:r>
              <a:rPr lang="en-US" altLang="ja-JP" dirty="0" err="1"/>
              <a:t>sqldf</a:t>
            </a:r>
            <a:r>
              <a:rPr lang="en-US" altLang="ja-JP" dirty="0" smtClean="0"/>
              <a:t>(“SELECT </a:t>
            </a:r>
            <a:r>
              <a:rPr lang="en-US" altLang="ja-JP" dirty="0"/>
              <a:t>* </a:t>
            </a:r>
            <a:r>
              <a:rPr lang="en-US" altLang="ja-JP" dirty="0" smtClean="0"/>
              <a:t>FROM</a:t>
            </a:r>
            <a:r>
              <a:rPr lang="ja-JP" altLang="en-US" dirty="0" smtClean="0"/>
              <a:t> </a:t>
            </a:r>
            <a:r>
              <a:rPr lang="en-US" altLang="ja-JP" dirty="0" err="1" smtClean="0"/>
              <a:t>tbl</a:t>
            </a:r>
            <a:r>
              <a:rPr lang="en-US" altLang="ja-JP" dirty="0"/>
              <a:t>", method = function(x)</a:t>
            </a:r>
          </a:p>
          <a:p>
            <a:pPr marL="0" indent="0">
              <a:buNone/>
            </a:pPr>
            <a:r>
              <a:rPr lang="en-US" altLang="ja-JP" dirty="0"/>
              <a:t>  </a:t>
            </a:r>
            <a:r>
              <a:rPr lang="en-US" altLang="ja-JP" dirty="0" err="1"/>
              <a:t>data.frame</a:t>
            </a:r>
            <a:r>
              <a:rPr lang="en-US" altLang="ja-JP" dirty="0"/>
              <a:t>(year(</a:t>
            </a:r>
            <a:r>
              <a:rPr lang="en-US" altLang="ja-JP" dirty="0" err="1"/>
              <a:t>tbl</a:t>
            </a:r>
            <a:r>
              <a:rPr lang="en-US" altLang="ja-JP" dirty="0" smtClean="0"/>
              <a:t>)))</a:t>
            </a:r>
          </a:p>
          <a:p>
            <a:pPr marL="0" indent="0">
              <a:buNone/>
            </a:pPr>
            <a:r>
              <a:rPr lang="en-US" altLang="ja-JP" dirty="0" smtClean="0"/>
              <a:t/>
            </a:r>
            <a:br>
              <a:rPr lang="en-US" altLang="ja-JP" dirty="0" smtClean="0"/>
            </a:br>
            <a:r>
              <a:rPr lang="en-US" altLang="ja-JP" dirty="0" smtClean="0"/>
              <a:t>#</a:t>
            </a:r>
            <a:r>
              <a:rPr lang="en-US" altLang="ja-JP" dirty="0"/>
              <a:t> 10</a:t>
            </a:r>
            <a:r>
              <a:rPr lang="ja-JP" altLang="en-US" dirty="0"/>
              <a:t>年前</a:t>
            </a:r>
            <a:r>
              <a:rPr lang="en-US" altLang="ja-JP" dirty="0"/>
              <a:t>(</a:t>
            </a:r>
            <a:r>
              <a:rPr lang="en-US" altLang="ja-JP" dirty="0" smtClean="0"/>
              <a:t>2004</a:t>
            </a:r>
            <a:r>
              <a:rPr lang="ja-JP" altLang="en-US" dirty="0" smtClean="0"/>
              <a:t>年</a:t>
            </a:r>
            <a:r>
              <a:rPr lang="ja-JP" altLang="en-US" dirty="0"/>
              <a:t>以降</a:t>
            </a:r>
            <a:r>
              <a:rPr lang="en-US" altLang="ja-JP" dirty="0" smtClean="0"/>
              <a:t>)</a:t>
            </a:r>
            <a:r>
              <a:rPr lang="ja-JP" altLang="en-US" dirty="0" smtClean="0"/>
              <a:t>から休みを除いた年別種類別総数のデータフレーム</a:t>
            </a:r>
            <a:r>
              <a:rPr lang="ja-JP" altLang="en-US" dirty="0"/>
              <a:t>を生成</a:t>
            </a:r>
            <a:endParaRPr lang="en-US" altLang="ja-JP" dirty="0"/>
          </a:p>
          <a:p>
            <a:pPr marL="0" indent="0">
              <a:buNone/>
            </a:pPr>
            <a:r>
              <a:rPr lang="en-US" altLang="ja-JP" dirty="0" err="1" smtClean="0"/>
              <a:t>yeartbl</a:t>
            </a:r>
            <a:r>
              <a:rPr lang="en-US" altLang="ja-JP" dirty="0" smtClean="0"/>
              <a:t> </a:t>
            </a:r>
            <a:r>
              <a:rPr lang="en-US" altLang="ja-JP" dirty="0"/>
              <a:t>&lt;- </a:t>
            </a:r>
            <a:r>
              <a:rPr lang="en-US" altLang="ja-JP" dirty="0" err="1"/>
              <a:t>sqldf</a:t>
            </a:r>
            <a:r>
              <a:rPr lang="en-US" altLang="ja-JP" dirty="0" smtClean="0"/>
              <a:t>(“SELECT </a:t>
            </a:r>
            <a:r>
              <a:rPr lang="en-US" altLang="ja-JP" dirty="0" err="1"/>
              <a:t>kind,dt,COUNT</a:t>
            </a:r>
            <a:r>
              <a:rPr lang="en-US" altLang="ja-JP" dirty="0"/>
              <a:t>(kind) </a:t>
            </a:r>
            <a:r>
              <a:rPr lang="en-US" altLang="ja-JP" dirty="0" err="1"/>
              <a:t>cnt,idx</a:t>
            </a:r>
            <a:r>
              <a:rPr lang="en-US" altLang="ja-JP" dirty="0"/>
              <a:t> </a:t>
            </a:r>
            <a:r>
              <a:rPr lang="en-US" altLang="ja-JP" dirty="0" smtClean="0"/>
              <a:t>FROM</a:t>
            </a:r>
            <a:r>
              <a:rPr lang="ja-JP" altLang="en-US" dirty="0" smtClean="0"/>
              <a:t> </a:t>
            </a:r>
            <a:r>
              <a:rPr lang="en-US" altLang="ja-JP" dirty="0" err="1" smtClean="0"/>
              <a:t>yeartbl</a:t>
            </a:r>
            <a:r>
              <a:rPr lang="en-US" altLang="ja-JP" dirty="0" smtClean="0"/>
              <a:t> </a:t>
            </a:r>
          </a:p>
          <a:p>
            <a:pPr marL="0" indent="0">
              <a:buNone/>
            </a:pPr>
            <a:r>
              <a:rPr lang="en-US" altLang="ja-JP" dirty="0" smtClean="0"/>
              <a:t>WHERE </a:t>
            </a:r>
            <a:r>
              <a:rPr lang="en-US" altLang="ja-JP" dirty="0"/>
              <a:t>kind&lt;&gt;'-' </a:t>
            </a:r>
            <a:r>
              <a:rPr lang="en-US" altLang="ja-JP" dirty="0" smtClean="0"/>
              <a:t>AND </a:t>
            </a:r>
            <a:r>
              <a:rPr lang="en-US" altLang="ja-JP" dirty="0" err="1">
                <a:solidFill>
                  <a:srgbClr val="FF0000"/>
                </a:solidFill>
              </a:rPr>
              <a:t>dt</a:t>
            </a:r>
            <a:r>
              <a:rPr lang="en-US" altLang="ja-JP" dirty="0">
                <a:solidFill>
                  <a:srgbClr val="FF0000"/>
                </a:solidFill>
              </a:rPr>
              <a:t>&gt;=</a:t>
            </a:r>
            <a:r>
              <a:rPr lang="en-US" altLang="ja-JP" dirty="0" smtClean="0">
                <a:solidFill>
                  <a:srgbClr val="FF0000"/>
                </a:solidFill>
              </a:rPr>
              <a:t>2004 </a:t>
            </a:r>
          </a:p>
          <a:p>
            <a:pPr marL="0" indent="0">
              <a:buNone/>
            </a:pPr>
            <a:r>
              <a:rPr lang="en-US" altLang="ja-JP" dirty="0" smtClean="0"/>
              <a:t>GROUP BY </a:t>
            </a:r>
            <a:r>
              <a:rPr lang="en-US" altLang="ja-JP" dirty="0" err="1"/>
              <a:t>kind,dt</a:t>
            </a:r>
            <a:r>
              <a:rPr lang="en-US" altLang="ja-JP" dirty="0"/>
              <a:t> </a:t>
            </a:r>
            <a:endParaRPr lang="en-US" altLang="ja-JP" dirty="0" smtClean="0"/>
          </a:p>
          <a:p>
            <a:pPr marL="0" indent="0">
              <a:buNone/>
            </a:pPr>
            <a:r>
              <a:rPr lang="en-US" altLang="ja-JP" dirty="0" smtClean="0"/>
              <a:t>ORDER</a:t>
            </a:r>
            <a:r>
              <a:rPr lang="ja-JP" altLang="en-US" dirty="0" smtClean="0"/>
              <a:t> </a:t>
            </a:r>
            <a:r>
              <a:rPr lang="en-US" altLang="ja-JP" dirty="0" smtClean="0"/>
              <a:t>BY </a:t>
            </a:r>
            <a:r>
              <a:rPr lang="en-US" altLang="ja-JP" dirty="0" err="1" smtClean="0"/>
              <a:t>dt,kind</a:t>
            </a:r>
            <a:r>
              <a:rPr lang="en-US" altLang="ja-JP" dirty="0" smtClean="0"/>
              <a:t>")</a:t>
            </a:r>
            <a:endParaRPr lang="en-US" altLang="ja-JP" dirty="0"/>
          </a:p>
          <a:p>
            <a:pPr marL="0" indent="0">
              <a:buNone/>
            </a:pP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1816596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9973494" cy="652530"/>
          </a:xfrm>
        </p:spPr>
        <p:txBody>
          <a:bodyPr>
            <a:normAutofit/>
          </a:bodyPr>
          <a:lstStyle/>
          <a:p>
            <a:r>
              <a:rPr lang="ja-JP" altLang="en-US" dirty="0"/>
              <a:t>じゃんけんの年別種類別総数</a:t>
            </a:r>
            <a:r>
              <a:rPr lang="ja-JP" altLang="en-US" dirty="0" smtClean="0"/>
              <a:t>グラフ化</a:t>
            </a:r>
            <a:r>
              <a:rPr lang="ja-JP" altLang="en-US" dirty="0"/>
              <a:t>の</a:t>
            </a:r>
            <a:r>
              <a:rPr lang="ja-JP" altLang="en-US" dirty="0" smtClean="0"/>
              <a:t>準備②</a:t>
            </a:r>
            <a:endParaRPr kumimoji="1" lang="ja-JP" altLang="en-US" dirty="0"/>
          </a:p>
        </p:txBody>
      </p:sp>
      <p:sp>
        <p:nvSpPr>
          <p:cNvPr id="3" name="コンテンツ プレースホルダー 2"/>
          <p:cNvSpPr>
            <a:spLocks noGrp="1"/>
          </p:cNvSpPr>
          <p:nvPr>
            <p:ph idx="1"/>
          </p:nvPr>
        </p:nvSpPr>
        <p:spPr>
          <a:xfrm>
            <a:off x="677334" y="1262131"/>
            <a:ext cx="8596668" cy="4779232"/>
          </a:xfrm>
        </p:spPr>
        <p:txBody>
          <a:bodyPr/>
          <a:lstStyle/>
          <a:p>
            <a:r>
              <a:rPr lang="en-US" altLang="ja-JP" dirty="0"/>
              <a:t>10</a:t>
            </a:r>
            <a:r>
              <a:rPr lang="ja-JP" altLang="en-US" dirty="0"/>
              <a:t>年前</a:t>
            </a:r>
            <a:r>
              <a:rPr lang="en-US" altLang="ja-JP" dirty="0"/>
              <a:t>(2004</a:t>
            </a:r>
            <a:r>
              <a:rPr lang="ja-JP" altLang="en-US" dirty="0"/>
              <a:t>年以降</a:t>
            </a:r>
            <a:r>
              <a:rPr lang="en-US" altLang="ja-JP" dirty="0"/>
              <a:t>)</a:t>
            </a:r>
            <a:r>
              <a:rPr lang="ja-JP" altLang="en-US" dirty="0"/>
              <a:t>から休みを除いた年別種類別総数のデータフレーム</a:t>
            </a:r>
            <a:endParaRPr kumimoji="1" lang="ja-JP" altLang="en-US" dirty="0"/>
          </a:p>
        </p:txBody>
      </p:sp>
      <p:pic>
        <p:nvPicPr>
          <p:cNvPr id="6" name="図 5"/>
          <p:cNvPicPr>
            <a:picLocks noChangeAspect="1"/>
          </p:cNvPicPr>
          <p:nvPr/>
        </p:nvPicPr>
        <p:blipFill>
          <a:blip r:embed="rId2"/>
          <a:stretch>
            <a:fillRect/>
          </a:stretch>
        </p:blipFill>
        <p:spPr>
          <a:xfrm>
            <a:off x="947267" y="1817492"/>
            <a:ext cx="2439876" cy="4223871"/>
          </a:xfrm>
          <a:prstGeom prst="rect">
            <a:avLst/>
          </a:prstGeom>
        </p:spPr>
      </p:pic>
      <p:pic>
        <p:nvPicPr>
          <p:cNvPr id="7" name="図 6"/>
          <p:cNvPicPr>
            <a:picLocks noChangeAspect="1"/>
          </p:cNvPicPr>
          <p:nvPr/>
        </p:nvPicPr>
        <p:blipFill>
          <a:blip r:embed="rId3"/>
          <a:stretch>
            <a:fillRect/>
          </a:stretch>
        </p:blipFill>
        <p:spPr>
          <a:xfrm>
            <a:off x="4175102" y="1817491"/>
            <a:ext cx="2468325" cy="4223872"/>
          </a:xfrm>
          <a:prstGeom prst="rect">
            <a:avLst/>
          </a:prstGeom>
        </p:spPr>
      </p:pic>
    </p:spTree>
    <p:extLst>
      <p:ext uri="{BB962C8B-B14F-4D97-AF65-F5344CB8AC3E}">
        <p14:creationId xmlns:p14="http://schemas.microsoft.com/office/powerpoint/2010/main" val="3562275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9406824" cy="807076"/>
          </a:xfrm>
        </p:spPr>
        <p:txBody>
          <a:bodyPr>
            <a:normAutofit fontScale="90000"/>
          </a:bodyPr>
          <a:lstStyle/>
          <a:p>
            <a:r>
              <a:rPr lang="ja-JP" altLang="en-US" dirty="0"/>
              <a:t>じゃんけんの年別種類別総数グラフ化の</a:t>
            </a:r>
            <a:r>
              <a:rPr lang="ja-JP" altLang="en-US" dirty="0" smtClean="0"/>
              <a:t>準備③</a:t>
            </a:r>
            <a:endParaRPr kumimoji="1" lang="ja-JP" altLang="en-US" dirty="0"/>
          </a:p>
        </p:txBody>
      </p:sp>
      <p:sp>
        <p:nvSpPr>
          <p:cNvPr id="3" name="コンテンツ プレースホルダー 2"/>
          <p:cNvSpPr>
            <a:spLocks noGrp="1"/>
          </p:cNvSpPr>
          <p:nvPr>
            <p:ph idx="1"/>
          </p:nvPr>
        </p:nvSpPr>
        <p:spPr>
          <a:xfrm>
            <a:off x="677334" y="1635617"/>
            <a:ext cx="8596668" cy="4790941"/>
          </a:xfrm>
        </p:spPr>
        <p:txBody>
          <a:bodyPr/>
          <a:lstStyle/>
          <a:p>
            <a:r>
              <a:rPr lang="ja-JP" altLang="en-US" dirty="0" smtClean="0"/>
              <a:t>年別にグラフ化</a:t>
            </a:r>
            <a:r>
              <a:rPr lang="en-US" altLang="ja-JP" dirty="0" smtClean="0"/>
              <a:t>(</a:t>
            </a:r>
            <a:r>
              <a:rPr lang="en-US" altLang="ja-JP" dirty="0" err="1"/>
              <a:t>facet_grid</a:t>
            </a:r>
            <a:r>
              <a:rPr lang="ja-JP" altLang="en-US" dirty="0"/>
              <a:t>関数を使用</a:t>
            </a:r>
            <a:r>
              <a:rPr lang="ja-JP" altLang="en-US" dirty="0" smtClean="0"/>
              <a:t>し横並びにする</a:t>
            </a:r>
            <a:r>
              <a:rPr lang="en-US" altLang="ja-JP" dirty="0" smtClean="0"/>
              <a:t>)</a:t>
            </a:r>
            <a:endParaRPr kumimoji="1" lang="en-US" altLang="ja-JP" dirty="0" smtClean="0"/>
          </a:p>
          <a:p>
            <a:pPr marL="0" indent="0">
              <a:buNone/>
            </a:pPr>
            <a:r>
              <a:rPr lang="en-US" altLang="ja-JP" dirty="0"/>
              <a:t>p &lt;- </a:t>
            </a:r>
            <a:r>
              <a:rPr lang="en-US" altLang="ja-JP" dirty="0" err="1"/>
              <a:t>ggplot</a:t>
            </a:r>
            <a:r>
              <a:rPr lang="en-US" altLang="ja-JP" dirty="0"/>
              <a:t>(</a:t>
            </a:r>
            <a:r>
              <a:rPr lang="en-US" altLang="ja-JP" dirty="0" err="1"/>
              <a:t>yeartbl</a:t>
            </a:r>
            <a:r>
              <a:rPr lang="en-US" altLang="ja-JP" dirty="0"/>
              <a:t>, </a:t>
            </a:r>
            <a:r>
              <a:rPr lang="en-US" altLang="ja-JP" dirty="0" err="1"/>
              <a:t>aes</a:t>
            </a:r>
            <a:r>
              <a:rPr lang="en-US" altLang="ja-JP" dirty="0"/>
              <a:t>(x=reorder(kind, </a:t>
            </a:r>
            <a:r>
              <a:rPr lang="en-US" altLang="ja-JP" dirty="0" err="1"/>
              <a:t>idx</a:t>
            </a:r>
            <a:r>
              <a:rPr lang="en-US" altLang="ja-JP" dirty="0"/>
              <a:t>), y=</a:t>
            </a:r>
            <a:r>
              <a:rPr lang="en-US" altLang="ja-JP" dirty="0" err="1"/>
              <a:t>cnt</a:t>
            </a:r>
            <a:r>
              <a:rPr lang="en-US" altLang="ja-JP" dirty="0"/>
              <a:t>))</a:t>
            </a:r>
          </a:p>
          <a:p>
            <a:pPr marL="0" indent="0">
              <a:buNone/>
            </a:pPr>
            <a:r>
              <a:rPr lang="en-US" altLang="ja-JP" dirty="0"/>
              <a:t>p + </a:t>
            </a:r>
            <a:r>
              <a:rPr lang="en-US" altLang="ja-JP" dirty="0" err="1"/>
              <a:t>geom_bar</a:t>
            </a:r>
            <a:r>
              <a:rPr lang="en-US" altLang="ja-JP" dirty="0"/>
              <a:t>(stat="identity", </a:t>
            </a:r>
            <a:r>
              <a:rPr lang="en-US" altLang="ja-JP" dirty="0" err="1"/>
              <a:t>aes</a:t>
            </a:r>
            <a:r>
              <a:rPr lang="en-US" altLang="ja-JP" dirty="0"/>
              <a:t>(fill=reorder(kind, </a:t>
            </a:r>
            <a:r>
              <a:rPr lang="en-US" altLang="ja-JP" dirty="0" err="1"/>
              <a:t>idx</a:t>
            </a:r>
            <a:r>
              <a:rPr lang="en-US" altLang="ja-JP" dirty="0"/>
              <a:t>))) + </a:t>
            </a:r>
            <a:r>
              <a:rPr lang="en-US" altLang="ja-JP" dirty="0" err="1"/>
              <a:t>facet_grid</a:t>
            </a:r>
            <a:r>
              <a:rPr lang="en-US" altLang="ja-JP" dirty="0"/>
              <a:t>(. ~ </a:t>
            </a:r>
            <a:r>
              <a:rPr lang="en-US" altLang="ja-JP" dirty="0" err="1"/>
              <a:t>dt</a:t>
            </a:r>
            <a:r>
              <a:rPr lang="en-US" altLang="ja-JP" dirty="0"/>
              <a:t>)+ </a:t>
            </a:r>
            <a:r>
              <a:rPr lang="en-US" altLang="ja-JP" dirty="0" err="1"/>
              <a:t>xlab</a:t>
            </a:r>
            <a:r>
              <a:rPr lang="en-US" altLang="ja-JP" dirty="0"/>
              <a:t>("</a:t>
            </a:r>
            <a:r>
              <a:rPr lang="ja-JP" altLang="en-US" dirty="0"/>
              <a:t>手</a:t>
            </a:r>
            <a:r>
              <a:rPr lang="en-US" altLang="ja-JP" dirty="0"/>
              <a:t>") + </a:t>
            </a:r>
            <a:r>
              <a:rPr lang="en-US" altLang="ja-JP" dirty="0" err="1"/>
              <a:t>ylab</a:t>
            </a:r>
            <a:r>
              <a:rPr lang="en-US" altLang="ja-JP" dirty="0"/>
              <a:t>("</a:t>
            </a:r>
            <a:r>
              <a:rPr lang="ja-JP" altLang="en-US" dirty="0"/>
              <a:t>件数</a:t>
            </a:r>
            <a:r>
              <a:rPr lang="en-US" altLang="ja-JP" dirty="0"/>
              <a:t>") + labs(fill = "</a:t>
            </a:r>
            <a:r>
              <a:rPr lang="ja-JP" altLang="en-US" dirty="0"/>
              <a:t>手</a:t>
            </a:r>
            <a:r>
              <a:rPr lang="en-US" altLang="ja-JP" dirty="0"/>
              <a:t>")</a:t>
            </a:r>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1070490" y="3194095"/>
            <a:ext cx="6437893" cy="2743895"/>
          </a:xfrm>
          <a:prstGeom prst="rect">
            <a:avLst/>
          </a:prstGeom>
        </p:spPr>
      </p:pic>
    </p:spTree>
    <p:extLst>
      <p:ext uri="{BB962C8B-B14F-4D97-AF65-F5344CB8AC3E}">
        <p14:creationId xmlns:p14="http://schemas.microsoft.com/office/powerpoint/2010/main" val="1357080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853032" cy="652530"/>
          </a:xfrm>
        </p:spPr>
        <p:txBody>
          <a:bodyPr>
            <a:normAutofit/>
          </a:bodyPr>
          <a:lstStyle/>
          <a:p>
            <a:r>
              <a:rPr lang="ja-JP" altLang="en-US" dirty="0" smtClean="0"/>
              <a:t>じゃんけんの</a:t>
            </a:r>
            <a:r>
              <a:rPr lang="ja-JP" altLang="en-US" dirty="0"/>
              <a:t>年別種類別</a:t>
            </a:r>
            <a:r>
              <a:rPr lang="ja-JP" altLang="en-US" dirty="0" smtClean="0"/>
              <a:t>総数による分析</a:t>
            </a:r>
            <a:endParaRPr kumimoji="1" lang="ja-JP" altLang="en-US" dirty="0"/>
          </a:p>
        </p:txBody>
      </p:sp>
      <p:sp>
        <p:nvSpPr>
          <p:cNvPr id="3" name="コンテンツ プレースホルダー 2"/>
          <p:cNvSpPr>
            <a:spLocks noGrp="1"/>
          </p:cNvSpPr>
          <p:nvPr>
            <p:ph idx="1"/>
          </p:nvPr>
        </p:nvSpPr>
        <p:spPr>
          <a:xfrm>
            <a:off x="677333" y="1262130"/>
            <a:ext cx="10900774" cy="4935505"/>
          </a:xfrm>
        </p:spPr>
        <p:txBody>
          <a:bodyPr/>
          <a:lstStyle/>
          <a:p>
            <a:r>
              <a:rPr lang="ja-JP" altLang="en-US" dirty="0" smtClean="0"/>
              <a:t>分析結果</a:t>
            </a:r>
            <a:endParaRPr kumimoji="1" lang="en-US" altLang="ja-JP" dirty="0" smtClean="0"/>
          </a:p>
          <a:p>
            <a:pPr marL="0" indent="0">
              <a:buNone/>
            </a:pPr>
            <a:r>
              <a:rPr lang="ja-JP" altLang="en-US" dirty="0"/>
              <a:t>直</a:t>
            </a:r>
            <a:r>
              <a:rPr lang="ja-JP" altLang="en-US" dirty="0" smtClean="0"/>
              <a:t>近</a:t>
            </a:r>
            <a:r>
              <a:rPr lang="en-US" altLang="ja-JP" dirty="0" smtClean="0"/>
              <a:t>10</a:t>
            </a:r>
            <a:r>
              <a:rPr lang="ja-JP" altLang="en-US" dirty="0" smtClean="0"/>
              <a:t>年分の年別種類別総数を見ると、</a:t>
            </a:r>
            <a:r>
              <a:rPr lang="en-US" altLang="ja-JP" dirty="0" smtClean="0"/>
              <a:t>2008</a:t>
            </a:r>
            <a:r>
              <a:rPr lang="ja-JP" altLang="en-US" dirty="0" smtClean="0"/>
              <a:t>年以外はだいたい均衡している。</a:t>
            </a:r>
            <a:endParaRPr lang="en-US" altLang="ja-JP" dirty="0" smtClean="0"/>
          </a:p>
          <a:p>
            <a:pPr marL="0" indent="0">
              <a:buNone/>
            </a:pPr>
            <a:r>
              <a:rPr lang="ja-JP" altLang="en-US" dirty="0"/>
              <a:t>グーの手は少ない年のほうが多く、</a:t>
            </a:r>
            <a:r>
              <a:rPr lang="en-US" altLang="ja-JP" dirty="0"/>
              <a:t>3,4</a:t>
            </a:r>
            <a:r>
              <a:rPr lang="ja-JP" altLang="en-US" dirty="0"/>
              <a:t>年ごとにバランスをとるように多くなっている。</a:t>
            </a:r>
            <a:endParaRPr lang="en-US" altLang="ja-JP" dirty="0"/>
          </a:p>
          <a:p>
            <a:pPr marL="0" indent="0">
              <a:buNone/>
            </a:pPr>
            <a:r>
              <a:rPr lang="ja-JP" altLang="en-US" dirty="0"/>
              <a:t>このことから、</a:t>
            </a:r>
            <a:r>
              <a:rPr lang="en-US" altLang="ja-JP" dirty="0"/>
              <a:t>2014</a:t>
            </a:r>
            <a:r>
              <a:rPr lang="ja-JP" altLang="en-US" dirty="0"/>
              <a:t>年か</a:t>
            </a:r>
            <a:r>
              <a:rPr lang="en-US" altLang="ja-JP" dirty="0"/>
              <a:t>2015</a:t>
            </a:r>
            <a:r>
              <a:rPr lang="ja-JP" altLang="en-US" dirty="0"/>
              <a:t>年はグーが多くなる可能性が高い。</a:t>
            </a:r>
            <a:endParaRPr lang="en-US" altLang="ja-JP" dirty="0"/>
          </a:p>
          <a:p>
            <a:pPr marL="0" indent="0">
              <a:buNone/>
            </a:pPr>
            <a:r>
              <a:rPr lang="ja-JP" altLang="en-US" dirty="0" smtClean="0"/>
              <a:t>チョキとパーは均衡しており、パーを出すならチョキを出す方が勝率は高くなる。</a:t>
            </a:r>
            <a:endParaRPr lang="en-US" altLang="ja-JP" dirty="0"/>
          </a:p>
          <a:p>
            <a:pPr marL="0" indent="0">
              <a:buNone/>
            </a:pPr>
            <a:endParaRPr kumimoji="1" lang="ja-JP" altLang="en-US" dirty="0"/>
          </a:p>
        </p:txBody>
      </p:sp>
      <p:pic>
        <p:nvPicPr>
          <p:cNvPr id="4" name="図 3"/>
          <p:cNvPicPr>
            <a:picLocks noChangeAspect="1"/>
          </p:cNvPicPr>
          <p:nvPr/>
        </p:nvPicPr>
        <p:blipFill>
          <a:blip r:embed="rId2"/>
          <a:stretch>
            <a:fillRect/>
          </a:stretch>
        </p:blipFill>
        <p:spPr>
          <a:xfrm>
            <a:off x="677334" y="3219718"/>
            <a:ext cx="8596668" cy="2977917"/>
          </a:xfrm>
          <a:prstGeom prst="rect">
            <a:avLst/>
          </a:prstGeom>
        </p:spPr>
      </p:pic>
    </p:spTree>
    <p:extLst>
      <p:ext uri="{BB962C8B-B14F-4D97-AF65-F5344CB8AC3E}">
        <p14:creationId xmlns:p14="http://schemas.microsoft.com/office/powerpoint/2010/main" val="739115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78287"/>
          </a:xfrm>
        </p:spPr>
        <p:txBody>
          <a:bodyPr/>
          <a:lstStyle/>
          <a:p>
            <a:r>
              <a:rPr lang="ja-JP" altLang="en-US" dirty="0" smtClean="0"/>
              <a:t>■じゃんけんの癖</a:t>
            </a:r>
            <a:endParaRPr kumimoji="1" lang="ja-JP" altLang="en-US" dirty="0"/>
          </a:p>
        </p:txBody>
      </p:sp>
      <p:sp>
        <p:nvSpPr>
          <p:cNvPr id="3" name="コンテンツ プレースホルダー 2"/>
          <p:cNvSpPr>
            <a:spLocks noGrp="1"/>
          </p:cNvSpPr>
          <p:nvPr>
            <p:ph idx="1"/>
          </p:nvPr>
        </p:nvSpPr>
        <p:spPr>
          <a:xfrm>
            <a:off x="677333" y="1287887"/>
            <a:ext cx="9638643" cy="5035640"/>
          </a:xfrm>
        </p:spPr>
        <p:txBody>
          <a:bodyPr>
            <a:normAutofit fontScale="85000" lnSpcReduction="20000"/>
          </a:bodyPr>
          <a:lstStyle/>
          <a:p>
            <a:r>
              <a:rPr lang="en-US" altLang="ja-JP" sz="2800" dirty="0" smtClean="0"/>
              <a:t>10</a:t>
            </a:r>
            <a:r>
              <a:rPr lang="ja-JP" altLang="en-US" sz="2800" dirty="0" smtClean="0"/>
              <a:t>年分のデータからじゃんけんの癖を分析</a:t>
            </a:r>
            <a:endParaRPr kumimoji="1" lang="en-US" altLang="ja-JP" sz="2800" dirty="0" smtClean="0"/>
          </a:p>
          <a:p>
            <a:pPr>
              <a:buFont typeface="Wingdings" panose="05000000000000000000" pitchFamily="2" charset="2"/>
              <a:buChar char="l"/>
            </a:pPr>
            <a:r>
              <a:rPr lang="ja-JP" altLang="en-US" sz="2200" dirty="0" smtClean="0">
                <a:latin typeface="+mn-ea"/>
              </a:rPr>
              <a:t>出す手の出現率による分析</a:t>
            </a:r>
            <a:endParaRPr lang="en-US" altLang="ja-JP" sz="2200" dirty="0" smtClean="0">
              <a:latin typeface="+mn-ea"/>
            </a:endParaRPr>
          </a:p>
          <a:p>
            <a:pPr marL="0" indent="0">
              <a:buNone/>
            </a:pPr>
            <a:r>
              <a:rPr lang="en-US" altLang="ja-JP" sz="2400" dirty="0" smtClean="0">
                <a:latin typeface="+mn-ea"/>
              </a:rPr>
              <a:t>  </a:t>
            </a:r>
            <a:r>
              <a:rPr lang="ja-JP" altLang="en-US" sz="1600" dirty="0" smtClean="0">
                <a:latin typeface="+mn-ea"/>
              </a:rPr>
              <a:t>グー、チョキ、パー、あいこの出現率から分析する。</a:t>
            </a:r>
            <a:endParaRPr lang="en-US" altLang="ja-JP" sz="1600" dirty="0" smtClean="0">
              <a:latin typeface="+mn-ea"/>
            </a:endParaRPr>
          </a:p>
          <a:p>
            <a:pPr marL="0" indent="0">
              <a:buNone/>
            </a:pPr>
            <a:endParaRPr lang="en-US" altLang="ja-JP" sz="1500" dirty="0" smtClean="0">
              <a:latin typeface="+mn-ea"/>
            </a:endParaRPr>
          </a:p>
          <a:p>
            <a:pPr>
              <a:buFont typeface="Wingdings" panose="05000000000000000000" pitchFamily="2" charset="2"/>
              <a:buChar char="l"/>
            </a:pPr>
            <a:r>
              <a:rPr lang="ja-JP" altLang="en-US" sz="2200" dirty="0" smtClean="0">
                <a:latin typeface="+mn-ea"/>
              </a:rPr>
              <a:t>一手前</a:t>
            </a:r>
            <a:r>
              <a:rPr lang="ja-JP" altLang="en-US" sz="2200" dirty="0">
                <a:latin typeface="+mn-ea"/>
              </a:rPr>
              <a:t>との</a:t>
            </a:r>
            <a:r>
              <a:rPr lang="ja-JP" altLang="en-US" sz="2200" dirty="0" smtClean="0">
                <a:latin typeface="+mn-ea"/>
              </a:rPr>
              <a:t>関連性による分析</a:t>
            </a:r>
            <a:endParaRPr lang="en-US" altLang="ja-JP" sz="2200" dirty="0" smtClean="0">
              <a:latin typeface="+mn-ea"/>
            </a:endParaRPr>
          </a:p>
          <a:p>
            <a:pPr marL="0" indent="0">
              <a:buNone/>
            </a:pPr>
            <a:r>
              <a:rPr lang="ja-JP" altLang="en-US" sz="1400" dirty="0"/>
              <a:t>　</a:t>
            </a:r>
            <a:r>
              <a:rPr lang="ja-JP" altLang="en-US" sz="1600" dirty="0" smtClean="0">
                <a:latin typeface="+mn-ea"/>
              </a:rPr>
              <a:t>自分</a:t>
            </a:r>
            <a:r>
              <a:rPr lang="ja-JP" altLang="en-US" sz="1600" dirty="0">
                <a:latin typeface="+mn-ea"/>
              </a:rPr>
              <a:t>が前に出した手と次に出す手の</a:t>
            </a:r>
            <a:r>
              <a:rPr lang="ja-JP" altLang="en-US" sz="1600" dirty="0" smtClean="0">
                <a:latin typeface="+mn-ea"/>
              </a:rPr>
              <a:t>つながり</a:t>
            </a:r>
            <a:endParaRPr lang="en-US" altLang="ja-JP" sz="1600" dirty="0" smtClean="0">
              <a:latin typeface="+mn-ea"/>
            </a:endParaRPr>
          </a:p>
          <a:p>
            <a:pPr marL="0" indent="0">
              <a:buNone/>
            </a:pPr>
            <a:r>
              <a:rPr lang="ja-JP" altLang="en-US" sz="1600" dirty="0"/>
              <a:t>　グーを</a:t>
            </a:r>
            <a:r>
              <a:rPr lang="ja-JP" altLang="en-US" sz="1600" dirty="0" smtClean="0"/>
              <a:t>出した</a:t>
            </a:r>
            <a:r>
              <a:rPr lang="ja-JP" altLang="en-US" sz="1600" dirty="0"/>
              <a:t>後</a:t>
            </a:r>
            <a:r>
              <a:rPr lang="ja-JP" altLang="en-US" sz="1600" dirty="0" smtClean="0"/>
              <a:t>の</a:t>
            </a:r>
            <a:r>
              <a:rPr lang="ja-JP" altLang="en-US" sz="1600" dirty="0"/>
              <a:t>次の手の出し方</a:t>
            </a:r>
            <a:r>
              <a:rPr lang="ja-JP" altLang="en-US" sz="1600" dirty="0" smtClean="0"/>
              <a:t>とチョキ</a:t>
            </a:r>
            <a:r>
              <a:rPr lang="ja-JP" altLang="en-US" sz="1600" dirty="0"/>
              <a:t>を出した後</a:t>
            </a:r>
            <a:r>
              <a:rPr lang="ja-JP" altLang="en-US" sz="1600" dirty="0" smtClean="0"/>
              <a:t>の出し方、パー</a:t>
            </a:r>
            <a:r>
              <a:rPr lang="ja-JP" altLang="en-US" sz="1600" dirty="0"/>
              <a:t>を出した後の</a:t>
            </a:r>
            <a:r>
              <a:rPr lang="ja-JP" altLang="en-US" sz="1600" dirty="0" smtClean="0"/>
              <a:t>出し方を分析する。</a:t>
            </a:r>
            <a:endParaRPr lang="en-US" altLang="ja-JP" sz="1600" dirty="0" smtClean="0"/>
          </a:p>
          <a:p>
            <a:pPr marL="0" indent="0">
              <a:buNone/>
            </a:pPr>
            <a:endParaRPr lang="en-US" altLang="ja-JP" sz="1400" dirty="0" smtClean="0"/>
          </a:p>
          <a:p>
            <a:pPr>
              <a:buFont typeface="Wingdings" panose="05000000000000000000" pitchFamily="2" charset="2"/>
              <a:buChar char="l"/>
            </a:pPr>
            <a:r>
              <a:rPr lang="ja-JP" altLang="en-US" sz="2200" dirty="0" smtClean="0"/>
              <a:t>三手</a:t>
            </a:r>
            <a:r>
              <a:rPr lang="ja-JP" altLang="en-US" sz="2200" dirty="0"/>
              <a:t>の</a:t>
            </a:r>
            <a:r>
              <a:rPr lang="ja-JP" altLang="en-US" sz="2200" dirty="0" smtClean="0"/>
              <a:t>組み合わせ</a:t>
            </a:r>
            <a:r>
              <a:rPr lang="ja-JP" altLang="en-US" sz="2200" dirty="0">
                <a:latin typeface="+mn-ea"/>
              </a:rPr>
              <a:t>に</a:t>
            </a:r>
            <a:r>
              <a:rPr lang="ja-JP" altLang="en-US" sz="2200" dirty="0" smtClean="0">
                <a:latin typeface="+mn-ea"/>
              </a:rPr>
              <a:t>よる分析</a:t>
            </a:r>
            <a:endParaRPr lang="en-US" altLang="ja-JP" sz="2200" dirty="0" smtClean="0"/>
          </a:p>
          <a:p>
            <a:pPr marL="0" indent="0">
              <a:buNone/>
            </a:pPr>
            <a:r>
              <a:rPr lang="ja-JP" altLang="en-US" sz="1400" dirty="0"/>
              <a:t>　</a:t>
            </a:r>
            <a:r>
              <a:rPr lang="ja-JP" altLang="en-US" sz="1600" dirty="0" smtClean="0"/>
              <a:t>３回</a:t>
            </a:r>
            <a:r>
              <a:rPr lang="ja-JP" altLang="en-US" sz="1600" dirty="0"/>
              <a:t>の手の</a:t>
            </a:r>
            <a:r>
              <a:rPr lang="ja-JP" altLang="en-US" sz="1600" dirty="0" smtClean="0"/>
              <a:t>続け方</a:t>
            </a:r>
            <a:r>
              <a:rPr lang="ja-JP" altLang="en-US" sz="1600" dirty="0"/>
              <a:t>で</a:t>
            </a:r>
            <a:r>
              <a:rPr lang="ja-JP" altLang="en-US" sz="1600" dirty="0" smtClean="0"/>
              <a:t>癖を分析する。</a:t>
            </a:r>
            <a:endParaRPr lang="en-US" altLang="ja-JP" sz="1600" dirty="0" smtClean="0"/>
          </a:p>
          <a:p>
            <a:pPr marL="0" indent="0">
              <a:buNone/>
            </a:pPr>
            <a:r>
              <a:rPr lang="ja-JP" altLang="en-US" sz="1600" dirty="0" smtClean="0"/>
              <a:t>　人</a:t>
            </a:r>
            <a:r>
              <a:rPr lang="ja-JP" altLang="en-US" sz="1600" dirty="0"/>
              <a:t>は同じ物を連続して出しにくいようで「グー」を出した次</a:t>
            </a:r>
            <a:r>
              <a:rPr lang="ja-JP" altLang="en-US" sz="1600" dirty="0" smtClean="0"/>
              <a:t>は「</a:t>
            </a:r>
            <a:r>
              <a:rPr lang="ja-JP" altLang="en-US" sz="1600" dirty="0"/>
              <a:t>パー」か「チョキ」を出しがちです</a:t>
            </a:r>
            <a:r>
              <a:rPr lang="ja-JP" altLang="en-US" sz="1600" dirty="0" smtClean="0"/>
              <a:t>。</a:t>
            </a:r>
            <a:endParaRPr lang="en-US" altLang="ja-JP" sz="1600" dirty="0" smtClean="0"/>
          </a:p>
          <a:p>
            <a:pPr marL="0" indent="0">
              <a:buNone/>
            </a:pPr>
            <a:endParaRPr lang="en-US" altLang="ja-JP" sz="2200" dirty="0" smtClean="0"/>
          </a:p>
          <a:p>
            <a:pPr>
              <a:buFont typeface="Wingdings" panose="05000000000000000000" pitchFamily="2" charset="2"/>
              <a:buChar char="l"/>
            </a:pPr>
            <a:r>
              <a:rPr lang="ja-JP" altLang="en-US" sz="2200" dirty="0" smtClean="0"/>
              <a:t>同手</a:t>
            </a:r>
            <a:r>
              <a:rPr lang="ja-JP" altLang="en-US" sz="2200" dirty="0"/>
              <a:t>の間隔と</a:t>
            </a:r>
            <a:r>
              <a:rPr lang="ja-JP" altLang="en-US" sz="2200" dirty="0" smtClean="0"/>
              <a:t>順番</a:t>
            </a:r>
            <a:r>
              <a:rPr lang="ja-JP" altLang="en-US" sz="2200" dirty="0">
                <a:latin typeface="+mn-ea"/>
              </a:rPr>
              <a:t>に</a:t>
            </a:r>
            <a:r>
              <a:rPr lang="ja-JP" altLang="en-US" sz="2200" dirty="0" smtClean="0">
                <a:latin typeface="+mn-ea"/>
              </a:rPr>
              <a:t>よる分析</a:t>
            </a:r>
            <a:endParaRPr lang="en-US" altLang="ja-JP" sz="2200" dirty="0" smtClean="0"/>
          </a:p>
          <a:p>
            <a:pPr marL="0" indent="0">
              <a:buNone/>
            </a:pPr>
            <a:r>
              <a:rPr lang="ja-JP" altLang="en-US" sz="1400" dirty="0" smtClean="0"/>
              <a:t>　</a:t>
            </a:r>
            <a:r>
              <a:rPr lang="ja-JP" altLang="en-US" sz="1600" dirty="0" smtClean="0"/>
              <a:t>同手が出る間隔に法則性があるのか分析する。</a:t>
            </a:r>
            <a:endParaRPr lang="en-US" altLang="ja-JP" sz="1600" dirty="0" smtClean="0"/>
          </a:p>
          <a:p>
            <a:pPr marL="0" indent="0">
              <a:buNone/>
            </a:pPr>
            <a:r>
              <a:rPr lang="ja-JP" altLang="en-US" sz="1600" dirty="0"/>
              <a:t>　</a:t>
            </a:r>
            <a:r>
              <a:rPr lang="ja-JP" altLang="en-US" sz="1600" dirty="0" smtClean="0"/>
              <a:t>また、前回の同手と関連性があるのか分析する。</a:t>
            </a:r>
            <a:endParaRPr lang="en-US" altLang="ja-JP" sz="1600"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4036266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65408"/>
          </a:xfrm>
        </p:spPr>
        <p:txBody>
          <a:bodyPr>
            <a:normAutofit/>
          </a:bodyPr>
          <a:lstStyle/>
          <a:p>
            <a:r>
              <a:rPr kumimoji="1" lang="ja-JP" altLang="en-US" dirty="0" smtClean="0"/>
              <a:t>出す手の出現率による分析</a:t>
            </a:r>
            <a:endParaRPr kumimoji="1" lang="ja-JP" altLang="en-US" dirty="0"/>
          </a:p>
        </p:txBody>
      </p:sp>
      <p:sp>
        <p:nvSpPr>
          <p:cNvPr id="3" name="コンテンツ プレースホルダー 2"/>
          <p:cNvSpPr>
            <a:spLocks noGrp="1"/>
          </p:cNvSpPr>
          <p:nvPr>
            <p:ph idx="1"/>
          </p:nvPr>
        </p:nvSpPr>
        <p:spPr>
          <a:xfrm>
            <a:off x="677334" y="1275009"/>
            <a:ext cx="8878790" cy="5125792"/>
          </a:xfrm>
        </p:spPr>
        <p:txBody>
          <a:bodyPr>
            <a:normAutofit lnSpcReduction="10000"/>
          </a:bodyPr>
          <a:lstStyle/>
          <a:p>
            <a:r>
              <a:rPr kumimoji="1" lang="en-US" altLang="ja-JP" dirty="0" smtClean="0"/>
              <a:t>10</a:t>
            </a:r>
            <a:r>
              <a:rPr kumimoji="1" lang="ja-JP" altLang="en-US" dirty="0" smtClean="0"/>
              <a:t>年分のデータからグー、チョキ、パー、あいこを出す確率</a:t>
            </a:r>
            <a:endParaRPr kumimoji="1" lang="en-US" altLang="ja-JP" dirty="0" smtClean="0"/>
          </a:p>
          <a:p>
            <a:pPr marL="0" indent="0">
              <a:buNone/>
            </a:pPr>
            <a:r>
              <a:rPr lang="ja-JP" altLang="en-US" dirty="0"/>
              <a:t>美林大学の芳沢光雄教授による「</a:t>
            </a:r>
            <a:r>
              <a:rPr lang="ja-JP" altLang="en-US" dirty="0">
                <a:hlinkClick r:id="rId2"/>
              </a:rPr>
              <a:t>ジャンケンに関する研究結果</a:t>
            </a:r>
            <a:r>
              <a:rPr lang="ja-JP" altLang="en-US" dirty="0"/>
              <a:t>」によると</a:t>
            </a:r>
            <a:endParaRPr lang="en-US" altLang="ja-JP" dirty="0"/>
          </a:p>
          <a:p>
            <a:pPr marL="0" indent="0">
              <a:buNone/>
            </a:pPr>
            <a:r>
              <a:rPr lang="ja-JP" altLang="en-US" dirty="0"/>
              <a:t>グー（</a:t>
            </a:r>
            <a:r>
              <a:rPr lang="en-US" altLang="ja-JP" dirty="0"/>
              <a:t>35.0</a:t>
            </a:r>
            <a:r>
              <a:rPr lang="ja-JP" altLang="en-US" dirty="0"/>
              <a:t>％）、パー（</a:t>
            </a:r>
            <a:r>
              <a:rPr lang="en-US" altLang="ja-JP" dirty="0"/>
              <a:t>33.3</a:t>
            </a:r>
            <a:r>
              <a:rPr lang="ja-JP" altLang="en-US" dirty="0"/>
              <a:t>％）、チョキ（</a:t>
            </a:r>
            <a:r>
              <a:rPr lang="en-US" altLang="ja-JP" dirty="0"/>
              <a:t>31.7</a:t>
            </a:r>
            <a:r>
              <a:rPr lang="ja-JP" altLang="en-US" dirty="0"/>
              <a:t>％）とグーが最も</a:t>
            </a:r>
            <a:r>
              <a:rPr lang="ja-JP" altLang="en-US" dirty="0" smtClean="0"/>
              <a:t>多い。</a:t>
            </a:r>
            <a:endParaRPr lang="en-US" altLang="ja-JP" dirty="0" smtClean="0"/>
          </a:p>
          <a:p>
            <a:pPr marL="0" indent="0">
              <a:buNone/>
            </a:pPr>
            <a:r>
              <a:rPr lang="ja-JP" altLang="en-US" dirty="0" smtClean="0"/>
              <a:t>また、あいこ（</a:t>
            </a:r>
            <a:r>
              <a:rPr lang="en-US" altLang="ja-JP" dirty="0"/>
              <a:t>22.8</a:t>
            </a:r>
            <a:r>
              <a:rPr lang="ja-JP" altLang="en-US" dirty="0"/>
              <a:t>％）は出にくい結果になっている</a:t>
            </a:r>
            <a:r>
              <a:rPr lang="ja-JP" altLang="en-US" dirty="0" smtClean="0"/>
              <a:t>。</a:t>
            </a:r>
            <a:endParaRPr lang="en-US" altLang="ja-JP" dirty="0" smtClean="0"/>
          </a:p>
          <a:p>
            <a:pPr marL="0" indent="0">
              <a:buNone/>
            </a:pPr>
            <a:endParaRPr lang="en-US" altLang="ja-JP" dirty="0"/>
          </a:p>
          <a:p>
            <a:pPr marL="0" indent="0">
              <a:buNone/>
            </a:pPr>
            <a:r>
              <a:rPr kumimoji="1" lang="ja-JP" altLang="en-US" dirty="0" smtClean="0"/>
              <a:t>では、サザエさんのじゃんけんでは</a:t>
            </a:r>
            <a:r>
              <a:rPr lang="ja-JP" altLang="en-US" dirty="0" smtClean="0"/>
              <a:t>どうなのか分析する。</a:t>
            </a:r>
            <a:endParaRPr lang="en-US" altLang="ja-JP" dirty="0" smtClean="0"/>
          </a:p>
          <a:p>
            <a:pPr marL="0" indent="0">
              <a:buNone/>
            </a:pPr>
            <a:r>
              <a:rPr lang="ja-JP" altLang="en-US" dirty="0" smtClean="0"/>
              <a:t>  </a:t>
            </a:r>
            <a:r>
              <a:rPr lang="en-US" altLang="ja-JP" dirty="0" smtClean="0"/>
              <a:t>【</a:t>
            </a:r>
            <a:r>
              <a:rPr lang="ja-JP" altLang="en-US" dirty="0" smtClean="0"/>
              <a:t>総数</a:t>
            </a:r>
            <a:r>
              <a:rPr lang="en-US" altLang="ja-JP" dirty="0" smtClean="0"/>
              <a:t>】</a:t>
            </a:r>
            <a:r>
              <a:rPr lang="ja-JP" altLang="en-US" dirty="0" smtClean="0"/>
              <a:t>　　　　　　</a:t>
            </a:r>
            <a:r>
              <a:rPr lang="en-US" altLang="ja-JP" dirty="0" smtClean="0"/>
              <a:t>【</a:t>
            </a:r>
            <a:r>
              <a:rPr lang="ja-JP" altLang="en-US" dirty="0" smtClean="0"/>
              <a:t>あいこ</a:t>
            </a:r>
            <a:r>
              <a:rPr lang="en-US" altLang="ja-JP" dirty="0" smtClean="0"/>
              <a:t>】</a:t>
            </a:r>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r>
              <a:rPr kumimoji="1" lang="ja-JP" altLang="en-US" dirty="0" smtClean="0"/>
              <a:t>チョキ</a:t>
            </a:r>
            <a:r>
              <a:rPr kumimoji="1" lang="en-US" altLang="ja-JP" dirty="0" smtClean="0"/>
              <a:t>(34.7%)</a:t>
            </a:r>
            <a:r>
              <a:rPr kumimoji="1" lang="ja-JP" altLang="en-US" dirty="0" err="1" smtClean="0"/>
              <a:t>、</a:t>
            </a:r>
            <a:r>
              <a:rPr lang="ja-JP" altLang="en-US" dirty="0" smtClean="0"/>
              <a:t>パー</a:t>
            </a:r>
            <a:r>
              <a:rPr lang="en-US" altLang="ja-JP" dirty="0" smtClean="0"/>
              <a:t>(33.7%)</a:t>
            </a:r>
            <a:r>
              <a:rPr lang="ja-JP" altLang="en-US" dirty="0" err="1" smtClean="0"/>
              <a:t>、</a:t>
            </a:r>
            <a:r>
              <a:rPr lang="ja-JP" altLang="en-US" dirty="0"/>
              <a:t>グー</a:t>
            </a:r>
            <a:r>
              <a:rPr lang="en-US" altLang="ja-JP" dirty="0"/>
              <a:t>(31.5</a:t>
            </a:r>
            <a:r>
              <a:rPr lang="en-US" altLang="ja-JP" dirty="0" smtClean="0"/>
              <a:t>%)</a:t>
            </a:r>
            <a:r>
              <a:rPr lang="ja-JP" altLang="en-US" dirty="0" smtClean="0"/>
              <a:t>とチョキが最も多く、上記とは違う結果</a:t>
            </a:r>
            <a:endParaRPr lang="en-US" altLang="ja-JP" dirty="0" smtClean="0"/>
          </a:p>
          <a:p>
            <a:pPr marL="0" indent="0">
              <a:buNone/>
            </a:pPr>
            <a:r>
              <a:rPr lang="ja-JP" altLang="en-US" dirty="0" smtClean="0"/>
              <a:t>となっている。あいこ（</a:t>
            </a:r>
            <a:r>
              <a:rPr lang="en-US" altLang="ja-JP" dirty="0" smtClean="0"/>
              <a:t>18.0</a:t>
            </a:r>
            <a:r>
              <a:rPr lang="ja-JP" altLang="en-US" dirty="0" smtClean="0"/>
              <a:t>％）については同様に出にくい結果であった。</a:t>
            </a:r>
            <a:endParaRPr kumimoji="1" lang="ja-JP" altLang="en-US" dirty="0"/>
          </a:p>
        </p:txBody>
      </p:sp>
      <p:pic>
        <p:nvPicPr>
          <p:cNvPr id="4" name="図 3"/>
          <p:cNvPicPr>
            <a:picLocks noChangeAspect="1"/>
          </p:cNvPicPr>
          <p:nvPr/>
        </p:nvPicPr>
        <p:blipFill>
          <a:blip r:embed="rId3"/>
          <a:stretch>
            <a:fillRect/>
          </a:stretch>
        </p:blipFill>
        <p:spPr>
          <a:xfrm>
            <a:off x="851750" y="3902885"/>
            <a:ext cx="1566639" cy="1197149"/>
          </a:xfrm>
          <a:prstGeom prst="rect">
            <a:avLst/>
          </a:prstGeom>
        </p:spPr>
      </p:pic>
      <p:pic>
        <p:nvPicPr>
          <p:cNvPr id="6" name="図 5"/>
          <p:cNvPicPr>
            <a:picLocks noChangeAspect="1"/>
          </p:cNvPicPr>
          <p:nvPr/>
        </p:nvPicPr>
        <p:blipFill>
          <a:blip r:embed="rId4"/>
          <a:stretch>
            <a:fillRect/>
          </a:stretch>
        </p:blipFill>
        <p:spPr>
          <a:xfrm>
            <a:off x="3248628" y="3902885"/>
            <a:ext cx="1503736" cy="1197149"/>
          </a:xfrm>
          <a:prstGeom prst="rect">
            <a:avLst/>
          </a:prstGeom>
        </p:spPr>
      </p:pic>
    </p:spTree>
    <p:extLst>
      <p:ext uri="{BB962C8B-B14F-4D97-AF65-F5344CB8AC3E}">
        <p14:creationId xmlns:p14="http://schemas.microsoft.com/office/powerpoint/2010/main" val="1537802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1"/>
            <a:ext cx="8596668" cy="665408"/>
          </a:xfrm>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a:xfrm>
            <a:off x="677334" y="1275009"/>
            <a:ext cx="8596668" cy="5203064"/>
          </a:xfrm>
        </p:spPr>
        <p:txBody>
          <a:bodyPr>
            <a:normAutofit/>
          </a:bodyPr>
          <a:lstStyle/>
          <a:p>
            <a:pPr marL="0" indent="0">
              <a:buNone/>
            </a:pPr>
            <a:r>
              <a:rPr kumimoji="1" lang="ja-JP" altLang="en-US" sz="2400" dirty="0" smtClean="0"/>
              <a:t>サザエさんのじゃんけんは、</a:t>
            </a:r>
            <a:r>
              <a:rPr kumimoji="1" lang="en-US" altLang="ja-JP" sz="2400" dirty="0" smtClean="0"/>
              <a:t>1991</a:t>
            </a:r>
            <a:r>
              <a:rPr kumimoji="1" lang="ja-JP" altLang="en-US" sz="2400" dirty="0" smtClean="0"/>
              <a:t>年</a:t>
            </a:r>
            <a:r>
              <a:rPr kumimoji="1" lang="en-US" altLang="ja-JP" sz="2400" dirty="0" smtClean="0"/>
              <a:t>10</a:t>
            </a:r>
            <a:r>
              <a:rPr kumimoji="1" lang="ja-JP" altLang="en-US" sz="2400" dirty="0" smtClean="0"/>
              <a:t>月</a:t>
            </a:r>
            <a:r>
              <a:rPr kumimoji="1" lang="en-US" altLang="ja-JP" sz="2400" dirty="0" smtClean="0"/>
              <a:t>20</a:t>
            </a:r>
            <a:r>
              <a:rPr kumimoji="1" lang="ja-JP" altLang="en-US" sz="2400" dirty="0" smtClean="0"/>
              <a:t>日の放送から始まりました。初回の手は「グー」でした。</a:t>
            </a:r>
            <a:endParaRPr kumimoji="1" lang="en-US" altLang="ja-JP" sz="2400" dirty="0" smtClean="0"/>
          </a:p>
          <a:p>
            <a:pPr marL="0" indent="0">
              <a:buNone/>
            </a:pPr>
            <a:r>
              <a:rPr kumimoji="1" lang="ja-JP" altLang="en-US" sz="2400" dirty="0" smtClean="0"/>
              <a:t>今現在</a:t>
            </a:r>
            <a:r>
              <a:rPr lang="ja-JP" altLang="en-US" sz="2400" dirty="0" smtClean="0"/>
              <a:t>でも続いており、</a:t>
            </a:r>
            <a:r>
              <a:rPr lang="en-US" altLang="ja-JP" sz="2400" dirty="0" smtClean="0"/>
              <a:t>2013</a:t>
            </a:r>
            <a:r>
              <a:rPr lang="ja-JP" altLang="en-US" sz="2400" dirty="0" smtClean="0"/>
              <a:t>年</a:t>
            </a:r>
            <a:r>
              <a:rPr lang="en-US" altLang="ja-JP" sz="2400" dirty="0" smtClean="0"/>
              <a:t>12</a:t>
            </a:r>
            <a:r>
              <a:rPr lang="ja-JP" altLang="en-US" sz="2400" dirty="0" smtClean="0"/>
              <a:t>月の段階で</a:t>
            </a:r>
            <a:r>
              <a:rPr lang="en-US" altLang="ja-JP" sz="2400" dirty="0" smtClean="0"/>
              <a:t>1150</a:t>
            </a:r>
            <a:r>
              <a:rPr lang="ja-JP" altLang="en-US" sz="2400" dirty="0" smtClean="0"/>
              <a:t>回以上のじゃんけんのデータになっております。</a:t>
            </a:r>
            <a:endParaRPr lang="en-US" altLang="ja-JP" sz="2400" dirty="0" smtClean="0"/>
          </a:p>
          <a:p>
            <a:pPr marL="0" indent="0">
              <a:buNone/>
            </a:pPr>
            <a:r>
              <a:rPr lang="ja-JP" altLang="en-US" sz="2400" dirty="0" smtClean="0"/>
              <a:t>ちなみに、実写版のサザエさんは毎回「チョキ」です。</a:t>
            </a:r>
            <a:endParaRPr lang="en-US" altLang="ja-JP" sz="2400" dirty="0" smtClean="0"/>
          </a:p>
          <a:p>
            <a:pPr marL="0" indent="0">
              <a:buNone/>
            </a:pPr>
            <a:endParaRPr lang="en-US" altLang="ja-JP" sz="2400" dirty="0" smtClean="0"/>
          </a:p>
          <a:p>
            <a:pPr marL="0" indent="0">
              <a:buNone/>
            </a:pPr>
            <a:r>
              <a:rPr lang="ja-JP" altLang="en-US" sz="2400" dirty="0" smtClean="0"/>
              <a:t>過去の手一覧や次の手の予測しているサイトを参考に</a:t>
            </a:r>
            <a:endParaRPr lang="en-US" altLang="ja-JP" sz="2400" dirty="0" smtClean="0"/>
          </a:p>
          <a:p>
            <a:pPr marL="0" indent="0">
              <a:buNone/>
            </a:pPr>
            <a:r>
              <a:rPr lang="ja-JP" altLang="en-US" sz="2400" dirty="0"/>
              <a:t>今回</a:t>
            </a:r>
            <a:r>
              <a:rPr lang="en-US" altLang="ja-JP" sz="2400" dirty="0" smtClean="0"/>
              <a:t>R</a:t>
            </a:r>
            <a:r>
              <a:rPr lang="ja-JP" altLang="en-US" sz="2400" dirty="0" smtClean="0"/>
              <a:t>言語を使ってデータを分析してみます。</a:t>
            </a:r>
            <a:endParaRPr lang="en-US" altLang="ja-JP" sz="2400" dirty="0" smtClean="0"/>
          </a:p>
          <a:p>
            <a:pPr marL="0" indent="0">
              <a:buNone/>
            </a:pPr>
            <a:r>
              <a:rPr lang="ja-JP" altLang="en-US" sz="2400" dirty="0" smtClean="0">
                <a:hlinkClick r:id="rId2"/>
              </a:rPr>
              <a:t>サザエさんのジャンケン学</a:t>
            </a:r>
            <a:endParaRPr lang="ja-JP" altLang="en-US" sz="2400" dirty="0" smtClean="0"/>
          </a:p>
          <a:p>
            <a:pPr marL="0" indent="0">
              <a:buNone/>
            </a:pPr>
            <a:r>
              <a:rPr lang="ja-JP" altLang="en-US" sz="2400" dirty="0" smtClean="0">
                <a:hlinkClick r:id="rId3"/>
              </a:rPr>
              <a:t>サザエ</a:t>
            </a:r>
            <a:r>
              <a:rPr lang="ja-JP" altLang="en-US" sz="2400" dirty="0">
                <a:hlinkClick r:id="rId3"/>
              </a:rPr>
              <a:t>さんじゃんけん</a:t>
            </a:r>
            <a:r>
              <a:rPr lang="ja-JP" altLang="en-US" sz="2400" dirty="0" smtClean="0">
                <a:hlinkClick r:id="rId3"/>
              </a:rPr>
              <a:t>研究所</a:t>
            </a:r>
            <a:endParaRPr lang="en-US" altLang="ja-JP" dirty="0"/>
          </a:p>
          <a:p>
            <a:pPr marL="0" indent="0">
              <a:buNone/>
            </a:pPr>
            <a:endParaRPr kumimoji="1" lang="ja-JP" altLang="en-US" dirty="0"/>
          </a:p>
        </p:txBody>
      </p:sp>
    </p:spTree>
    <p:extLst>
      <p:ext uri="{BB962C8B-B14F-4D97-AF65-F5344CB8AC3E}">
        <p14:creationId xmlns:p14="http://schemas.microsoft.com/office/powerpoint/2010/main" val="2476432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26772"/>
          </a:xfrm>
        </p:spPr>
        <p:txBody>
          <a:bodyPr>
            <a:normAutofit fontScale="90000"/>
          </a:bodyPr>
          <a:lstStyle/>
          <a:p>
            <a:r>
              <a:rPr lang="ja-JP" altLang="en-US" dirty="0"/>
              <a:t>一</a:t>
            </a:r>
            <a:r>
              <a:rPr lang="ja-JP" altLang="en-US" dirty="0" smtClean="0"/>
              <a:t>手前との関連性による分析について</a:t>
            </a:r>
            <a:endParaRPr kumimoji="1" lang="ja-JP" altLang="en-US" dirty="0"/>
          </a:p>
        </p:txBody>
      </p:sp>
      <p:sp>
        <p:nvSpPr>
          <p:cNvPr id="3" name="コンテンツ プレースホルダー 2"/>
          <p:cNvSpPr>
            <a:spLocks noGrp="1"/>
          </p:cNvSpPr>
          <p:nvPr>
            <p:ph idx="1"/>
          </p:nvPr>
        </p:nvSpPr>
        <p:spPr>
          <a:xfrm>
            <a:off x="677334" y="1236373"/>
            <a:ext cx="9419704" cy="5151548"/>
          </a:xfrm>
        </p:spPr>
        <p:txBody>
          <a:bodyPr>
            <a:normAutofit/>
          </a:bodyPr>
          <a:lstStyle/>
          <a:p>
            <a:r>
              <a:rPr lang="ja-JP" altLang="en-US" dirty="0"/>
              <a:t>次の手は、前の手の勝ち手か負け手のどちらが多いの</a:t>
            </a:r>
            <a:r>
              <a:rPr lang="ja-JP" altLang="en-US" dirty="0" smtClean="0"/>
              <a:t>か</a:t>
            </a:r>
            <a:endParaRPr lang="en-US" altLang="ja-JP" dirty="0" smtClean="0"/>
          </a:p>
          <a:p>
            <a:pPr marL="0" indent="0">
              <a:buNone/>
            </a:pPr>
            <a:r>
              <a:rPr lang="ja-JP" altLang="en-US" dirty="0" smtClean="0"/>
              <a:t>２パターン</a:t>
            </a:r>
            <a:r>
              <a:rPr lang="en-US" altLang="ja-JP" dirty="0" smtClean="0"/>
              <a:t>(</a:t>
            </a:r>
            <a:r>
              <a:rPr lang="ja-JP" altLang="en-US" dirty="0" smtClean="0"/>
              <a:t>前手と当手</a:t>
            </a:r>
            <a:r>
              <a:rPr lang="en-US" altLang="ja-JP" dirty="0" smtClean="0"/>
              <a:t>)</a:t>
            </a:r>
            <a:r>
              <a:rPr lang="ja-JP" altLang="en-US" dirty="0" smtClean="0"/>
              <a:t>の組み合わせにして集計</a:t>
            </a:r>
            <a:endParaRPr lang="en-US" altLang="ja-JP" dirty="0" smtClean="0"/>
          </a:p>
          <a:p>
            <a:pPr marL="0" indent="0">
              <a:buNone/>
            </a:pPr>
            <a:endParaRPr lang="en-US" altLang="ja-JP" dirty="0" smtClean="0"/>
          </a:p>
        </p:txBody>
      </p:sp>
      <p:pic>
        <p:nvPicPr>
          <p:cNvPr id="5" name="図 4"/>
          <p:cNvPicPr>
            <a:picLocks noChangeAspect="1"/>
          </p:cNvPicPr>
          <p:nvPr/>
        </p:nvPicPr>
        <p:blipFill>
          <a:blip r:embed="rId2"/>
          <a:stretch>
            <a:fillRect/>
          </a:stretch>
        </p:blipFill>
        <p:spPr>
          <a:xfrm>
            <a:off x="846115" y="2186657"/>
            <a:ext cx="8152919" cy="3621715"/>
          </a:xfrm>
          <a:prstGeom prst="rect">
            <a:avLst/>
          </a:prstGeom>
        </p:spPr>
      </p:pic>
    </p:spTree>
    <p:extLst>
      <p:ext uri="{BB962C8B-B14F-4D97-AF65-F5344CB8AC3E}">
        <p14:creationId xmlns:p14="http://schemas.microsoft.com/office/powerpoint/2010/main" val="1291681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2530"/>
          </a:xfrm>
        </p:spPr>
        <p:txBody>
          <a:bodyPr/>
          <a:lstStyle/>
          <a:p>
            <a:r>
              <a:rPr lang="ja-JP" altLang="en-US" dirty="0"/>
              <a:t>一手前との</a:t>
            </a:r>
            <a:r>
              <a:rPr lang="ja-JP" altLang="en-US" dirty="0" smtClean="0"/>
              <a:t>関連性のグラフ化の準備</a:t>
            </a:r>
            <a:endParaRPr kumimoji="1" lang="ja-JP" altLang="en-US" dirty="0"/>
          </a:p>
        </p:txBody>
      </p:sp>
      <p:sp>
        <p:nvSpPr>
          <p:cNvPr id="3" name="コンテンツ プレースホルダー 2"/>
          <p:cNvSpPr>
            <a:spLocks noGrp="1"/>
          </p:cNvSpPr>
          <p:nvPr>
            <p:ph idx="1"/>
          </p:nvPr>
        </p:nvSpPr>
        <p:spPr>
          <a:xfrm>
            <a:off x="677332" y="1262131"/>
            <a:ext cx="8943185" cy="5035638"/>
          </a:xfrm>
        </p:spPr>
        <p:txBody>
          <a:bodyPr>
            <a:normAutofit fontScale="62500" lnSpcReduction="20000"/>
          </a:bodyPr>
          <a:lstStyle/>
          <a:p>
            <a:r>
              <a:rPr lang="en-US" altLang="ja-JP" sz="2300" dirty="0"/>
              <a:t>ggplot2</a:t>
            </a:r>
            <a:r>
              <a:rPr lang="ja-JP" altLang="en-US" sz="2300" dirty="0"/>
              <a:t>による</a:t>
            </a:r>
            <a:r>
              <a:rPr lang="ja-JP" altLang="en-US" sz="2300" dirty="0" smtClean="0"/>
              <a:t>円グラフ作成</a:t>
            </a:r>
            <a:endParaRPr lang="en-US" altLang="ja-JP" sz="2300" dirty="0"/>
          </a:p>
          <a:p>
            <a:pPr marL="0" indent="0">
              <a:buNone/>
            </a:pPr>
            <a:r>
              <a:rPr lang="en-US" altLang="ja-JP" dirty="0" smtClean="0"/>
              <a:t>#</a:t>
            </a:r>
            <a:r>
              <a:rPr lang="en-US" altLang="ja-JP" dirty="0"/>
              <a:t>2</a:t>
            </a:r>
            <a:r>
              <a:rPr lang="ja-JP" altLang="en-US" dirty="0"/>
              <a:t>パターン</a:t>
            </a:r>
            <a:r>
              <a:rPr lang="ja-JP" altLang="en-US" dirty="0" smtClean="0"/>
              <a:t>の列合計を求める</a:t>
            </a:r>
            <a:r>
              <a:rPr lang="en-US" altLang="ja-JP" dirty="0" smtClean="0"/>
              <a:t/>
            </a:r>
            <a:br>
              <a:rPr lang="en-US" altLang="ja-JP" dirty="0" smtClean="0"/>
            </a:br>
            <a:r>
              <a:rPr lang="en-US" altLang="ja-JP" dirty="0" err="1" smtClean="0"/>
              <a:t>sumptn</a:t>
            </a:r>
            <a:r>
              <a:rPr lang="en-US" altLang="ja-JP" dirty="0" smtClean="0"/>
              <a:t> </a:t>
            </a:r>
            <a:r>
              <a:rPr lang="en-US" altLang="ja-JP" dirty="0"/>
              <a:t>&lt;- </a:t>
            </a:r>
            <a:r>
              <a:rPr lang="en-US" altLang="ja-JP" dirty="0" err="1"/>
              <a:t>colSums</a:t>
            </a:r>
            <a:r>
              <a:rPr lang="en-US" altLang="ja-JP" dirty="0"/>
              <a:t>(</a:t>
            </a:r>
            <a:r>
              <a:rPr lang="en-US" altLang="ja-JP" dirty="0" err="1"/>
              <a:t>dfptn</a:t>
            </a:r>
            <a:r>
              <a:rPr lang="en-US" altLang="ja-JP" dirty="0"/>
              <a:t>[,-1])</a:t>
            </a:r>
          </a:p>
          <a:p>
            <a:pPr marL="0" indent="0">
              <a:buNone/>
            </a:pPr>
            <a:r>
              <a:rPr lang="en-US" altLang="ja-JP" dirty="0" smtClean="0"/>
              <a:t>#</a:t>
            </a:r>
            <a:r>
              <a:rPr lang="ja-JP" altLang="en-US" dirty="0"/>
              <a:t>円グラフ 総合</a:t>
            </a:r>
          </a:p>
          <a:p>
            <a:pPr marL="0" indent="0">
              <a:buNone/>
            </a:pPr>
            <a:r>
              <a:rPr lang="en-US" altLang="ja-JP" dirty="0" err="1"/>
              <a:t>allptn</a:t>
            </a:r>
            <a:r>
              <a:rPr lang="en-US" altLang="ja-JP" dirty="0"/>
              <a:t> &lt;- </a:t>
            </a:r>
            <a:r>
              <a:rPr lang="en-US" altLang="ja-JP" dirty="0" err="1"/>
              <a:t>data.frame</a:t>
            </a:r>
            <a:r>
              <a:rPr lang="en-US" altLang="ja-JP" dirty="0"/>
              <a:t>(kind=c("win", "</a:t>
            </a:r>
            <a:r>
              <a:rPr lang="en-US" altLang="ja-JP" dirty="0" err="1"/>
              <a:t>lose","draw</a:t>
            </a:r>
            <a:r>
              <a:rPr lang="en-US" altLang="ja-JP" dirty="0"/>
              <a:t>"), </a:t>
            </a:r>
            <a:r>
              <a:rPr lang="en-US" altLang="ja-JP" dirty="0" err="1"/>
              <a:t>val</a:t>
            </a:r>
            <a:r>
              <a:rPr lang="en-US" altLang="ja-JP" dirty="0"/>
              <a:t>=c(</a:t>
            </a:r>
            <a:r>
              <a:rPr lang="en-US" altLang="ja-JP" dirty="0" err="1"/>
              <a:t>sumptn</a:t>
            </a:r>
            <a:r>
              <a:rPr lang="en-US" altLang="ja-JP" dirty="0"/>
              <a:t>["win"],</a:t>
            </a:r>
            <a:r>
              <a:rPr lang="en-US" altLang="ja-JP" dirty="0" err="1"/>
              <a:t>sumptn</a:t>
            </a:r>
            <a:r>
              <a:rPr lang="en-US" altLang="ja-JP" dirty="0"/>
              <a:t>["lose"],</a:t>
            </a:r>
            <a:r>
              <a:rPr lang="en-US" altLang="ja-JP" dirty="0" err="1"/>
              <a:t>sumptn</a:t>
            </a:r>
            <a:r>
              <a:rPr lang="en-US" altLang="ja-JP" dirty="0"/>
              <a:t>["draw"]))</a:t>
            </a:r>
          </a:p>
          <a:p>
            <a:pPr marL="0" indent="0">
              <a:buNone/>
            </a:pPr>
            <a:r>
              <a:rPr lang="en-US" altLang="ja-JP" dirty="0"/>
              <a:t>p &lt;- </a:t>
            </a:r>
            <a:r>
              <a:rPr lang="en-US" altLang="ja-JP" dirty="0" err="1"/>
              <a:t>ggplot</a:t>
            </a:r>
            <a:r>
              <a:rPr lang="en-US" altLang="ja-JP" dirty="0"/>
              <a:t>(</a:t>
            </a:r>
            <a:r>
              <a:rPr lang="en-US" altLang="ja-JP" dirty="0" err="1"/>
              <a:t>data.frame</a:t>
            </a:r>
            <a:r>
              <a:rPr lang="en-US" altLang="ja-JP" dirty="0"/>
              <a:t>(</a:t>
            </a:r>
            <a:r>
              <a:rPr lang="en-US" altLang="ja-JP" dirty="0" err="1"/>
              <a:t>allptn</a:t>
            </a:r>
            <a:r>
              <a:rPr lang="en-US" altLang="ja-JP" dirty="0"/>
              <a:t> ), </a:t>
            </a:r>
            <a:r>
              <a:rPr lang="en-US" altLang="ja-JP" dirty="0" err="1"/>
              <a:t>aes</a:t>
            </a:r>
            <a:r>
              <a:rPr lang="en-US" altLang="ja-JP" dirty="0"/>
              <a:t>(x="", y = </a:t>
            </a:r>
            <a:r>
              <a:rPr lang="en-US" altLang="ja-JP" dirty="0" err="1"/>
              <a:t>val</a:t>
            </a:r>
            <a:r>
              <a:rPr lang="en-US" altLang="ja-JP" dirty="0"/>
              <a:t>, fill = kind)) </a:t>
            </a:r>
          </a:p>
          <a:p>
            <a:pPr marL="0" indent="0">
              <a:buNone/>
            </a:pPr>
            <a:r>
              <a:rPr lang="en-US" altLang="ja-JP" dirty="0"/>
              <a:t>p + </a:t>
            </a:r>
            <a:r>
              <a:rPr lang="en-US" altLang="ja-JP" dirty="0" err="1"/>
              <a:t>geom_bar</a:t>
            </a:r>
            <a:r>
              <a:rPr lang="en-US" altLang="ja-JP" dirty="0"/>
              <a:t>(width = 1, stat = "identity" ) + </a:t>
            </a:r>
            <a:r>
              <a:rPr lang="en-US" altLang="ja-JP" dirty="0" err="1"/>
              <a:t>coord_polar</a:t>
            </a:r>
            <a:r>
              <a:rPr lang="en-US" altLang="ja-JP" dirty="0" smtClean="0"/>
              <a:t>("y")+ </a:t>
            </a:r>
            <a:r>
              <a:rPr lang="en-US" altLang="ja-JP" dirty="0" err="1" smtClean="0"/>
              <a:t>xlab</a:t>
            </a:r>
            <a:r>
              <a:rPr lang="en-US" altLang="ja-JP" dirty="0"/>
              <a:t>("") + </a:t>
            </a:r>
            <a:r>
              <a:rPr lang="en-US" altLang="ja-JP" dirty="0" err="1"/>
              <a:t>ylab</a:t>
            </a:r>
            <a:r>
              <a:rPr lang="en-US" altLang="ja-JP" dirty="0"/>
              <a:t>("</a:t>
            </a:r>
            <a:r>
              <a:rPr lang="ja-JP" altLang="en-US" dirty="0"/>
              <a:t>総合</a:t>
            </a:r>
            <a:r>
              <a:rPr lang="en-US" altLang="ja-JP" dirty="0"/>
              <a:t>") + labs(fill = "</a:t>
            </a:r>
            <a:r>
              <a:rPr lang="ja-JP" altLang="en-US" dirty="0"/>
              <a:t>種類</a:t>
            </a:r>
            <a:r>
              <a:rPr lang="en-US" altLang="ja-JP" dirty="0"/>
              <a:t>") </a:t>
            </a:r>
            <a:endParaRPr lang="en-US" altLang="ja-JP" dirty="0" smtClean="0"/>
          </a:p>
          <a:p>
            <a:pPr marL="0" indent="0">
              <a:buNone/>
            </a:pPr>
            <a:r>
              <a:rPr lang="en-US" altLang="ja-JP" dirty="0" smtClean="0"/>
              <a:t>#</a:t>
            </a:r>
            <a:r>
              <a:rPr lang="ja-JP" altLang="en-US" dirty="0"/>
              <a:t>円グラフ </a:t>
            </a:r>
            <a:r>
              <a:rPr lang="ja-JP" altLang="en-US" dirty="0" smtClean="0"/>
              <a:t>勝手</a:t>
            </a:r>
            <a:endParaRPr lang="ja-JP" altLang="en-US" dirty="0"/>
          </a:p>
          <a:p>
            <a:pPr marL="0" indent="0">
              <a:buNone/>
            </a:pPr>
            <a:r>
              <a:rPr lang="en-US" altLang="ja-JP" dirty="0" err="1"/>
              <a:t>winptn</a:t>
            </a:r>
            <a:r>
              <a:rPr lang="en-US" altLang="ja-JP" dirty="0"/>
              <a:t> &lt;- </a:t>
            </a:r>
            <a:r>
              <a:rPr lang="en-US" altLang="ja-JP" dirty="0" err="1"/>
              <a:t>data.frame</a:t>
            </a:r>
            <a:r>
              <a:rPr lang="en-US" altLang="ja-JP" dirty="0"/>
              <a:t>(kind=c("GP", "CG","PC"), </a:t>
            </a:r>
            <a:r>
              <a:rPr lang="en-US" altLang="ja-JP" dirty="0" err="1"/>
              <a:t>val</a:t>
            </a:r>
            <a:r>
              <a:rPr lang="en-US" altLang="ja-JP" dirty="0"/>
              <a:t>=c(</a:t>
            </a:r>
            <a:r>
              <a:rPr lang="en-US" altLang="ja-JP" dirty="0" err="1"/>
              <a:t>sumptn</a:t>
            </a:r>
            <a:r>
              <a:rPr lang="en-US" altLang="ja-JP" dirty="0"/>
              <a:t>["GP"],</a:t>
            </a:r>
            <a:r>
              <a:rPr lang="en-US" altLang="ja-JP" dirty="0" err="1"/>
              <a:t>sumptn</a:t>
            </a:r>
            <a:r>
              <a:rPr lang="en-US" altLang="ja-JP" dirty="0"/>
              <a:t>["CG"],</a:t>
            </a:r>
            <a:r>
              <a:rPr lang="en-US" altLang="ja-JP" dirty="0" err="1"/>
              <a:t>sumptn</a:t>
            </a:r>
            <a:r>
              <a:rPr lang="en-US" altLang="ja-JP" dirty="0"/>
              <a:t>["PC"]))</a:t>
            </a:r>
          </a:p>
          <a:p>
            <a:pPr marL="0" indent="0">
              <a:buNone/>
            </a:pPr>
            <a:r>
              <a:rPr lang="en-US" altLang="ja-JP" dirty="0"/>
              <a:t>p &lt;- </a:t>
            </a:r>
            <a:r>
              <a:rPr lang="en-US" altLang="ja-JP" dirty="0" err="1"/>
              <a:t>ggplot</a:t>
            </a:r>
            <a:r>
              <a:rPr lang="en-US" altLang="ja-JP" dirty="0"/>
              <a:t>(</a:t>
            </a:r>
            <a:r>
              <a:rPr lang="en-US" altLang="ja-JP" dirty="0" err="1"/>
              <a:t>data.frame</a:t>
            </a:r>
            <a:r>
              <a:rPr lang="en-US" altLang="ja-JP" dirty="0"/>
              <a:t>(</a:t>
            </a:r>
            <a:r>
              <a:rPr lang="en-US" altLang="ja-JP" dirty="0" err="1"/>
              <a:t>winptn</a:t>
            </a:r>
            <a:r>
              <a:rPr lang="en-US" altLang="ja-JP" dirty="0"/>
              <a:t> ), </a:t>
            </a:r>
            <a:r>
              <a:rPr lang="en-US" altLang="ja-JP" dirty="0" err="1"/>
              <a:t>aes</a:t>
            </a:r>
            <a:r>
              <a:rPr lang="en-US" altLang="ja-JP" dirty="0"/>
              <a:t>(x="", y = </a:t>
            </a:r>
            <a:r>
              <a:rPr lang="en-US" altLang="ja-JP" dirty="0" err="1"/>
              <a:t>val</a:t>
            </a:r>
            <a:r>
              <a:rPr lang="en-US" altLang="ja-JP" dirty="0"/>
              <a:t>, fill = kind)) </a:t>
            </a:r>
          </a:p>
          <a:p>
            <a:pPr marL="0" indent="0">
              <a:buNone/>
            </a:pPr>
            <a:r>
              <a:rPr lang="en-US" altLang="ja-JP" dirty="0"/>
              <a:t>p + </a:t>
            </a:r>
            <a:r>
              <a:rPr lang="en-US" altLang="ja-JP" dirty="0" err="1"/>
              <a:t>geom_bar</a:t>
            </a:r>
            <a:r>
              <a:rPr lang="en-US" altLang="ja-JP" dirty="0"/>
              <a:t>(width = 1, stat = "identity" ) + </a:t>
            </a:r>
            <a:r>
              <a:rPr lang="en-US" altLang="ja-JP" dirty="0" err="1"/>
              <a:t>coord_polar</a:t>
            </a:r>
            <a:r>
              <a:rPr lang="en-US" altLang="ja-JP" dirty="0"/>
              <a:t>("y")+ </a:t>
            </a:r>
            <a:r>
              <a:rPr lang="en-US" altLang="ja-JP" dirty="0" err="1"/>
              <a:t>xlab</a:t>
            </a:r>
            <a:r>
              <a:rPr lang="en-US" altLang="ja-JP" dirty="0"/>
              <a:t>("") + </a:t>
            </a:r>
            <a:r>
              <a:rPr lang="en-US" altLang="ja-JP" dirty="0" err="1"/>
              <a:t>ylab</a:t>
            </a:r>
            <a:r>
              <a:rPr lang="en-US" altLang="ja-JP" dirty="0"/>
              <a:t>("</a:t>
            </a:r>
            <a:r>
              <a:rPr lang="ja-JP" altLang="en-US" dirty="0"/>
              <a:t>勝手</a:t>
            </a:r>
            <a:r>
              <a:rPr lang="en-US" altLang="ja-JP" dirty="0"/>
              <a:t>") + labs(fill = "</a:t>
            </a:r>
            <a:r>
              <a:rPr lang="ja-JP" altLang="en-US" dirty="0"/>
              <a:t>種類</a:t>
            </a:r>
            <a:r>
              <a:rPr lang="en-US" altLang="ja-JP" dirty="0"/>
              <a:t>") </a:t>
            </a:r>
          </a:p>
          <a:p>
            <a:pPr marL="0" indent="0">
              <a:buNone/>
            </a:pPr>
            <a:r>
              <a:rPr lang="en-US" altLang="ja-JP" dirty="0" smtClean="0"/>
              <a:t>#</a:t>
            </a:r>
            <a:r>
              <a:rPr lang="ja-JP" altLang="en-US" dirty="0"/>
              <a:t>円グラフ 負手</a:t>
            </a:r>
          </a:p>
          <a:p>
            <a:pPr marL="0" indent="0">
              <a:buNone/>
            </a:pPr>
            <a:r>
              <a:rPr lang="en-US" altLang="ja-JP" dirty="0" err="1"/>
              <a:t>loseptn</a:t>
            </a:r>
            <a:r>
              <a:rPr lang="en-US" altLang="ja-JP" dirty="0"/>
              <a:t> &lt;- </a:t>
            </a:r>
            <a:r>
              <a:rPr lang="en-US" altLang="ja-JP" dirty="0" err="1"/>
              <a:t>data.frame</a:t>
            </a:r>
            <a:r>
              <a:rPr lang="en-US" altLang="ja-JP" dirty="0"/>
              <a:t>(kind=c("GC", "CP","PG"), </a:t>
            </a:r>
            <a:r>
              <a:rPr lang="en-US" altLang="ja-JP" dirty="0" err="1"/>
              <a:t>val</a:t>
            </a:r>
            <a:r>
              <a:rPr lang="en-US" altLang="ja-JP" dirty="0"/>
              <a:t>=c(</a:t>
            </a:r>
            <a:r>
              <a:rPr lang="en-US" altLang="ja-JP" dirty="0" err="1"/>
              <a:t>sumptn</a:t>
            </a:r>
            <a:r>
              <a:rPr lang="en-US" altLang="ja-JP" dirty="0"/>
              <a:t>["GC"],</a:t>
            </a:r>
            <a:r>
              <a:rPr lang="en-US" altLang="ja-JP" dirty="0" err="1"/>
              <a:t>sumptn</a:t>
            </a:r>
            <a:r>
              <a:rPr lang="en-US" altLang="ja-JP" dirty="0"/>
              <a:t>["CP"],</a:t>
            </a:r>
            <a:r>
              <a:rPr lang="en-US" altLang="ja-JP" dirty="0" err="1"/>
              <a:t>sumptn</a:t>
            </a:r>
            <a:r>
              <a:rPr lang="en-US" altLang="ja-JP" dirty="0"/>
              <a:t>["PG"]))</a:t>
            </a:r>
          </a:p>
          <a:p>
            <a:pPr marL="0" indent="0">
              <a:buNone/>
            </a:pPr>
            <a:r>
              <a:rPr lang="en-US" altLang="ja-JP" dirty="0"/>
              <a:t>p &lt;- </a:t>
            </a:r>
            <a:r>
              <a:rPr lang="en-US" altLang="ja-JP" dirty="0" err="1"/>
              <a:t>ggplot</a:t>
            </a:r>
            <a:r>
              <a:rPr lang="en-US" altLang="ja-JP" dirty="0"/>
              <a:t>(</a:t>
            </a:r>
            <a:r>
              <a:rPr lang="en-US" altLang="ja-JP" dirty="0" err="1"/>
              <a:t>data.frame</a:t>
            </a:r>
            <a:r>
              <a:rPr lang="en-US" altLang="ja-JP" dirty="0"/>
              <a:t>(</a:t>
            </a:r>
            <a:r>
              <a:rPr lang="en-US" altLang="ja-JP" dirty="0" err="1"/>
              <a:t>loseptn</a:t>
            </a:r>
            <a:r>
              <a:rPr lang="en-US" altLang="ja-JP" dirty="0"/>
              <a:t> ), </a:t>
            </a:r>
            <a:r>
              <a:rPr lang="en-US" altLang="ja-JP" dirty="0" err="1"/>
              <a:t>aes</a:t>
            </a:r>
            <a:r>
              <a:rPr lang="en-US" altLang="ja-JP" dirty="0"/>
              <a:t>(x="", y = </a:t>
            </a:r>
            <a:r>
              <a:rPr lang="en-US" altLang="ja-JP" dirty="0" err="1"/>
              <a:t>val</a:t>
            </a:r>
            <a:r>
              <a:rPr lang="en-US" altLang="ja-JP" dirty="0"/>
              <a:t>, fill = kind)) </a:t>
            </a:r>
          </a:p>
          <a:p>
            <a:pPr marL="0" indent="0">
              <a:buNone/>
            </a:pPr>
            <a:r>
              <a:rPr lang="en-US" altLang="ja-JP" dirty="0"/>
              <a:t>p + </a:t>
            </a:r>
            <a:r>
              <a:rPr lang="en-US" altLang="ja-JP" dirty="0" err="1"/>
              <a:t>geom_bar</a:t>
            </a:r>
            <a:r>
              <a:rPr lang="en-US" altLang="ja-JP" dirty="0"/>
              <a:t>(width = 1, stat = "identity" ) + </a:t>
            </a:r>
            <a:r>
              <a:rPr lang="en-US" altLang="ja-JP" dirty="0" err="1"/>
              <a:t>coord_polar</a:t>
            </a:r>
            <a:r>
              <a:rPr lang="en-US" altLang="ja-JP" dirty="0"/>
              <a:t>("y")+ </a:t>
            </a:r>
            <a:r>
              <a:rPr lang="en-US" altLang="ja-JP" dirty="0" err="1"/>
              <a:t>xlab</a:t>
            </a:r>
            <a:r>
              <a:rPr lang="en-US" altLang="ja-JP" dirty="0"/>
              <a:t>("") + </a:t>
            </a:r>
            <a:r>
              <a:rPr lang="en-US" altLang="ja-JP" dirty="0" err="1"/>
              <a:t>ylab</a:t>
            </a:r>
            <a:r>
              <a:rPr lang="en-US" altLang="ja-JP" dirty="0"/>
              <a:t>("</a:t>
            </a:r>
            <a:r>
              <a:rPr lang="ja-JP" altLang="en-US" dirty="0"/>
              <a:t>負手</a:t>
            </a:r>
            <a:r>
              <a:rPr lang="en-US" altLang="ja-JP" dirty="0"/>
              <a:t>") + labs(fill = "</a:t>
            </a:r>
            <a:r>
              <a:rPr lang="ja-JP" altLang="en-US" dirty="0"/>
              <a:t>種類</a:t>
            </a:r>
            <a:r>
              <a:rPr lang="en-US" altLang="ja-JP" dirty="0"/>
              <a:t>") </a:t>
            </a:r>
          </a:p>
          <a:p>
            <a:pPr marL="0" indent="0">
              <a:buNone/>
            </a:pPr>
            <a:r>
              <a:rPr lang="en-US" altLang="ja-JP" dirty="0" smtClean="0"/>
              <a:t>#</a:t>
            </a:r>
            <a:r>
              <a:rPr lang="ja-JP" altLang="en-US" dirty="0"/>
              <a:t>円グラフ 同手</a:t>
            </a:r>
          </a:p>
          <a:p>
            <a:pPr marL="0" indent="0">
              <a:buNone/>
            </a:pPr>
            <a:r>
              <a:rPr lang="en-US" altLang="ja-JP" dirty="0" err="1"/>
              <a:t>drawptn</a:t>
            </a:r>
            <a:r>
              <a:rPr lang="en-US" altLang="ja-JP" dirty="0"/>
              <a:t> &lt;- </a:t>
            </a:r>
            <a:r>
              <a:rPr lang="en-US" altLang="ja-JP" dirty="0" err="1"/>
              <a:t>data.frame</a:t>
            </a:r>
            <a:r>
              <a:rPr lang="en-US" altLang="ja-JP" dirty="0"/>
              <a:t>(kind=c("GG", "CC","PP"), </a:t>
            </a:r>
            <a:r>
              <a:rPr lang="en-US" altLang="ja-JP" dirty="0" err="1"/>
              <a:t>val</a:t>
            </a:r>
            <a:r>
              <a:rPr lang="en-US" altLang="ja-JP" dirty="0"/>
              <a:t>=c(</a:t>
            </a:r>
            <a:r>
              <a:rPr lang="en-US" altLang="ja-JP" dirty="0" err="1"/>
              <a:t>sumptn</a:t>
            </a:r>
            <a:r>
              <a:rPr lang="en-US" altLang="ja-JP" dirty="0"/>
              <a:t>["GG"],</a:t>
            </a:r>
            <a:r>
              <a:rPr lang="en-US" altLang="ja-JP" dirty="0" err="1"/>
              <a:t>sumptn</a:t>
            </a:r>
            <a:r>
              <a:rPr lang="en-US" altLang="ja-JP" dirty="0"/>
              <a:t>["CC"],</a:t>
            </a:r>
            <a:r>
              <a:rPr lang="en-US" altLang="ja-JP" dirty="0" err="1"/>
              <a:t>sumptn</a:t>
            </a:r>
            <a:r>
              <a:rPr lang="en-US" altLang="ja-JP" dirty="0"/>
              <a:t>["PP"]))</a:t>
            </a:r>
          </a:p>
          <a:p>
            <a:pPr marL="0" indent="0">
              <a:buNone/>
            </a:pPr>
            <a:r>
              <a:rPr lang="en-US" altLang="ja-JP" dirty="0"/>
              <a:t>p &lt;- </a:t>
            </a:r>
            <a:r>
              <a:rPr lang="en-US" altLang="ja-JP" dirty="0" err="1"/>
              <a:t>ggplot</a:t>
            </a:r>
            <a:r>
              <a:rPr lang="en-US" altLang="ja-JP" dirty="0"/>
              <a:t>(</a:t>
            </a:r>
            <a:r>
              <a:rPr lang="en-US" altLang="ja-JP" dirty="0" err="1"/>
              <a:t>data.frame</a:t>
            </a:r>
            <a:r>
              <a:rPr lang="en-US" altLang="ja-JP" dirty="0"/>
              <a:t>(</a:t>
            </a:r>
            <a:r>
              <a:rPr lang="en-US" altLang="ja-JP" dirty="0" err="1"/>
              <a:t>drawptn</a:t>
            </a:r>
            <a:r>
              <a:rPr lang="en-US" altLang="ja-JP" dirty="0"/>
              <a:t> ), </a:t>
            </a:r>
            <a:r>
              <a:rPr lang="en-US" altLang="ja-JP" dirty="0" err="1"/>
              <a:t>aes</a:t>
            </a:r>
            <a:r>
              <a:rPr lang="en-US" altLang="ja-JP" dirty="0"/>
              <a:t>(x="", y = </a:t>
            </a:r>
            <a:r>
              <a:rPr lang="en-US" altLang="ja-JP" dirty="0" err="1"/>
              <a:t>val</a:t>
            </a:r>
            <a:r>
              <a:rPr lang="en-US" altLang="ja-JP" dirty="0"/>
              <a:t>, fill = kind)) </a:t>
            </a:r>
          </a:p>
          <a:p>
            <a:pPr marL="0" indent="0">
              <a:buNone/>
            </a:pPr>
            <a:r>
              <a:rPr lang="en-US" altLang="ja-JP" dirty="0"/>
              <a:t>p + </a:t>
            </a:r>
            <a:r>
              <a:rPr lang="en-US" altLang="ja-JP" dirty="0" err="1"/>
              <a:t>geom_bar</a:t>
            </a:r>
            <a:r>
              <a:rPr lang="en-US" altLang="ja-JP" dirty="0"/>
              <a:t>(width = 1, stat = "identity" ) + </a:t>
            </a:r>
            <a:r>
              <a:rPr lang="en-US" altLang="ja-JP" dirty="0" err="1"/>
              <a:t>coord_polar</a:t>
            </a:r>
            <a:r>
              <a:rPr lang="en-US" altLang="ja-JP" dirty="0"/>
              <a:t>("y")+ </a:t>
            </a:r>
            <a:r>
              <a:rPr lang="en-US" altLang="ja-JP" dirty="0" err="1"/>
              <a:t>xlab</a:t>
            </a:r>
            <a:r>
              <a:rPr lang="en-US" altLang="ja-JP" dirty="0"/>
              <a:t>("") + </a:t>
            </a:r>
            <a:r>
              <a:rPr lang="en-US" altLang="ja-JP" dirty="0" err="1"/>
              <a:t>ylab</a:t>
            </a:r>
            <a:r>
              <a:rPr lang="en-US" altLang="ja-JP" dirty="0"/>
              <a:t>("</a:t>
            </a:r>
            <a:r>
              <a:rPr lang="ja-JP" altLang="en-US" dirty="0"/>
              <a:t>同手</a:t>
            </a:r>
            <a:r>
              <a:rPr lang="en-US" altLang="ja-JP" dirty="0"/>
              <a:t>") + labs(fill = "</a:t>
            </a:r>
            <a:r>
              <a:rPr lang="ja-JP" altLang="en-US" dirty="0"/>
              <a:t>種類</a:t>
            </a:r>
            <a:r>
              <a:rPr lang="en-US" altLang="ja-JP" dirty="0"/>
              <a:t>")</a:t>
            </a:r>
            <a:endParaRPr kumimoji="1" lang="ja-JP" altLang="en-US" dirty="0"/>
          </a:p>
        </p:txBody>
      </p:sp>
    </p:spTree>
    <p:extLst>
      <p:ext uri="{BB962C8B-B14F-4D97-AF65-F5344CB8AC3E}">
        <p14:creationId xmlns:p14="http://schemas.microsoft.com/office/powerpoint/2010/main" val="4007553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562377"/>
          </a:xfrm>
        </p:spPr>
        <p:txBody>
          <a:bodyPr>
            <a:normAutofit fontScale="90000"/>
          </a:bodyPr>
          <a:lstStyle/>
          <a:p>
            <a:r>
              <a:rPr lang="ja-JP" altLang="en-US" dirty="0"/>
              <a:t>一手前との</a:t>
            </a:r>
            <a:r>
              <a:rPr lang="ja-JP" altLang="en-US" dirty="0" smtClean="0"/>
              <a:t>関連性による分析</a:t>
            </a:r>
            <a:endParaRPr kumimoji="1" lang="ja-JP" altLang="en-US" dirty="0"/>
          </a:p>
        </p:txBody>
      </p:sp>
      <p:sp>
        <p:nvSpPr>
          <p:cNvPr id="3" name="コンテンツ プレースホルダー 2"/>
          <p:cNvSpPr>
            <a:spLocks noGrp="1"/>
          </p:cNvSpPr>
          <p:nvPr>
            <p:ph idx="1"/>
          </p:nvPr>
        </p:nvSpPr>
        <p:spPr>
          <a:xfrm>
            <a:off x="677333" y="1171977"/>
            <a:ext cx="10192435" cy="5164429"/>
          </a:xfrm>
        </p:spPr>
        <p:txBody>
          <a:bodyPr/>
          <a:lstStyle/>
          <a:p>
            <a:r>
              <a:rPr lang="ja-JP" altLang="en-US" dirty="0" smtClean="0"/>
              <a:t>分析</a:t>
            </a:r>
            <a:r>
              <a:rPr kumimoji="1" lang="ja-JP" altLang="en-US" dirty="0" smtClean="0"/>
              <a:t>結果</a:t>
            </a:r>
            <a:endParaRPr kumimoji="1" lang="en-US" altLang="ja-JP" dirty="0" smtClean="0"/>
          </a:p>
          <a:p>
            <a:pPr marL="0" indent="0">
              <a:buNone/>
            </a:pPr>
            <a:r>
              <a:rPr lang="ja-JP" altLang="en-US" dirty="0" smtClean="0"/>
              <a:t>一手前によって勝手</a:t>
            </a:r>
            <a:r>
              <a:rPr lang="en-US" altLang="ja-JP" dirty="0" smtClean="0"/>
              <a:t>(win)</a:t>
            </a:r>
            <a:r>
              <a:rPr lang="ja-JP" altLang="en-US" dirty="0" err="1" smtClean="0"/>
              <a:t>か負</a:t>
            </a:r>
            <a:r>
              <a:rPr lang="ja-JP" altLang="en-US" dirty="0" smtClean="0"/>
              <a:t>手</a:t>
            </a:r>
            <a:r>
              <a:rPr lang="en-US" altLang="ja-JP" dirty="0" smtClean="0"/>
              <a:t>(lose)</a:t>
            </a:r>
            <a:r>
              <a:rPr lang="ja-JP" altLang="en-US" dirty="0" smtClean="0"/>
              <a:t>にするかに差は</a:t>
            </a:r>
            <a:endParaRPr lang="en-US" altLang="ja-JP" dirty="0" smtClean="0"/>
          </a:p>
          <a:p>
            <a:pPr marL="0" indent="0">
              <a:buNone/>
            </a:pPr>
            <a:r>
              <a:rPr lang="ja-JP" altLang="en-US" dirty="0" smtClean="0"/>
              <a:t>見られない。また、勝手と負手の内訳でも差が見られない。</a:t>
            </a:r>
            <a:endParaRPr lang="en-US" altLang="ja-JP" dirty="0" smtClean="0"/>
          </a:p>
          <a:p>
            <a:pPr marL="0" indent="0">
              <a:buNone/>
            </a:pPr>
            <a:r>
              <a:rPr lang="ja-JP" altLang="en-US" dirty="0" smtClean="0"/>
              <a:t>同手</a:t>
            </a:r>
            <a:r>
              <a:rPr lang="en-US" altLang="ja-JP" dirty="0" smtClean="0"/>
              <a:t>(draw)</a:t>
            </a:r>
            <a:r>
              <a:rPr lang="ja-JP" altLang="en-US" dirty="0" smtClean="0"/>
              <a:t>が少ないのは、一般的な心理からか。</a:t>
            </a:r>
            <a:endParaRPr lang="en-US" altLang="ja-JP" dirty="0" smtClean="0"/>
          </a:p>
          <a:p>
            <a:pPr marL="0" indent="0">
              <a:buNone/>
            </a:pPr>
            <a:r>
              <a:rPr lang="ja-JP" altLang="en-US" dirty="0" smtClean="0"/>
              <a:t>同手の中でもチョキの割り合いは少ない、チョキの後は</a:t>
            </a:r>
            <a:endParaRPr lang="en-US" altLang="ja-JP" dirty="0" smtClean="0"/>
          </a:p>
          <a:p>
            <a:pPr marL="0" indent="0">
              <a:buNone/>
            </a:pPr>
            <a:r>
              <a:rPr lang="ja-JP" altLang="en-US" dirty="0" smtClean="0"/>
              <a:t>グーかパーに切り替えてくる。</a:t>
            </a:r>
            <a:endParaRPr lang="en-US" altLang="ja-JP" dirty="0" smtClean="0"/>
          </a:p>
          <a:p>
            <a:pPr marL="0" indent="0">
              <a:buNone/>
            </a:pPr>
            <a:r>
              <a:rPr lang="en-US" altLang="ja-JP" dirty="0" smtClean="0"/>
              <a:t>【</a:t>
            </a:r>
            <a:r>
              <a:rPr lang="ja-JP" altLang="en-US" dirty="0" smtClean="0"/>
              <a:t>内訳</a:t>
            </a:r>
            <a:r>
              <a:rPr lang="en-US" altLang="ja-JP" dirty="0" smtClean="0"/>
              <a:t>】</a:t>
            </a:r>
            <a:endParaRPr kumimoji="1" lang="ja-JP" altLang="en-US" dirty="0"/>
          </a:p>
        </p:txBody>
      </p:sp>
      <p:pic>
        <p:nvPicPr>
          <p:cNvPr id="4" name="図 3"/>
          <p:cNvPicPr>
            <a:picLocks noChangeAspect="1"/>
          </p:cNvPicPr>
          <p:nvPr/>
        </p:nvPicPr>
        <p:blipFill>
          <a:blip r:embed="rId2"/>
          <a:stretch>
            <a:fillRect/>
          </a:stretch>
        </p:blipFill>
        <p:spPr>
          <a:xfrm>
            <a:off x="780362" y="4039674"/>
            <a:ext cx="2705100" cy="2181225"/>
          </a:xfrm>
          <a:prstGeom prst="rect">
            <a:avLst/>
          </a:prstGeom>
        </p:spPr>
      </p:pic>
      <p:pic>
        <p:nvPicPr>
          <p:cNvPr id="5" name="図 4"/>
          <p:cNvPicPr>
            <a:picLocks noChangeAspect="1"/>
          </p:cNvPicPr>
          <p:nvPr/>
        </p:nvPicPr>
        <p:blipFill>
          <a:blip r:embed="rId3"/>
          <a:stretch>
            <a:fillRect/>
          </a:stretch>
        </p:blipFill>
        <p:spPr>
          <a:xfrm>
            <a:off x="3929356" y="4039674"/>
            <a:ext cx="2676525" cy="2190750"/>
          </a:xfrm>
          <a:prstGeom prst="rect">
            <a:avLst/>
          </a:prstGeom>
        </p:spPr>
      </p:pic>
      <p:pic>
        <p:nvPicPr>
          <p:cNvPr id="6" name="図 5"/>
          <p:cNvPicPr>
            <a:picLocks noChangeAspect="1"/>
          </p:cNvPicPr>
          <p:nvPr/>
        </p:nvPicPr>
        <p:blipFill>
          <a:blip r:embed="rId4"/>
          <a:stretch>
            <a:fillRect/>
          </a:stretch>
        </p:blipFill>
        <p:spPr>
          <a:xfrm>
            <a:off x="7049776" y="4030149"/>
            <a:ext cx="2705100" cy="2190750"/>
          </a:xfrm>
          <a:prstGeom prst="rect">
            <a:avLst/>
          </a:prstGeom>
        </p:spPr>
      </p:pic>
      <p:pic>
        <p:nvPicPr>
          <p:cNvPr id="7" name="図 6"/>
          <p:cNvPicPr>
            <a:picLocks noChangeAspect="1"/>
          </p:cNvPicPr>
          <p:nvPr/>
        </p:nvPicPr>
        <p:blipFill>
          <a:blip r:embed="rId5"/>
          <a:stretch>
            <a:fillRect/>
          </a:stretch>
        </p:blipFill>
        <p:spPr>
          <a:xfrm>
            <a:off x="7049776" y="1496163"/>
            <a:ext cx="2705100" cy="2200275"/>
          </a:xfrm>
          <a:prstGeom prst="rect">
            <a:avLst/>
          </a:prstGeom>
        </p:spPr>
      </p:pic>
    </p:spTree>
    <p:extLst>
      <p:ext uri="{BB962C8B-B14F-4D97-AF65-F5344CB8AC3E}">
        <p14:creationId xmlns:p14="http://schemas.microsoft.com/office/powerpoint/2010/main" val="3994953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16924"/>
          </a:xfrm>
        </p:spPr>
        <p:txBody>
          <a:bodyPr>
            <a:normAutofit/>
          </a:bodyPr>
          <a:lstStyle/>
          <a:p>
            <a:r>
              <a:rPr kumimoji="1" lang="ja-JP" altLang="en-US" dirty="0" smtClean="0"/>
              <a:t>三手の組み合わせによる分析について</a:t>
            </a:r>
            <a:endParaRPr kumimoji="1" lang="ja-JP" altLang="en-US" dirty="0"/>
          </a:p>
        </p:txBody>
      </p:sp>
      <p:sp>
        <p:nvSpPr>
          <p:cNvPr id="3" name="コンテンツ プレースホルダー 2"/>
          <p:cNvSpPr>
            <a:spLocks noGrp="1"/>
          </p:cNvSpPr>
          <p:nvPr>
            <p:ph idx="1"/>
          </p:nvPr>
        </p:nvSpPr>
        <p:spPr>
          <a:xfrm>
            <a:off x="677334" y="1429555"/>
            <a:ext cx="8596668" cy="5087155"/>
          </a:xfrm>
        </p:spPr>
        <p:txBody>
          <a:bodyPr/>
          <a:lstStyle/>
          <a:p>
            <a:r>
              <a:rPr lang="ja-JP" altLang="en-US" dirty="0" smtClean="0"/>
              <a:t>二手前と一手前を含めた三手の組み合わせでどれが多い</a:t>
            </a:r>
            <a:r>
              <a:rPr lang="ja-JP" altLang="en-US" dirty="0"/>
              <a:t>の</a:t>
            </a:r>
            <a:r>
              <a:rPr lang="ja-JP" altLang="en-US" dirty="0" smtClean="0"/>
              <a:t>か分析</a:t>
            </a:r>
            <a:endParaRPr lang="en-US" altLang="ja-JP" dirty="0" smtClean="0"/>
          </a:p>
          <a:p>
            <a:pPr marL="0" indent="0">
              <a:buNone/>
            </a:pPr>
            <a:r>
              <a:rPr lang="ja-JP" altLang="en-US" dirty="0" smtClean="0"/>
              <a:t>３パターン</a:t>
            </a:r>
            <a:r>
              <a:rPr lang="en-US" altLang="ja-JP" dirty="0" smtClean="0"/>
              <a:t>(</a:t>
            </a:r>
            <a:r>
              <a:rPr lang="ja-JP" altLang="en-US" dirty="0" smtClean="0"/>
              <a:t>二手前と一手前と</a:t>
            </a:r>
            <a:r>
              <a:rPr lang="ja-JP" altLang="en-US" dirty="0"/>
              <a:t>当手</a:t>
            </a:r>
            <a:r>
              <a:rPr lang="en-US" altLang="ja-JP" dirty="0"/>
              <a:t>)</a:t>
            </a:r>
            <a:r>
              <a:rPr lang="ja-JP" altLang="en-US" dirty="0"/>
              <a:t>の組み合わせにして集計</a:t>
            </a:r>
            <a:endParaRPr lang="en-US" altLang="ja-JP" dirty="0"/>
          </a:p>
          <a:p>
            <a:pPr marL="0" indent="0">
              <a:buNone/>
            </a:pPr>
            <a:endParaRPr lang="en-US" altLang="ja-JP" dirty="0"/>
          </a:p>
          <a:p>
            <a:pPr marL="0" indent="0">
              <a:buNone/>
            </a:pPr>
            <a:r>
              <a:rPr lang="en-US" altLang="ja-JP" dirty="0" smtClean="0"/>
              <a:t/>
            </a:r>
            <a:br>
              <a:rPr lang="en-US" altLang="ja-JP" dirty="0" smtClean="0"/>
            </a:br>
            <a:endParaRPr kumimoji="1" lang="ja-JP" altLang="en-US" dirty="0"/>
          </a:p>
        </p:txBody>
      </p:sp>
      <p:pic>
        <p:nvPicPr>
          <p:cNvPr id="4" name="図 3"/>
          <p:cNvPicPr>
            <a:picLocks noChangeAspect="1"/>
          </p:cNvPicPr>
          <p:nvPr/>
        </p:nvPicPr>
        <p:blipFill>
          <a:blip r:embed="rId2"/>
          <a:stretch>
            <a:fillRect/>
          </a:stretch>
        </p:blipFill>
        <p:spPr>
          <a:xfrm>
            <a:off x="775482" y="2211074"/>
            <a:ext cx="7781925" cy="2124075"/>
          </a:xfrm>
          <a:prstGeom prst="rect">
            <a:avLst/>
          </a:prstGeom>
        </p:spPr>
      </p:pic>
      <p:pic>
        <p:nvPicPr>
          <p:cNvPr id="5" name="図 4"/>
          <p:cNvPicPr>
            <a:picLocks noChangeAspect="1"/>
          </p:cNvPicPr>
          <p:nvPr/>
        </p:nvPicPr>
        <p:blipFill>
          <a:blip r:embed="rId3"/>
          <a:stretch>
            <a:fillRect/>
          </a:stretch>
        </p:blipFill>
        <p:spPr>
          <a:xfrm>
            <a:off x="5052207" y="4322270"/>
            <a:ext cx="3505200" cy="2114550"/>
          </a:xfrm>
          <a:prstGeom prst="rect">
            <a:avLst/>
          </a:prstGeom>
        </p:spPr>
      </p:pic>
    </p:spTree>
    <p:extLst>
      <p:ext uri="{BB962C8B-B14F-4D97-AF65-F5344CB8AC3E}">
        <p14:creationId xmlns:p14="http://schemas.microsoft.com/office/powerpoint/2010/main" val="1365753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81318"/>
          </a:xfrm>
        </p:spPr>
        <p:txBody>
          <a:bodyPr/>
          <a:lstStyle/>
          <a:p>
            <a:r>
              <a:rPr lang="ja-JP" altLang="en-US" dirty="0"/>
              <a:t>三手の組み合わせに</a:t>
            </a:r>
            <a:r>
              <a:rPr lang="ja-JP" altLang="en-US" dirty="0" smtClean="0"/>
              <a:t>よる</a:t>
            </a:r>
            <a:r>
              <a:rPr lang="ja-JP" altLang="en-US" dirty="0"/>
              <a:t>分析</a:t>
            </a:r>
            <a:endParaRPr kumimoji="1" lang="ja-JP" altLang="en-US" dirty="0"/>
          </a:p>
        </p:txBody>
      </p:sp>
      <p:sp>
        <p:nvSpPr>
          <p:cNvPr id="3" name="コンテンツ プレースホルダー 2"/>
          <p:cNvSpPr>
            <a:spLocks noGrp="1"/>
          </p:cNvSpPr>
          <p:nvPr>
            <p:ph idx="1"/>
          </p:nvPr>
        </p:nvSpPr>
        <p:spPr>
          <a:xfrm>
            <a:off x="677334" y="1481070"/>
            <a:ext cx="11119714" cy="5035639"/>
          </a:xfrm>
        </p:spPr>
        <p:txBody>
          <a:bodyPr/>
          <a:lstStyle/>
          <a:p>
            <a:r>
              <a:rPr lang="ja-JP" altLang="en-US" dirty="0" smtClean="0"/>
              <a:t>トップ</a:t>
            </a:r>
            <a:r>
              <a:rPr lang="en-US" altLang="ja-JP" dirty="0" smtClean="0"/>
              <a:t>10</a:t>
            </a:r>
          </a:p>
          <a:p>
            <a:pPr marL="0" indent="0">
              <a:buNone/>
            </a:pPr>
            <a:r>
              <a:rPr lang="ja-JP" altLang="en-US" dirty="0" smtClean="0"/>
              <a:t>統計的には違う手の組み合わせが多い。</a:t>
            </a:r>
            <a:endParaRPr lang="en-US" altLang="ja-JP" dirty="0" smtClean="0"/>
          </a:p>
          <a:p>
            <a:pPr marL="0" indent="0">
              <a:buNone/>
            </a:pPr>
            <a:r>
              <a:rPr lang="ja-JP" altLang="en-US" dirty="0" smtClean="0"/>
              <a:t>二手前と一手前が違う手になった場合</a:t>
            </a:r>
            <a:r>
              <a:rPr lang="ja-JP" altLang="en-US" dirty="0"/>
              <a:t>、</a:t>
            </a:r>
            <a:r>
              <a:rPr lang="ja-JP" altLang="en-US" dirty="0" smtClean="0"/>
              <a:t>残りの手</a:t>
            </a:r>
            <a:r>
              <a:rPr lang="ja-JP" altLang="en-US" dirty="0"/>
              <a:t>が</a:t>
            </a:r>
            <a:r>
              <a:rPr lang="ja-JP" altLang="en-US" dirty="0" smtClean="0"/>
              <a:t>出やすい。</a:t>
            </a:r>
            <a:r>
              <a:rPr lang="en-US" altLang="ja-JP" dirty="0"/>
              <a:t> (</a:t>
            </a:r>
            <a:r>
              <a:rPr lang="ja-JP" altLang="en-US" dirty="0"/>
              <a:t>例 </a:t>
            </a:r>
            <a:r>
              <a:rPr lang="en-US" altLang="ja-JP" dirty="0" smtClean="0"/>
              <a:t>GC</a:t>
            </a:r>
            <a:r>
              <a:rPr lang="ja-JP" altLang="en-US" dirty="0" smtClean="0"/>
              <a:t>なら</a:t>
            </a:r>
            <a:r>
              <a:rPr lang="en-US" altLang="ja-JP" dirty="0" smtClean="0"/>
              <a:t>P</a:t>
            </a:r>
            <a:r>
              <a:rPr lang="ja-JP" altLang="en-US" dirty="0" smtClean="0"/>
              <a:t>を出す</a:t>
            </a:r>
            <a:r>
              <a:rPr lang="en-US" altLang="ja-JP" dirty="0" smtClean="0"/>
              <a:t>)</a:t>
            </a:r>
          </a:p>
          <a:p>
            <a:pPr marL="0" indent="0">
              <a:buNone/>
            </a:pPr>
            <a:r>
              <a:rPr lang="ja-JP" altLang="en-US" dirty="0" smtClean="0"/>
              <a:t>三手の中に同手がある場合、</a:t>
            </a:r>
            <a:r>
              <a:rPr lang="ja-JP" altLang="en-US" dirty="0"/>
              <a:t> </a:t>
            </a:r>
            <a:r>
              <a:rPr lang="ja-JP" altLang="en-US" dirty="0" smtClean="0"/>
              <a:t>残り</a:t>
            </a:r>
            <a:r>
              <a:rPr lang="ja-JP" altLang="en-US" dirty="0"/>
              <a:t>の手が出やすい</a:t>
            </a:r>
            <a:r>
              <a:rPr lang="ja-JP" altLang="en-US" dirty="0" smtClean="0"/>
              <a:t>。</a:t>
            </a:r>
            <a:r>
              <a:rPr lang="en-US" altLang="ja-JP" dirty="0" smtClean="0"/>
              <a:t>(</a:t>
            </a:r>
            <a:r>
              <a:rPr lang="ja-JP" altLang="en-US" dirty="0" smtClean="0"/>
              <a:t>例 </a:t>
            </a:r>
            <a:r>
              <a:rPr lang="en-US" altLang="ja-JP" dirty="0" smtClean="0"/>
              <a:t>GCG</a:t>
            </a:r>
            <a:r>
              <a:rPr lang="ja-JP" altLang="en-US" dirty="0" smtClean="0"/>
              <a:t>や</a:t>
            </a:r>
            <a:r>
              <a:rPr lang="en-US" altLang="ja-JP" dirty="0" smtClean="0"/>
              <a:t>GGC</a:t>
            </a:r>
            <a:r>
              <a:rPr lang="ja-JP" altLang="en-US" dirty="0" smtClean="0"/>
              <a:t>なら</a:t>
            </a:r>
            <a:r>
              <a:rPr lang="en-US" altLang="ja-JP" dirty="0" smtClean="0"/>
              <a:t>P</a:t>
            </a:r>
            <a:r>
              <a:rPr lang="ja-JP" altLang="en-US" dirty="0" smtClean="0"/>
              <a:t>を出す</a:t>
            </a:r>
            <a:r>
              <a:rPr lang="en-US" altLang="ja-JP" dirty="0" smtClean="0"/>
              <a:t>)</a:t>
            </a:r>
            <a:endParaRPr lang="en-US" altLang="ja-JP" dirty="0"/>
          </a:p>
          <a:p>
            <a:endParaRPr lang="en-US" altLang="ja-JP" dirty="0"/>
          </a:p>
          <a:p>
            <a:endParaRPr lang="en-US" altLang="ja-JP" dirty="0" smtClean="0"/>
          </a:p>
          <a:p>
            <a:endParaRPr lang="en-US" altLang="ja-JP" dirty="0" smtClean="0"/>
          </a:p>
          <a:p>
            <a:r>
              <a:rPr lang="ja-JP" altLang="en-US" dirty="0" smtClean="0"/>
              <a:t>二手前と一手前が同手</a:t>
            </a:r>
            <a:endParaRPr lang="en-US" altLang="ja-JP" dirty="0" smtClean="0"/>
          </a:p>
          <a:p>
            <a:pPr marL="0" indent="0">
              <a:buNone/>
            </a:pPr>
            <a:r>
              <a:rPr lang="ja-JP" altLang="en-US" dirty="0"/>
              <a:t>二手前と一手前が</a:t>
            </a:r>
            <a:r>
              <a:rPr lang="ja-JP" altLang="en-US" dirty="0" smtClean="0"/>
              <a:t>同手の場合、チョキを出す割り合いが多い。</a:t>
            </a:r>
            <a:r>
              <a:rPr lang="en-US" altLang="ja-JP" dirty="0" smtClean="0"/>
              <a:t>(GGC,PPC,CCC)</a:t>
            </a:r>
            <a:endParaRPr lang="en-US" altLang="ja-JP" dirty="0"/>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677334" y="3114061"/>
            <a:ext cx="7546655" cy="1005157"/>
          </a:xfrm>
          <a:prstGeom prst="rect">
            <a:avLst/>
          </a:prstGeom>
        </p:spPr>
      </p:pic>
      <p:pic>
        <p:nvPicPr>
          <p:cNvPr id="6" name="図 5"/>
          <p:cNvPicPr>
            <a:picLocks noChangeAspect="1"/>
          </p:cNvPicPr>
          <p:nvPr/>
        </p:nvPicPr>
        <p:blipFill>
          <a:blip r:embed="rId3"/>
          <a:stretch>
            <a:fillRect/>
          </a:stretch>
        </p:blipFill>
        <p:spPr>
          <a:xfrm>
            <a:off x="713842" y="5212383"/>
            <a:ext cx="7017450" cy="1011669"/>
          </a:xfrm>
          <a:prstGeom prst="rect">
            <a:avLst/>
          </a:prstGeom>
        </p:spPr>
      </p:pic>
      <p:pic>
        <p:nvPicPr>
          <p:cNvPr id="7" name="図 6"/>
          <p:cNvPicPr>
            <a:picLocks noChangeAspect="1"/>
          </p:cNvPicPr>
          <p:nvPr/>
        </p:nvPicPr>
        <p:blipFill>
          <a:blip r:embed="rId4"/>
          <a:stretch>
            <a:fillRect/>
          </a:stretch>
        </p:blipFill>
        <p:spPr>
          <a:xfrm>
            <a:off x="7832325" y="5212382"/>
            <a:ext cx="1240499" cy="1011669"/>
          </a:xfrm>
          <a:prstGeom prst="rect">
            <a:avLst/>
          </a:prstGeom>
        </p:spPr>
      </p:pic>
      <p:pic>
        <p:nvPicPr>
          <p:cNvPr id="9" name="図 8"/>
          <p:cNvPicPr>
            <a:picLocks noChangeAspect="1"/>
          </p:cNvPicPr>
          <p:nvPr/>
        </p:nvPicPr>
        <p:blipFill>
          <a:blip r:embed="rId5"/>
          <a:stretch>
            <a:fillRect/>
          </a:stretch>
        </p:blipFill>
        <p:spPr>
          <a:xfrm>
            <a:off x="9072824" y="4093196"/>
            <a:ext cx="2619375" cy="2238375"/>
          </a:xfrm>
          <a:prstGeom prst="rect">
            <a:avLst/>
          </a:prstGeom>
        </p:spPr>
      </p:pic>
    </p:spTree>
    <p:extLst>
      <p:ext uri="{BB962C8B-B14F-4D97-AF65-F5344CB8AC3E}">
        <p14:creationId xmlns:p14="http://schemas.microsoft.com/office/powerpoint/2010/main" val="17693924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81318"/>
          </a:xfrm>
        </p:spPr>
        <p:txBody>
          <a:bodyPr>
            <a:normAutofit/>
          </a:bodyPr>
          <a:lstStyle/>
          <a:p>
            <a:r>
              <a:rPr lang="ja-JP" altLang="en-US" dirty="0"/>
              <a:t>同手の間隔と順番</a:t>
            </a:r>
            <a:r>
              <a:rPr lang="ja-JP" altLang="en-US" dirty="0" smtClean="0"/>
              <a:t>の分析</a:t>
            </a:r>
            <a:endParaRPr kumimoji="1" lang="ja-JP" altLang="en-US" dirty="0"/>
          </a:p>
        </p:txBody>
      </p:sp>
      <p:sp>
        <p:nvSpPr>
          <p:cNvPr id="3" name="コンテンツ プレースホルダー 2"/>
          <p:cNvSpPr>
            <a:spLocks noGrp="1"/>
          </p:cNvSpPr>
          <p:nvPr>
            <p:ph idx="1"/>
          </p:nvPr>
        </p:nvSpPr>
        <p:spPr>
          <a:xfrm>
            <a:off x="677334" y="1390919"/>
            <a:ext cx="9175004" cy="4650444"/>
          </a:xfrm>
        </p:spPr>
        <p:txBody>
          <a:bodyPr/>
          <a:lstStyle/>
          <a:p>
            <a:r>
              <a:rPr lang="ja-JP" altLang="en-US" dirty="0" smtClean="0"/>
              <a:t>同手の間隔と順番に法則性があるのかを分析する</a:t>
            </a:r>
            <a:endParaRPr lang="en-US" altLang="ja-JP" dirty="0" smtClean="0"/>
          </a:p>
          <a:p>
            <a:pPr marL="0" indent="0">
              <a:buNone/>
            </a:pPr>
            <a:r>
              <a:rPr lang="ja-JP" altLang="en-US" dirty="0" smtClean="0"/>
              <a:t>右表の場合、</a:t>
            </a:r>
            <a:r>
              <a:rPr lang="ja-JP" altLang="en-US" dirty="0"/>
              <a:t>グー</a:t>
            </a:r>
            <a:r>
              <a:rPr lang="ja-JP" altLang="en-US" dirty="0" smtClean="0"/>
              <a:t>の同手があり、１つ間隔を置いて</a:t>
            </a:r>
            <a:endParaRPr lang="en-US" altLang="ja-JP" dirty="0" smtClean="0"/>
          </a:p>
          <a:p>
            <a:pPr marL="0" indent="0">
              <a:buNone/>
            </a:pPr>
            <a:r>
              <a:rPr lang="ja-JP" altLang="en-US" dirty="0"/>
              <a:t>チョキ</a:t>
            </a:r>
            <a:r>
              <a:rPr lang="ja-JP" altLang="en-US" dirty="0" smtClean="0"/>
              <a:t>の同手となる。その後、３つ</a:t>
            </a:r>
            <a:r>
              <a:rPr lang="ja-JP" altLang="en-US" dirty="0"/>
              <a:t>間隔を</a:t>
            </a:r>
            <a:r>
              <a:rPr lang="ja-JP" altLang="en-US" dirty="0" smtClean="0"/>
              <a:t>置いて</a:t>
            </a:r>
            <a:endParaRPr lang="en-US" altLang="ja-JP" dirty="0" smtClean="0"/>
          </a:p>
          <a:p>
            <a:pPr marL="0" indent="0">
              <a:buNone/>
            </a:pPr>
            <a:r>
              <a:rPr lang="ja-JP" altLang="en-US" dirty="0"/>
              <a:t>パ</a:t>
            </a:r>
            <a:r>
              <a:rPr lang="ja-JP" altLang="en-US" dirty="0" smtClean="0"/>
              <a:t>ーの同手となっている。</a:t>
            </a:r>
            <a:endParaRPr lang="en-US" altLang="ja-JP" dirty="0" smtClean="0"/>
          </a:p>
          <a:p>
            <a:pPr marL="0" indent="0">
              <a:buNone/>
            </a:pPr>
            <a:r>
              <a:rPr lang="en-US" altLang="ja-JP" dirty="0" smtClean="0"/>
              <a:t/>
            </a:r>
            <a:br>
              <a:rPr lang="en-US" altLang="ja-JP" dirty="0" smtClean="0"/>
            </a:br>
            <a:r>
              <a:rPr lang="ja-JP" altLang="en-US" dirty="0" smtClean="0"/>
              <a:t>同手になる間隔に法則性があるのか、また</a:t>
            </a:r>
            <a:endParaRPr lang="en-US" altLang="ja-JP" dirty="0" smtClean="0"/>
          </a:p>
          <a:p>
            <a:pPr marL="0" indent="0">
              <a:buNone/>
            </a:pPr>
            <a:r>
              <a:rPr lang="ja-JP" altLang="en-US" dirty="0" smtClean="0"/>
              <a:t>前回の同手の次の同手に</a:t>
            </a:r>
            <a:r>
              <a:rPr lang="ja-JP" altLang="en-US" dirty="0"/>
              <a:t>法則性があるの</a:t>
            </a:r>
            <a:r>
              <a:rPr lang="ja-JP" altLang="en-US" dirty="0" smtClean="0"/>
              <a:t>かを</a:t>
            </a:r>
            <a:endParaRPr lang="en-US" altLang="ja-JP" dirty="0" smtClean="0"/>
          </a:p>
          <a:p>
            <a:pPr marL="0" indent="0">
              <a:buNone/>
            </a:pPr>
            <a:r>
              <a:rPr lang="ja-JP" altLang="en-US" dirty="0" smtClean="0"/>
              <a:t>分析する</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kumimoji="1" lang="en-US" altLang="ja-JP" dirty="0" smtClean="0"/>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6649590" y="1390918"/>
            <a:ext cx="2880776" cy="3509309"/>
          </a:xfrm>
          <a:prstGeom prst="rect">
            <a:avLst/>
          </a:prstGeom>
        </p:spPr>
      </p:pic>
      <p:sp>
        <p:nvSpPr>
          <p:cNvPr id="6" name="正方形/長方形 5"/>
          <p:cNvSpPr/>
          <p:nvPr/>
        </p:nvSpPr>
        <p:spPr>
          <a:xfrm>
            <a:off x="7959144" y="1390918"/>
            <a:ext cx="772732" cy="7212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7959144" y="2459864"/>
            <a:ext cx="772732" cy="6857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7959144" y="4159876"/>
            <a:ext cx="772732" cy="7403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39695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39651"/>
          </a:xfrm>
        </p:spPr>
        <p:txBody>
          <a:bodyPr>
            <a:normAutofit fontScale="90000"/>
          </a:bodyPr>
          <a:lstStyle/>
          <a:p>
            <a:r>
              <a:rPr lang="ja-JP" altLang="en-US" dirty="0" smtClean="0"/>
              <a:t>同手の間隔と順番による分析</a:t>
            </a:r>
            <a:endParaRPr kumimoji="1" lang="ja-JP" altLang="en-US" dirty="0"/>
          </a:p>
        </p:txBody>
      </p:sp>
      <p:sp>
        <p:nvSpPr>
          <p:cNvPr id="3" name="コンテンツ プレースホルダー 2"/>
          <p:cNvSpPr>
            <a:spLocks noGrp="1"/>
          </p:cNvSpPr>
          <p:nvPr>
            <p:ph idx="1"/>
          </p:nvPr>
        </p:nvSpPr>
        <p:spPr>
          <a:xfrm>
            <a:off x="677334" y="1249251"/>
            <a:ext cx="8596668" cy="4792111"/>
          </a:xfrm>
        </p:spPr>
        <p:txBody>
          <a:bodyPr/>
          <a:lstStyle/>
          <a:p>
            <a:r>
              <a:rPr lang="ja-JP" altLang="en-US" dirty="0"/>
              <a:t>どのくらいの間隔で同手となるのか</a:t>
            </a:r>
            <a:endParaRPr lang="en-US" altLang="ja-JP" dirty="0"/>
          </a:p>
          <a:p>
            <a:pPr marL="0" indent="0">
              <a:buNone/>
            </a:pPr>
            <a:r>
              <a:rPr kumimoji="1" lang="ja-JP" altLang="en-US" dirty="0" smtClean="0"/>
              <a:t>前回の同手があってから</a:t>
            </a:r>
            <a:r>
              <a:rPr kumimoji="1" lang="en-US" altLang="ja-JP" dirty="0" smtClean="0"/>
              <a:t>4</a:t>
            </a:r>
            <a:r>
              <a:rPr kumimoji="1" lang="ja-JP" altLang="en-US" dirty="0" smtClean="0"/>
              <a:t>回以内に同手になる割り合いが高い</a:t>
            </a:r>
            <a:endParaRPr kumimoji="1" lang="en-US" altLang="ja-JP" dirty="0" smtClean="0"/>
          </a:p>
          <a:p>
            <a:pPr marL="0" indent="0">
              <a:buNone/>
            </a:pPr>
            <a:r>
              <a:rPr lang="ja-JP" altLang="en-US" dirty="0" smtClean="0"/>
              <a:t>間隔なし</a:t>
            </a:r>
            <a:r>
              <a:rPr lang="en-US" altLang="ja-JP" dirty="0" smtClean="0"/>
              <a:t>(0</a:t>
            </a:r>
            <a:r>
              <a:rPr lang="ja-JP" altLang="en-US" dirty="0" smtClean="0"/>
              <a:t>回</a:t>
            </a:r>
            <a:r>
              <a:rPr lang="en-US" altLang="ja-JP" dirty="0" smtClean="0"/>
              <a:t>)</a:t>
            </a:r>
            <a:r>
              <a:rPr lang="ja-JP" altLang="en-US" dirty="0" smtClean="0"/>
              <a:t>で同手になること多いのが意外であった。</a:t>
            </a:r>
            <a:endParaRPr kumimoji="1" lang="en-US" altLang="ja-JP" dirty="0" smtClean="0"/>
          </a:p>
          <a:p>
            <a:pPr marL="0" indent="0">
              <a:buNone/>
            </a:pPr>
            <a:endParaRPr kumimoji="1" lang="en-US" altLang="ja-JP" dirty="0" smtClean="0"/>
          </a:p>
          <a:p>
            <a:endParaRPr lang="en-US" altLang="ja-JP" dirty="0"/>
          </a:p>
          <a:p>
            <a:endParaRPr kumimoji="1" lang="en-US" altLang="ja-JP" dirty="0" smtClean="0"/>
          </a:p>
          <a:p>
            <a:pPr marL="0" indent="0">
              <a:buNone/>
            </a:pPr>
            <a:endParaRPr kumimoji="1" lang="en-US" altLang="ja-JP" dirty="0" smtClean="0"/>
          </a:p>
          <a:p>
            <a:r>
              <a:rPr kumimoji="1" lang="ja-JP" altLang="en-US" dirty="0" smtClean="0"/>
              <a:t>同手</a:t>
            </a:r>
            <a:r>
              <a:rPr lang="ja-JP" altLang="en-US" dirty="0" smtClean="0"/>
              <a:t>の順番に法則性があるのか</a:t>
            </a:r>
            <a:endParaRPr lang="en-US" altLang="ja-JP" dirty="0" smtClean="0"/>
          </a:p>
          <a:p>
            <a:pPr marL="0" indent="0">
              <a:buNone/>
            </a:pPr>
            <a:r>
              <a:rPr lang="ja-JP" altLang="en-US" dirty="0" smtClean="0"/>
              <a:t>前回の同手があった場合、前回の同手の勝手になる割り合いが高い</a:t>
            </a:r>
            <a:endParaRPr lang="en-US" altLang="ja-JP" dirty="0" smtClean="0"/>
          </a:p>
          <a:p>
            <a:endParaRPr lang="en-US" altLang="ja-JP" dirty="0"/>
          </a:p>
          <a:p>
            <a:pPr marL="0" indent="0">
              <a:buNone/>
            </a:pPr>
            <a:endParaRPr kumimoji="1" lang="ja-JP" altLang="en-US" dirty="0"/>
          </a:p>
        </p:txBody>
      </p:sp>
      <p:pic>
        <p:nvPicPr>
          <p:cNvPr id="6" name="図 5"/>
          <p:cNvPicPr>
            <a:picLocks noChangeAspect="1"/>
          </p:cNvPicPr>
          <p:nvPr/>
        </p:nvPicPr>
        <p:blipFill>
          <a:blip r:embed="rId2"/>
          <a:stretch>
            <a:fillRect/>
          </a:stretch>
        </p:blipFill>
        <p:spPr>
          <a:xfrm>
            <a:off x="677334" y="4965041"/>
            <a:ext cx="6736264" cy="621809"/>
          </a:xfrm>
          <a:prstGeom prst="rect">
            <a:avLst/>
          </a:prstGeom>
        </p:spPr>
      </p:pic>
      <p:pic>
        <p:nvPicPr>
          <p:cNvPr id="8" name="図 7"/>
          <p:cNvPicPr>
            <a:picLocks noChangeAspect="1"/>
          </p:cNvPicPr>
          <p:nvPr/>
        </p:nvPicPr>
        <p:blipFill>
          <a:blip r:embed="rId3"/>
          <a:stretch>
            <a:fillRect/>
          </a:stretch>
        </p:blipFill>
        <p:spPr>
          <a:xfrm>
            <a:off x="677334" y="2501343"/>
            <a:ext cx="7477988" cy="986458"/>
          </a:xfrm>
          <a:prstGeom prst="rect">
            <a:avLst/>
          </a:prstGeom>
        </p:spPr>
      </p:pic>
      <p:sp>
        <p:nvSpPr>
          <p:cNvPr id="9" name="正方形/長方形 8"/>
          <p:cNvSpPr/>
          <p:nvPr/>
        </p:nvSpPr>
        <p:spPr>
          <a:xfrm>
            <a:off x="2228044" y="2802094"/>
            <a:ext cx="1957589" cy="6857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1015283" y="4965041"/>
            <a:ext cx="1869585" cy="6218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701596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1"/>
            <a:ext cx="8596668" cy="549498"/>
          </a:xfrm>
        </p:spPr>
        <p:txBody>
          <a:bodyPr>
            <a:normAutofit fontScale="90000"/>
          </a:bodyPr>
          <a:lstStyle/>
          <a:p>
            <a:r>
              <a:rPr lang="ja-JP" altLang="en-US" dirty="0"/>
              <a:t>じゃんけんの</a:t>
            </a:r>
            <a:r>
              <a:rPr lang="ja-JP" altLang="en-US" dirty="0" smtClean="0"/>
              <a:t>癖のまとめ</a:t>
            </a:r>
            <a:endParaRPr kumimoji="1" lang="ja-JP" altLang="en-US" dirty="0"/>
          </a:p>
        </p:txBody>
      </p:sp>
      <p:sp>
        <p:nvSpPr>
          <p:cNvPr id="3" name="コンテンツ プレースホルダー 2"/>
          <p:cNvSpPr>
            <a:spLocks noGrp="1"/>
          </p:cNvSpPr>
          <p:nvPr>
            <p:ph idx="1"/>
          </p:nvPr>
        </p:nvSpPr>
        <p:spPr>
          <a:xfrm>
            <a:off x="677333" y="1159098"/>
            <a:ext cx="10089405" cy="5409127"/>
          </a:xfrm>
        </p:spPr>
        <p:txBody>
          <a:bodyPr>
            <a:normAutofit fontScale="85000" lnSpcReduction="20000"/>
          </a:bodyPr>
          <a:lstStyle/>
          <a:p>
            <a:r>
              <a:rPr lang="ja-JP" altLang="en-US" dirty="0" smtClean="0"/>
              <a:t>分析</a:t>
            </a:r>
            <a:r>
              <a:rPr kumimoji="1" lang="ja-JP" altLang="en-US" dirty="0" smtClean="0"/>
              <a:t>結果</a:t>
            </a:r>
            <a:endParaRPr kumimoji="1" lang="en-US" altLang="ja-JP" dirty="0" smtClean="0"/>
          </a:p>
          <a:p>
            <a:pPr>
              <a:buFont typeface="Wingdings" panose="05000000000000000000" pitchFamily="2" charset="2"/>
              <a:buChar char="l"/>
            </a:pPr>
            <a:r>
              <a:rPr lang="ja-JP" altLang="en-US" dirty="0" smtClean="0"/>
              <a:t>迷ったらグーを出す</a:t>
            </a:r>
            <a:endParaRPr lang="en-US" altLang="ja-JP" dirty="0" smtClean="0"/>
          </a:p>
          <a:p>
            <a:pPr marL="0" indent="0">
              <a:buNone/>
            </a:pPr>
            <a:r>
              <a:rPr lang="ja-JP" altLang="en-US" dirty="0" smtClean="0"/>
              <a:t>出現率ではチョキ</a:t>
            </a:r>
            <a:r>
              <a:rPr lang="en-US" altLang="ja-JP" dirty="0"/>
              <a:t>(34.7%)</a:t>
            </a:r>
            <a:r>
              <a:rPr lang="ja-JP" altLang="en-US" dirty="0" err="1"/>
              <a:t>、</a:t>
            </a:r>
            <a:r>
              <a:rPr lang="ja-JP" altLang="en-US" dirty="0"/>
              <a:t>パー</a:t>
            </a:r>
            <a:r>
              <a:rPr lang="en-US" altLang="ja-JP" dirty="0"/>
              <a:t>(33.7%)</a:t>
            </a:r>
            <a:r>
              <a:rPr lang="ja-JP" altLang="en-US" dirty="0" err="1"/>
              <a:t>、</a:t>
            </a:r>
            <a:r>
              <a:rPr lang="ja-JP" altLang="en-US" dirty="0"/>
              <a:t>グー</a:t>
            </a:r>
            <a:r>
              <a:rPr lang="en-US" altLang="ja-JP" dirty="0"/>
              <a:t>(31.5%)</a:t>
            </a:r>
            <a:r>
              <a:rPr lang="ja-JP" altLang="en-US" dirty="0"/>
              <a:t>とチョキが最も</a:t>
            </a:r>
            <a:r>
              <a:rPr lang="ja-JP" altLang="en-US" dirty="0" smtClean="0"/>
              <a:t>多い。</a:t>
            </a:r>
            <a:endParaRPr lang="en-US" altLang="ja-JP" dirty="0" smtClean="0"/>
          </a:p>
          <a:p>
            <a:pPr marL="0" indent="0">
              <a:buNone/>
            </a:pPr>
            <a:r>
              <a:rPr lang="ja-JP" altLang="en-US" dirty="0" smtClean="0"/>
              <a:t>同手ではパーが最も多いが、次点のグーとの差は均衡している。</a:t>
            </a:r>
            <a:endParaRPr lang="en-US" altLang="ja-JP" dirty="0" smtClean="0"/>
          </a:p>
          <a:p>
            <a:pPr marL="0" indent="0">
              <a:buNone/>
            </a:pPr>
            <a:r>
              <a:rPr lang="ja-JP" altLang="en-US" dirty="0" smtClean="0"/>
              <a:t>グーを優先し、チョキかパーで悩んだらチョキを出す。</a:t>
            </a:r>
            <a:endParaRPr lang="en-US" altLang="ja-JP" dirty="0" smtClean="0"/>
          </a:p>
          <a:p>
            <a:pPr marL="0" indent="0">
              <a:buNone/>
            </a:pPr>
            <a:endParaRPr lang="en-US" altLang="ja-JP" dirty="0" smtClean="0"/>
          </a:p>
          <a:p>
            <a:pPr>
              <a:buFont typeface="Wingdings" panose="05000000000000000000" pitchFamily="2" charset="2"/>
              <a:buChar char="l"/>
            </a:pPr>
            <a:r>
              <a:rPr lang="ja-JP" altLang="en-US" dirty="0" smtClean="0"/>
              <a:t>前回</a:t>
            </a:r>
            <a:r>
              <a:rPr lang="ja-JP" altLang="en-US" dirty="0"/>
              <a:t>と違う手</a:t>
            </a:r>
            <a:r>
              <a:rPr lang="ja-JP" altLang="en-US" dirty="0" smtClean="0"/>
              <a:t>を出す</a:t>
            </a:r>
            <a:endParaRPr lang="en-US" altLang="ja-JP" dirty="0" smtClean="0"/>
          </a:p>
          <a:p>
            <a:pPr marL="0" indent="0">
              <a:buNone/>
            </a:pPr>
            <a:r>
              <a:rPr lang="ja-JP" altLang="en-US" dirty="0" smtClean="0"/>
              <a:t>同じ物</a:t>
            </a:r>
            <a:r>
              <a:rPr lang="ja-JP" altLang="en-US" dirty="0"/>
              <a:t>を連続して出しにくいことから</a:t>
            </a:r>
            <a:r>
              <a:rPr lang="ja-JP" altLang="en-US" dirty="0" smtClean="0"/>
              <a:t>、</a:t>
            </a:r>
            <a:r>
              <a:rPr lang="ja-JP" altLang="en-US" dirty="0"/>
              <a:t>前回と違う</a:t>
            </a:r>
            <a:r>
              <a:rPr lang="ja-JP" altLang="en-US" dirty="0" smtClean="0"/>
              <a:t>手を出す。</a:t>
            </a:r>
            <a:endParaRPr lang="en-US" altLang="ja-JP" dirty="0" smtClean="0"/>
          </a:p>
          <a:p>
            <a:pPr marL="0" indent="0">
              <a:buNone/>
            </a:pPr>
            <a:r>
              <a:rPr lang="ja-JP" altLang="en-US" dirty="0" smtClean="0"/>
              <a:t>その</a:t>
            </a:r>
            <a:r>
              <a:rPr lang="ja-JP" altLang="en-US" dirty="0"/>
              <a:t>際に、前手に対して勝手か負手を出す</a:t>
            </a:r>
            <a:r>
              <a:rPr lang="ja-JP" altLang="en-US" dirty="0" smtClean="0"/>
              <a:t>かを意識する必要はない。</a:t>
            </a:r>
            <a:endParaRPr lang="en-US" altLang="ja-JP" dirty="0" smtClean="0"/>
          </a:p>
          <a:p>
            <a:pPr marL="0" indent="0">
              <a:buNone/>
            </a:pPr>
            <a:endParaRPr lang="en-US" altLang="ja-JP" dirty="0"/>
          </a:p>
          <a:p>
            <a:pPr>
              <a:buFont typeface="Wingdings" panose="05000000000000000000" pitchFamily="2" charset="2"/>
              <a:buChar char="l"/>
            </a:pPr>
            <a:r>
              <a:rPr lang="ja-JP" altLang="en-US" dirty="0" smtClean="0"/>
              <a:t>三手</a:t>
            </a:r>
            <a:r>
              <a:rPr lang="ja-JP" altLang="en-US" dirty="0"/>
              <a:t>とも違う</a:t>
            </a:r>
            <a:r>
              <a:rPr lang="ja-JP" altLang="en-US" dirty="0" smtClean="0"/>
              <a:t>手を出す</a:t>
            </a:r>
            <a:endParaRPr lang="en-US" altLang="ja-JP" dirty="0"/>
          </a:p>
          <a:p>
            <a:pPr marL="0" indent="0">
              <a:buNone/>
            </a:pPr>
            <a:r>
              <a:rPr lang="ja-JP" altLang="en-US" dirty="0"/>
              <a:t>三手の組み合わせの分析から、</a:t>
            </a:r>
            <a:r>
              <a:rPr lang="ja-JP" altLang="en-US" dirty="0" smtClean="0"/>
              <a:t>二手前</a:t>
            </a:r>
            <a:r>
              <a:rPr lang="ja-JP" altLang="en-US" dirty="0"/>
              <a:t>と一手前が</a:t>
            </a:r>
            <a:r>
              <a:rPr lang="ja-JP" altLang="en-US" dirty="0" smtClean="0"/>
              <a:t>分かれば残り</a:t>
            </a:r>
            <a:r>
              <a:rPr lang="ja-JP" altLang="en-US" dirty="0"/>
              <a:t>の手が出てくる</a:t>
            </a:r>
            <a:r>
              <a:rPr lang="ja-JP" altLang="en-US" dirty="0" smtClean="0"/>
              <a:t>。</a:t>
            </a:r>
            <a:endParaRPr lang="en-US" altLang="ja-JP" dirty="0" smtClean="0"/>
          </a:p>
          <a:p>
            <a:pPr marL="0" indent="0">
              <a:buNone/>
            </a:pPr>
            <a:r>
              <a:rPr lang="ja-JP" altLang="en-US" dirty="0" smtClean="0"/>
              <a:t>また、三手</a:t>
            </a:r>
            <a:r>
              <a:rPr lang="ja-JP" altLang="en-US" dirty="0"/>
              <a:t>の中に同手がある</a:t>
            </a:r>
            <a:r>
              <a:rPr lang="ja-JP" altLang="en-US" dirty="0" smtClean="0"/>
              <a:t>場合にも </a:t>
            </a:r>
            <a:r>
              <a:rPr lang="ja-JP" altLang="en-US" dirty="0"/>
              <a:t>残りの手</a:t>
            </a:r>
            <a:r>
              <a:rPr lang="ja-JP" altLang="en-US" dirty="0" smtClean="0"/>
              <a:t>が</a:t>
            </a:r>
            <a:r>
              <a:rPr lang="ja-JP" altLang="en-US" dirty="0"/>
              <a:t>出て</a:t>
            </a:r>
            <a:r>
              <a:rPr lang="ja-JP" altLang="en-US" dirty="0" smtClean="0"/>
              <a:t>くる。</a:t>
            </a:r>
            <a:endParaRPr lang="en-US" altLang="ja-JP" dirty="0" smtClean="0"/>
          </a:p>
          <a:p>
            <a:pPr marL="0" indent="0">
              <a:buNone/>
            </a:pPr>
            <a:r>
              <a:rPr lang="ja-JP" altLang="en-US" dirty="0" smtClean="0"/>
              <a:t>三回連続で同手にすることは、ほぼ無いと思っていい。</a:t>
            </a:r>
            <a:endParaRPr lang="en-US" altLang="ja-JP" dirty="0" smtClean="0"/>
          </a:p>
          <a:p>
            <a:pPr marL="0" indent="0">
              <a:buNone/>
            </a:pPr>
            <a:endParaRPr lang="en-US" altLang="ja-JP" dirty="0"/>
          </a:p>
          <a:p>
            <a:pPr>
              <a:buFont typeface="Wingdings" panose="05000000000000000000" pitchFamily="2" charset="2"/>
              <a:buChar char="l"/>
            </a:pPr>
            <a:r>
              <a:rPr lang="ja-JP" altLang="en-US" dirty="0" smtClean="0"/>
              <a:t>同手を出した後にすぐに同手を出す</a:t>
            </a:r>
            <a:endParaRPr lang="en-US" altLang="ja-JP" dirty="0" smtClean="0"/>
          </a:p>
          <a:p>
            <a:pPr marL="0" indent="0">
              <a:buNone/>
            </a:pPr>
            <a:r>
              <a:rPr lang="ja-JP" altLang="en-US" dirty="0" smtClean="0"/>
              <a:t>同手を出してきた場合、短い間隔で同手を出してくる。その際に前回の同手と違う手</a:t>
            </a:r>
            <a:r>
              <a:rPr lang="en-US" altLang="ja-JP" dirty="0" smtClean="0"/>
              <a:t>(</a:t>
            </a:r>
            <a:r>
              <a:rPr lang="ja-JP" altLang="en-US" dirty="0" smtClean="0"/>
              <a:t>勝手</a:t>
            </a:r>
            <a:r>
              <a:rPr lang="en-US" altLang="ja-JP" dirty="0" smtClean="0"/>
              <a:t>)</a:t>
            </a:r>
            <a:r>
              <a:rPr lang="ja-JP" altLang="en-US" dirty="0" smtClean="0"/>
              <a:t>を出す。</a:t>
            </a:r>
            <a:endParaRPr kumimoji="1" lang="ja-JP" altLang="en-US" dirty="0"/>
          </a:p>
        </p:txBody>
      </p:sp>
    </p:spTree>
    <p:extLst>
      <p:ext uri="{BB962C8B-B14F-4D97-AF65-F5344CB8AC3E}">
        <p14:creationId xmlns:p14="http://schemas.microsoft.com/office/powerpoint/2010/main" val="930231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2530"/>
          </a:xfrm>
        </p:spPr>
        <p:txBody>
          <a:bodyPr>
            <a:normAutofit fontScale="90000"/>
          </a:bodyPr>
          <a:lstStyle/>
          <a:p>
            <a:r>
              <a:rPr lang="ja-JP" altLang="en-US" dirty="0" smtClean="0"/>
              <a:t>■人間</a:t>
            </a:r>
            <a:r>
              <a:rPr lang="ja-JP" altLang="en-US" dirty="0"/>
              <a:t>乱数</a:t>
            </a:r>
            <a:r>
              <a:rPr lang="ja-JP" altLang="en-US" dirty="0" smtClean="0"/>
              <a:t>の分析</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77332" y="1262130"/>
            <a:ext cx="10501530" cy="4882263"/>
          </a:xfrm>
        </p:spPr>
        <p:txBody>
          <a:bodyPr>
            <a:normAutofit fontScale="92500" lnSpcReduction="10000"/>
          </a:bodyPr>
          <a:lstStyle/>
          <a:p>
            <a:r>
              <a:rPr lang="ja-JP" altLang="en-US" dirty="0"/>
              <a:t>人間乱数</a:t>
            </a:r>
            <a:r>
              <a:rPr lang="ja-JP" altLang="en-US" dirty="0" smtClean="0"/>
              <a:t>の分析</a:t>
            </a:r>
            <a:endParaRPr lang="en-US" altLang="ja-JP" dirty="0"/>
          </a:p>
          <a:p>
            <a:pPr marL="0" indent="0">
              <a:buNone/>
            </a:pPr>
            <a:r>
              <a:rPr lang="ja-JP" altLang="en-US" dirty="0"/>
              <a:t>人間によって次の手を決めているのか、</a:t>
            </a:r>
            <a:r>
              <a:rPr lang="ja-JP" altLang="en-US" dirty="0" smtClean="0"/>
              <a:t>コンピュータ等を</a:t>
            </a:r>
            <a:r>
              <a:rPr lang="ja-JP" altLang="en-US" dirty="0"/>
              <a:t>使用して次の手を決めているの</a:t>
            </a:r>
            <a:r>
              <a:rPr lang="ja-JP" altLang="en-US" dirty="0" smtClean="0"/>
              <a:t>か分析する。</a:t>
            </a:r>
            <a:endParaRPr lang="en-US" altLang="ja-JP" dirty="0" smtClean="0"/>
          </a:p>
          <a:p>
            <a:pPr marL="0" indent="0">
              <a:buNone/>
            </a:pPr>
            <a:endParaRPr lang="ja-JP" altLang="en-US" dirty="0"/>
          </a:p>
          <a:p>
            <a:r>
              <a:rPr kumimoji="1" lang="ja-JP" altLang="en-US" dirty="0" smtClean="0"/>
              <a:t>都市伝説　</a:t>
            </a:r>
            <a:r>
              <a:rPr lang="ja-JP" altLang="en-US" dirty="0" smtClean="0"/>
              <a:t>キター！！</a:t>
            </a:r>
            <a:r>
              <a:rPr lang="en-US" altLang="ja-JP" dirty="0" smtClean="0"/>
              <a:t>(by </a:t>
            </a:r>
            <a:r>
              <a:rPr lang="ja-JP" altLang="en-US" dirty="0" smtClean="0"/>
              <a:t>都市伝説の女</a:t>
            </a:r>
            <a:r>
              <a:rPr lang="en-US" altLang="ja-JP" dirty="0" smtClean="0"/>
              <a:t>)</a:t>
            </a:r>
            <a:endParaRPr kumimoji="1" lang="en-US" altLang="ja-JP" dirty="0" smtClean="0"/>
          </a:p>
          <a:p>
            <a:pPr marL="0" indent="0">
              <a:buNone/>
            </a:pPr>
            <a:r>
              <a:rPr lang="ja-JP" altLang="en-US" dirty="0"/>
              <a:t>エンディングの最後で一家が山小屋に突っ込むシーン。このシーンで煙突の煙の状態を見ると</a:t>
            </a:r>
            <a:r>
              <a:rPr lang="ja-JP" altLang="en-US" dirty="0" smtClean="0"/>
              <a:t>、</a:t>
            </a:r>
            <a:endParaRPr lang="en-US" altLang="ja-JP" dirty="0" smtClean="0"/>
          </a:p>
          <a:p>
            <a:pPr marL="0" indent="0">
              <a:buNone/>
            </a:pPr>
            <a:r>
              <a:rPr lang="ja-JP" altLang="en-US" dirty="0" smtClean="0"/>
              <a:t>その後</a:t>
            </a:r>
            <a:r>
              <a:rPr lang="ja-JP" altLang="en-US" dirty="0"/>
              <a:t>のじゃんけんに影響を及ぼすという。</a:t>
            </a:r>
            <a:br>
              <a:rPr lang="ja-JP" altLang="en-US" dirty="0"/>
            </a:br>
            <a:r>
              <a:rPr lang="ja-JP" altLang="en-US" dirty="0"/>
              <a:t/>
            </a:r>
            <a:br>
              <a:rPr lang="ja-JP" altLang="en-US" dirty="0"/>
            </a:br>
            <a:r>
              <a:rPr lang="ja-JP" altLang="en-US" dirty="0"/>
              <a:t>・煙がわ</a:t>
            </a:r>
            <a:r>
              <a:rPr lang="ja-JP" altLang="en-US" dirty="0" err="1"/>
              <a:t>っか</a:t>
            </a:r>
            <a:r>
              <a:rPr lang="ja-JP" altLang="en-US" dirty="0"/>
              <a:t>状　→　グー</a:t>
            </a:r>
            <a:br>
              <a:rPr lang="ja-JP" altLang="en-US" dirty="0"/>
            </a:br>
            <a:r>
              <a:rPr lang="ja-JP" altLang="en-US" dirty="0"/>
              <a:t>・煙がひも状　→　チョキ</a:t>
            </a:r>
            <a:br>
              <a:rPr lang="ja-JP" altLang="en-US" dirty="0"/>
            </a:br>
            <a:r>
              <a:rPr lang="ja-JP" altLang="en-US" dirty="0"/>
              <a:t>・煙がない　→　パー</a:t>
            </a:r>
            <a:br>
              <a:rPr lang="ja-JP" altLang="en-US" dirty="0"/>
            </a:br>
            <a:r>
              <a:rPr lang="ja-JP" altLang="en-US" dirty="0"/>
              <a:t/>
            </a:r>
            <a:br>
              <a:rPr lang="ja-JP" altLang="en-US" dirty="0"/>
            </a:br>
            <a:r>
              <a:rPr lang="ja-JP" altLang="en-US" dirty="0"/>
              <a:t>という</a:t>
            </a:r>
            <a:r>
              <a:rPr lang="ja-JP" altLang="en-US" dirty="0" smtClean="0"/>
              <a:t>法則があるらしい。</a:t>
            </a:r>
            <a:endParaRPr lang="en-US" altLang="ja-JP" dirty="0" smtClean="0"/>
          </a:p>
          <a:p>
            <a:pPr marL="0" indent="0">
              <a:buNone/>
            </a:pPr>
            <a:r>
              <a:rPr lang="ja-JP" altLang="en-US" dirty="0" smtClean="0"/>
              <a:t>下記</a:t>
            </a:r>
            <a:r>
              <a:rPr lang="ja-JP" altLang="en-US" dirty="0"/>
              <a:t>サイト</a:t>
            </a:r>
            <a:r>
              <a:rPr lang="ja-JP" altLang="en-US" dirty="0" smtClean="0"/>
              <a:t>の検証結果からあくまで都市伝説である。</a:t>
            </a:r>
            <a:endParaRPr lang="en-US" altLang="ja-JP" dirty="0" smtClean="0"/>
          </a:p>
          <a:p>
            <a:pPr marL="0" indent="0">
              <a:buNone/>
            </a:pPr>
            <a:r>
              <a:rPr lang="en-US" altLang="ja-JP" dirty="0" smtClean="0"/>
              <a:t>『</a:t>
            </a:r>
            <a:r>
              <a:rPr lang="ja-JP" altLang="en-US" dirty="0"/>
              <a:t>サザエさんじゃんけん</a:t>
            </a:r>
            <a:r>
              <a:rPr lang="en-US" altLang="ja-JP" dirty="0"/>
              <a:t>』</a:t>
            </a:r>
            <a:r>
              <a:rPr lang="ja-JP" altLang="en-US" dirty="0" err="1"/>
              <a:t>には</a:t>
            </a:r>
            <a:r>
              <a:rPr lang="ja-JP" altLang="en-US" dirty="0"/>
              <a:t>必勝法があるという噂が</a:t>
            </a:r>
            <a:r>
              <a:rPr lang="en-US" altLang="ja-JP" dirty="0"/>
              <a:t>Twitter</a:t>
            </a:r>
            <a:r>
              <a:rPr lang="ja-JP" altLang="en-US" dirty="0"/>
              <a:t>で広まる</a:t>
            </a:r>
            <a:endParaRPr lang="en-US" altLang="ja-JP" dirty="0" smtClean="0"/>
          </a:p>
          <a:p>
            <a:pPr marL="0" indent="0">
              <a:buNone/>
            </a:pPr>
            <a:r>
              <a:rPr lang="en-US" altLang="ja-JP" dirty="0">
                <a:hlinkClick r:id="rId2"/>
              </a:rPr>
              <a:t>http://www.yukawanet.com/archives/3978209.html</a:t>
            </a:r>
            <a:endParaRPr lang="en-US" altLang="ja-JP" dirty="0"/>
          </a:p>
          <a:p>
            <a:pPr marL="0" indent="0">
              <a:buNone/>
            </a:pPr>
            <a:endParaRPr lang="en-US" altLang="ja-JP" dirty="0"/>
          </a:p>
        </p:txBody>
      </p:sp>
    </p:spTree>
    <p:extLst>
      <p:ext uri="{BB962C8B-B14F-4D97-AF65-F5344CB8AC3E}">
        <p14:creationId xmlns:p14="http://schemas.microsoft.com/office/powerpoint/2010/main" val="3160707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588135"/>
          </a:xfrm>
        </p:spPr>
        <p:txBody>
          <a:bodyPr>
            <a:normAutofit fontScale="90000"/>
          </a:bodyPr>
          <a:lstStyle/>
          <a:p>
            <a:r>
              <a:rPr lang="ja-JP" altLang="en-US" dirty="0"/>
              <a:t>人間乱数</a:t>
            </a:r>
            <a:r>
              <a:rPr lang="ja-JP" altLang="en-US" dirty="0" smtClean="0"/>
              <a:t>の分析の準備</a:t>
            </a:r>
            <a:endParaRPr kumimoji="1" lang="ja-JP" altLang="en-US" dirty="0"/>
          </a:p>
        </p:txBody>
      </p:sp>
      <p:sp>
        <p:nvSpPr>
          <p:cNvPr id="3" name="コンテンツ プレースホルダー 2"/>
          <p:cNvSpPr>
            <a:spLocks noGrp="1"/>
          </p:cNvSpPr>
          <p:nvPr>
            <p:ph idx="1"/>
          </p:nvPr>
        </p:nvSpPr>
        <p:spPr>
          <a:xfrm>
            <a:off x="521759" y="1326524"/>
            <a:ext cx="8596668" cy="5112913"/>
          </a:xfrm>
        </p:spPr>
        <p:txBody>
          <a:bodyPr>
            <a:normAutofit fontScale="92500" lnSpcReduction="20000"/>
          </a:bodyPr>
          <a:lstStyle/>
          <a:p>
            <a:r>
              <a:rPr lang="ja-JP" altLang="en-US" dirty="0" smtClean="0"/>
              <a:t>コンピュータの乱数の質</a:t>
            </a:r>
            <a:endParaRPr lang="en-US" altLang="ja-JP" dirty="0" smtClean="0"/>
          </a:p>
          <a:p>
            <a:pPr marL="0" indent="0">
              <a:buNone/>
            </a:pPr>
            <a:r>
              <a:rPr lang="en-US" altLang="ja-JP" dirty="0" smtClean="0"/>
              <a:t>R</a:t>
            </a:r>
            <a:r>
              <a:rPr lang="ja-JP" altLang="en-US" dirty="0" smtClean="0"/>
              <a:t>言語はメルセンヌ</a:t>
            </a:r>
            <a:r>
              <a:rPr lang="ja-JP" altLang="en-US" dirty="0"/>
              <a:t>・ツイスター法により一様乱数を生成して</a:t>
            </a:r>
            <a:r>
              <a:rPr lang="ja-JP" altLang="en-US" dirty="0" smtClean="0"/>
              <a:t>いる</a:t>
            </a:r>
            <a:endParaRPr lang="en-US" altLang="ja-JP" dirty="0" smtClean="0"/>
          </a:p>
          <a:p>
            <a:pPr marL="0" indent="0">
              <a:buNone/>
            </a:pPr>
            <a:r>
              <a:rPr lang="ja-JP" altLang="en-US" dirty="0" smtClean="0"/>
              <a:t>「</a:t>
            </a:r>
            <a:r>
              <a:rPr lang="en-US" altLang="ja-JP" dirty="0" smtClean="0">
                <a:hlinkClick r:id="rId2"/>
              </a:rPr>
              <a:t>R </a:t>
            </a:r>
            <a:r>
              <a:rPr lang="ja-JP" altLang="en-US" dirty="0">
                <a:hlinkClick r:id="rId2"/>
              </a:rPr>
              <a:t>によるデータの統計的取り扱い</a:t>
            </a:r>
            <a:r>
              <a:rPr lang="en-US" altLang="ja-JP" dirty="0">
                <a:hlinkClick r:id="rId2"/>
              </a:rPr>
              <a:t>/</a:t>
            </a:r>
            <a:r>
              <a:rPr lang="ja-JP" altLang="en-US" dirty="0">
                <a:hlinkClick r:id="rId2"/>
              </a:rPr>
              <a:t>一様</a:t>
            </a:r>
            <a:r>
              <a:rPr lang="ja-JP" altLang="en-US" dirty="0" smtClean="0">
                <a:hlinkClick r:id="rId2"/>
              </a:rPr>
              <a:t>乱数表</a:t>
            </a:r>
            <a:r>
              <a:rPr lang="ja-JP" altLang="en-US" dirty="0" smtClean="0"/>
              <a:t>」のサイトによると</a:t>
            </a:r>
            <a:endParaRPr lang="en-US" altLang="ja-JP" dirty="0" smtClean="0"/>
          </a:p>
          <a:p>
            <a:pPr marL="0" indent="0">
              <a:buNone/>
            </a:pPr>
            <a:r>
              <a:rPr lang="ja-JP" altLang="en-US" dirty="0"/>
              <a:t>大量の乱数</a:t>
            </a:r>
            <a:r>
              <a:rPr lang="en-US" altLang="ja-JP" dirty="0"/>
              <a:t>(1000</a:t>
            </a:r>
            <a:r>
              <a:rPr lang="ja-JP" altLang="en-US" dirty="0"/>
              <a:t>万個</a:t>
            </a:r>
            <a:r>
              <a:rPr lang="en-US" altLang="ja-JP" dirty="0"/>
              <a:t>)</a:t>
            </a:r>
            <a:r>
              <a:rPr lang="ja-JP" altLang="en-US" dirty="0"/>
              <a:t>を</a:t>
            </a:r>
            <a:r>
              <a:rPr lang="ja-JP" altLang="en-US" dirty="0" smtClean="0"/>
              <a:t>発生させたヒストグラム</a:t>
            </a:r>
            <a:r>
              <a:rPr lang="ja-JP" altLang="en-US" dirty="0"/>
              <a:t>でほぼ一様な分布となります。</a:t>
            </a:r>
            <a:r>
              <a:rPr lang="en-US" altLang="ja-JP" dirty="0" smtClean="0"/>
              <a:t/>
            </a:r>
            <a:br>
              <a:rPr lang="en-US" altLang="ja-JP" dirty="0" smtClean="0"/>
            </a:br>
            <a:endParaRPr lang="en-US" altLang="ja-JP" dirty="0" smtClean="0"/>
          </a:p>
          <a:p>
            <a:pPr marL="0" indent="0">
              <a:buNone/>
            </a:pPr>
            <a:endParaRPr lang="en-US" altLang="ja-JP" dirty="0" smtClean="0"/>
          </a:p>
          <a:p>
            <a:pPr marL="0" indent="0">
              <a:buNone/>
            </a:pPr>
            <a:endParaRPr lang="en-US" altLang="ja-JP" dirty="0" smtClean="0"/>
          </a:p>
          <a:p>
            <a:endParaRPr lang="en-US" altLang="ja-JP" dirty="0"/>
          </a:p>
          <a:p>
            <a:pPr marL="0" indent="0">
              <a:buNone/>
            </a:pPr>
            <a:endParaRPr lang="en-US" altLang="ja-JP" dirty="0" smtClean="0"/>
          </a:p>
          <a:p>
            <a:pPr marL="0" indent="0">
              <a:buNone/>
            </a:pPr>
            <a:endParaRPr lang="en-US" altLang="ja-JP" dirty="0"/>
          </a:p>
          <a:p>
            <a:pPr marL="0" indent="0">
              <a:buNone/>
            </a:pPr>
            <a:r>
              <a:rPr lang="ja-JP" altLang="en-US" dirty="0"/>
              <a:t>今回</a:t>
            </a:r>
            <a:r>
              <a:rPr lang="ja-JP" altLang="en-US" dirty="0" smtClean="0"/>
              <a:t>は</a:t>
            </a:r>
            <a:r>
              <a:rPr lang="ja-JP" altLang="en-US" dirty="0"/>
              <a:t>１５</a:t>
            </a:r>
            <a:r>
              <a:rPr lang="ja-JP" altLang="en-US" dirty="0" smtClean="0"/>
              <a:t>個の乱数を剰余で</a:t>
            </a:r>
            <a:r>
              <a:rPr lang="ja-JP" altLang="en-US" dirty="0"/>
              <a:t>３</a:t>
            </a:r>
            <a:r>
              <a:rPr lang="ja-JP" altLang="en-US" dirty="0" smtClean="0"/>
              <a:t>種類にし、１年分の５２個の乱数を生成しまし</a:t>
            </a:r>
            <a:r>
              <a:rPr lang="ja-JP" altLang="en-US" dirty="0"/>
              <a:t>た</a:t>
            </a:r>
            <a:r>
              <a:rPr lang="ja-JP" altLang="en-US" dirty="0" smtClean="0"/>
              <a:t>。</a:t>
            </a:r>
            <a:endParaRPr lang="en-US" altLang="ja-JP" dirty="0" smtClean="0"/>
          </a:p>
          <a:p>
            <a:pPr marL="0" indent="0">
              <a:buNone/>
            </a:pPr>
            <a:r>
              <a:rPr lang="en-US" altLang="ja-JP" dirty="0"/>
              <a:t>hand &lt;- c['G','C','P</a:t>
            </a:r>
            <a:r>
              <a:rPr lang="en-US" altLang="ja-JP" dirty="0" smtClean="0"/>
              <a:t>'];</a:t>
            </a:r>
            <a:endParaRPr lang="en-US" altLang="ja-JP" dirty="0"/>
          </a:p>
          <a:p>
            <a:pPr marL="0" indent="0">
              <a:buNone/>
            </a:pPr>
            <a:r>
              <a:rPr lang="en-US" altLang="ja-JP" dirty="0" err="1"/>
              <a:t>rnd</a:t>
            </a:r>
            <a:r>
              <a:rPr lang="en-US" altLang="ja-JP" dirty="0"/>
              <a:t> &lt;- floor(</a:t>
            </a:r>
            <a:r>
              <a:rPr lang="en-US" altLang="ja-JP" dirty="0" err="1"/>
              <a:t>runif</a:t>
            </a:r>
            <a:r>
              <a:rPr lang="en-US" altLang="ja-JP" dirty="0"/>
              <a:t>(52, 0, </a:t>
            </a:r>
            <a:r>
              <a:rPr lang="en-US" altLang="ja-JP" dirty="0" smtClean="0"/>
              <a:t>14));</a:t>
            </a:r>
            <a:endParaRPr lang="en-US" altLang="ja-JP" dirty="0"/>
          </a:p>
          <a:p>
            <a:pPr marL="0" indent="0">
              <a:buNone/>
            </a:pPr>
            <a:r>
              <a:rPr lang="en-US" altLang="ja-JP" dirty="0" err="1"/>
              <a:t>idx</a:t>
            </a:r>
            <a:r>
              <a:rPr lang="en-US" altLang="ja-JP" dirty="0"/>
              <a:t> &lt;- </a:t>
            </a:r>
            <a:r>
              <a:rPr lang="en-US" altLang="ja-JP" dirty="0" err="1"/>
              <a:t>rnd</a:t>
            </a:r>
            <a:r>
              <a:rPr lang="en-US" altLang="ja-JP" dirty="0"/>
              <a:t>[y] %% 3 + </a:t>
            </a:r>
            <a:r>
              <a:rPr lang="en-US" altLang="ja-JP" dirty="0" smtClean="0"/>
              <a:t>1;</a:t>
            </a:r>
            <a:endParaRPr lang="en-US" altLang="ja-JP" dirty="0"/>
          </a:p>
          <a:p>
            <a:pPr marL="0" indent="0">
              <a:buNone/>
            </a:pPr>
            <a:r>
              <a:rPr lang="en-US" altLang="ja-JP" dirty="0"/>
              <a:t>kind &lt;- hand[</a:t>
            </a:r>
            <a:r>
              <a:rPr lang="en-US" altLang="ja-JP" dirty="0" err="1"/>
              <a:t>idx</a:t>
            </a:r>
            <a:r>
              <a:rPr lang="en-US" altLang="ja-JP" dirty="0" smtClean="0"/>
              <a:t>];</a:t>
            </a:r>
            <a:endParaRPr kumimoji="1" lang="ja-JP" altLang="en-US" dirty="0"/>
          </a:p>
        </p:txBody>
      </p:sp>
      <p:pic>
        <p:nvPicPr>
          <p:cNvPr id="1030" name="Picture 6" descr="rand-hi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382" y="2631850"/>
            <a:ext cx="2348074" cy="1849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571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78287"/>
          </a:xfrm>
        </p:spPr>
        <p:txBody>
          <a:bodyPr/>
          <a:lstStyle/>
          <a:p>
            <a:r>
              <a:rPr kumimoji="1" lang="ja-JP" altLang="en-US" dirty="0" smtClean="0"/>
              <a:t>自己紹介／資料置場</a:t>
            </a:r>
            <a:endParaRPr kumimoji="1" lang="ja-JP" altLang="en-US" dirty="0"/>
          </a:p>
        </p:txBody>
      </p:sp>
      <p:sp>
        <p:nvSpPr>
          <p:cNvPr id="3" name="コンテンツ プレースホルダー 2"/>
          <p:cNvSpPr>
            <a:spLocks noGrp="1"/>
          </p:cNvSpPr>
          <p:nvPr>
            <p:ph idx="1"/>
          </p:nvPr>
        </p:nvSpPr>
        <p:spPr>
          <a:xfrm>
            <a:off x="677334" y="1287887"/>
            <a:ext cx="8596668" cy="4753475"/>
          </a:xfrm>
        </p:spPr>
        <p:txBody>
          <a:bodyPr>
            <a:normAutofit/>
          </a:bodyPr>
          <a:lstStyle/>
          <a:p>
            <a:r>
              <a:rPr lang="ja-JP" altLang="en-US" dirty="0"/>
              <a:t>やじゅ＠静岡・・・漢字名は「八寿</a:t>
            </a:r>
            <a:r>
              <a:rPr lang="ja-JP" altLang="en-US" dirty="0" smtClean="0"/>
              <a:t>」</a:t>
            </a:r>
            <a:endParaRPr lang="en-US" altLang="ja-JP" dirty="0" smtClean="0"/>
          </a:p>
          <a:p>
            <a:pPr marL="0" indent="0">
              <a:buNone/>
            </a:pPr>
            <a:r>
              <a:rPr lang="ja-JP" altLang="en-US" dirty="0" smtClean="0"/>
              <a:t>平口　八寿人</a:t>
            </a:r>
            <a:r>
              <a:rPr lang="en-US" altLang="ja-JP" dirty="0" smtClean="0"/>
              <a:t>(</a:t>
            </a:r>
            <a:r>
              <a:rPr lang="en-US" altLang="ja-JP" dirty="0" smtClean="0">
                <a:hlinkClick r:id="rId2"/>
              </a:rPr>
              <a:t>https</a:t>
            </a:r>
            <a:r>
              <a:rPr lang="en-US" altLang="ja-JP" dirty="0">
                <a:hlinkClick r:id="rId2"/>
              </a:rPr>
              <a:t>://www.facebook.com/yasuhito.hiraguchi</a:t>
            </a:r>
            <a:r>
              <a:rPr lang="en-US" altLang="ja-JP" dirty="0"/>
              <a:t>)</a:t>
            </a:r>
            <a:endParaRPr lang="ja-JP" altLang="en-US" dirty="0"/>
          </a:p>
          <a:p>
            <a:pPr marL="0" indent="0">
              <a:buNone/>
            </a:pPr>
            <a:r>
              <a:rPr lang="ja-JP" altLang="en-US" dirty="0"/>
              <a:t>アラフォーエンジニア、</a:t>
            </a:r>
            <a:r>
              <a:rPr lang="ja-JP" altLang="en-US" dirty="0" smtClean="0"/>
              <a:t>元ＭＳＭＶＰ</a:t>
            </a:r>
            <a:r>
              <a:rPr lang="en-US" altLang="ja-JP" dirty="0" smtClean="0"/>
              <a:t>(Visual</a:t>
            </a:r>
            <a:r>
              <a:rPr lang="ja-JP" altLang="en-US" dirty="0" smtClean="0"/>
              <a:t> </a:t>
            </a:r>
            <a:r>
              <a:rPr lang="en-US" altLang="ja-JP" dirty="0" smtClean="0"/>
              <a:t>Basic)</a:t>
            </a:r>
            <a:endParaRPr lang="en-US" altLang="ja-JP" dirty="0"/>
          </a:p>
          <a:p>
            <a:pPr marL="0" indent="0">
              <a:buNone/>
            </a:pPr>
            <a:r>
              <a:rPr lang="ja-JP" altLang="en-US" dirty="0" smtClean="0"/>
              <a:t>静岡県島田市のＳＬ</a:t>
            </a:r>
            <a:r>
              <a:rPr lang="en-US" altLang="ja-JP" dirty="0"/>
              <a:t>(</a:t>
            </a:r>
            <a:r>
              <a:rPr lang="ja-JP" altLang="en-US" dirty="0"/>
              <a:t>大井川鉄道</a:t>
            </a:r>
            <a:r>
              <a:rPr lang="en-US" altLang="ja-JP" dirty="0"/>
              <a:t>)</a:t>
            </a:r>
            <a:r>
              <a:rPr lang="ja-JP" altLang="en-US" dirty="0"/>
              <a:t>が走っている所に</a:t>
            </a:r>
            <a:r>
              <a:rPr lang="ja-JP" altLang="en-US" dirty="0" smtClean="0"/>
              <a:t>在住 </a:t>
            </a:r>
            <a:endParaRPr lang="en-US" altLang="ja-JP" dirty="0"/>
          </a:p>
          <a:p>
            <a:pPr marL="0" indent="0">
              <a:buNone/>
            </a:pPr>
            <a:endParaRPr lang="ja-JP" altLang="en-US" dirty="0"/>
          </a:p>
          <a:p>
            <a:pPr marL="0" indent="0">
              <a:buNone/>
            </a:pPr>
            <a:r>
              <a:rPr lang="en-US" altLang="ja-JP" dirty="0"/>
              <a:t>Twitter</a:t>
            </a:r>
            <a:r>
              <a:rPr lang="ja-JP" altLang="en-US" dirty="0"/>
              <a:t>：</a:t>
            </a:r>
            <a:r>
              <a:rPr lang="en-US" altLang="ja-JP" dirty="0" err="1">
                <a:hlinkClick r:id="rId3"/>
              </a:rPr>
              <a:t>yaju</a:t>
            </a:r>
            <a:r>
              <a:rPr lang="en-US" altLang="ja-JP" dirty="0">
                <a:hlinkClick r:id="rId3"/>
              </a:rPr>
              <a:t> </a:t>
            </a:r>
            <a:endParaRPr lang="en-US" altLang="ja-JP" dirty="0"/>
          </a:p>
          <a:p>
            <a:pPr marL="0" indent="0">
              <a:buNone/>
            </a:pPr>
            <a:r>
              <a:rPr lang="en-US" altLang="ja-JP" dirty="0">
                <a:hlinkClick r:id="rId4"/>
              </a:rPr>
              <a:t>http://blogs.wankuma.com/yaju/</a:t>
            </a:r>
            <a:r>
              <a:rPr lang="en-US" altLang="ja-JP" dirty="0"/>
              <a:t> </a:t>
            </a:r>
          </a:p>
          <a:p>
            <a:pPr marL="0" indent="0">
              <a:buNone/>
            </a:pPr>
            <a:r>
              <a:rPr lang="en-US" altLang="ja-JP" dirty="0">
                <a:hlinkClick r:id="rId5"/>
              </a:rPr>
              <a:t>http://yaju3d.hatenablog.jp</a:t>
            </a:r>
            <a:r>
              <a:rPr lang="en-US" altLang="ja-JP" dirty="0" smtClean="0">
                <a:hlinkClick r:id="rId5"/>
              </a:rPr>
              <a:t>/</a:t>
            </a:r>
            <a:r>
              <a:rPr lang="ja-JP" altLang="en-US" dirty="0" smtClean="0"/>
              <a:t>　</a:t>
            </a:r>
            <a:r>
              <a:rPr lang="en-US" altLang="ja-JP" dirty="0" smtClean="0"/>
              <a:t>(</a:t>
            </a:r>
            <a:r>
              <a:rPr lang="ja-JP" altLang="en-US" dirty="0" smtClean="0"/>
              <a:t>数学と物理を基礎からやり直す</a:t>
            </a:r>
            <a:r>
              <a:rPr lang="en-US" altLang="ja-JP" dirty="0" smtClean="0"/>
              <a:t>)</a:t>
            </a:r>
            <a:endParaRPr lang="en-US" altLang="ja-JP" dirty="0"/>
          </a:p>
          <a:p>
            <a:pPr marL="0" indent="0">
              <a:buNone/>
            </a:pPr>
            <a:endParaRPr lang="en-US" altLang="ja-JP" dirty="0"/>
          </a:p>
          <a:p>
            <a:r>
              <a:rPr lang="ja-JP" altLang="en-US" dirty="0"/>
              <a:t>資料場所</a:t>
            </a:r>
            <a:endParaRPr lang="en-US" altLang="ja-JP" dirty="0"/>
          </a:p>
          <a:p>
            <a:pPr marL="0" indent="0">
              <a:buNone/>
            </a:pPr>
            <a:r>
              <a:rPr lang="en-US" altLang="ja-JP" dirty="0">
                <a:hlinkClick r:id="rId6"/>
              </a:rPr>
              <a:t>https://</a:t>
            </a:r>
            <a:r>
              <a:rPr lang="en-US" altLang="ja-JP" dirty="0" smtClean="0">
                <a:hlinkClick r:id="rId6"/>
              </a:rPr>
              <a:t>github.com/yaju/Sazae_R</a:t>
            </a:r>
            <a:endParaRPr kumimoji="1" lang="ja-JP" altLang="en-US" dirty="0"/>
          </a:p>
        </p:txBody>
      </p:sp>
    </p:spTree>
    <p:extLst>
      <p:ext uri="{BB962C8B-B14F-4D97-AF65-F5344CB8AC3E}">
        <p14:creationId xmlns:p14="http://schemas.microsoft.com/office/powerpoint/2010/main" val="3568742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588135"/>
          </a:xfrm>
        </p:spPr>
        <p:txBody>
          <a:bodyPr>
            <a:normAutofit fontScale="90000"/>
          </a:bodyPr>
          <a:lstStyle/>
          <a:p>
            <a:r>
              <a:rPr lang="ja-JP" altLang="en-US" dirty="0"/>
              <a:t>人間乱数</a:t>
            </a:r>
            <a:r>
              <a:rPr lang="ja-JP" altLang="en-US" dirty="0" smtClean="0"/>
              <a:t>の分析①</a:t>
            </a:r>
            <a:endParaRPr kumimoji="1" lang="ja-JP" altLang="en-US" dirty="0"/>
          </a:p>
        </p:txBody>
      </p:sp>
      <p:sp>
        <p:nvSpPr>
          <p:cNvPr id="3" name="コンテンツ プレースホルダー 2"/>
          <p:cNvSpPr>
            <a:spLocks noGrp="1"/>
          </p:cNvSpPr>
          <p:nvPr>
            <p:ph idx="1"/>
          </p:nvPr>
        </p:nvSpPr>
        <p:spPr>
          <a:xfrm>
            <a:off x="677334" y="1197735"/>
            <a:ext cx="8596668" cy="4843627"/>
          </a:xfrm>
        </p:spPr>
        <p:txBody>
          <a:bodyPr/>
          <a:lstStyle/>
          <a:p>
            <a:r>
              <a:rPr lang="ja-JP" altLang="en-US" dirty="0" smtClean="0"/>
              <a:t>あいこの</a:t>
            </a:r>
            <a:r>
              <a:rPr lang="ja-JP" altLang="en-US" dirty="0"/>
              <a:t>出現率に</a:t>
            </a:r>
            <a:r>
              <a:rPr lang="ja-JP" altLang="en-US" dirty="0" smtClean="0"/>
              <a:t>よる分析</a:t>
            </a:r>
            <a:endParaRPr lang="en-US" altLang="ja-JP" dirty="0" smtClean="0"/>
          </a:p>
          <a:p>
            <a:pPr marL="0" indent="0">
              <a:buNone/>
            </a:pPr>
            <a:r>
              <a:rPr lang="ja-JP" altLang="en-US" dirty="0" smtClean="0"/>
              <a:t>美林</a:t>
            </a:r>
            <a:r>
              <a:rPr lang="ja-JP" altLang="en-US" dirty="0"/>
              <a:t>大学の芳沢光雄教授による「</a:t>
            </a:r>
            <a:r>
              <a:rPr lang="ja-JP" altLang="en-US" dirty="0">
                <a:hlinkClick r:id="rId2"/>
              </a:rPr>
              <a:t>ジャンケンに関する研究結果</a:t>
            </a:r>
            <a:r>
              <a:rPr lang="ja-JP" altLang="en-US" dirty="0"/>
              <a:t>」によると</a:t>
            </a:r>
            <a:endParaRPr lang="en-US" altLang="ja-JP" dirty="0"/>
          </a:p>
          <a:p>
            <a:pPr marL="0" indent="0">
              <a:buNone/>
            </a:pPr>
            <a:r>
              <a:rPr lang="ja-JP" altLang="en-US" dirty="0" smtClean="0"/>
              <a:t>あいこ</a:t>
            </a:r>
            <a:r>
              <a:rPr lang="ja-JP" altLang="en-US" dirty="0"/>
              <a:t>（</a:t>
            </a:r>
            <a:r>
              <a:rPr lang="en-US" altLang="ja-JP" dirty="0"/>
              <a:t>22.8</a:t>
            </a:r>
            <a:r>
              <a:rPr lang="ja-JP" altLang="en-US" dirty="0"/>
              <a:t>％）は出にくい結果になっている。</a:t>
            </a:r>
            <a:endParaRPr lang="en-US" altLang="ja-JP" dirty="0"/>
          </a:p>
          <a:p>
            <a:pPr marL="0" indent="0">
              <a:buNone/>
            </a:pPr>
            <a:r>
              <a:rPr lang="ja-JP" altLang="en-US" dirty="0"/>
              <a:t>サザエさんのじゃんけんでは、あいこ（</a:t>
            </a:r>
            <a:r>
              <a:rPr lang="en-US" altLang="ja-JP" dirty="0"/>
              <a:t>18.0</a:t>
            </a:r>
            <a:r>
              <a:rPr lang="ja-JP" altLang="en-US" dirty="0"/>
              <a:t>％</a:t>
            </a:r>
            <a:r>
              <a:rPr lang="ja-JP" altLang="en-US" dirty="0" smtClean="0"/>
              <a:t>）でした。</a:t>
            </a:r>
            <a:endParaRPr lang="en-US" altLang="ja-JP" dirty="0" smtClean="0"/>
          </a:p>
          <a:p>
            <a:pPr marL="0" indent="0">
              <a:buNone/>
            </a:pPr>
            <a:endParaRPr lang="en-US" altLang="ja-JP" dirty="0" smtClean="0"/>
          </a:p>
          <a:p>
            <a:pPr marL="0" indent="0">
              <a:buNone/>
            </a:pPr>
            <a:r>
              <a:rPr kumimoji="1" lang="ja-JP" altLang="en-US" dirty="0" smtClean="0"/>
              <a:t>コンピュータで生成したじゃんけんでは、</a:t>
            </a:r>
            <a:r>
              <a:rPr lang="en-US" altLang="ja-JP" dirty="0" smtClean="0"/>
              <a:t>498</a:t>
            </a:r>
            <a:r>
              <a:rPr lang="ja-JP" altLang="en-US" dirty="0" smtClean="0"/>
              <a:t>個中</a:t>
            </a:r>
            <a:r>
              <a:rPr lang="en-US" altLang="ja-JP" dirty="0" smtClean="0"/>
              <a:t>100</a:t>
            </a:r>
            <a:r>
              <a:rPr lang="ja-JP" altLang="en-US" dirty="0" smtClean="0"/>
              <a:t>個のあいこ</a:t>
            </a:r>
            <a:r>
              <a:rPr lang="en-US" altLang="ja-JP" dirty="0" smtClean="0"/>
              <a:t>(20.0</a:t>
            </a:r>
            <a:r>
              <a:rPr lang="ja-JP" altLang="en-US" dirty="0" smtClean="0"/>
              <a:t> </a:t>
            </a:r>
            <a:r>
              <a:rPr lang="ja-JP" altLang="en-US" dirty="0"/>
              <a:t>％</a:t>
            </a:r>
            <a:r>
              <a:rPr lang="en-US" altLang="ja-JP" dirty="0" smtClean="0"/>
              <a:t>)</a:t>
            </a:r>
            <a:r>
              <a:rPr lang="ja-JP" altLang="en-US" dirty="0" smtClean="0"/>
              <a:t>と</a:t>
            </a:r>
            <a:endParaRPr lang="en-US" altLang="ja-JP" dirty="0" smtClean="0"/>
          </a:p>
          <a:p>
            <a:pPr marL="0" indent="0">
              <a:buNone/>
            </a:pPr>
            <a:r>
              <a:rPr lang="ja-JP" altLang="en-US" dirty="0" smtClean="0"/>
              <a:t>なり、あいこの出現率だけでは判断できない。</a:t>
            </a:r>
            <a:endParaRPr lang="en-US" altLang="ja-JP" dirty="0" smtClean="0"/>
          </a:p>
          <a:p>
            <a:pPr marL="0" indent="0">
              <a:buNone/>
            </a:pPr>
            <a:endParaRPr kumimoji="1" lang="ja-JP" altLang="en-US" dirty="0"/>
          </a:p>
        </p:txBody>
      </p:sp>
      <p:pic>
        <p:nvPicPr>
          <p:cNvPr id="5" name="図 4"/>
          <p:cNvPicPr>
            <a:picLocks noChangeAspect="1"/>
          </p:cNvPicPr>
          <p:nvPr/>
        </p:nvPicPr>
        <p:blipFill>
          <a:blip r:embed="rId3"/>
          <a:stretch>
            <a:fillRect/>
          </a:stretch>
        </p:blipFill>
        <p:spPr>
          <a:xfrm>
            <a:off x="895964" y="4139842"/>
            <a:ext cx="1788242" cy="1427155"/>
          </a:xfrm>
          <a:prstGeom prst="rect">
            <a:avLst/>
          </a:prstGeom>
        </p:spPr>
      </p:pic>
    </p:spTree>
    <p:extLst>
      <p:ext uri="{BB962C8B-B14F-4D97-AF65-F5344CB8AC3E}">
        <p14:creationId xmlns:p14="http://schemas.microsoft.com/office/powerpoint/2010/main" val="2621402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39651"/>
          </a:xfrm>
        </p:spPr>
        <p:txBody>
          <a:bodyPr>
            <a:normAutofit fontScale="90000"/>
          </a:bodyPr>
          <a:lstStyle/>
          <a:p>
            <a:r>
              <a:rPr lang="ja-JP" altLang="en-US" dirty="0"/>
              <a:t>人間乱数</a:t>
            </a:r>
            <a:r>
              <a:rPr lang="ja-JP" altLang="en-US" dirty="0" smtClean="0"/>
              <a:t>の分析②</a:t>
            </a:r>
            <a:endParaRPr kumimoji="1" lang="ja-JP" altLang="en-US" dirty="0"/>
          </a:p>
        </p:txBody>
      </p:sp>
      <p:sp>
        <p:nvSpPr>
          <p:cNvPr id="3" name="コンテンツ プレースホルダー 2"/>
          <p:cNvSpPr>
            <a:spLocks noGrp="1"/>
          </p:cNvSpPr>
          <p:nvPr>
            <p:ph idx="1"/>
          </p:nvPr>
        </p:nvSpPr>
        <p:spPr>
          <a:xfrm>
            <a:off x="677334" y="1249251"/>
            <a:ext cx="10310214" cy="4945072"/>
          </a:xfrm>
        </p:spPr>
        <p:txBody>
          <a:bodyPr/>
          <a:lstStyle/>
          <a:p>
            <a:r>
              <a:rPr kumimoji="1" lang="ja-JP" altLang="en-US" dirty="0" smtClean="0"/>
              <a:t>三手の組み合わせによる分析</a:t>
            </a:r>
            <a:endParaRPr kumimoji="1" lang="en-US" altLang="ja-JP" dirty="0" smtClean="0"/>
          </a:p>
          <a:p>
            <a:pPr marL="0" indent="0">
              <a:buNone/>
            </a:pPr>
            <a:r>
              <a:rPr lang="ja-JP" altLang="en-US" dirty="0"/>
              <a:t>サザエさんの</a:t>
            </a:r>
            <a:r>
              <a:rPr lang="ja-JP" altLang="en-US" dirty="0" smtClean="0"/>
              <a:t>じゃんけんでは、</a:t>
            </a:r>
            <a:r>
              <a:rPr lang="ja-JP" altLang="en-US" dirty="0"/>
              <a:t>違う手の組み合わせが</a:t>
            </a:r>
            <a:r>
              <a:rPr lang="ja-JP" altLang="en-US" dirty="0" smtClean="0"/>
              <a:t>多かった。</a:t>
            </a:r>
            <a:endParaRPr lang="en-US" altLang="ja-JP" dirty="0" smtClean="0"/>
          </a:p>
          <a:p>
            <a:pPr marL="0" indent="0">
              <a:buNone/>
            </a:pPr>
            <a:r>
              <a:rPr lang="ja-JP" altLang="en-US" dirty="0"/>
              <a:t>三手とも同じ</a:t>
            </a:r>
            <a:r>
              <a:rPr lang="ja-JP" altLang="en-US" dirty="0" smtClean="0"/>
              <a:t>手が少ないことから、</a:t>
            </a:r>
            <a:r>
              <a:rPr lang="ja-JP" altLang="en-US" dirty="0"/>
              <a:t>手</a:t>
            </a:r>
            <a:r>
              <a:rPr lang="ja-JP" altLang="en-US" dirty="0" smtClean="0"/>
              <a:t>を加えていると思われる。</a:t>
            </a:r>
            <a:endParaRPr lang="en-US" altLang="ja-JP" dirty="0"/>
          </a:p>
          <a:p>
            <a:pPr marL="0" indent="0">
              <a:buNone/>
            </a:pPr>
            <a:endParaRPr kumimoji="1"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kumimoji="1" lang="ja-JP" altLang="en-US" dirty="0" smtClean="0"/>
              <a:t>コンピュータ</a:t>
            </a:r>
            <a:r>
              <a:rPr lang="ja-JP" altLang="en-US" dirty="0"/>
              <a:t>で生成した</a:t>
            </a:r>
            <a:r>
              <a:rPr lang="ja-JP" altLang="en-US" dirty="0" smtClean="0"/>
              <a:t>じゃんけん</a:t>
            </a:r>
            <a:r>
              <a:rPr kumimoji="1" lang="ja-JP" altLang="en-US" dirty="0" smtClean="0"/>
              <a:t>では、同じ手が２つ入る組み合わせが多い。</a:t>
            </a:r>
            <a:endParaRPr kumimoji="1" lang="en-US" altLang="ja-JP" dirty="0" smtClean="0"/>
          </a:p>
          <a:p>
            <a:pPr marL="0" indent="0">
              <a:buNone/>
            </a:pPr>
            <a:r>
              <a:rPr lang="ja-JP" altLang="en-US" dirty="0" smtClean="0"/>
              <a:t>今回の結果はあまり良くないですが、三手とも同じ手が多いのも乱数の特徴と思われる。</a:t>
            </a:r>
            <a:endParaRPr kumimoji="1" lang="ja-JP" altLang="en-US" dirty="0"/>
          </a:p>
        </p:txBody>
      </p:sp>
      <p:pic>
        <p:nvPicPr>
          <p:cNvPr id="5" name="図 4"/>
          <p:cNvPicPr>
            <a:picLocks noChangeAspect="1"/>
          </p:cNvPicPr>
          <p:nvPr/>
        </p:nvPicPr>
        <p:blipFill>
          <a:blip r:embed="rId2"/>
          <a:stretch>
            <a:fillRect/>
          </a:stretch>
        </p:blipFill>
        <p:spPr>
          <a:xfrm>
            <a:off x="881194" y="2513162"/>
            <a:ext cx="7546655" cy="1005157"/>
          </a:xfrm>
          <a:prstGeom prst="rect">
            <a:avLst/>
          </a:prstGeom>
        </p:spPr>
      </p:pic>
      <p:pic>
        <p:nvPicPr>
          <p:cNvPr id="7" name="図 6"/>
          <p:cNvPicPr>
            <a:picLocks noChangeAspect="1"/>
          </p:cNvPicPr>
          <p:nvPr/>
        </p:nvPicPr>
        <p:blipFill>
          <a:blip r:embed="rId3"/>
          <a:stretch>
            <a:fillRect/>
          </a:stretch>
        </p:blipFill>
        <p:spPr>
          <a:xfrm>
            <a:off x="841358" y="4981915"/>
            <a:ext cx="7488449" cy="1008970"/>
          </a:xfrm>
          <a:prstGeom prst="rect">
            <a:avLst/>
          </a:prstGeom>
        </p:spPr>
      </p:pic>
      <p:pic>
        <p:nvPicPr>
          <p:cNvPr id="8" name="図 7"/>
          <p:cNvPicPr>
            <a:picLocks noChangeAspect="1"/>
          </p:cNvPicPr>
          <p:nvPr/>
        </p:nvPicPr>
        <p:blipFill>
          <a:blip r:embed="rId4"/>
          <a:stretch>
            <a:fillRect/>
          </a:stretch>
        </p:blipFill>
        <p:spPr>
          <a:xfrm>
            <a:off x="8731077" y="2513161"/>
            <a:ext cx="1848192" cy="1005157"/>
          </a:xfrm>
          <a:prstGeom prst="rect">
            <a:avLst/>
          </a:prstGeom>
        </p:spPr>
      </p:pic>
      <p:pic>
        <p:nvPicPr>
          <p:cNvPr id="9" name="図 8"/>
          <p:cNvPicPr>
            <a:picLocks noChangeAspect="1"/>
          </p:cNvPicPr>
          <p:nvPr/>
        </p:nvPicPr>
        <p:blipFill>
          <a:blip r:embed="rId5"/>
          <a:stretch>
            <a:fillRect/>
          </a:stretch>
        </p:blipFill>
        <p:spPr>
          <a:xfrm>
            <a:off x="8731076" y="4981915"/>
            <a:ext cx="1855203" cy="1008970"/>
          </a:xfrm>
          <a:prstGeom prst="rect">
            <a:avLst/>
          </a:prstGeom>
        </p:spPr>
      </p:pic>
    </p:spTree>
    <p:extLst>
      <p:ext uri="{BB962C8B-B14F-4D97-AF65-F5344CB8AC3E}">
        <p14:creationId xmlns:p14="http://schemas.microsoft.com/office/powerpoint/2010/main" val="42350155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73510"/>
          </a:xfrm>
        </p:spPr>
        <p:txBody>
          <a:bodyPr/>
          <a:lstStyle/>
          <a:p>
            <a:r>
              <a:rPr lang="ja-JP" altLang="en-US" dirty="0"/>
              <a:t>人間乱数</a:t>
            </a:r>
            <a:r>
              <a:rPr lang="ja-JP" altLang="en-US" dirty="0" smtClean="0"/>
              <a:t>の分析③</a:t>
            </a:r>
            <a:endParaRPr kumimoji="1" lang="ja-JP" altLang="en-US" dirty="0"/>
          </a:p>
        </p:txBody>
      </p:sp>
      <p:sp>
        <p:nvSpPr>
          <p:cNvPr id="3" name="コンテンツ プレースホルダー 2"/>
          <p:cNvSpPr>
            <a:spLocks noGrp="1"/>
          </p:cNvSpPr>
          <p:nvPr>
            <p:ph idx="1"/>
          </p:nvPr>
        </p:nvSpPr>
        <p:spPr>
          <a:xfrm>
            <a:off x="677333" y="1283111"/>
            <a:ext cx="9728797" cy="4758252"/>
          </a:xfrm>
        </p:spPr>
        <p:txBody>
          <a:bodyPr/>
          <a:lstStyle/>
          <a:p>
            <a:r>
              <a:rPr lang="ja-JP" altLang="en-US" dirty="0"/>
              <a:t>同手の</a:t>
            </a:r>
            <a:r>
              <a:rPr lang="ja-JP" altLang="en-US" dirty="0" smtClean="0"/>
              <a:t>間隔による分析</a:t>
            </a:r>
            <a:endParaRPr lang="en-US" altLang="ja-JP" dirty="0" smtClean="0"/>
          </a:p>
          <a:p>
            <a:pPr marL="0" indent="0">
              <a:buNone/>
            </a:pPr>
            <a:r>
              <a:rPr lang="ja-JP" altLang="en-US" dirty="0"/>
              <a:t>サザエさんのじゃんけんでは</a:t>
            </a:r>
            <a:r>
              <a:rPr lang="ja-JP" altLang="en-US" dirty="0" smtClean="0"/>
              <a:t>、</a:t>
            </a:r>
            <a:r>
              <a:rPr lang="ja-JP" altLang="en-US" dirty="0"/>
              <a:t>意外と</a:t>
            </a:r>
            <a:r>
              <a:rPr lang="ja-JP" altLang="en-US" dirty="0" smtClean="0"/>
              <a:t>前回</a:t>
            </a:r>
            <a:r>
              <a:rPr lang="ja-JP" altLang="en-US" dirty="0"/>
              <a:t>の</a:t>
            </a:r>
            <a:r>
              <a:rPr lang="ja-JP" altLang="en-US" dirty="0" smtClean="0"/>
              <a:t>同手から直ぐ</a:t>
            </a:r>
            <a:r>
              <a:rPr lang="ja-JP" altLang="en-US" dirty="0"/>
              <a:t>に同手に</a:t>
            </a:r>
            <a:r>
              <a:rPr lang="ja-JP" altLang="en-US" dirty="0" smtClean="0"/>
              <a:t>なる割り合い</a:t>
            </a:r>
            <a:r>
              <a:rPr lang="ja-JP" altLang="en-US" dirty="0"/>
              <a:t>が</a:t>
            </a:r>
            <a:r>
              <a:rPr lang="ja-JP" altLang="en-US" dirty="0" smtClean="0"/>
              <a:t>高かった。</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r>
              <a:rPr lang="ja-JP" altLang="en-US" dirty="0"/>
              <a:t>コンピュータで生成したじゃんけん</a:t>
            </a:r>
            <a:r>
              <a:rPr lang="ja-JP" altLang="en-US" dirty="0" smtClean="0"/>
              <a:t>でも同様に、前回</a:t>
            </a:r>
            <a:r>
              <a:rPr lang="ja-JP" altLang="en-US" dirty="0"/>
              <a:t>の</a:t>
            </a:r>
            <a:r>
              <a:rPr lang="ja-JP" altLang="en-US" dirty="0" smtClean="0"/>
              <a:t>同手から直ぐに同手</a:t>
            </a:r>
            <a:r>
              <a:rPr lang="ja-JP" altLang="en-US" dirty="0"/>
              <a:t>に</a:t>
            </a:r>
            <a:r>
              <a:rPr lang="ja-JP" altLang="en-US" dirty="0" smtClean="0"/>
              <a:t>なりやすい。</a:t>
            </a:r>
            <a:endParaRPr lang="en-US" altLang="ja-JP" dirty="0" smtClean="0"/>
          </a:p>
          <a:p>
            <a:pPr marL="0" indent="0">
              <a:buNone/>
            </a:pPr>
            <a:r>
              <a:rPr lang="en-US" altLang="ja-JP" dirty="0" smtClean="0"/>
              <a:t>0</a:t>
            </a:r>
            <a:r>
              <a:rPr lang="ja-JP" altLang="en-US" dirty="0" smtClean="0"/>
              <a:t>回が最も多くなってしまうのは、コンピュータによ</a:t>
            </a:r>
            <a:r>
              <a:rPr lang="ja-JP" altLang="en-US" dirty="0"/>
              <a:t>る</a:t>
            </a:r>
            <a:r>
              <a:rPr lang="ja-JP" altLang="en-US" dirty="0" smtClean="0"/>
              <a:t>乱数ならではと思われる。</a:t>
            </a:r>
            <a:endParaRPr lang="en-US" altLang="ja-JP" dirty="0"/>
          </a:p>
          <a:p>
            <a:pPr marL="0" indent="0">
              <a:buNone/>
            </a:pPr>
            <a:endParaRPr lang="en-US" altLang="ja-JP" dirty="0"/>
          </a:p>
          <a:p>
            <a:pPr marL="0" indent="0">
              <a:buNone/>
            </a:pPr>
            <a:endParaRPr lang="ja-JP" altLang="en-US" dirty="0"/>
          </a:p>
        </p:txBody>
      </p:sp>
      <p:pic>
        <p:nvPicPr>
          <p:cNvPr id="4" name="図 3"/>
          <p:cNvPicPr>
            <a:picLocks noChangeAspect="1"/>
          </p:cNvPicPr>
          <p:nvPr/>
        </p:nvPicPr>
        <p:blipFill>
          <a:blip r:embed="rId2"/>
          <a:stretch>
            <a:fillRect/>
          </a:stretch>
        </p:blipFill>
        <p:spPr>
          <a:xfrm>
            <a:off x="677332" y="2175264"/>
            <a:ext cx="7477988" cy="986458"/>
          </a:xfrm>
          <a:prstGeom prst="rect">
            <a:avLst/>
          </a:prstGeom>
        </p:spPr>
      </p:pic>
      <p:pic>
        <p:nvPicPr>
          <p:cNvPr id="6" name="図 5"/>
          <p:cNvPicPr>
            <a:picLocks noChangeAspect="1"/>
          </p:cNvPicPr>
          <p:nvPr/>
        </p:nvPicPr>
        <p:blipFill>
          <a:blip r:embed="rId3"/>
          <a:stretch>
            <a:fillRect/>
          </a:stretch>
        </p:blipFill>
        <p:spPr>
          <a:xfrm>
            <a:off x="677332" y="4222238"/>
            <a:ext cx="7477988" cy="1213705"/>
          </a:xfrm>
          <a:prstGeom prst="rect">
            <a:avLst/>
          </a:prstGeom>
        </p:spPr>
      </p:pic>
    </p:spTree>
    <p:extLst>
      <p:ext uri="{BB962C8B-B14F-4D97-AF65-F5344CB8AC3E}">
        <p14:creationId xmlns:p14="http://schemas.microsoft.com/office/powerpoint/2010/main" val="1425036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2530"/>
          </a:xfrm>
        </p:spPr>
        <p:txBody>
          <a:bodyPr>
            <a:normAutofit/>
          </a:bodyPr>
          <a:lstStyle/>
          <a:p>
            <a:r>
              <a:rPr lang="ja-JP" altLang="en-US" dirty="0"/>
              <a:t>人間</a:t>
            </a:r>
            <a:r>
              <a:rPr lang="ja-JP" altLang="en-US" dirty="0" smtClean="0"/>
              <a:t>乱数の分析のまとめ</a:t>
            </a:r>
            <a:endParaRPr kumimoji="1" lang="ja-JP" altLang="en-US" dirty="0"/>
          </a:p>
        </p:txBody>
      </p:sp>
      <p:sp>
        <p:nvSpPr>
          <p:cNvPr id="3" name="コンテンツ プレースホルダー 2"/>
          <p:cNvSpPr>
            <a:spLocks noGrp="1"/>
          </p:cNvSpPr>
          <p:nvPr>
            <p:ph idx="1"/>
          </p:nvPr>
        </p:nvSpPr>
        <p:spPr>
          <a:xfrm>
            <a:off x="677334" y="1262131"/>
            <a:ext cx="9175004" cy="4971244"/>
          </a:xfrm>
        </p:spPr>
        <p:txBody>
          <a:bodyPr>
            <a:normAutofit fontScale="92500" lnSpcReduction="10000"/>
          </a:bodyPr>
          <a:lstStyle/>
          <a:p>
            <a:r>
              <a:rPr lang="ja-JP" altLang="en-US" dirty="0" smtClean="0"/>
              <a:t>分析</a:t>
            </a:r>
            <a:r>
              <a:rPr kumimoji="1" lang="ja-JP" altLang="en-US" dirty="0" smtClean="0"/>
              <a:t>結果</a:t>
            </a:r>
            <a:endParaRPr kumimoji="1" lang="en-US" altLang="ja-JP" dirty="0" smtClean="0"/>
          </a:p>
          <a:p>
            <a:pPr marL="0" indent="0">
              <a:buNone/>
            </a:pPr>
            <a:r>
              <a:rPr lang="ja-JP" altLang="en-US" dirty="0"/>
              <a:t>コンピュータによる乱数でもグー、チョキ、パー、あいこの出現率だけなら、</a:t>
            </a:r>
            <a:endParaRPr lang="en-US" altLang="ja-JP" dirty="0"/>
          </a:p>
          <a:p>
            <a:pPr marL="0" indent="0">
              <a:buNone/>
            </a:pPr>
            <a:r>
              <a:rPr lang="ja-JP" altLang="en-US" dirty="0"/>
              <a:t>人間による</a:t>
            </a:r>
            <a:r>
              <a:rPr lang="ja-JP" altLang="en-US" dirty="0" smtClean="0"/>
              <a:t>手の出現率と</a:t>
            </a:r>
            <a:r>
              <a:rPr lang="ja-JP" altLang="en-US" dirty="0"/>
              <a:t>比</a:t>
            </a:r>
            <a:r>
              <a:rPr lang="ja-JP" altLang="en-US" dirty="0" smtClean="0"/>
              <a:t>べて</a:t>
            </a:r>
            <a:r>
              <a:rPr lang="ja-JP" altLang="en-US" dirty="0"/>
              <a:t>も</a:t>
            </a:r>
            <a:r>
              <a:rPr lang="ja-JP" altLang="en-US" dirty="0" smtClean="0"/>
              <a:t>偏りに違いはなかった。</a:t>
            </a:r>
            <a:endParaRPr lang="en-US" altLang="ja-JP" dirty="0" smtClean="0"/>
          </a:p>
          <a:p>
            <a:pPr marL="0" indent="0">
              <a:buNone/>
            </a:pPr>
            <a:r>
              <a:rPr lang="ja-JP" altLang="en-US" dirty="0" smtClean="0"/>
              <a:t>ただ、３種類と少ないとどうしても同じ手が連続で出やすくなってしまう。</a:t>
            </a:r>
            <a:endParaRPr lang="en-US" altLang="ja-JP" dirty="0" smtClean="0"/>
          </a:p>
          <a:p>
            <a:pPr marL="0" indent="0">
              <a:buNone/>
            </a:pPr>
            <a:endParaRPr lang="en-US" altLang="ja-JP" dirty="0"/>
          </a:p>
          <a:p>
            <a:pPr marL="0" indent="0">
              <a:buNone/>
            </a:pPr>
            <a:r>
              <a:rPr lang="ja-JP" altLang="en-US" dirty="0"/>
              <a:t>サザエさんのじゃんけんでは、コンピュータやサイコロなどを用いた乱数で</a:t>
            </a:r>
            <a:endParaRPr lang="en-US" altLang="ja-JP" dirty="0"/>
          </a:p>
          <a:p>
            <a:pPr marL="0" indent="0">
              <a:buNone/>
            </a:pPr>
            <a:r>
              <a:rPr lang="ja-JP" altLang="en-US" dirty="0"/>
              <a:t>手を決めたとしても</a:t>
            </a:r>
            <a:r>
              <a:rPr lang="ja-JP" altLang="en-US" dirty="0" smtClean="0"/>
              <a:t>、最終的には人</a:t>
            </a:r>
            <a:r>
              <a:rPr lang="ja-JP" altLang="en-US" dirty="0"/>
              <a:t>が関わって</a:t>
            </a:r>
            <a:r>
              <a:rPr lang="ja-JP" altLang="en-US" dirty="0" smtClean="0"/>
              <a:t>調整して</a:t>
            </a:r>
            <a:r>
              <a:rPr lang="ja-JP" altLang="en-US" dirty="0"/>
              <a:t>いることがわかる。</a:t>
            </a:r>
            <a:endParaRPr lang="en-US" altLang="ja-JP" dirty="0"/>
          </a:p>
          <a:p>
            <a:pPr marL="0" indent="0">
              <a:buNone/>
            </a:pPr>
            <a:r>
              <a:rPr lang="ja-JP" altLang="en-US" dirty="0"/>
              <a:t>今回</a:t>
            </a:r>
            <a:r>
              <a:rPr lang="ja-JP" altLang="en-US" dirty="0" smtClean="0"/>
              <a:t>は１５種類</a:t>
            </a:r>
            <a:r>
              <a:rPr lang="ja-JP" altLang="en-US" dirty="0"/>
              <a:t>の乱数を</a:t>
            </a:r>
            <a:r>
              <a:rPr lang="ja-JP" altLang="en-US" dirty="0" smtClean="0"/>
              <a:t>剰余</a:t>
            </a:r>
            <a:r>
              <a:rPr lang="ja-JP" altLang="en-US" dirty="0"/>
              <a:t>に</a:t>
            </a:r>
            <a:r>
              <a:rPr lang="ja-JP" altLang="en-US" dirty="0" smtClean="0"/>
              <a:t>より３分割する簡易</a:t>
            </a:r>
            <a:r>
              <a:rPr lang="ja-JP" altLang="en-US" dirty="0"/>
              <a:t>な方法であったが、同じ手</a:t>
            </a:r>
            <a:r>
              <a:rPr lang="ja-JP" altLang="en-US" dirty="0" smtClean="0"/>
              <a:t>が</a:t>
            </a:r>
            <a:endParaRPr lang="en-US" altLang="ja-JP" dirty="0" smtClean="0"/>
          </a:p>
          <a:p>
            <a:pPr marL="0" indent="0">
              <a:buNone/>
            </a:pPr>
            <a:r>
              <a:rPr lang="ja-JP" altLang="en-US" dirty="0" smtClean="0"/>
              <a:t>出にくい</a:t>
            </a:r>
            <a:r>
              <a:rPr lang="ja-JP" altLang="en-US" dirty="0"/>
              <a:t>ようにアルゴリズムを調整することで、人間乱数っぽく出来るだろう。</a:t>
            </a:r>
            <a:endParaRPr lang="en-US" altLang="ja-JP" dirty="0"/>
          </a:p>
          <a:p>
            <a:pPr marL="0" indent="0">
              <a:buNone/>
            </a:pPr>
            <a:endParaRPr kumimoji="1" lang="en-US" altLang="ja-JP" dirty="0" smtClean="0"/>
          </a:p>
          <a:p>
            <a:r>
              <a:rPr lang="ja-JP" altLang="en-US" dirty="0"/>
              <a:t>別</a:t>
            </a:r>
            <a:r>
              <a:rPr lang="ja-JP" altLang="en-US" dirty="0" smtClean="0"/>
              <a:t>の方の調査結果</a:t>
            </a:r>
            <a:endParaRPr kumimoji="1" lang="en-US" altLang="ja-JP" dirty="0" smtClean="0"/>
          </a:p>
          <a:p>
            <a:pPr marL="0" indent="0">
              <a:buNone/>
            </a:pPr>
            <a:r>
              <a:rPr lang="ja-JP" altLang="en-US" dirty="0"/>
              <a:t>研究タイトル 「偏りを知る」　～じゃんけんなどにおける統計的推定～</a:t>
            </a:r>
          </a:p>
          <a:p>
            <a:pPr marL="0" indent="0">
              <a:buNone/>
            </a:pPr>
            <a:r>
              <a:rPr lang="en-US" altLang="ja-JP" dirty="0">
                <a:hlinkClick r:id="rId2"/>
              </a:rPr>
              <a:t>https://ssh.jst.go.jp/research/show/404</a:t>
            </a:r>
            <a:endParaRPr lang="en-US" altLang="ja-JP" dirty="0" smtClean="0"/>
          </a:p>
          <a:p>
            <a:pPr marL="0" indent="0">
              <a:buNone/>
            </a:pPr>
            <a:endParaRPr lang="en-US" altLang="ja-JP" dirty="0"/>
          </a:p>
          <a:p>
            <a:pPr marL="0" indent="0">
              <a:buNone/>
            </a:pP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1106571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91166"/>
          </a:xfrm>
        </p:spPr>
        <p:txBody>
          <a:bodyPr>
            <a:normAutofit/>
          </a:bodyPr>
          <a:lstStyle/>
          <a:p>
            <a:r>
              <a:rPr kumimoji="1" lang="ja-JP" altLang="en-US" dirty="0" smtClean="0"/>
              <a:t>■次の手の予測と勝敗結果</a:t>
            </a:r>
            <a:endParaRPr kumimoji="1" lang="ja-JP" altLang="en-US" dirty="0"/>
          </a:p>
        </p:txBody>
      </p:sp>
      <p:sp>
        <p:nvSpPr>
          <p:cNvPr id="3" name="コンテンツ プレースホルダー 2"/>
          <p:cNvSpPr>
            <a:spLocks noGrp="1"/>
          </p:cNvSpPr>
          <p:nvPr>
            <p:ph idx="1"/>
          </p:nvPr>
        </p:nvSpPr>
        <p:spPr>
          <a:xfrm>
            <a:off x="677334" y="1300767"/>
            <a:ext cx="8596668" cy="4740596"/>
          </a:xfrm>
        </p:spPr>
        <p:txBody>
          <a:bodyPr/>
          <a:lstStyle/>
          <a:p>
            <a:r>
              <a:rPr kumimoji="1" lang="ja-JP" altLang="en-US" dirty="0" smtClean="0"/>
              <a:t>じゃんけんの癖から次の手の勝手を予測する</a:t>
            </a:r>
            <a:endParaRPr kumimoji="1" lang="en-US" altLang="ja-JP" dirty="0" smtClean="0"/>
          </a:p>
          <a:p>
            <a:pPr marL="0" indent="0">
              <a:buNone/>
            </a:pPr>
            <a:r>
              <a:rPr lang="ja-JP" altLang="en-US" dirty="0" smtClean="0"/>
              <a:t>・チョキが多いので、グー ＞ チョキ ＞ パーの優先順位とする</a:t>
            </a:r>
            <a:endParaRPr lang="ja-JP" altLang="en-US" dirty="0"/>
          </a:p>
          <a:p>
            <a:pPr marL="0" indent="0">
              <a:buNone/>
            </a:pPr>
            <a:r>
              <a:rPr lang="ja-JP" altLang="en-US" dirty="0" smtClean="0"/>
              <a:t>・前回と違う</a:t>
            </a:r>
            <a:r>
              <a:rPr lang="ja-JP" altLang="en-US" dirty="0"/>
              <a:t>手を</a:t>
            </a:r>
            <a:r>
              <a:rPr lang="ja-JP" altLang="en-US" dirty="0" smtClean="0"/>
              <a:t>出すので、上記の優先順位で勝手を選ぶ</a:t>
            </a:r>
            <a:endParaRPr lang="ja-JP" altLang="en-US" dirty="0"/>
          </a:p>
          <a:p>
            <a:pPr marL="0" indent="0">
              <a:buNone/>
            </a:pPr>
            <a:r>
              <a:rPr lang="ja-JP" altLang="en-US" dirty="0" smtClean="0"/>
              <a:t>・二手前</a:t>
            </a:r>
            <a:r>
              <a:rPr lang="ja-JP" altLang="en-US" dirty="0"/>
              <a:t>と一手前</a:t>
            </a:r>
            <a:r>
              <a:rPr lang="ja-JP" altLang="en-US" dirty="0" smtClean="0"/>
              <a:t>が違う手なら、残り</a:t>
            </a:r>
            <a:r>
              <a:rPr lang="ja-JP" altLang="en-US" dirty="0"/>
              <a:t>の</a:t>
            </a:r>
            <a:r>
              <a:rPr lang="ja-JP" altLang="en-US" dirty="0" smtClean="0"/>
              <a:t>手を出すので勝手を選ぶ</a:t>
            </a:r>
            <a:endParaRPr lang="en-US" altLang="ja-JP" dirty="0" smtClean="0"/>
          </a:p>
          <a:p>
            <a:pPr marL="0" indent="0">
              <a:buNone/>
            </a:pPr>
            <a:r>
              <a:rPr lang="ja-JP" altLang="en-US" dirty="0"/>
              <a:t>・</a:t>
            </a:r>
            <a:r>
              <a:rPr lang="ja-JP" altLang="en-US" dirty="0" smtClean="0"/>
              <a:t>三手</a:t>
            </a:r>
            <a:r>
              <a:rPr lang="ja-JP" altLang="en-US" dirty="0"/>
              <a:t>の中に同手がある場合、 残りの</a:t>
            </a:r>
            <a:r>
              <a:rPr lang="ja-JP" altLang="en-US" dirty="0" smtClean="0"/>
              <a:t>手</a:t>
            </a:r>
            <a:r>
              <a:rPr lang="ja-JP" altLang="en-US" dirty="0"/>
              <a:t>を</a:t>
            </a:r>
            <a:r>
              <a:rPr lang="ja-JP" altLang="en-US" dirty="0" smtClean="0"/>
              <a:t>出すので</a:t>
            </a:r>
            <a:r>
              <a:rPr lang="ja-JP" altLang="en-US" dirty="0"/>
              <a:t>勝手を</a:t>
            </a:r>
            <a:r>
              <a:rPr lang="ja-JP" altLang="en-US" dirty="0" smtClean="0"/>
              <a:t>選ぶ</a:t>
            </a:r>
            <a:endParaRPr lang="ja-JP" altLang="en-US" dirty="0"/>
          </a:p>
          <a:p>
            <a:pPr marL="0" indent="0">
              <a:buNone/>
            </a:pPr>
            <a:r>
              <a:rPr lang="ja-JP" altLang="en-US" dirty="0" smtClean="0"/>
              <a:t>・</a:t>
            </a:r>
            <a:r>
              <a:rPr lang="ja-JP" altLang="en-US" dirty="0"/>
              <a:t>二手前と一手前</a:t>
            </a:r>
            <a:r>
              <a:rPr lang="ja-JP" altLang="en-US" dirty="0" smtClean="0"/>
              <a:t>が</a:t>
            </a:r>
            <a:r>
              <a:rPr lang="ja-JP" altLang="en-US" dirty="0"/>
              <a:t>同</a:t>
            </a:r>
            <a:r>
              <a:rPr lang="ja-JP" altLang="en-US" dirty="0" smtClean="0"/>
              <a:t>じ手なら、勝手を出すので負手を選ぶ</a:t>
            </a:r>
            <a:endParaRPr lang="en-US" altLang="ja-JP" dirty="0" smtClean="0"/>
          </a:p>
          <a:p>
            <a:pPr marL="0" indent="0">
              <a:buNone/>
            </a:pPr>
            <a:endParaRPr kumimoji="1" lang="en-US" altLang="ja-JP" dirty="0" smtClean="0"/>
          </a:p>
          <a:p>
            <a:pPr marL="0" indent="0">
              <a:buNone/>
            </a:pPr>
            <a:r>
              <a:rPr lang="ja-JP" altLang="en-US" dirty="0" smtClean="0"/>
              <a:t>上記を基にプログラムを組み過去データと検証する。かなりベタベタです。</a:t>
            </a:r>
            <a:endParaRPr lang="en-US" altLang="ja-JP" dirty="0" smtClean="0"/>
          </a:p>
          <a:p>
            <a:pPr marL="0" indent="0">
              <a:buNone/>
            </a:pPr>
            <a:r>
              <a:rPr lang="en-US" altLang="ja-JP" dirty="0" smtClean="0"/>
              <a:t>※</a:t>
            </a:r>
            <a:r>
              <a:rPr lang="ja-JP" altLang="en-US" dirty="0" smtClean="0"/>
              <a:t>同手の間隔処理については面倒なのでやめる。</a:t>
            </a:r>
            <a:endParaRPr kumimoji="1" lang="ja-JP" altLang="en-US" dirty="0"/>
          </a:p>
        </p:txBody>
      </p:sp>
    </p:spTree>
    <p:extLst>
      <p:ext uri="{BB962C8B-B14F-4D97-AF65-F5344CB8AC3E}">
        <p14:creationId xmlns:p14="http://schemas.microsoft.com/office/powerpoint/2010/main" val="39883033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13893"/>
          </a:xfrm>
        </p:spPr>
        <p:txBody>
          <a:bodyPr>
            <a:normAutofit fontScale="90000"/>
          </a:bodyPr>
          <a:lstStyle/>
          <a:p>
            <a:r>
              <a:rPr lang="ja-JP" altLang="en-US" dirty="0"/>
              <a:t>次の手</a:t>
            </a:r>
            <a:r>
              <a:rPr lang="ja-JP" altLang="en-US" dirty="0" smtClean="0"/>
              <a:t>の予測プログラム</a:t>
            </a:r>
            <a:endParaRPr kumimoji="1" lang="ja-JP" altLang="en-US" dirty="0"/>
          </a:p>
        </p:txBody>
      </p:sp>
      <p:sp>
        <p:nvSpPr>
          <p:cNvPr id="3" name="コンテンツ プレースホルダー 2"/>
          <p:cNvSpPr>
            <a:spLocks noGrp="1"/>
          </p:cNvSpPr>
          <p:nvPr>
            <p:ph idx="1"/>
          </p:nvPr>
        </p:nvSpPr>
        <p:spPr>
          <a:xfrm>
            <a:off x="5934145" y="3510565"/>
            <a:ext cx="4085618" cy="2297806"/>
          </a:xfrm>
        </p:spPr>
        <p:txBody>
          <a:bodyPr>
            <a:normAutofit/>
          </a:bodyPr>
          <a:lstStyle/>
          <a:p>
            <a:pPr marL="0" indent="0">
              <a:buNone/>
            </a:pPr>
            <a:r>
              <a:rPr lang="en-US" altLang="ja-JP" sz="1400" dirty="0"/>
              <a:t> else{</a:t>
            </a:r>
          </a:p>
          <a:p>
            <a:pPr marL="0" indent="0">
              <a:buNone/>
            </a:pPr>
            <a:r>
              <a:rPr lang="en-US" altLang="ja-JP" sz="1400" dirty="0"/>
              <a:t>      #</a:t>
            </a:r>
            <a:r>
              <a:rPr lang="ja-JP" altLang="en-US" sz="1400" dirty="0"/>
              <a:t>同一なら勝手と予想するので負手にする</a:t>
            </a:r>
          </a:p>
          <a:p>
            <a:pPr marL="0" indent="0">
              <a:buNone/>
            </a:pPr>
            <a:r>
              <a:rPr lang="ja-JP" altLang="en-US" sz="1400" dirty="0"/>
              <a:t>      </a:t>
            </a:r>
            <a:r>
              <a:rPr lang="en-US" altLang="ja-JP" sz="1400" dirty="0"/>
              <a:t>if(</a:t>
            </a:r>
            <a:r>
              <a:rPr lang="en-US" altLang="ja-JP" sz="1400" dirty="0" err="1"/>
              <a:t>fstkind</a:t>
            </a:r>
            <a:r>
              <a:rPr lang="en-US" altLang="ja-JP" sz="1400" dirty="0"/>
              <a:t> == 'G') guess &lt;- 'C';</a:t>
            </a:r>
          </a:p>
          <a:p>
            <a:pPr marL="0" indent="0">
              <a:buNone/>
            </a:pPr>
            <a:r>
              <a:rPr lang="en-US" altLang="ja-JP" sz="1400" dirty="0"/>
              <a:t>      if(</a:t>
            </a:r>
            <a:r>
              <a:rPr lang="en-US" altLang="ja-JP" sz="1400" dirty="0" err="1"/>
              <a:t>fstkind</a:t>
            </a:r>
            <a:r>
              <a:rPr lang="en-US" altLang="ja-JP" sz="1400" dirty="0"/>
              <a:t> == 'C') guess &lt;- 'P';</a:t>
            </a:r>
          </a:p>
          <a:p>
            <a:pPr marL="0" indent="0">
              <a:buNone/>
            </a:pPr>
            <a:r>
              <a:rPr lang="en-US" altLang="ja-JP" sz="1400" dirty="0"/>
              <a:t>      if(</a:t>
            </a:r>
            <a:r>
              <a:rPr lang="en-US" altLang="ja-JP" sz="1400" dirty="0" err="1"/>
              <a:t>fstkind</a:t>
            </a:r>
            <a:r>
              <a:rPr lang="en-US" altLang="ja-JP" sz="1400" dirty="0"/>
              <a:t> == 'P') guess &lt;- 'G';</a:t>
            </a:r>
          </a:p>
          <a:p>
            <a:pPr marL="0" indent="0">
              <a:buNone/>
            </a:pPr>
            <a:r>
              <a:rPr lang="en-US" altLang="ja-JP" sz="1400" dirty="0"/>
              <a:t>    }</a:t>
            </a:r>
            <a:endParaRPr kumimoji="1" lang="ja-JP" altLang="en-US" sz="1400" dirty="0"/>
          </a:p>
        </p:txBody>
      </p:sp>
      <p:sp>
        <p:nvSpPr>
          <p:cNvPr id="4" name="コンテンツ プレースホルダー 2"/>
          <p:cNvSpPr txBox="1">
            <a:spLocks/>
          </p:cNvSpPr>
          <p:nvPr/>
        </p:nvSpPr>
        <p:spPr>
          <a:xfrm>
            <a:off x="677334" y="1442433"/>
            <a:ext cx="5256811" cy="46363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sz="1400" dirty="0" smtClean="0"/>
              <a:t>  if(</a:t>
            </a:r>
            <a:r>
              <a:rPr lang="en-US" altLang="ja-JP" sz="1400" dirty="0" err="1" smtClean="0"/>
              <a:t>fstkind</a:t>
            </a:r>
            <a:r>
              <a:rPr lang="en-US" altLang="ja-JP" sz="1400" dirty="0" smtClean="0"/>
              <a:t> </a:t>
            </a:r>
            <a:r>
              <a:rPr lang="en-US" altLang="ja-JP" sz="1400" dirty="0"/>
              <a:t>== 'G') guess &lt;- 'C';</a:t>
            </a:r>
          </a:p>
          <a:p>
            <a:pPr marL="0" indent="0">
              <a:buNone/>
            </a:pPr>
            <a:r>
              <a:rPr lang="en-US" altLang="ja-JP" sz="1400" dirty="0"/>
              <a:t>  if(</a:t>
            </a:r>
            <a:r>
              <a:rPr lang="en-US" altLang="ja-JP" sz="1400" dirty="0" err="1"/>
              <a:t>fstkind</a:t>
            </a:r>
            <a:r>
              <a:rPr lang="en-US" altLang="ja-JP" sz="1400" dirty="0"/>
              <a:t> == 'C') guess &lt;- 'G';</a:t>
            </a:r>
          </a:p>
          <a:p>
            <a:pPr marL="0" indent="0">
              <a:buNone/>
            </a:pPr>
            <a:r>
              <a:rPr lang="en-US" altLang="ja-JP" sz="1400" dirty="0"/>
              <a:t>  if(</a:t>
            </a:r>
            <a:r>
              <a:rPr lang="en-US" altLang="ja-JP" sz="1400" dirty="0" err="1"/>
              <a:t>fstkind</a:t>
            </a:r>
            <a:r>
              <a:rPr lang="en-US" altLang="ja-JP" sz="1400" dirty="0"/>
              <a:t> == 'P') guess &lt;- 'G';</a:t>
            </a:r>
          </a:p>
          <a:p>
            <a:pPr marL="0" indent="0">
              <a:buNone/>
            </a:pPr>
            <a:endParaRPr lang="en-US" altLang="ja-JP" sz="1400" dirty="0"/>
          </a:p>
          <a:p>
            <a:pPr marL="0" indent="0">
              <a:buNone/>
            </a:pPr>
            <a:r>
              <a:rPr lang="en-US" altLang="ja-JP" sz="1400" dirty="0"/>
              <a:t>  #2</a:t>
            </a:r>
            <a:r>
              <a:rPr lang="ja-JP" altLang="en-US" sz="1400" dirty="0"/>
              <a:t>手前が在る場合</a:t>
            </a:r>
          </a:p>
          <a:p>
            <a:pPr marL="0" indent="0">
              <a:buNone/>
            </a:pPr>
            <a:r>
              <a:rPr lang="ja-JP" altLang="en-US" sz="1400" dirty="0"/>
              <a:t>  </a:t>
            </a:r>
            <a:r>
              <a:rPr lang="en-US" altLang="ja-JP" sz="1400" dirty="0"/>
              <a:t>if(</a:t>
            </a:r>
            <a:r>
              <a:rPr lang="en-US" altLang="ja-JP" sz="1400" dirty="0" err="1"/>
              <a:t>sndkind</a:t>
            </a:r>
            <a:r>
              <a:rPr lang="en-US" altLang="ja-JP" sz="1400" dirty="0"/>
              <a:t> != ''){</a:t>
            </a:r>
          </a:p>
          <a:p>
            <a:pPr marL="0" indent="0">
              <a:buNone/>
            </a:pPr>
            <a:r>
              <a:rPr lang="en-US" altLang="ja-JP" sz="1400" dirty="0"/>
              <a:t>    if(</a:t>
            </a:r>
            <a:r>
              <a:rPr lang="en-US" altLang="ja-JP" sz="1400" dirty="0" err="1"/>
              <a:t>sndkind</a:t>
            </a:r>
            <a:r>
              <a:rPr lang="en-US" altLang="ja-JP" sz="1400" dirty="0"/>
              <a:t> != </a:t>
            </a:r>
            <a:r>
              <a:rPr lang="en-US" altLang="ja-JP" sz="1400" dirty="0" err="1"/>
              <a:t>fstkind</a:t>
            </a:r>
            <a:r>
              <a:rPr lang="en-US" altLang="ja-JP" sz="1400" dirty="0"/>
              <a:t>){</a:t>
            </a:r>
          </a:p>
          <a:p>
            <a:pPr marL="0" indent="0">
              <a:buNone/>
            </a:pPr>
            <a:r>
              <a:rPr lang="en-US" altLang="ja-JP" sz="1400" dirty="0"/>
              <a:t>      #</a:t>
            </a:r>
            <a:r>
              <a:rPr lang="ja-JP" altLang="en-US" sz="1400" dirty="0"/>
              <a:t>残りの手が出ると予想するので残りの手の勝手にする</a:t>
            </a:r>
          </a:p>
          <a:p>
            <a:pPr marL="0" indent="0">
              <a:buNone/>
            </a:pPr>
            <a:r>
              <a:rPr lang="ja-JP" altLang="en-US" sz="1400" dirty="0"/>
              <a:t>      </a:t>
            </a:r>
            <a:r>
              <a:rPr lang="en-US" altLang="ja-JP" sz="1400" dirty="0" err="1"/>
              <a:t>ptn</a:t>
            </a:r>
            <a:r>
              <a:rPr lang="en-US" altLang="ja-JP" sz="1400" dirty="0"/>
              <a:t> &lt;- paste(</a:t>
            </a:r>
            <a:r>
              <a:rPr lang="en-US" altLang="ja-JP" sz="1400" dirty="0" err="1"/>
              <a:t>fstkind,sndkind,sep</a:t>
            </a:r>
            <a:r>
              <a:rPr lang="en-US" altLang="ja-JP" sz="1400" dirty="0"/>
              <a:t>="");</a:t>
            </a:r>
          </a:p>
          <a:p>
            <a:pPr marL="0" indent="0">
              <a:buNone/>
            </a:pPr>
            <a:r>
              <a:rPr lang="en-US" altLang="ja-JP" sz="1400" dirty="0"/>
              <a:t>      if(</a:t>
            </a:r>
            <a:r>
              <a:rPr lang="en-US" altLang="ja-JP" sz="1400" dirty="0" err="1"/>
              <a:t>ptn</a:t>
            </a:r>
            <a:r>
              <a:rPr lang="en-US" altLang="ja-JP" sz="1400" dirty="0"/>
              <a:t> == 'GC' || </a:t>
            </a:r>
            <a:r>
              <a:rPr lang="en-US" altLang="ja-JP" sz="1400" dirty="0" err="1"/>
              <a:t>ptn</a:t>
            </a:r>
            <a:r>
              <a:rPr lang="en-US" altLang="ja-JP" sz="1400" dirty="0"/>
              <a:t> == 'CG') guess &lt;- 'C';</a:t>
            </a:r>
          </a:p>
          <a:p>
            <a:pPr marL="0" indent="0">
              <a:buNone/>
            </a:pPr>
            <a:r>
              <a:rPr lang="en-US" altLang="ja-JP" sz="1400" dirty="0"/>
              <a:t>      if(</a:t>
            </a:r>
            <a:r>
              <a:rPr lang="en-US" altLang="ja-JP" sz="1400" dirty="0" err="1"/>
              <a:t>ptn</a:t>
            </a:r>
            <a:r>
              <a:rPr lang="en-US" altLang="ja-JP" sz="1400" dirty="0"/>
              <a:t> == 'CP' || </a:t>
            </a:r>
            <a:r>
              <a:rPr lang="en-US" altLang="ja-JP" sz="1400" dirty="0" err="1"/>
              <a:t>ptn</a:t>
            </a:r>
            <a:r>
              <a:rPr lang="en-US" altLang="ja-JP" sz="1400" dirty="0"/>
              <a:t> == 'PC') guess &lt;- 'P';</a:t>
            </a:r>
          </a:p>
          <a:p>
            <a:pPr marL="0" indent="0">
              <a:buNone/>
            </a:pPr>
            <a:r>
              <a:rPr lang="en-US" altLang="ja-JP" sz="1400" dirty="0"/>
              <a:t>      if(</a:t>
            </a:r>
            <a:r>
              <a:rPr lang="en-US" altLang="ja-JP" sz="1400" dirty="0" err="1"/>
              <a:t>ptn</a:t>
            </a:r>
            <a:r>
              <a:rPr lang="en-US" altLang="ja-JP" sz="1400" dirty="0"/>
              <a:t> == 'PG' || </a:t>
            </a:r>
            <a:r>
              <a:rPr lang="en-US" altLang="ja-JP" sz="1400" dirty="0" err="1"/>
              <a:t>ptn</a:t>
            </a:r>
            <a:r>
              <a:rPr lang="en-US" altLang="ja-JP" sz="1400" dirty="0"/>
              <a:t> == 'GP') guess &lt;- 'G';</a:t>
            </a:r>
          </a:p>
          <a:p>
            <a:pPr marL="0" indent="0">
              <a:buNone/>
            </a:pPr>
            <a:r>
              <a:rPr lang="en-US" altLang="ja-JP" sz="1400" dirty="0"/>
              <a:t>    </a:t>
            </a:r>
            <a:r>
              <a:rPr lang="en-US" altLang="ja-JP" sz="1400" dirty="0" smtClean="0"/>
              <a:t>}</a:t>
            </a:r>
            <a:endParaRPr lang="en-US" altLang="ja-JP" sz="1400" dirty="0"/>
          </a:p>
        </p:txBody>
      </p:sp>
    </p:spTree>
    <p:extLst>
      <p:ext uri="{BB962C8B-B14F-4D97-AF65-F5344CB8AC3E}">
        <p14:creationId xmlns:p14="http://schemas.microsoft.com/office/powerpoint/2010/main" val="28760325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39651"/>
          </a:xfrm>
        </p:spPr>
        <p:txBody>
          <a:bodyPr>
            <a:normAutofit fontScale="90000"/>
          </a:bodyPr>
          <a:lstStyle/>
          <a:p>
            <a:r>
              <a:rPr lang="ja-JP" altLang="en-US" dirty="0"/>
              <a:t>次の</a:t>
            </a:r>
            <a:r>
              <a:rPr lang="ja-JP" altLang="en-US" dirty="0" smtClean="0"/>
              <a:t>手の</a:t>
            </a:r>
            <a:r>
              <a:rPr lang="ja-JP" altLang="en-US" dirty="0"/>
              <a:t>予測プログラム</a:t>
            </a:r>
            <a:endParaRPr kumimoji="1" lang="ja-JP" altLang="en-US" dirty="0"/>
          </a:p>
        </p:txBody>
      </p:sp>
      <p:sp>
        <p:nvSpPr>
          <p:cNvPr id="3" name="コンテンツ プレースホルダー 2"/>
          <p:cNvSpPr>
            <a:spLocks noGrp="1"/>
          </p:cNvSpPr>
          <p:nvPr>
            <p:ph idx="1"/>
          </p:nvPr>
        </p:nvSpPr>
        <p:spPr>
          <a:xfrm>
            <a:off x="677334" y="1352282"/>
            <a:ext cx="7256052" cy="4689080"/>
          </a:xfrm>
        </p:spPr>
        <p:txBody>
          <a:bodyPr>
            <a:normAutofit fontScale="92500" lnSpcReduction="10000"/>
          </a:bodyPr>
          <a:lstStyle/>
          <a:p>
            <a:pPr marL="0" indent="0">
              <a:buNone/>
            </a:pPr>
            <a:r>
              <a:rPr lang="ja-JP" altLang="en-US" sz="1500" dirty="0"/>
              <a:t> </a:t>
            </a:r>
            <a:r>
              <a:rPr lang="en-US" altLang="ja-JP" sz="1500" dirty="0"/>
              <a:t>#3</a:t>
            </a:r>
            <a:r>
              <a:rPr lang="ja-JP" altLang="en-US" sz="1500" dirty="0"/>
              <a:t>手前が在る場合</a:t>
            </a:r>
          </a:p>
          <a:p>
            <a:pPr marL="0" indent="0">
              <a:buNone/>
            </a:pPr>
            <a:r>
              <a:rPr lang="ja-JP" altLang="en-US" sz="1500" dirty="0"/>
              <a:t>    </a:t>
            </a:r>
            <a:r>
              <a:rPr lang="en-US" altLang="ja-JP" sz="1500" dirty="0"/>
              <a:t>if(</a:t>
            </a:r>
            <a:r>
              <a:rPr lang="en-US" altLang="ja-JP" sz="1500" dirty="0" err="1"/>
              <a:t>thrkind</a:t>
            </a:r>
            <a:r>
              <a:rPr lang="en-US" altLang="ja-JP" sz="1500" dirty="0"/>
              <a:t> != ''){</a:t>
            </a:r>
          </a:p>
          <a:p>
            <a:pPr marL="0" indent="0">
              <a:buNone/>
            </a:pPr>
            <a:r>
              <a:rPr lang="en-US" altLang="ja-JP" sz="1500" dirty="0"/>
              <a:t>      #</a:t>
            </a:r>
            <a:r>
              <a:rPr lang="ja-JP" altLang="en-US" sz="1500" dirty="0"/>
              <a:t>違う組み合わせ　残りの手が出ると予想するので残りの手の勝手にする</a:t>
            </a:r>
          </a:p>
          <a:p>
            <a:pPr marL="0" indent="0">
              <a:buNone/>
            </a:pPr>
            <a:r>
              <a:rPr lang="ja-JP" altLang="en-US" sz="1500" dirty="0"/>
              <a:t>      </a:t>
            </a:r>
            <a:r>
              <a:rPr lang="en-US" altLang="ja-JP" sz="1500" dirty="0" err="1"/>
              <a:t>ptn</a:t>
            </a:r>
            <a:r>
              <a:rPr lang="en-US" altLang="ja-JP" sz="1500" dirty="0"/>
              <a:t> &lt;- paste(</a:t>
            </a:r>
            <a:r>
              <a:rPr lang="en-US" altLang="ja-JP" sz="1500" dirty="0" err="1"/>
              <a:t>fstkind,sndkind,sep</a:t>
            </a:r>
            <a:r>
              <a:rPr lang="en-US" altLang="ja-JP" sz="1500" dirty="0"/>
              <a:t>="");</a:t>
            </a:r>
          </a:p>
          <a:p>
            <a:pPr marL="0" indent="0">
              <a:buNone/>
            </a:pPr>
            <a:r>
              <a:rPr lang="en-US" altLang="ja-JP" sz="1500" dirty="0"/>
              <a:t>      if(</a:t>
            </a:r>
            <a:r>
              <a:rPr lang="en-US" altLang="ja-JP" sz="1500" dirty="0" err="1"/>
              <a:t>ptn</a:t>
            </a:r>
            <a:r>
              <a:rPr lang="en-US" altLang="ja-JP" sz="1500" dirty="0"/>
              <a:t> == 'GC' || </a:t>
            </a:r>
            <a:r>
              <a:rPr lang="en-US" altLang="ja-JP" sz="1500" dirty="0" err="1"/>
              <a:t>ptn</a:t>
            </a:r>
            <a:r>
              <a:rPr lang="en-US" altLang="ja-JP" sz="1500" dirty="0"/>
              <a:t> == 'CG') guess &lt;- 'C';</a:t>
            </a:r>
          </a:p>
          <a:p>
            <a:pPr marL="0" indent="0">
              <a:buNone/>
            </a:pPr>
            <a:r>
              <a:rPr lang="en-US" altLang="ja-JP" sz="1500" dirty="0"/>
              <a:t>      </a:t>
            </a:r>
            <a:r>
              <a:rPr lang="en-US" altLang="ja-JP" sz="1500" dirty="0" err="1"/>
              <a:t>ptn</a:t>
            </a:r>
            <a:r>
              <a:rPr lang="en-US" altLang="ja-JP" sz="1500" dirty="0"/>
              <a:t> &lt;- paste(</a:t>
            </a:r>
            <a:r>
              <a:rPr lang="en-US" altLang="ja-JP" sz="1500" dirty="0" err="1"/>
              <a:t>fstkind,sndkind,thrkind,sep</a:t>
            </a:r>
            <a:r>
              <a:rPr lang="en-US" altLang="ja-JP" sz="1500" dirty="0"/>
              <a:t>="");</a:t>
            </a:r>
          </a:p>
          <a:p>
            <a:pPr marL="0" indent="0">
              <a:buNone/>
            </a:pPr>
            <a:r>
              <a:rPr lang="en-US" altLang="ja-JP" sz="1500" dirty="0"/>
              <a:t>      if(</a:t>
            </a:r>
            <a:r>
              <a:rPr lang="en-US" altLang="ja-JP" sz="1500" dirty="0" err="1"/>
              <a:t>ptn</a:t>
            </a:r>
            <a:r>
              <a:rPr lang="en-US" altLang="ja-JP" sz="1500" dirty="0"/>
              <a:t> == 'GCG' || </a:t>
            </a:r>
            <a:r>
              <a:rPr lang="en-US" altLang="ja-JP" sz="1500" dirty="0" err="1"/>
              <a:t>ptn</a:t>
            </a:r>
            <a:r>
              <a:rPr lang="en-US" altLang="ja-JP" sz="1500" dirty="0"/>
              <a:t> == 'CGC') guess &lt;- 'C';</a:t>
            </a:r>
          </a:p>
          <a:p>
            <a:pPr marL="0" indent="0">
              <a:buNone/>
            </a:pPr>
            <a:r>
              <a:rPr lang="en-US" altLang="ja-JP" sz="1500" dirty="0"/>
              <a:t>      if(</a:t>
            </a:r>
            <a:r>
              <a:rPr lang="en-US" altLang="ja-JP" sz="1500" dirty="0" err="1"/>
              <a:t>ptn</a:t>
            </a:r>
            <a:r>
              <a:rPr lang="en-US" altLang="ja-JP" sz="1500" dirty="0"/>
              <a:t> == 'CPC' || </a:t>
            </a:r>
            <a:r>
              <a:rPr lang="en-US" altLang="ja-JP" sz="1500" dirty="0" err="1"/>
              <a:t>ptn</a:t>
            </a:r>
            <a:r>
              <a:rPr lang="en-US" altLang="ja-JP" sz="1500" dirty="0"/>
              <a:t> == 'PCP') guess &lt;- 'P';</a:t>
            </a:r>
          </a:p>
          <a:p>
            <a:pPr marL="0" indent="0">
              <a:buNone/>
            </a:pPr>
            <a:r>
              <a:rPr lang="en-US" altLang="ja-JP" sz="1500" dirty="0"/>
              <a:t>      if(</a:t>
            </a:r>
            <a:r>
              <a:rPr lang="en-US" altLang="ja-JP" sz="1500" dirty="0" err="1"/>
              <a:t>ptn</a:t>
            </a:r>
            <a:r>
              <a:rPr lang="en-US" altLang="ja-JP" sz="1500" dirty="0"/>
              <a:t> == 'PGP' || </a:t>
            </a:r>
            <a:r>
              <a:rPr lang="en-US" altLang="ja-JP" sz="1500" dirty="0" err="1"/>
              <a:t>ptn</a:t>
            </a:r>
            <a:r>
              <a:rPr lang="en-US" altLang="ja-JP" sz="1500" dirty="0"/>
              <a:t> == 'GPG') guess &lt;- 'G';</a:t>
            </a:r>
          </a:p>
          <a:p>
            <a:pPr marL="0" indent="0">
              <a:buNone/>
            </a:pPr>
            <a:r>
              <a:rPr lang="en-US" altLang="ja-JP" sz="1500" dirty="0"/>
              <a:t>      if(</a:t>
            </a:r>
            <a:r>
              <a:rPr lang="en-US" altLang="ja-JP" sz="1500" dirty="0" err="1"/>
              <a:t>ptn</a:t>
            </a:r>
            <a:r>
              <a:rPr lang="en-US" altLang="ja-JP" sz="1500" dirty="0"/>
              <a:t> == 'GGC' || </a:t>
            </a:r>
            <a:r>
              <a:rPr lang="en-US" altLang="ja-JP" sz="1500" dirty="0" err="1"/>
              <a:t>ptn</a:t>
            </a:r>
            <a:r>
              <a:rPr lang="en-US" altLang="ja-JP" sz="1500" dirty="0"/>
              <a:t> == 'CCG' || </a:t>
            </a:r>
            <a:r>
              <a:rPr lang="en-US" altLang="ja-JP" sz="1500" dirty="0" err="1"/>
              <a:t>ptn</a:t>
            </a:r>
            <a:r>
              <a:rPr lang="en-US" altLang="ja-JP" sz="1500" dirty="0"/>
              <a:t> == 'GCC' || </a:t>
            </a:r>
            <a:r>
              <a:rPr lang="en-US" altLang="ja-JP" sz="1500" dirty="0" err="1"/>
              <a:t>ptn</a:t>
            </a:r>
            <a:r>
              <a:rPr lang="en-US" altLang="ja-JP" sz="1500" dirty="0"/>
              <a:t> == 'CGG') guess &lt;- 'C';</a:t>
            </a:r>
          </a:p>
          <a:p>
            <a:pPr marL="0" indent="0">
              <a:buNone/>
            </a:pPr>
            <a:r>
              <a:rPr lang="en-US" altLang="ja-JP" sz="1500" dirty="0"/>
              <a:t>      if(</a:t>
            </a:r>
            <a:r>
              <a:rPr lang="en-US" altLang="ja-JP" sz="1500" dirty="0" err="1"/>
              <a:t>ptn</a:t>
            </a:r>
            <a:r>
              <a:rPr lang="en-US" altLang="ja-JP" sz="1500" dirty="0"/>
              <a:t> == 'CCP' || </a:t>
            </a:r>
            <a:r>
              <a:rPr lang="en-US" altLang="ja-JP" sz="1500" dirty="0" err="1"/>
              <a:t>ptn</a:t>
            </a:r>
            <a:r>
              <a:rPr lang="en-US" altLang="ja-JP" sz="1500" dirty="0"/>
              <a:t> == 'PPC' || </a:t>
            </a:r>
            <a:r>
              <a:rPr lang="en-US" altLang="ja-JP" sz="1500" dirty="0" err="1"/>
              <a:t>ptn</a:t>
            </a:r>
            <a:r>
              <a:rPr lang="en-US" altLang="ja-JP" sz="1500" dirty="0"/>
              <a:t> == 'PCC' || </a:t>
            </a:r>
            <a:r>
              <a:rPr lang="en-US" altLang="ja-JP" sz="1500" dirty="0" err="1"/>
              <a:t>ptn</a:t>
            </a:r>
            <a:r>
              <a:rPr lang="en-US" altLang="ja-JP" sz="1500" dirty="0"/>
              <a:t> == 'CPP') guess &lt;- 'P';</a:t>
            </a:r>
          </a:p>
          <a:p>
            <a:pPr marL="0" indent="0">
              <a:buNone/>
            </a:pPr>
            <a:r>
              <a:rPr lang="en-US" altLang="ja-JP" sz="1500" dirty="0"/>
              <a:t>      if(</a:t>
            </a:r>
            <a:r>
              <a:rPr lang="en-US" altLang="ja-JP" sz="1500" dirty="0" err="1"/>
              <a:t>ptn</a:t>
            </a:r>
            <a:r>
              <a:rPr lang="en-US" altLang="ja-JP" sz="1500" dirty="0"/>
              <a:t> == 'PPG' || </a:t>
            </a:r>
            <a:r>
              <a:rPr lang="en-US" altLang="ja-JP" sz="1500" dirty="0" err="1"/>
              <a:t>ptn</a:t>
            </a:r>
            <a:r>
              <a:rPr lang="en-US" altLang="ja-JP" sz="1500" dirty="0"/>
              <a:t> == 'GGP' || </a:t>
            </a:r>
            <a:r>
              <a:rPr lang="en-US" altLang="ja-JP" sz="1500" dirty="0" err="1"/>
              <a:t>ptn</a:t>
            </a:r>
            <a:r>
              <a:rPr lang="en-US" altLang="ja-JP" sz="1500" dirty="0"/>
              <a:t> == 'GPP' || </a:t>
            </a:r>
            <a:r>
              <a:rPr lang="en-US" altLang="ja-JP" sz="1500" dirty="0" err="1"/>
              <a:t>ptn</a:t>
            </a:r>
            <a:r>
              <a:rPr lang="en-US" altLang="ja-JP" sz="1500" dirty="0"/>
              <a:t> == 'PGG') guess &lt;- 'G';</a:t>
            </a:r>
          </a:p>
          <a:p>
            <a:pPr marL="0" indent="0">
              <a:buNone/>
            </a:pPr>
            <a:r>
              <a:rPr lang="en-US" altLang="ja-JP" sz="1500" dirty="0"/>
              <a:t>    }</a:t>
            </a:r>
          </a:p>
          <a:p>
            <a:pPr marL="0" indent="0">
              <a:buNone/>
            </a:pPr>
            <a:r>
              <a:rPr lang="en-US" altLang="ja-JP" sz="1500" dirty="0"/>
              <a:t>  }</a:t>
            </a:r>
            <a:endParaRPr lang="ja-JP" altLang="en-US" sz="1500" dirty="0"/>
          </a:p>
          <a:p>
            <a:pPr marL="0" indent="0">
              <a:buNone/>
            </a:pPr>
            <a:endParaRPr kumimoji="1" lang="ja-JP" altLang="en-US" dirty="0"/>
          </a:p>
        </p:txBody>
      </p:sp>
    </p:spTree>
    <p:extLst>
      <p:ext uri="{BB962C8B-B14F-4D97-AF65-F5344CB8AC3E}">
        <p14:creationId xmlns:p14="http://schemas.microsoft.com/office/powerpoint/2010/main" val="10431186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01014"/>
          </a:xfrm>
        </p:spPr>
        <p:txBody>
          <a:bodyPr>
            <a:normAutofit fontScale="90000"/>
          </a:bodyPr>
          <a:lstStyle/>
          <a:p>
            <a:r>
              <a:rPr kumimoji="1" lang="ja-JP" altLang="en-US" dirty="0" smtClean="0"/>
              <a:t>予測した手との勝敗結果</a:t>
            </a:r>
            <a:endParaRPr kumimoji="1" lang="ja-JP" altLang="en-US" dirty="0"/>
          </a:p>
        </p:txBody>
      </p:sp>
      <p:sp>
        <p:nvSpPr>
          <p:cNvPr id="3" name="コンテンツ プレースホルダー 2"/>
          <p:cNvSpPr>
            <a:spLocks noGrp="1"/>
          </p:cNvSpPr>
          <p:nvPr>
            <p:ph idx="1"/>
          </p:nvPr>
        </p:nvSpPr>
        <p:spPr>
          <a:xfrm>
            <a:off x="677334" y="1210614"/>
            <a:ext cx="9973494" cy="5331855"/>
          </a:xfrm>
        </p:spPr>
        <p:txBody>
          <a:bodyPr>
            <a:normAutofit lnSpcReduction="10000"/>
          </a:bodyPr>
          <a:lstStyle/>
          <a:p>
            <a:pPr marL="0" indent="0">
              <a:buNone/>
            </a:pPr>
            <a:r>
              <a:rPr lang="en-US" altLang="ja-JP" dirty="0" smtClean="0"/>
              <a:t>2004</a:t>
            </a:r>
            <a:r>
              <a:rPr lang="ja-JP" altLang="en-US" dirty="0" smtClean="0"/>
              <a:t>年～</a:t>
            </a:r>
            <a:r>
              <a:rPr lang="en-US" altLang="ja-JP" dirty="0" smtClean="0"/>
              <a:t>2013</a:t>
            </a:r>
            <a:r>
              <a:rPr lang="ja-JP" altLang="en-US" dirty="0" smtClean="0"/>
              <a:t>年のじゃんけんデータを基に予測した手との勝率</a:t>
            </a:r>
            <a:endParaRPr lang="en-US" altLang="ja-JP" dirty="0" smtClean="0"/>
          </a:p>
          <a:p>
            <a:pPr marL="0" indent="0">
              <a:buNone/>
            </a:pPr>
            <a:r>
              <a:rPr lang="ja-JP" altLang="en-US" dirty="0" smtClean="0"/>
              <a:t>勝率の計算方法</a:t>
            </a:r>
            <a:r>
              <a:rPr lang="ja-JP" altLang="en-US" dirty="0"/>
              <a:t>　</a:t>
            </a:r>
            <a:r>
              <a:rPr lang="ja-JP" altLang="en-US" dirty="0" smtClean="0"/>
              <a:t>勝ち数</a:t>
            </a:r>
            <a:r>
              <a:rPr lang="en-US" altLang="ja-JP" dirty="0"/>
              <a:t>÷(</a:t>
            </a:r>
            <a:r>
              <a:rPr lang="ja-JP" altLang="en-US" dirty="0" smtClean="0"/>
              <a:t>勝</a:t>
            </a:r>
            <a:r>
              <a:rPr lang="ja-JP" altLang="en-US" dirty="0"/>
              <a:t>ち</a:t>
            </a:r>
            <a:r>
              <a:rPr lang="ja-JP" altLang="en-US" dirty="0" smtClean="0"/>
              <a:t>数</a:t>
            </a:r>
            <a:r>
              <a:rPr lang="en-US" altLang="ja-JP" dirty="0" smtClean="0"/>
              <a:t>+</a:t>
            </a:r>
            <a:r>
              <a:rPr lang="ja-JP" altLang="en-US" dirty="0" smtClean="0"/>
              <a:t>負け数</a:t>
            </a:r>
            <a:r>
              <a:rPr lang="en-US" altLang="ja-JP" dirty="0" smtClean="0"/>
              <a:t>)</a:t>
            </a:r>
            <a:r>
              <a:rPr lang="ja-JP" altLang="en-US" dirty="0" smtClean="0"/>
              <a:t>　</a:t>
            </a:r>
            <a:r>
              <a:rPr lang="en-US" altLang="ja-JP" dirty="0" smtClean="0"/>
              <a:t>※</a:t>
            </a:r>
            <a:r>
              <a:rPr lang="ja-JP" altLang="en-US" dirty="0" smtClean="0"/>
              <a:t>引き分けを除外</a:t>
            </a:r>
            <a:endParaRPr lang="en-US" altLang="ja-JP" dirty="0" smtClean="0"/>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smtClean="0"/>
          </a:p>
          <a:p>
            <a:pPr marL="0" indent="0">
              <a:buNone/>
            </a:pPr>
            <a:r>
              <a:rPr lang="ja-JP" altLang="en-US" dirty="0" smtClean="0"/>
              <a:t>オモコロの下記サイトの記録 「</a:t>
            </a:r>
            <a:r>
              <a:rPr lang="en-US" altLang="ja-JP" dirty="0" smtClean="0"/>
              <a:t>2011</a:t>
            </a:r>
            <a:r>
              <a:rPr lang="ja-JP" altLang="en-US" dirty="0" smtClean="0"/>
              <a:t>年の</a:t>
            </a:r>
            <a:r>
              <a:rPr lang="en-US" altLang="ja-JP" dirty="0" smtClean="0"/>
              <a:t>51</a:t>
            </a:r>
            <a:r>
              <a:rPr lang="ja-JP" altLang="en-US" dirty="0" smtClean="0"/>
              <a:t>戦</a:t>
            </a:r>
            <a:r>
              <a:rPr lang="en-US" altLang="ja-JP" dirty="0" smtClean="0"/>
              <a:t>28</a:t>
            </a:r>
            <a:r>
              <a:rPr lang="ja-JP" altLang="en-US" dirty="0" smtClean="0"/>
              <a:t>勝</a:t>
            </a:r>
            <a:r>
              <a:rPr lang="en-US" altLang="ja-JP" dirty="0" smtClean="0"/>
              <a:t>12</a:t>
            </a:r>
            <a:r>
              <a:rPr lang="ja-JP" altLang="en-US" dirty="0" smtClean="0"/>
              <a:t>敗</a:t>
            </a:r>
            <a:r>
              <a:rPr lang="en-US" altLang="ja-JP" dirty="0" smtClean="0"/>
              <a:t>11</a:t>
            </a:r>
            <a:r>
              <a:rPr lang="ja-JP" altLang="en-US" dirty="0" smtClean="0"/>
              <a:t>分」には報いました。</a:t>
            </a:r>
            <a:endParaRPr kumimoji="1" lang="en-US" altLang="ja-JP" dirty="0"/>
          </a:p>
          <a:p>
            <a:pPr marL="0" indent="0">
              <a:buNone/>
            </a:pPr>
            <a:r>
              <a:rPr lang="ja-JP" altLang="en-US" dirty="0" smtClean="0">
                <a:hlinkClick r:id="rId2"/>
              </a:rPr>
              <a:t>サザエ</a:t>
            </a:r>
            <a:r>
              <a:rPr lang="ja-JP" altLang="en-US" dirty="0">
                <a:hlinkClick r:id="rId2"/>
              </a:rPr>
              <a:t>さんと一年中ジャンケンして</a:t>
            </a:r>
            <a:r>
              <a:rPr lang="ja-JP" altLang="en-US" dirty="0" smtClean="0">
                <a:hlinkClick r:id="rId2"/>
              </a:rPr>
              <a:t>みた　男の戦い</a:t>
            </a:r>
            <a:r>
              <a:rPr lang="ja-JP" altLang="en-US" dirty="0" smtClean="0"/>
              <a:t>　</a:t>
            </a:r>
            <a:endParaRPr lang="en-US" altLang="ja-JP" dirty="0"/>
          </a:p>
          <a:p>
            <a:pPr marL="0" indent="0">
              <a:buNone/>
            </a:pP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540737668"/>
              </p:ext>
            </p:extLst>
          </p:nvPr>
        </p:nvGraphicFramePr>
        <p:xfrm>
          <a:off x="1037943" y="1956043"/>
          <a:ext cx="5736344" cy="3688080"/>
        </p:xfrm>
        <a:graphic>
          <a:graphicData uri="http://schemas.openxmlformats.org/drawingml/2006/table">
            <a:tbl>
              <a:tblPr firstRow="1" bandRow="1">
                <a:tableStyleId>{5C22544A-7EE6-4342-B048-85BDC9FD1C3A}</a:tableStyleId>
              </a:tblPr>
              <a:tblGrid>
                <a:gridCol w="1147269"/>
                <a:gridCol w="1147269"/>
                <a:gridCol w="1147269"/>
                <a:gridCol w="1094698"/>
                <a:gridCol w="1199839"/>
              </a:tblGrid>
              <a:tr h="284647">
                <a:tc>
                  <a:txBody>
                    <a:bodyPr/>
                    <a:lstStyle/>
                    <a:p>
                      <a:r>
                        <a:rPr kumimoji="1" lang="ja-JP" altLang="en-US" sz="1600" dirty="0" smtClean="0"/>
                        <a:t>年</a:t>
                      </a:r>
                      <a:endParaRPr kumimoji="1" lang="ja-JP" altLang="en-US" sz="1600" dirty="0"/>
                    </a:p>
                  </a:txBody>
                  <a:tcPr/>
                </a:tc>
                <a:tc>
                  <a:txBody>
                    <a:bodyPr/>
                    <a:lstStyle/>
                    <a:p>
                      <a:r>
                        <a:rPr kumimoji="1" lang="ja-JP" altLang="en-US" sz="1600" dirty="0" smtClean="0"/>
                        <a:t>勝ち</a:t>
                      </a:r>
                      <a:endParaRPr kumimoji="1" lang="ja-JP" altLang="en-US" sz="1600" dirty="0"/>
                    </a:p>
                  </a:txBody>
                  <a:tcPr/>
                </a:tc>
                <a:tc>
                  <a:txBody>
                    <a:bodyPr/>
                    <a:lstStyle/>
                    <a:p>
                      <a:r>
                        <a:rPr kumimoji="1" lang="ja-JP" altLang="en-US" sz="1600" dirty="0" smtClean="0"/>
                        <a:t>負け</a:t>
                      </a:r>
                      <a:endParaRPr kumimoji="1" lang="ja-JP" altLang="en-US" sz="1600" dirty="0"/>
                    </a:p>
                  </a:txBody>
                  <a:tcPr/>
                </a:tc>
                <a:tc>
                  <a:txBody>
                    <a:bodyPr/>
                    <a:lstStyle/>
                    <a:p>
                      <a:r>
                        <a:rPr kumimoji="1" lang="ja-JP" altLang="en-US" sz="1600" dirty="0" smtClean="0"/>
                        <a:t>引き分け</a:t>
                      </a:r>
                      <a:endParaRPr kumimoji="1" lang="ja-JP" altLang="en-US" sz="1600" dirty="0"/>
                    </a:p>
                  </a:txBody>
                  <a:tcPr/>
                </a:tc>
                <a:tc>
                  <a:txBody>
                    <a:bodyPr/>
                    <a:lstStyle/>
                    <a:p>
                      <a:r>
                        <a:rPr kumimoji="1" lang="ja-JP" altLang="en-US" sz="1600" dirty="0" smtClean="0"/>
                        <a:t>勝率</a:t>
                      </a:r>
                      <a:endParaRPr kumimoji="1" lang="ja-JP" altLang="en-US" sz="1600" dirty="0"/>
                    </a:p>
                  </a:txBody>
                  <a:tcPr/>
                </a:tc>
              </a:tr>
              <a:tr h="284647">
                <a:tc>
                  <a:txBody>
                    <a:bodyPr/>
                    <a:lstStyle/>
                    <a:p>
                      <a:r>
                        <a:rPr kumimoji="1" lang="en-US" altLang="ja-JP" sz="1600" dirty="0" smtClean="0"/>
                        <a:t>2004</a:t>
                      </a:r>
                      <a:endParaRPr kumimoji="1" lang="ja-JP" altLang="en-US" sz="1600" dirty="0"/>
                    </a:p>
                  </a:txBody>
                  <a:tcPr/>
                </a:tc>
                <a:tc>
                  <a:txBody>
                    <a:bodyPr/>
                    <a:lstStyle/>
                    <a:p>
                      <a:r>
                        <a:rPr kumimoji="1" lang="en-US" altLang="ja-JP" sz="1600" dirty="0" smtClean="0"/>
                        <a:t>24</a:t>
                      </a:r>
                      <a:endParaRPr kumimoji="1" lang="ja-JP" altLang="en-US" sz="1600" dirty="0"/>
                    </a:p>
                  </a:txBody>
                  <a:tcPr/>
                </a:tc>
                <a:tc>
                  <a:txBody>
                    <a:bodyPr/>
                    <a:lstStyle/>
                    <a:p>
                      <a:r>
                        <a:rPr kumimoji="1" lang="en-US" altLang="ja-JP" sz="1600" dirty="0" smtClean="0"/>
                        <a:t>10</a:t>
                      </a:r>
                      <a:endParaRPr kumimoji="1" lang="ja-JP" altLang="en-US" sz="1600" dirty="0"/>
                    </a:p>
                  </a:txBody>
                  <a:tcPr/>
                </a:tc>
                <a:tc>
                  <a:txBody>
                    <a:bodyPr/>
                    <a:lstStyle/>
                    <a:p>
                      <a:r>
                        <a:rPr kumimoji="1" lang="en-US" altLang="ja-JP" sz="1600" dirty="0" smtClean="0"/>
                        <a:t>15</a:t>
                      </a:r>
                      <a:endParaRPr kumimoji="1" lang="ja-JP" altLang="en-US" sz="1600" dirty="0"/>
                    </a:p>
                  </a:txBody>
                  <a:tcPr/>
                </a:tc>
                <a:tc>
                  <a:txBody>
                    <a:bodyPr/>
                    <a:lstStyle/>
                    <a:p>
                      <a:r>
                        <a:rPr kumimoji="1" lang="en-US" altLang="ja-JP" sz="1600" dirty="0" smtClean="0"/>
                        <a:t>0.70</a:t>
                      </a:r>
                      <a:endParaRPr kumimoji="1" lang="ja-JP" altLang="en-US" sz="1600" dirty="0"/>
                    </a:p>
                  </a:txBody>
                  <a:tcPr/>
                </a:tc>
              </a:tr>
              <a:tr h="284647">
                <a:tc>
                  <a:txBody>
                    <a:bodyPr/>
                    <a:lstStyle/>
                    <a:p>
                      <a:r>
                        <a:rPr kumimoji="1" lang="en-US" altLang="ja-JP" sz="1600" dirty="0" smtClean="0"/>
                        <a:t>2005</a:t>
                      </a:r>
                      <a:endParaRPr kumimoji="1" lang="ja-JP" altLang="en-US" sz="1600" dirty="0"/>
                    </a:p>
                  </a:txBody>
                  <a:tcPr/>
                </a:tc>
                <a:tc>
                  <a:txBody>
                    <a:bodyPr/>
                    <a:lstStyle/>
                    <a:p>
                      <a:r>
                        <a:rPr kumimoji="1" lang="en-US" altLang="ja-JP" sz="1600" dirty="0" smtClean="0"/>
                        <a:t>21</a:t>
                      </a:r>
                      <a:endParaRPr kumimoji="1" lang="ja-JP" altLang="en-US" sz="1600" dirty="0"/>
                    </a:p>
                  </a:txBody>
                  <a:tcPr/>
                </a:tc>
                <a:tc>
                  <a:txBody>
                    <a:bodyPr/>
                    <a:lstStyle/>
                    <a:p>
                      <a:r>
                        <a:rPr kumimoji="1" lang="en-US" altLang="ja-JP" sz="1600" dirty="0" smtClean="0"/>
                        <a:t>15</a:t>
                      </a:r>
                      <a:endParaRPr kumimoji="1" lang="ja-JP" altLang="en-US" sz="1600" dirty="0"/>
                    </a:p>
                  </a:txBody>
                  <a:tcPr/>
                </a:tc>
                <a:tc>
                  <a:txBody>
                    <a:bodyPr/>
                    <a:lstStyle/>
                    <a:p>
                      <a:r>
                        <a:rPr kumimoji="1" lang="en-US" altLang="ja-JP" sz="1600" dirty="0" smtClean="0"/>
                        <a:t>13</a:t>
                      </a:r>
                      <a:endParaRPr kumimoji="1" lang="ja-JP" altLang="en-US" sz="1600" dirty="0"/>
                    </a:p>
                  </a:txBody>
                  <a:tcPr/>
                </a:tc>
                <a:tc>
                  <a:txBody>
                    <a:bodyPr/>
                    <a:lstStyle/>
                    <a:p>
                      <a:r>
                        <a:rPr kumimoji="1" lang="en-US" altLang="ja-JP" sz="1600" dirty="0" smtClean="0"/>
                        <a:t>0.58</a:t>
                      </a:r>
                      <a:endParaRPr kumimoji="1" lang="ja-JP" altLang="en-US" sz="1600" dirty="0"/>
                    </a:p>
                  </a:txBody>
                  <a:tcPr/>
                </a:tc>
              </a:tr>
              <a:tr h="284647">
                <a:tc>
                  <a:txBody>
                    <a:bodyPr/>
                    <a:lstStyle/>
                    <a:p>
                      <a:r>
                        <a:rPr kumimoji="1" lang="en-US" altLang="ja-JP" sz="1600" dirty="0" smtClean="0"/>
                        <a:t>2006</a:t>
                      </a:r>
                      <a:endParaRPr kumimoji="1" lang="ja-JP" altLang="en-US" sz="1600" dirty="0"/>
                    </a:p>
                  </a:txBody>
                  <a:tcPr/>
                </a:tc>
                <a:tc>
                  <a:txBody>
                    <a:bodyPr/>
                    <a:lstStyle/>
                    <a:p>
                      <a:r>
                        <a:rPr kumimoji="1" lang="en-US" altLang="ja-JP" sz="1600" dirty="0" smtClean="0"/>
                        <a:t>23</a:t>
                      </a:r>
                      <a:endParaRPr kumimoji="1" lang="ja-JP" altLang="en-US" sz="1600" dirty="0"/>
                    </a:p>
                  </a:txBody>
                  <a:tcPr/>
                </a:tc>
                <a:tc>
                  <a:txBody>
                    <a:bodyPr/>
                    <a:lstStyle/>
                    <a:p>
                      <a:r>
                        <a:rPr kumimoji="1" lang="en-US" altLang="ja-JP" sz="1600" dirty="0" smtClean="0"/>
                        <a:t>13</a:t>
                      </a:r>
                      <a:endParaRPr kumimoji="1" lang="ja-JP" altLang="en-US" sz="1600" dirty="0"/>
                    </a:p>
                  </a:txBody>
                  <a:tcPr/>
                </a:tc>
                <a:tc>
                  <a:txBody>
                    <a:bodyPr/>
                    <a:lstStyle/>
                    <a:p>
                      <a:r>
                        <a:rPr kumimoji="1" lang="en-US" altLang="ja-JP" sz="1600" dirty="0" smtClean="0"/>
                        <a:t>14</a:t>
                      </a:r>
                      <a:endParaRPr kumimoji="1" lang="ja-JP" altLang="en-US" sz="1600" dirty="0"/>
                    </a:p>
                  </a:txBody>
                  <a:tcPr/>
                </a:tc>
                <a:tc>
                  <a:txBody>
                    <a:bodyPr/>
                    <a:lstStyle/>
                    <a:p>
                      <a:r>
                        <a:rPr kumimoji="1" lang="en-US" altLang="ja-JP" sz="1600" dirty="0" smtClean="0"/>
                        <a:t>0.63</a:t>
                      </a:r>
                      <a:endParaRPr kumimoji="1" lang="ja-JP" altLang="en-US" sz="1600" dirty="0"/>
                    </a:p>
                  </a:txBody>
                  <a:tcPr/>
                </a:tc>
              </a:tr>
              <a:tr h="284647">
                <a:tc>
                  <a:txBody>
                    <a:bodyPr/>
                    <a:lstStyle/>
                    <a:p>
                      <a:r>
                        <a:rPr kumimoji="1" lang="en-US" altLang="ja-JP" sz="1600" dirty="0" smtClean="0"/>
                        <a:t>2007</a:t>
                      </a:r>
                      <a:endParaRPr kumimoji="1" lang="ja-JP" altLang="en-US" sz="1600" dirty="0"/>
                    </a:p>
                  </a:txBody>
                  <a:tcPr/>
                </a:tc>
                <a:tc>
                  <a:txBody>
                    <a:bodyPr/>
                    <a:lstStyle/>
                    <a:p>
                      <a:r>
                        <a:rPr kumimoji="1" lang="en-US" altLang="ja-JP" sz="1600" dirty="0" smtClean="0"/>
                        <a:t>22</a:t>
                      </a:r>
                      <a:endParaRPr kumimoji="1" lang="ja-JP" altLang="en-US" sz="1600" dirty="0"/>
                    </a:p>
                  </a:txBody>
                  <a:tcPr/>
                </a:tc>
                <a:tc>
                  <a:txBody>
                    <a:bodyPr/>
                    <a:lstStyle/>
                    <a:p>
                      <a:r>
                        <a:rPr kumimoji="1" lang="en-US" altLang="ja-JP" sz="1600" dirty="0" smtClean="0"/>
                        <a:t>17</a:t>
                      </a:r>
                      <a:endParaRPr kumimoji="1" lang="ja-JP" altLang="en-US" sz="1600" dirty="0"/>
                    </a:p>
                  </a:txBody>
                  <a:tcPr/>
                </a:tc>
                <a:tc>
                  <a:txBody>
                    <a:bodyPr/>
                    <a:lstStyle/>
                    <a:p>
                      <a:r>
                        <a:rPr kumimoji="1" lang="en-US" altLang="ja-JP" sz="1600" dirty="0" smtClean="0"/>
                        <a:t>12</a:t>
                      </a:r>
                      <a:endParaRPr kumimoji="1" lang="ja-JP" altLang="en-US" sz="1600" dirty="0"/>
                    </a:p>
                  </a:txBody>
                  <a:tcPr/>
                </a:tc>
                <a:tc>
                  <a:txBody>
                    <a:bodyPr/>
                    <a:lstStyle/>
                    <a:p>
                      <a:r>
                        <a:rPr kumimoji="1" lang="en-US" altLang="ja-JP" sz="1600" dirty="0" smtClean="0"/>
                        <a:t>0.56</a:t>
                      </a:r>
                      <a:endParaRPr kumimoji="1" lang="ja-JP" altLang="en-US" sz="1600" dirty="0"/>
                    </a:p>
                  </a:txBody>
                  <a:tcPr/>
                </a:tc>
              </a:tr>
              <a:tr h="284647">
                <a:tc>
                  <a:txBody>
                    <a:bodyPr/>
                    <a:lstStyle/>
                    <a:p>
                      <a:r>
                        <a:rPr kumimoji="1" lang="en-US" altLang="ja-JP" sz="1600" dirty="0" smtClean="0"/>
                        <a:t>2008</a:t>
                      </a:r>
                      <a:endParaRPr kumimoji="1" lang="ja-JP" altLang="en-US" sz="1600" dirty="0"/>
                    </a:p>
                  </a:txBody>
                  <a:tcPr/>
                </a:tc>
                <a:tc>
                  <a:txBody>
                    <a:bodyPr/>
                    <a:lstStyle/>
                    <a:p>
                      <a:r>
                        <a:rPr kumimoji="1" lang="en-US" altLang="ja-JP" sz="1600" dirty="0" smtClean="0"/>
                        <a:t>29</a:t>
                      </a:r>
                      <a:endParaRPr kumimoji="1" lang="ja-JP" altLang="en-US" sz="1600" dirty="0"/>
                    </a:p>
                  </a:txBody>
                  <a:tcPr/>
                </a:tc>
                <a:tc>
                  <a:txBody>
                    <a:bodyPr/>
                    <a:lstStyle/>
                    <a:p>
                      <a:r>
                        <a:rPr kumimoji="1" lang="en-US" altLang="ja-JP" sz="1600" dirty="0" smtClean="0"/>
                        <a:t>13</a:t>
                      </a:r>
                      <a:endParaRPr kumimoji="1" lang="ja-JP" altLang="en-US" sz="1600" dirty="0"/>
                    </a:p>
                  </a:txBody>
                  <a:tcPr/>
                </a:tc>
                <a:tc>
                  <a:txBody>
                    <a:bodyPr/>
                    <a:lstStyle/>
                    <a:p>
                      <a:r>
                        <a:rPr kumimoji="1" lang="en-US" altLang="ja-JP" sz="1600" dirty="0" smtClean="0"/>
                        <a:t>9</a:t>
                      </a:r>
                      <a:endParaRPr kumimoji="1" lang="ja-JP" altLang="en-US" sz="1600" dirty="0"/>
                    </a:p>
                  </a:txBody>
                  <a:tcPr/>
                </a:tc>
                <a:tc>
                  <a:txBody>
                    <a:bodyPr/>
                    <a:lstStyle/>
                    <a:p>
                      <a:r>
                        <a:rPr kumimoji="1" lang="en-US" altLang="ja-JP" sz="1600" dirty="0" smtClean="0"/>
                        <a:t>0.69</a:t>
                      </a:r>
                      <a:endParaRPr kumimoji="1" lang="ja-JP" altLang="en-US" sz="1600" dirty="0"/>
                    </a:p>
                  </a:txBody>
                  <a:tcPr/>
                </a:tc>
              </a:tr>
              <a:tr h="284647">
                <a:tc>
                  <a:txBody>
                    <a:bodyPr/>
                    <a:lstStyle/>
                    <a:p>
                      <a:r>
                        <a:rPr kumimoji="1" lang="en-US" altLang="ja-JP" sz="1600" dirty="0" smtClean="0"/>
                        <a:t>2009</a:t>
                      </a:r>
                      <a:endParaRPr kumimoji="1" lang="ja-JP" altLang="en-US" sz="1600" dirty="0"/>
                    </a:p>
                  </a:txBody>
                  <a:tcPr/>
                </a:tc>
                <a:tc>
                  <a:txBody>
                    <a:bodyPr/>
                    <a:lstStyle/>
                    <a:p>
                      <a:r>
                        <a:rPr kumimoji="1" lang="en-US" altLang="ja-JP" sz="1600" dirty="0" smtClean="0"/>
                        <a:t>31</a:t>
                      </a:r>
                      <a:endParaRPr kumimoji="1" lang="ja-JP" altLang="en-US" sz="1600" dirty="0"/>
                    </a:p>
                  </a:txBody>
                  <a:tcPr/>
                </a:tc>
                <a:tc>
                  <a:txBody>
                    <a:bodyPr/>
                    <a:lstStyle/>
                    <a:p>
                      <a:r>
                        <a:rPr kumimoji="1" lang="en-US" altLang="ja-JP" sz="1600" dirty="0" smtClean="0"/>
                        <a:t>6</a:t>
                      </a:r>
                      <a:endParaRPr kumimoji="1" lang="ja-JP" altLang="en-US" sz="1600" dirty="0"/>
                    </a:p>
                  </a:txBody>
                  <a:tcPr/>
                </a:tc>
                <a:tc>
                  <a:txBody>
                    <a:bodyPr/>
                    <a:lstStyle/>
                    <a:p>
                      <a:r>
                        <a:rPr kumimoji="1" lang="en-US" altLang="ja-JP" sz="1600" dirty="0" smtClean="0"/>
                        <a:t>13</a:t>
                      </a:r>
                      <a:endParaRPr kumimoji="1" lang="ja-JP" altLang="en-US" sz="1600" dirty="0"/>
                    </a:p>
                  </a:txBody>
                  <a:tcPr/>
                </a:tc>
                <a:tc>
                  <a:txBody>
                    <a:bodyPr/>
                    <a:lstStyle/>
                    <a:p>
                      <a:r>
                        <a:rPr kumimoji="1" lang="en-US" altLang="ja-JP" sz="1600" dirty="0" smtClean="0"/>
                        <a:t>0.83</a:t>
                      </a:r>
                      <a:endParaRPr kumimoji="1" lang="ja-JP" altLang="en-US" sz="1600" dirty="0"/>
                    </a:p>
                  </a:txBody>
                  <a:tcPr/>
                </a:tc>
              </a:tr>
              <a:tr h="284647">
                <a:tc>
                  <a:txBody>
                    <a:bodyPr/>
                    <a:lstStyle/>
                    <a:p>
                      <a:r>
                        <a:rPr kumimoji="1" lang="en-US" altLang="ja-JP" sz="1600" dirty="0" smtClean="0"/>
                        <a:t>2010</a:t>
                      </a:r>
                      <a:endParaRPr kumimoji="1" lang="ja-JP" altLang="en-US" sz="1600" dirty="0"/>
                    </a:p>
                  </a:txBody>
                  <a:tcPr/>
                </a:tc>
                <a:tc>
                  <a:txBody>
                    <a:bodyPr/>
                    <a:lstStyle/>
                    <a:p>
                      <a:r>
                        <a:rPr kumimoji="1" lang="en-US" altLang="ja-JP" sz="1600" dirty="0" smtClean="0"/>
                        <a:t>28</a:t>
                      </a:r>
                      <a:endParaRPr kumimoji="1" lang="ja-JP" altLang="en-US" sz="1600" dirty="0"/>
                    </a:p>
                  </a:txBody>
                  <a:tcPr/>
                </a:tc>
                <a:tc>
                  <a:txBody>
                    <a:bodyPr/>
                    <a:lstStyle/>
                    <a:p>
                      <a:r>
                        <a:rPr kumimoji="1" lang="en-US" altLang="ja-JP" sz="1600" dirty="0" smtClean="0"/>
                        <a:t>7</a:t>
                      </a:r>
                      <a:endParaRPr kumimoji="1" lang="ja-JP" altLang="en-US" sz="1600" dirty="0"/>
                    </a:p>
                  </a:txBody>
                  <a:tcPr/>
                </a:tc>
                <a:tc>
                  <a:txBody>
                    <a:bodyPr/>
                    <a:lstStyle/>
                    <a:p>
                      <a:r>
                        <a:rPr kumimoji="1" lang="en-US" altLang="ja-JP" sz="1600" dirty="0" smtClean="0"/>
                        <a:t>13</a:t>
                      </a:r>
                      <a:endParaRPr kumimoji="1" lang="ja-JP" altLang="en-US" sz="1600" dirty="0"/>
                    </a:p>
                  </a:txBody>
                  <a:tcPr/>
                </a:tc>
                <a:tc>
                  <a:txBody>
                    <a:bodyPr/>
                    <a:lstStyle/>
                    <a:p>
                      <a:r>
                        <a:rPr kumimoji="1" lang="en-US" altLang="ja-JP" sz="1600" dirty="0" smtClean="0"/>
                        <a:t>0.80</a:t>
                      </a:r>
                      <a:endParaRPr kumimoji="1" lang="ja-JP" altLang="en-US" sz="1600" dirty="0"/>
                    </a:p>
                  </a:txBody>
                  <a:tcPr/>
                </a:tc>
              </a:tr>
              <a:tr h="284647">
                <a:tc>
                  <a:txBody>
                    <a:bodyPr/>
                    <a:lstStyle/>
                    <a:p>
                      <a:r>
                        <a:rPr kumimoji="1" lang="en-US" altLang="ja-JP" sz="1600" dirty="0" smtClean="0"/>
                        <a:t>2011</a:t>
                      </a:r>
                      <a:endParaRPr kumimoji="1" lang="ja-JP" altLang="en-US" sz="1600" dirty="0"/>
                    </a:p>
                  </a:txBody>
                  <a:tcPr/>
                </a:tc>
                <a:tc>
                  <a:txBody>
                    <a:bodyPr/>
                    <a:lstStyle/>
                    <a:p>
                      <a:r>
                        <a:rPr kumimoji="1" lang="en-US" altLang="ja-JP" sz="1600" dirty="0" smtClean="0"/>
                        <a:t>31</a:t>
                      </a:r>
                      <a:endParaRPr kumimoji="1" lang="ja-JP" altLang="en-US" sz="1600" dirty="0"/>
                    </a:p>
                  </a:txBody>
                  <a:tcPr/>
                </a:tc>
                <a:tc>
                  <a:txBody>
                    <a:bodyPr/>
                    <a:lstStyle/>
                    <a:p>
                      <a:r>
                        <a:rPr kumimoji="1" lang="en-US" altLang="ja-JP" sz="1600" dirty="0" smtClean="0"/>
                        <a:t>8</a:t>
                      </a:r>
                      <a:endParaRPr kumimoji="1" lang="ja-JP" altLang="en-US" sz="1600" dirty="0"/>
                    </a:p>
                  </a:txBody>
                  <a:tcPr/>
                </a:tc>
                <a:tc>
                  <a:txBody>
                    <a:bodyPr/>
                    <a:lstStyle/>
                    <a:p>
                      <a:r>
                        <a:rPr kumimoji="1" lang="en-US" altLang="ja-JP" sz="1600" dirty="0" smtClean="0"/>
                        <a:t>12</a:t>
                      </a:r>
                      <a:endParaRPr kumimoji="1" lang="ja-JP" altLang="en-US" sz="1600" dirty="0"/>
                    </a:p>
                  </a:txBody>
                  <a:tcPr/>
                </a:tc>
                <a:tc>
                  <a:txBody>
                    <a:bodyPr/>
                    <a:lstStyle/>
                    <a:p>
                      <a:r>
                        <a:rPr kumimoji="1" lang="en-US" altLang="ja-JP" sz="1600" dirty="0" smtClean="0"/>
                        <a:t>0.79</a:t>
                      </a:r>
                      <a:endParaRPr kumimoji="1" lang="ja-JP" altLang="en-US" sz="1600" dirty="0"/>
                    </a:p>
                  </a:txBody>
                  <a:tcPr/>
                </a:tc>
              </a:tr>
              <a:tr h="284647">
                <a:tc>
                  <a:txBody>
                    <a:bodyPr/>
                    <a:lstStyle/>
                    <a:p>
                      <a:r>
                        <a:rPr kumimoji="1" lang="en-US" altLang="ja-JP" sz="1600" dirty="0" smtClean="0"/>
                        <a:t>2012</a:t>
                      </a:r>
                      <a:endParaRPr kumimoji="1" lang="ja-JP" altLang="en-US" sz="1600" dirty="0"/>
                    </a:p>
                  </a:txBody>
                  <a:tcPr/>
                </a:tc>
                <a:tc>
                  <a:txBody>
                    <a:bodyPr/>
                    <a:lstStyle/>
                    <a:p>
                      <a:r>
                        <a:rPr kumimoji="1" lang="en-US" altLang="ja-JP" sz="1600" dirty="0" smtClean="0"/>
                        <a:t>27</a:t>
                      </a:r>
                      <a:endParaRPr kumimoji="1" lang="ja-JP" altLang="en-US" sz="1600" dirty="0"/>
                    </a:p>
                  </a:txBody>
                  <a:tcPr/>
                </a:tc>
                <a:tc>
                  <a:txBody>
                    <a:bodyPr/>
                    <a:lstStyle/>
                    <a:p>
                      <a:r>
                        <a:rPr kumimoji="1" lang="en-US" altLang="ja-JP" sz="1600" dirty="0" smtClean="0"/>
                        <a:t>12</a:t>
                      </a:r>
                      <a:endParaRPr kumimoji="1" lang="ja-JP" altLang="en-US" sz="1600" dirty="0"/>
                    </a:p>
                  </a:txBody>
                  <a:tcPr/>
                </a:tc>
                <a:tc>
                  <a:txBody>
                    <a:bodyPr/>
                    <a:lstStyle/>
                    <a:p>
                      <a:r>
                        <a:rPr kumimoji="1" lang="en-US" altLang="ja-JP" sz="1600" dirty="0" smtClean="0"/>
                        <a:t>10</a:t>
                      </a:r>
                      <a:endParaRPr kumimoji="1" lang="ja-JP" altLang="en-US" sz="1600" dirty="0"/>
                    </a:p>
                  </a:txBody>
                  <a:tcPr/>
                </a:tc>
                <a:tc>
                  <a:txBody>
                    <a:bodyPr/>
                    <a:lstStyle/>
                    <a:p>
                      <a:r>
                        <a:rPr kumimoji="1" lang="en-US" altLang="ja-JP" sz="1600" dirty="0" smtClean="0"/>
                        <a:t>0.69</a:t>
                      </a:r>
                      <a:endParaRPr kumimoji="1" lang="ja-JP" altLang="en-US" sz="1600" dirty="0"/>
                    </a:p>
                  </a:txBody>
                  <a:tcPr/>
                </a:tc>
              </a:tr>
              <a:tr h="284647">
                <a:tc>
                  <a:txBody>
                    <a:bodyPr/>
                    <a:lstStyle/>
                    <a:p>
                      <a:r>
                        <a:rPr kumimoji="1" lang="en-US" altLang="ja-JP" sz="1600" dirty="0" smtClean="0"/>
                        <a:t>2013</a:t>
                      </a:r>
                      <a:endParaRPr kumimoji="1" lang="ja-JP" altLang="en-US" sz="1600" dirty="0"/>
                    </a:p>
                  </a:txBody>
                  <a:tcPr/>
                </a:tc>
                <a:tc>
                  <a:txBody>
                    <a:bodyPr/>
                    <a:lstStyle/>
                    <a:p>
                      <a:r>
                        <a:rPr kumimoji="1" lang="en-US" altLang="ja-JP" sz="1600" dirty="0" smtClean="0"/>
                        <a:t>25</a:t>
                      </a:r>
                      <a:endParaRPr kumimoji="1" lang="ja-JP" altLang="en-US" sz="1600" dirty="0"/>
                    </a:p>
                  </a:txBody>
                  <a:tcPr/>
                </a:tc>
                <a:tc>
                  <a:txBody>
                    <a:bodyPr/>
                    <a:lstStyle/>
                    <a:p>
                      <a:r>
                        <a:rPr kumimoji="1" lang="en-US" altLang="ja-JP" sz="1600" dirty="0" smtClean="0"/>
                        <a:t>11</a:t>
                      </a:r>
                      <a:endParaRPr kumimoji="1" lang="ja-JP" altLang="en-US" sz="1600" dirty="0"/>
                    </a:p>
                  </a:txBody>
                  <a:tcPr/>
                </a:tc>
                <a:tc>
                  <a:txBody>
                    <a:bodyPr/>
                    <a:lstStyle/>
                    <a:p>
                      <a:r>
                        <a:rPr kumimoji="1" lang="en-US" altLang="ja-JP" sz="1600" dirty="0" smtClean="0"/>
                        <a:t>12</a:t>
                      </a:r>
                      <a:endParaRPr kumimoji="1" lang="ja-JP" altLang="en-US" sz="1600" dirty="0"/>
                    </a:p>
                  </a:txBody>
                  <a:tcPr/>
                </a:tc>
                <a:tc>
                  <a:txBody>
                    <a:bodyPr/>
                    <a:lstStyle/>
                    <a:p>
                      <a:r>
                        <a:rPr kumimoji="1" lang="en-US" altLang="ja-JP" sz="1600" dirty="0" smtClean="0"/>
                        <a:t>0.69</a:t>
                      </a:r>
                      <a:endParaRPr kumimoji="1" lang="ja-JP" altLang="en-US" sz="1600" dirty="0"/>
                    </a:p>
                  </a:txBody>
                  <a:tcPr/>
                </a:tc>
              </a:tr>
            </a:tbl>
          </a:graphicData>
        </a:graphic>
      </p:graphicFrame>
      <p:sp>
        <p:nvSpPr>
          <p:cNvPr id="5" name="角丸四角形吹き出し 4"/>
          <p:cNvSpPr/>
          <p:nvPr/>
        </p:nvSpPr>
        <p:spPr>
          <a:xfrm>
            <a:off x="7070501" y="2021983"/>
            <a:ext cx="1907287" cy="1133341"/>
          </a:xfrm>
          <a:prstGeom prst="wedgeRoundRectCallout">
            <a:avLst>
              <a:gd name="adj1" fmla="val -75241"/>
              <a:gd name="adj2" fmla="val -41512"/>
              <a:gd name="adj3" fmla="val 1666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平均の勝率</a:t>
            </a:r>
            <a:endParaRPr kumimoji="1" lang="en-US" altLang="ja-JP" dirty="0" smtClean="0"/>
          </a:p>
          <a:p>
            <a:pPr algn="ctr"/>
            <a:r>
              <a:rPr kumimoji="1" lang="en-US" altLang="ja-JP" dirty="0" smtClean="0"/>
              <a:t>0.7</a:t>
            </a:r>
            <a:r>
              <a:rPr kumimoji="1" lang="ja-JP" altLang="en-US" dirty="0" smtClean="0"/>
              <a:t>と高確率</a:t>
            </a:r>
            <a:endParaRPr kumimoji="1" lang="en-US" altLang="ja-JP" dirty="0" smtClean="0"/>
          </a:p>
          <a:p>
            <a:pPr algn="ctr"/>
            <a:r>
              <a:rPr kumimoji="1" lang="ja-JP" altLang="en-US" dirty="0" smtClean="0"/>
              <a:t>となりました</a:t>
            </a:r>
            <a:r>
              <a:rPr kumimoji="1" lang="ja-JP" altLang="en-US" dirty="0"/>
              <a:t>。</a:t>
            </a:r>
          </a:p>
        </p:txBody>
      </p:sp>
    </p:spTree>
    <p:extLst>
      <p:ext uri="{BB962C8B-B14F-4D97-AF65-F5344CB8AC3E}">
        <p14:creationId xmlns:p14="http://schemas.microsoft.com/office/powerpoint/2010/main" val="2068905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01014"/>
          </a:xfrm>
        </p:spPr>
        <p:txBody>
          <a:bodyPr>
            <a:normAutofit fontScale="90000"/>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677334" y="1210615"/>
            <a:ext cx="8596668" cy="4830748"/>
          </a:xfrm>
        </p:spPr>
        <p:txBody>
          <a:bodyPr/>
          <a:lstStyle/>
          <a:p>
            <a:pPr marL="0" indent="0">
              <a:buNone/>
            </a:pPr>
            <a:r>
              <a:rPr lang="ja-JP" altLang="en-US" dirty="0" smtClean="0"/>
              <a:t>人間が最終的に調整しているので案外予測しやすくなったのかなと思います。</a:t>
            </a:r>
            <a:endParaRPr lang="en-US" altLang="ja-JP" dirty="0" smtClean="0"/>
          </a:p>
          <a:p>
            <a:pPr marL="0" indent="0">
              <a:buNone/>
            </a:pPr>
            <a:r>
              <a:rPr lang="ja-JP" altLang="en-US" dirty="0" smtClean="0"/>
              <a:t>きっと、アシスタントディレクターとディレクターやプロデューサーの間では</a:t>
            </a:r>
            <a:endParaRPr lang="en-US" altLang="ja-JP" dirty="0" smtClean="0"/>
          </a:p>
          <a:p>
            <a:pPr marL="0" indent="0">
              <a:buNone/>
            </a:pPr>
            <a:r>
              <a:rPr lang="ja-JP" altLang="en-US" dirty="0" smtClean="0"/>
              <a:t>こんなやり取りをして調整しているかも。</a:t>
            </a:r>
            <a:endParaRPr lang="en-US" altLang="ja-JP" dirty="0" smtClean="0"/>
          </a:p>
          <a:p>
            <a:pPr marL="0" indent="0">
              <a:buNone/>
            </a:pPr>
            <a:r>
              <a:rPr lang="ja-JP" altLang="en-US" dirty="0"/>
              <a:t>ＡＤ</a:t>
            </a:r>
            <a:r>
              <a:rPr kumimoji="1" lang="ja-JP" altLang="en-US" dirty="0" smtClean="0"/>
              <a:t>「今週のじゃんけんの手は何にします？」</a:t>
            </a:r>
            <a:endParaRPr kumimoji="1" lang="en-US" altLang="ja-JP" dirty="0" smtClean="0"/>
          </a:p>
          <a:p>
            <a:pPr marL="0" indent="0">
              <a:buNone/>
            </a:pPr>
            <a:r>
              <a:rPr lang="ja-JP" altLang="en-US" dirty="0" smtClean="0"/>
              <a:t>ＰＤ「チョキでいいんじゃない」</a:t>
            </a:r>
            <a:endParaRPr lang="en-US" altLang="ja-JP" dirty="0" smtClean="0"/>
          </a:p>
          <a:p>
            <a:pPr marL="0" indent="0">
              <a:buNone/>
            </a:pPr>
            <a:r>
              <a:rPr lang="ja-JP" altLang="en-US" dirty="0"/>
              <a:t>ＡＤ</a:t>
            </a:r>
            <a:r>
              <a:rPr lang="ja-JP" altLang="en-US" dirty="0" smtClean="0"/>
              <a:t>「先々週と先週もチョキでしたけど、どうしますか？」</a:t>
            </a:r>
            <a:endParaRPr lang="en-US" altLang="ja-JP" dirty="0"/>
          </a:p>
          <a:p>
            <a:pPr marL="0" indent="0">
              <a:buNone/>
            </a:pPr>
            <a:r>
              <a:rPr lang="ja-JP" altLang="en-US" dirty="0"/>
              <a:t>ＰＤ</a:t>
            </a:r>
            <a:r>
              <a:rPr lang="ja-JP" altLang="en-US" dirty="0" smtClean="0"/>
              <a:t>「そっか、じゃーグーで。よろしく！」</a:t>
            </a:r>
            <a:endParaRPr lang="en-US" altLang="ja-JP" dirty="0" smtClean="0"/>
          </a:p>
          <a:p>
            <a:pPr marL="0" indent="0">
              <a:buNone/>
            </a:pPr>
            <a:endParaRPr lang="en-US" altLang="ja-JP" dirty="0" smtClean="0"/>
          </a:p>
          <a:p>
            <a:pPr marL="0" indent="0">
              <a:buNone/>
            </a:pPr>
            <a:r>
              <a:rPr lang="ja-JP" altLang="en-US" dirty="0"/>
              <a:t>ＡＤ「今週のじゃんけんの手は何にします？」</a:t>
            </a:r>
            <a:endParaRPr lang="en-US" altLang="ja-JP" dirty="0"/>
          </a:p>
          <a:p>
            <a:pPr marL="0" indent="0">
              <a:buNone/>
            </a:pPr>
            <a:r>
              <a:rPr lang="ja-JP" altLang="en-US" dirty="0"/>
              <a:t>ＰＤ</a:t>
            </a:r>
            <a:r>
              <a:rPr lang="ja-JP" altLang="en-US" dirty="0" smtClean="0"/>
              <a:t>「</a:t>
            </a:r>
            <a:r>
              <a:rPr lang="ja-JP" altLang="en-US" dirty="0"/>
              <a:t>グ</a:t>
            </a:r>
            <a:r>
              <a:rPr lang="ja-JP" altLang="en-US" dirty="0" smtClean="0"/>
              <a:t>ーで</a:t>
            </a:r>
            <a:r>
              <a:rPr lang="ja-JP" altLang="en-US" dirty="0"/>
              <a:t>いいんじゃない」</a:t>
            </a:r>
            <a:endParaRPr lang="en-US" altLang="ja-JP" dirty="0"/>
          </a:p>
          <a:p>
            <a:pPr marL="0" indent="0">
              <a:buNone/>
            </a:pPr>
            <a:r>
              <a:rPr lang="ja-JP" altLang="en-US" dirty="0"/>
              <a:t>ＡＤ</a:t>
            </a:r>
            <a:r>
              <a:rPr lang="ja-JP" altLang="en-US" dirty="0" smtClean="0"/>
              <a:t>「今月は、パーとグーばっかりですよ」</a:t>
            </a:r>
            <a:endParaRPr lang="en-US" altLang="ja-JP" dirty="0"/>
          </a:p>
          <a:p>
            <a:pPr marL="0" indent="0">
              <a:buNone/>
            </a:pPr>
            <a:r>
              <a:rPr lang="ja-JP" altLang="en-US" dirty="0"/>
              <a:t>ＰＤ「そっか、じゃ</a:t>
            </a:r>
            <a:r>
              <a:rPr lang="ja-JP" altLang="en-US" dirty="0" smtClean="0"/>
              <a:t>ーチョキだね。</a:t>
            </a:r>
            <a:r>
              <a:rPr lang="ja-JP" altLang="en-US" dirty="0"/>
              <a:t>よろしく！」</a:t>
            </a:r>
            <a:endParaRPr lang="en-US" altLang="ja-JP" dirty="0"/>
          </a:p>
          <a:p>
            <a:pPr marL="0" indent="0">
              <a:buNone/>
            </a:pPr>
            <a:endParaRPr kumimoji="1" lang="ja-JP" altLang="en-US" dirty="0"/>
          </a:p>
        </p:txBody>
      </p:sp>
    </p:spTree>
    <p:extLst>
      <p:ext uri="{BB962C8B-B14F-4D97-AF65-F5344CB8AC3E}">
        <p14:creationId xmlns:p14="http://schemas.microsoft.com/office/powerpoint/2010/main" val="26408353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04045"/>
          </a:xfrm>
        </p:spPr>
        <p:txBody>
          <a:bodyPr>
            <a:normAutofit/>
          </a:bodyPr>
          <a:lstStyle/>
          <a:p>
            <a:r>
              <a:rPr kumimoji="1" lang="ja-JP" altLang="en-US" dirty="0" smtClean="0"/>
              <a:t>たわごと</a:t>
            </a:r>
            <a:endParaRPr kumimoji="1" lang="ja-JP" altLang="en-US" dirty="0"/>
          </a:p>
        </p:txBody>
      </p:sp>
      <p:sp>
        <p:nvSpPr>
          <p:cNvPr id="3" name="コンテンツ プレースホルダー 2"/>
          <p:cNvSpPr>
            <a:spLocks noGrp="1"/>
          </p:cNvSpPr>
          <p:nvPr>
            <p:ph idx="1"/>
          </p:nvPr>
        </p:nvSpPr>
        <p:spPr>
          <a:xfrm>
            <a:off x="677332" y="1313645"/>
            <a:ext cx="9290915" cy="4727717"/>
          </a:xfrm>
        </p:spPr>
        <p:txBody>
          <a:bodyPr>
            <a:normAutofit/>
          </a:bodyPr>
          <a:lstStyle/>
          <a:p>
            <a:pPr marL="0" indent="0">
              <a:buNone/>
            </a:pPr>
            <a:r>
              <a:rPr kumimoji="1" lang="ja-JP" altLang="en-US" sz="2400" dirty="0" smtClean="0"/>
              <a:t>今回、Ｒ言語を使</a:t>
            </a:r>
            <a:r>
              <a:rPr lang="ja-JP" altLang="en-US" sz="2400" dirty="0" smtClean="0"/>
              <a:t>って</a:t>
            </a:r>
            <a:r>
              <a:rPr kumimoji="1" lang="ja-JP" altLang="en-US" sz="2400" dirty="0" smtClean="0"/>
              <a:t>データ分析する上で統計解析ツール</a:t>
            </a:r>
            <a:r>
              <a:rPr kumimoji="1" lang="en-US" altLang="ja-JP" sz="2400" dirty="0" smtClean="0"/>
              <a:t>(</a:t>
            </a:r>
            <a:r>
              <a:rPr kumimoji="1" lang="ja-JP" altLang="en-US" sz="2400" dirty="0" smtClean="0"/>
              <a:t>標準偏差や主成分</a:t>
            </a:r>
            <a:r>
              <a:rPr lang="ja-JP" altLang="en-US" sz="2400" dirty="0"/>
              <a:t>分析</a:t>
            </a:r>
            <a:r>
              <a:rPr lang="ja-JP" altLang="en-US" sz="2400" dirty="0" smtClean="0"/>
              <a:t>やカイ</a:t>
            </a:r>
            <a:r>
              <a:rPr lang="ja-JP" altLang="en-US" sz="2400" dirty="0"/>
              <a:t>二乗</a:t>
            </a:r>
            <a:r>
              <a:rPr lang="ja-JP" altLang="en-US" sz="2400" dirty="0" smtClean="0"/>
              <a:t>検定など</a:t>
            </a:r>
            <a:r>
              <a:rPr lang="en-US" altLang="ja-JP" sz="2400" dirty="0" smtClean="0"/>
              <a:t>)</a:t>
            </a:r>
            <a:r>
              <a:rPr lang="ja-JP" altLang="en-US" sz="2400" dirty="0" smtClean="0"/>
              <a:t>を使いこなせれば良かったんですが、私の知識不足もあって中学生レベルの</a:t>
            </a:r>
            <a:r>
              <a:rPr kumimoji="1" lang="ja-JP" altLang="en-US" sz="2400" dirty="0" smtClean="0"/>
              <a:t>解析方法となってしまいました。</a:t>
            </a:r>
            <a:endParaRPr kumimoji="1" lang="en-US" altLang="ja-JP" sz="2400" dirty="0" smtClean="0"/>
          </a:p>
          <a:p>
            <a:pPr marL="0" indent="0">
              <a:buNone/>
            </a:pPr>
            <a:endParaRPr lang="en-US" altLang="ja-JP" sz="2400" dirty="0"/>
          </a:p>
          <a:p>
            <a:pPr marL="0" indent="0">
              <a:buNone/>
            </a:pPr>
            <a:r>
              <a:rPr lang="ja-JP" altLang="en-US" sz="2400" dirty="0"/>
              <a:t>前半</a:t>
            </a:r>
            <a:r>
              <a:rPr lang="ja-JP" altLang="en-US" sz="2400" dirty="0" smtClean="0"/>
              <a:t>はＲ言語でこういうことが出来ますよ、グラフをきれいに</a:t>
            </a:r>
            <a:endParaRPr lang="en-US" altLang="ja-JP" sz="2400" dirty="0" smtClean="0"/>
          </a:p>
          <a:p>
            <a:pPr marL="0" indent="0">
              <a:buNone/>
            </a:pPr>
            <a:r>
              <a:rPr lang="ja-JP" altLang="en-US" sz="2400" dirty="0" smtClean="0"/>
              <a:t>出せますよって感じで書きましたが、中盤以降はソースリストを掲載するのが資料上難しくなったので、その過程は飛ばしました。</a:t>
            </a:r>
            <a:endParaRPr lang="en-US" altLang="ja-JP" sz="2400" dirty="0" smtClean="0"/>
          </a:p>
          <a:p>
            <a:pPr marL="0" indent="0">
              <a:buNone/>
            </a:pPr>
            <a:r>
              <a:rPr kumimoji="1" lang="ja-JP" altLang="en-US" sz="2400" dirty="0" smtClean="0"/>
              <a:t>今回のＲスクリプトは公開しているので見てさわってもらえばいいでしょう。</a:t>
            </a:r>
            <a:endParaRPr kumimoji="1" lang="en-US" altLang="ja-JP" sz="2400" dirty="0" smtClean="0"/>
          </a:p>
          <a:p>
            <a:pPr marL="0" indent="0">
              <a:buNone/>
            </a:pPr>
            <a:endParaRPr kumimoji="1" lang="en-US" altLang="ja-JP" sz="2400" dirty="0" smtClean="0"/>
          </a:p>
          <a:p>
            <a:pPr marL="0" indent="0">
              <a:buNone/>
            </a:pP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4098647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807076"/>
          </a:xfrm>
        </p:spPr>
        <p:txBody>
          <a:bodyPr/>
          <a:lstStyle/>
          <a:p>
            <a:r>
              <a:rPr kumimoji="1" lang="en-US" altLang="ja-JP" dirty="0" smtClean="0"/>
              <a:t>R</a:t>
            </a:r>
            <a:r>
              <a:rPr kumimoji="1" lang="ja-JP" altLang="en-US" dirty="0" smtClean="0"/>
              <a:t>言語について</a:t>
            </a:r>
            <a:endParaRPr kumimoji="1" lang="ja-JP" altLang="en-US" dirty="0"/>
          </a:p>
        </p:txBody>
      </p:sp>
      <p:sp>
        <p:nvSpPr>
          <p:cNvPr id="3" name="コンテンツ プレースホルダー 2"/>
          <p:cNvSpPr>
            <a:spLocks noGrp="1"/>
          </p:cNvSpPr>
          <p:nvPr>
            <p:ph idx="1"/>
          </p:nvPr>
        </p:nvSpPr>
        <p:spPr>
          <a:xfrm>
            <a:off x="677334" y="1416676"/>
            <a:ext cx="8596668" cy="4945487"/>
          </a:xfrm>
        </p:spPr>
        <p:txBody>
          <a:bodyPr>
            <a:normAutofit fontScale="92500" lnSpcReduction="20000"/>
          </a:bodyPr>
          <a:lstStyle/>
          <a:p>
            <a:r>
              <a:rPr lang="ja-JP" altLang="en-US" sz="1900" dirty="0"/>
              <a:t>Ｒ言語って何？</a:t>
            </a:r>
            <a:endParaRPr lang="en-US" altLang="ja-JP" sz="1900" dirty="0"/>
          </a:p>
          <a:p>
            <a:pPr marL="0" indent="0">
              <a:buNone/>
            </a:pPr>
            <a:r>
              <a:rPr lang="ja-JP" altLang="en-US" sz="1900" dirty="0"/>
              <a:t>誰でも無料で、自由に利用できるデータ分析のための言語です。</a:t>
            </a:r>
            <a:r>
              <a:rPr lang="en-US" altLang="ja-JP" sz="1900" dirty="0"/>
              <a:t/>
            </a:r>
            <a:br>
              <a:rPr lang="en-US" altLang="ja-JP" sz="1900" dirty="0"/>
            </a:br>
            <a:r>
              <a:rPr lang="ja-JP" altLang="en-US" sz="1900" dirty="0"/>
              <a:t>どんなＯＳ（</a:t>
            </a:r>
            <a:r>
              <a:rPr lang="en-US" altLang="ja-JP" sz="1900" dirty="0"/>
              <a:t>Windows, Macintosh, Linux</a:t>
            </a:r>
            <a:r>
              <a:rPr lang="ja-JP" altLang="en-US" sz="1900" dirty="0"/>
              <a:t>）でも動作します。</a:t>
            </a:r>
          </a:p>
          <a:p>
            <a:pPr marL="0" indent="0">
              <a:buNone/>
            </a:pPr>
            <a:r>
              <a:rPr lang="ja-JP" altLang="en-US" sz="1900" dirty="0"/>
              <a:t>利用可能な分析手法やツールを、世界中のユーザーが開発し公開しているため、極めて豊富です。</a:t>
            </a:r>
            <a:endParaRPr lang="en-US" altLang="ja-JP" sz="1900" dirty="0"/>
          </a:p>
          <a:p>
            <a:pPr marL="0" indent="0">
              <a:buNone/>
            </a:pPr>
            <a:endParaRPr lang="ja-JP" altLang="en-US" sz="1900" dirty="0"/>
          </a:p>
          <a:p>
            <a:pPr marL="0" indent="0">
              <a:buNone/>
            </a:pPr>
            <a:r>
              <a:rPr lang="ja-JP" altLang="en-US" sz="1900" dirty="0"/>
              <a:t>ダウンロード（</a:t>
            </a:r>
            <a:r>
              <a:rPr lang="en-US" altLang="ja-JP" sz="1900" dirty="0"/>
              <a:t>Windows</a:t>
            </a:r>
            <a:r>
              <a:rPr lang="ja-JP" altLang="en-US" sz="1900" dirty="0"/>
              <a:t>版）はこちらから </a:t>
            </a:r>
            <a:r>
              <a:rPr lang="en-US" altLang="ja-JP" sz="1900" dirty="0">
                <a:hlinkClick r:id="rId2"/>
              </a:rPr>
              <a:t>http://cran.md.tsukuba.ac.jp/bin/windows/base/</a:t>
            </a:r>
            <a:r>
              <a:rPr lang="en-US" altLang="ja-JP" sz="1900" dirty="0"/>
              <a:t/>
            </a:r>
            <a:br>
              <a:rPr lang="en-US" altLang="ja-JP" sz="1900" dirty="0"/>
            </a:br>
            <a:endParaRPr lang="ja-JP" altLang="en-US" sz="1900" dirty="0"/>
          </a:p>
          <a:p>
            <a:r>
              <a:rPr lang="ja-JP" altLang="en-US" sz="1900" dirty="0"/>
              <a:t>Ｒ </a:t>
            </a:r>
            <a:r>
              <a:rPr lang="en-US" altLang="ja-JP" sz="1900" dirty="0"/>
              <a:t>Studio</a:t>
            </a:r>
            <a:r>
              <a:rPr lang="ja-JP" altLang="en-US" sz="1900" dirty="0" err="1"/>
              <a:t>って</a:t>
            </a:r>
            <a:r>
              <a:rPr lang="ja-JP" altLang="en-US" sz="1900" dirty="0"/>
              <a:t>何？</a:t>
            </a:r>
            <a:endParaRPr lang="en-US" altLang="ja-JP" sz="1900" dirty="0"/>
          </a:p>
          <a:p>
            <a:pPr marL="0" indent="0">
              <a:buNone/>
            </a:pPr>
            <a:r>
              <a:rPr lang="ja-JP" altLang="en-US" sz="1900" dirty="0"/>
              <a:t>統計ソフト</a:t>
            </a:r>
            <a:r>
              <a:rPr lang="en-US" altLang="ja-JP" sz="1900" dirty="0"/>
              <a:t>R</a:t>
            </a:r>
            <a:r>
              <a:rPr lang="ja-JP" altLang="en-US" sz="1900" dirty="0"/>
              <a:t>用の統合開発環境</a:t>
            </a:r>
            <a:r>
              <a:rPr lang="en-US" altLang="ja-JP" sz="1900" dirty="0"/>
              <a:t>(IDE) </a:t>
            </a:r>
            <a:r>
              <a:rPr lang="ja-JP" altLang="en-US" sz="1900" dirty="0"/>
              <a:t>です。</a:t>
            </a:r>
            <a:endParaRPr lang="en-US" altLang="ja-JP" sz="1900" dirty="0"/>
          </a:p>
          <a:p>
            <a:pPr marL="0" indent="0">
              <a:buNone/>
            </a:pPr>
            <a:r>
              <a:rPr lang="en-US" altLang="ja-JP" sz="1900" dirty="0"/>
              <a:t>R</a:t>
            </a:r>
            <a:r>
              <a:rPr lang="ja-JP" altLang="en-US" sz="1900" dirty="0"/>
              <a:t>をもっと 便利に使うためのフリーソフト</a:t>
            </a:r>
            <a:endParaRPr lang="en-US" altLang="ja-JP" sz="1900" dirty="0"/>
          </a:p>
          <a:p>
            <a:endParaRPr lang="en-US" altLang="ja-JP" sz="1900" dirty="0"/>
          </a:p>
          <a:p>
            <a:r>
              <a:rPr lang="ja-JP" altLang="en-US" sz="1900" dirty="0"/>
              <a:t>Ｒ </a:t>
            </a:r>
            <a:r>
              <a:rPr lang="en-US" altLang="ja-JP" sz="1900" dirty="0"/>
              <a:t>Studio</a:t>
            </a:r>
            <a:r>
              <a:rPr lang="ja-JP" altLang="en-US" sz="1900" dirty="0"/>
              <a:t>のインストール</a:t>
            </a:r>
            <a:endParaRPr lang="en-US" altLang="ja-JP" sz="1900" dirty="0"/>
          </a:p>
          <a:p>
            <a:pPr marL="0" indent="0">
              <a:buNone/>
            </a:pPr>
            <a:r>
              <a:rPr lang="ja-JP" altLang="en-US" sz="1900" dirty="0"/>
              <a:t>ダウンロードはこちらから </a:t>
            </a:r>
            <a:r>
              <a:rPr lang="en-US" altLang="ja-JP" sz="1900" dirty="0">
                <a:hlinkClick r:id="rId3"/>
              </a:rPr>
              <a:t>http://www.rstudio.com/ide/</a:t>
            </a:r>
            <a:r>
              <a:rPr lang="en-US" altLang="ja-JP" sz="1900" dirty="0"/>
              <a:t/>
            </a:r>
            <a:br>
              <a:rPr lang="en-US" altLang="ja-JP" sz="1900" dirty="0"/>
            </a:br>
            <a:r>
              <a:rPr lang="ja-JP" altLang="en-US" sz="1900" dirty="0"/>
              <a:t>使い方は、Ｇｏｏｇｌｅ先生に尋ねてください。</a:t>
            </a:r>
          </a:p>
          <a:p>
            <a:endParaRPr kumimoji="1" lang="ja-JP" altLang="en-US" dirty="0"/>
          </a:p>
        </p:txBody>
      </p:sp>
    </p:spTree>
    <p:extLst>
      <p:ext uri="{BB962C8B-B14F-4D97-AF65-F5344CB8AC3E}">
        <p14:creationId xmlns:p14="http://schemas.microsoft.com/office/powerpoint/2010/main" val="2958149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type="title"/>
          </p:nvPr>
        </p:nvSpPr>
        <p:spPr>
          <a:xfrm>
            <a:off x="677334" y="3095223"/>
            <a:ext cx="8596668" cy="652530"/>
          </a:xfrm>
        </p:spPr>
        <p:txBody>
          <a:bodyPr>
            <a:normAutofit/>
          </a:bodyPr>
          <a:lstStyle/>
          <a:p>
            <a:pPr marL="0" indent="0" algn="ctr">
              <a:buNone/>
            </a:pPr>
            <a:r>
              <a:rPr kumimoji="1" lang="ja-JP" altLang="en-US" sz="3600" dirty="0" smtClean="0"/>
              <a:t>ご清聴ありがとうございました！</a:t>
            </a:r>
            <a:endParaRPr kumimoji="1" lang="ja-JP" altLang="en-US" sz="3600" dirty="0"/>
          </a:p>
        </p:txBody>
      </p:sp>
    </p:spTree>
    <p:extLst>
      <p:ext uri="{BB962C8B-B14F-4D97-AF65-F5344CB8AC3E}">
        <p14:creationId xmlns:p14="http://schemas.microsoft.com/office/powerpoint/2010/main" val="874270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807077"/>
          </a:xfrm>
        </p:spPr>
        <p:txBody>
          <a:bodyPr/>
          <a:lstStyle/>
          <a:p>
            <a:r>
              <a:rPr kumimoji="1" lang="ja-JP" altLang="en-US" dirty="0" smtClean="0"/>
              <a:t>アジェンダ</a:t>
            </a:r>
            <a:endParaRPr kumimoji="1" lang="ja-JP" altLang="en-US" dirty="0"/>
          </a:p>
        </p:txBody>
      </p:sp>
      <p:sp>
        <p:nvSpPr>
          <p:cNvPr id="3" name="コンテンツ プレースホルダー 2"/>
          <p:cNvSpPr>
            <a:spLocks noGrp="1"/>
          </p:cNvSpPr>
          <p:nvPr>
            <p:ph idx="1"/>
          </p:nvPr>
        </p:nvSpPr>
        <p:spPr>
          <a:xfrm>
            <a:off x="677334" y="1416677"/>
            <a:ext cx="8596668" cy="4624686"/>
          </a:xfrm>
        </p:spPr>
        <p:txBody>
          <a:bodyPr>
            <a:normAutofit lnSpcReduction="10000"/>
          </a:bodyPr>
          <a:lstStyle/>
          <a:p>
            <a:r>
              <a:rPr lang="ja-JP" altLang="en-US" sz="4400" dirty="0" smtClean="0"/>
              <a:t>じゃんけ</a:t>
            </a:r>
            <a:r>
              <a:rPr lang="ja-JP" altLang="en-US" sz="4400" dirty="0"/>
              <a:t>ん</a:t>
            </a:r>
            <a:r>
              <a:rPr lang="ja-JP" altLang="en-US" sz="4400" dirty="0" smtClean="0"/>
              <a:t>データの生成</a:t>
            </a:r>
            <a:endParaRPr lang="en-US" altLang="ja-JP" sz="4400" dirty="0" smtClean="0"/>
          </a:p>
          <a:p>
            <a:r>
              <a:rPr lang="ja-JP" altLang="en-US" sz="4400" dirty="0" smtClean="0"/>
              <a:t>じゃんけんデータのグラフ化</a:t>
            </a:r>
            <a:endParaRPr lang="en-US" altLang="ja-JP" sz="4400" dirty="0" smtClean="0"/>
          </a:p>
          <a:p>
            <a:r>
              <a:rPr lang="ja-JP" altLang="en-US" sz="4400" dirty="0" smtClean="0"/>
              <a:t>じゃんけんの癖</a:t>
            </a:r>
            <a:endParaRPr lang="en-US" altLang="ja-JP" sz="4400" dirty="0" smtClean="0"/>
          </a:p>
          <a:p>
            <a:r>
              <a:rPr lang="ja-JP" altLang="en-US" sz="4400" dirty="0" smtClean="0"/>
              <a:t>人間乱数の分析</a:t>
            </a:r>
            <a:endParaRPr lang="en-US" altLang="ja-JP" sz="4400" dirty="0"/>
          </a:p>
          <a:p>
            <a:r>
              <a:rPr lang="ja-JP" altLang="en-US" sz="4400" dirty="0"/>
              <a:t>次の手の予測と勝敗</a:t>
            </a:r>
            <a:r>
              <a:rPr lang="ja-JP" altLang="en-US" sz="4400" dirty="0" smtClean="0"/>
              <a:t>結果</a:t>
            </a:r>
            <a:endParaRPr lang="en-US" altLang="ja-JP" sz="4400" dirty="0" smtClean="0"/>
          </a:p>
          <a:p>
            <a:r>
              <a:rPr lang="ja-JP" altLang="en-US" sz="4400" dirty="0" smtClean="0"/>
              <a:t>まと</a:t>
            </a:r>
            <a:r>
              <a:rPr lang="ja-JP" altLang="en-US" sz="4400" dirty="0"/>
              <a:t>め</a:t>
            </a:r>
            <a:endParaRPr lang="en-US" altLang="ja-JP" sz="4400" dirty="0" smtClean="0"/>
          </a:p>
          <a:p>
            <a:endParaRPr lang="en-US" altLang="ja-JP" dirty="0" smtClean="0"/>
          </a:p>
          <a:p>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3673533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39651"/>
          </a:xfrm>
        </p:spPr>
        <p:txBody>
          <a:bodyPr>
            <a:normAutofit fontScale="90000"/>
          </a:bodyPr>
          <a:lstStyle/>
          <a:p>
            <a:r>
              <a:rPr lang="ja-JP" altLang="en-US" dirty="0"/>
              <a:t>■</a:t>
            </a:r>
            <a:r>
              <a:rPr lang="ja-JP" altLang="en-US" dirty="0" smtClean="0"/>
              <a:t>じゃんけんデータの生成</a:t>
            </a:r>
            <a:endParaRPr kumimoji="1" lang="ja-JP" altLang="en-US" dirty="0"/>
          </a:p>
        </p:txBody>
      </p:sp>
      <p:sp>
        <p:nvSpPr>
          <p:cNvPr id="3" name="コンテンツ プレースホルダー 2"/>
          <p:cNvSpPr>
            <a:spLocks noGrp="1"/>
          </p:cNvSpPr>
          <p:nvPr>
            <p:ph idx="1"/>
          </p:nvPr>
        </p:nvSpPr>
        <p:spPr>
          <a:xfrm>
            <a:off x="677334" y="1249251"/>
            <a:ext cx="8596668" cy="4792111"/>
          </a:xfrm>
        </p:spPr>
        <p:txBody>
          <a:bodyPr/>
          <a:lstStyle/>
          <a:p>
            <a:r>
              <a:rPr lang="en-US" altLang="ja-JP" dirty="0" smtClean="0"/>
              <a:t>Web</a:t>
            </a:r>
            <a:r>
              <a:rPr lang="ja-JP" altLang="en-US" dirty="0" smtClean="0"/>
              <a:t>サイトからサザエ</a:t>
            </a:r>
            <a:r>
              <a:rPr lang="ja-JP" altLang="en-US" dirty="0"/>
              <a:t>さんの過去の</a:t>
            </a:r>
            <a:r>
              <a:rPr lang="ja-JP" altLang="en-US" dirty="0" smtClean="0"/>
              <a:t>手一覧を取得する</a:t>
            </a:r>
            <a:endParaRPr lang="en-US" altLang="ja-JP" dirty="0" smtClean="0"/>
          </a:p>
          <a:p>
            <a:pPr marL="0" indent="0">
              <a:buNone/>
            </a:pPr>
            <a:r>
              <a:rPr lang="en-US" altLang="ja-JP" dirty="0" err="1">
                <a:latin typeface="+mn-ea"/>
              </a:rPr>
              <a:t>RCurl</a:t>
            </a:r>
            <a:r>
              <a:rPr lang="en-US" altLang="ja-JP" dirty="0">
                <a:latin typeface="+mn-ea"/>
              </a:rPr>
              <a:t>(HTTP </a:t>
            </a:r>
            <a:r>
              <a:rPr lang="ja-JP" altLang="en-US" dirty="0">
                <a:latin typeface="+mn-ea"/>
              </a:rPr>
              <a:t>リクエストインターフェース </a:t>
            </a:r>
            <a:r>
              <a:rPr lang="en-US" altLang="ja-JP" dirty="0" smtClean="0">
                <a:latin typeface="+mn-ea"/>
              </a:rPr>
              <a:t>)</a:t>
            </a:r>
            <a:r>
              <a:rPr lang="ja-JP" altLang="en-US" dirty="0" smtClean="0">
                <a:latin typeface="+mn-ea"/>
              </a:rPr>
              <a:t>を使うことで、</a:t>
            </a:r>
            <a:r>
              <a:rPr lang="en-US" altLang="ja-JP" dirty="0" smtClean="0">
                <a:latin typeface="+mn-ea"/>
              </a:rPr>
              <a:t>Web</a:t>
            </a:r>
            <a:r>
              <a:rPr lang="ja-JP" altLang="en-US" dirty="0" smtClean="0">
                <a:latin typeface="+mn-ea"/>
              </a:rPr>
              <a:t>サイトから随時データを取得します。</a:t>
            </a:r>
            <a:endParaRPr lang="en-US" altLang="ja-JP" dirty="0" smtClean="0">
              <a:latin typeface="+mn-ea"/>
            </a:endParaRPr>
          </a:p>
        </p:txBody>
      </p:sp>
      <p:pic>
        <p:nvPicPr>
          <p:cNvPr id="4" name="図 3"/>
          <p:cNvPicPr>
            <a:picLocks noChangeAspect="1"/>
          </p:cNvPicPr>
          <p:nvPr/>
        </p:nvPicPr>
        <p:blipFill>
          <a:blip r:embed="rId2"/>
          <a:stretch>
            <a:fillRect/>
          </a:stretch>
        </p:blipFill>
        <p:spPr>
          <a:xfrm>
            <a:off x="677334" y="2413831"/>
            <a:ext cx="2819400" cy="3209925"/>
          </a:xfrm>
          <a:prstGeom prst="rect">
            <a:avLst/>
          </a:prstGeom>
        </p:spPr>
      </p:pic>
      <p:sp>
        <p:nvSpPr>
          <p:cNvPr id="5" name="角丸四角形吹き出し 4"/>
          <p:cNvSpPr/>
          <p:nvPr/>
        </p:nvSpPr>
        <p:spPr>
          <a:xfrm>
            <a:off x="4620961" y="2413832"/>
            <a:ext cx="4471523" cy="2596050"/>
          </a:xfrm>
          <a:prstGeom prst="wedgeRoundRectCallout">
            <a:avLst>
              <a:gd name="adj1" fmla="val -84619"/>
              <a:gd name="adj2" fmla="val 33404"/>
              <a:gd name="adj3" fmla="val 16667"/>
            </a:avLst>
          </a:prstGeom>
          <a:solidFill>
            <a:schemeClr val="accent3">
              <a:lumMod val="40000"/>
              <a:lumOff val="60000"/>
            </a:schemeClr>
          </a:solidFill>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r>
              <a:rPr kumimoji="1" lang="en-US" altLang="ja-JP" sz="2800" dirty="0" smtClean="0">
                <a:solidFill>
                  <a:schemeClr val="tx1"/>
                </a:solidFill>
              </a:rPr>
              <a:t>1.</a:t>
            </a:r>
            <a:r>
              <a:rPr kumimoji="1" lang="ja-JP" altLang="en-US" sz="2800" dirty="0" smtClean="0">
                <a:solidFill>
                  <a:schemeClr val="tx1"/>
                </a:solidFill>
              </a:rPr>
              <a:t>文字コードは</a:t>
            </a:r>
            <a:r>
              <a:rPr kumimoji="1" lang="en-US" altLang="ja-JP" sz="2800" dirty="0" smtClean="0">
                <a:solidFill>
                  <a:schemeClr val="tx1"/>
                </a:solidFill>
              </a:rPr>
              <a:t>Shift-JIS</a:t>
            </a:r>
          </a:p>
          <a:p>
            <a:r>
              <a:rPr kumimoji="1" lang="en-US" altLang="ja-JP" sz="2800" dirty="0" smtClean="0">
                <a:solidFill>
                  <a:schemeClr val="tx1"/>
                </a:solidFill>
              </a:rPr>
              <a:t>2.</a:t>
            </a:r>
            <a:r>
              <a:rPr kumimoji="1" lang="ja-JP" altLang="en-US" sz="2800" dirty="0" smtClean="0">
                <a:solidFill>
                  <a:schemeClr val="tx1"/>
                </a:solidFill>
              </a:rPr>
              <a:t>テーブルタグは未使用</a:t>
            </a:r>
            <a:endParaRPr kumimoji="1" lang="en-US" altLang="ja-JP" sz="2800" dirty="0" smtClean="0">
              <a:solidFill>
                <a:schemeClr val="tx1"/>
              </a:solidFill>
            </a:endParaRPr>
          </a:p>
          <a:p>
            <a:r>
              <a:rPr kumimoji="1" lang="en-US" altLang="ja-JP" sz="2800" dirty="0" smtClean="0">
                <a:solidFill>
                  <a:schemeClr val="tx1"/>
                </a:solidFill>
              </a:rPr>
              <a:t>3.</a:t>
            </a:r>
            <a:r>
              <a:rPr kumimoji="1" lang="ja-JP" altLang="en-US" sz="2800" dirty="0" smtClean="0">
                <a:solidFill>
                  <a:schemeClr val="tx1"/>
                </a:solidFill>
              </a:rPr>
              <a:t>第</a:t>
            </a:r>
            <a:r>
              <a:rPr kumimoji="1" lang="en-US" altLang="ja-JP" sz="2800" dirty="0" smtClean="0">
                <a:solidFill>
                  <a:schemeClr val="tx1"/>
                </a:solidFill>
              </a:rPr>
              <a:t>7</a:t>
            </a:r>
            <a:r>
              <a:rPr kumimoji="1" lang="ja-JP" altLang="en-US" sz="2800" dirty="0" smtClean="0">
                <a:solidFill>
                  <a:schemeClr val="tx1"/>
                </a:solidFill>
              </a:rPr>
              <a:t>回 </a:t>
            </a:r>
            <a:r>
              <a:rPr kumimoji="1" lang="en-US" altLang="ja-JP" sz="2800" dirty="0" smtClean="0">
                <a:solidFill>
                  <a:schemeClr val="tx1"/>
                </a:solidFill>
              </a:rPr>
              <a:t>91.11.31</a:t>
            </a:r>
            <a:r>
              <a:rPr kumimoji="1" lang="ja-JP" altLang="en-US" sz="2800" dirty="0" smtClean="0">
                <a:solidFill>
                  <a:schemeClr val="tx1"/>
                </a:solidFill>
              </a:rPr>
              <a:t>と</a:t>
            </a:r>
            <a:endParaRPr kumimoji="1" lang="en-US" altLang="ja-JP" sz="2800" dirty="0" smtClean="0">
              <a:solidFill>
                <a:schemeClr val="tx1"/>
              </a:solidFill>
            </a:endParaRPr>
          </a:p>
          <a:p>
            <a:r>
              <a:rPr kumimoji="1" lang="ja-JP" altLang="en-US" sz="2800" dirty="0">
                <a:solidFill>
                  <a:schemeClr val="tx1"/>
                </a:solidFill>
              </a:rPr>
              <a:t>　</a:t>
            </a:r>
            <a:r>
              <a:rPr kumimoji="1" lang="ja-JP" altLang="en-US" sz="2800" dirty="0" smtClean="0">
                <a:solidFill>
                  <a:schemeClr val="tx1"/>
                </a:solidFill>
              </a:rPr>
              <a:t>ありえない日付がある</a:t>
            </a:r>
            <a:endParaRPr kumimoji="1" lang="ja-JP" altLang="en-US" sz="2800" dirty="0">
              <a:solidFill>
                <a:schemeClr val="tx1"/>
              </a:solidFill>
            </a:endParaRPr>
          </a:p>
        </p:txBody>
      </p:sp>
    </p:spTree>
    <p:extLst>
      <p:ext uri="{BB962C8B-B14F-4D97-AF65-F5344CB8AC3E}">
        <p14:creationId xmlns:p14="http://schemas.microsoft.com/office/powerpoint/2010/main" val="1832758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26772"/>
          </a:xfrm>
        </p:spPr>
        <p:txBody>
          <a:bodyPr>
            <a:normAutofit fontScale="90000"/>
          </a:bodyPr>
          <a:lstStyle/>
          <a:p>
            <a:r>
              <a:rPr lang="en-US" altLang="ja-JP" dirty="0" smtClean="0"/>
              <a:t>Web</a:t>
            </a:r>
            <a:r>
              <a:rPr lang="ja-JP" altLang="en-US" dirty="0" smtClean="0"/>
              <a:t>スクレイピング　ソースリスト</a:t>
            </a:r>
            <a:endParaRPr kumimoji="1" lang="ja-JP" altLang="en-US" dirty="0"/>
          </a:p>
        </p:txBody>
      </p:sp>
      <p:sp>
        <p:nvSpPr>
          <p:cNvPr id="3" name="コンテンツ プレースホルダー 2"/>
          <p:cNvSpPr>
            <a:spLocks noGrp="1"/>
          </p:cNvSpPr>
          <p:nvPr>
            <p:ph idx="1"/>
          </p:nvPr>
        </p:nvSpPr>
        <p:spPr>
          <a:xfrm>
            <a:off x="677332" y="1339403"/>
            <a:ext cx="5890893" cy="4401205"/>
          </a:xfrm>
        </p:spPr>
        <p:txBody>
          <a:bodyPr>
            <a:noAutofit/>
          </a:bodyPr>
          <a:lstStyle/>
          <a:p>
            <a:pPr marL="0" indent="0">
              <a:buNone/>
            </a:pPr>
            <a:r>
              <a:rPr lang="en-US" altLang="ja-JP" sz="1400" dirty="0">
                <a:solidFill>
                  <a:srgbClr val="FF0000"/>
                </a:solidFill>
              </a:rPr>
              <a:t>library(</a:t>
            </a:r>
            <a:r>
              <a:rPr lang="en-US" altLang="ja-JP" sz="1400" dirty="0" err="1">
                <a:solidFill>
                  <a:srgbClr val="FF0000"/>
                </a:solidFill>
              </a:rPr>
              <a:t>RCurl</a:t>
            </a:r>
            <a:r>
              <a:rPr lang="en-US" altLang="ja-JP" sz="1400" dirty="0">
                <a:solidFill>
                  <a:srgbClr val="FF0000"/>
                </a:solidFill>
              </a:rPr>
              <a:t>)</a:t>
            </a:r>
          </a:p>
          <a:p>
            <a:pPr marL="0" indent="0">
              <a:buNone/>
            </a:pPr>
            <a:r>
              <a:rPr lang="en-US" altLang="ja-JP" sz="1400" dirty="0" err="1">
                <a:solidFill>
                  <a:srgbClr val="FF0000"/>
                </a:solidFill>
              </a:rPr>
              <a:t>txtfile</a:t>
            </a:r>
            <a:r>
              <a:rPr lang="en-US" altLang="ja-JP" sz="1400" dirty="0">
                <a:solidFill>
                  <a:srgbClr val="FF0000"/>
                </a:solidFill>
              </a:rPr>
              <a:t> &lt;- </a:t>
            </a:r>
            <a:r>
              <a:rPr lang="en-US" altLang="ja-JP" sz="1400" dirty="0" err="1">
                <a:solidFill>
                  <a:srgbClr val="FF0000"/>
                </a:solidFill>
              </a:rPr>
              <a:t>iconv</a:t>
            </a:r>
            <a:r>
              <a:rPr lang="en-US" altLang="ja-JP" sz="1400" dirty="0">
                <a:solidFill>
                  <a:srgbClr val="FF0000"/>
                </a:solidFill>
              </a:rPr>
              <a:t>(</a:t>
            </a:r>
            <a:r>
              <a:rPr lang="en-US" altLang="ja-JP" sz="1400" dirty="0" err="1">
                <a:solidFill>
                  <a:srgbClr val="FF0000"/>
                </a:solidFill>
              </a:rPr>
              <a:t>getURL</a:t>
            </a:r>
            <a:r>
              <a:rPr lang="en-US" altLang="ja-JP" sz="1400" dirty="0">
                <a:solidFill>
                  <a:srgbClr val="FF0000"/>
                </a:solidFill>
              </a:rPr>
              <a:t>("http://www.asahi-net.or.jp/~</a:t>
            </a:r>
            <a:r>
              <a:rPr lang="en-US" altLang="ja-JP" sz="1400" dirty="0">
                <a:solidFill>
                  <a:srgbClr val="FF0000"/>
                </a:solidFill>
                <a:latin typeface="+mn-ea"/>
              </a:rPr>
              <a:t>tk7m-ari/sazae_ichiran.html</a:t>
            </a:r>
            <a:r>
              <a:rPr lang="en-US" altLang="ja-JP" sz="1400" dirty="0">
                <a:solidFill>
                  <a:srgbClr val="FF0000"/>
                </a:solidFill>
              </a:rPr>
              <a:t>", .encoding="Shift-JIS"), "Shift-JIS","UTF-8")</a:t>
            </a:r>
          </a:p>
          <a:p>
            <a:pPr marL="0" indent="0">
              <a:buNone/>
            </a:pPr>
            <a:r>
              <a:rPr lang="en-US" altLang="ja-JP" sz="1400" dirty="0" err="1"/>
              <a:t>txtvec</a:t>
            </a:r>
            <a:r>
              <a:rPr lang="en-US" altLang="ja-JP" sz="1400" dirty="0"/>
              <a:t> &lt;- </a:t>
            </a:r>
            <a:r>
              <a:rPr lang="en-US" altLang="ja-JP" sz="1400" dirty="0" err="1"/>
              <a:t>strsplit</a:t>
            </a:r>
            <a:r>
              <a:rPr lang="en-US" altLang="ja-JP" sz="1400" dirty="0"/>
              <a:t>(</a:t>
            </a:r>
            <a:r>
              <a:rPr lang="en-US" altLang="ja-JP" sz="1400" dirty="0" err="1"/>
              <a:t>txtfile</a:t>
            </a:r>
            <a:r>
              <a:rPr lang="en-US" altLang="ja-JP" sz="1400" dirty="0"/>
              <a:t>,'\n')[[1]]</a:t>
            </a:r>
          </a:p>
          <a:p>
            <a:pPr marL="0" indent="0">
              <a:buNone/>
            </a:pPr>
            <a:r>
              <a:rPr lang="en-US" altLang="ja-JP" sz="1400" dirty="0" err="1"/>
              <a:t>flg</a:t>
            </a:r>
            <a:r>
              <a:rPr lang="en-US" altLang="ja-JP" sz="1400" dirty="0"/>
              <a:t> &lt;- FALSE</a:t>
            </a:r>
          </a:p>
          <a:p>
            <a:pPr marL="0" indent="0">
              <a:buNone/>
            </a:pPr>
            <a:r>
              <a:rPr lang="en-US" altLang="ja-JP" sz="1400" dirty="0" err="1"/>
              <a:t>i</a:t>
            </a:r>
            <a:r>
              <a:rPr lang="en-US" altLang="ja-JP" sz="1400" dirty="0"/>
              <a:t> &lt;- 1</a:t>
            </a:r>
          </a:p>
          <a:p>
            <a:pPr marL="0" indent="0">
              <a:buNone/>
            </a:pPr>
            <a:r>
              <a:rPr lang="en-US" altLang="ja-JP" sz="1400" dirty="0"/>
              <a:t>while(</a:t>
            </a:r>
            <a:r>
              <a:rPr lang="en-US" altLang="ja-JP" sz="1400" dirty="0" err="1"/>
              <a:t>i</a:t>
            </a:r>
            <a:r>
              <a:rPr lang="en-US" altLang="ja-JP" sz="1400" dirty="0"/>
              <a:t> &gt; 0) {</a:t>
            </a:r>
          </a:p>
          <a:p>
            <a:pPr marL="0" indent="0">
              <a:buNone/>
            </a:pPr>
            <a:r>
              <a:rPr lang="en-US" altLang="ja-JP" sz="1400" dirty="0"/>
              <a:t>  tag &lt;- </a:t>
            </a:r>
            <a:r>
              <a:rPr lang="en-US" altLang="ja-JP" sz="1400" dirty="0" err="1"/>
              <a:t>substr</a:t>
            </a:r>
            <a:r>
              <a:rPr lang="en-US" altLang="ja-JP" sz="1400" dirty="0"/>
              <a:t>(</a:t>
            </a:r>
            <a:r>
              <a:rPr lang="en-US" altLang="ja-JP" sz="1400" dirty="0" err="1"/>
              <a:t>txtvec</a:t>
            </a:r>
            <a:r>
              <a:rPr lang="en-US" altLang="ja-JP" sz="1400" dirty="0"/>
              <a:t>[</a:t>
            </a:r>
            <a:r>
              <a:rPr lang="en-US" altLang="ja-JP" sz="1400" dirty="0" err="1"/>
              <a:t>i</a:t>
            </a:r>
            <a:r>
              <a:rPr lang="en-US" altLang="ja-JP" sz="1400" dirty="0"/>
              <a:t>],1,1)</a:t>
            </a:r>
          </a:p>
          <a:p>
            <a:pPr marL="0" indent="0">
              <a:buNone/>
            </a:pPr>
            <a:r>
              <a:rPr lang="en-US" altLang="ja-JP" sz="1400" dirty="0"/>
              <a:t>  if(tag == '&lt;' || tag == ''){ </a:t>
            </a:r>
            <a:r>
              <a:rPr lang="en-US" altLang="ja-JP" sz="1400" dirty="0" err="1"/>
              <a:t>i</a:t>
            </a:r>
            <a:r>
              <a:rPr lang="en-US" altLang="ja-JP" sz="1400" dirty="0"/>
              <a:t> &lt;- </a:t>
            </a:r>
            <a:r>
              <a:rPr lang="en-US" altLang="ja-JP" sz="1400" dirty="0" err="1"/>
              <a:t>i</a:t>
            </a:r>
            <a:r>
              <a:rPr lang="en-US" altLang="ja-JP" sz="1400" dirty="0"/>
              <a:t> + 1; next }</a:t>
            </a:r>
          </a:p>
          <a:p>
            <a:pPr marL="0" indent="0">
              <a:buNone/>
            </a:pPr>
            <a:r>
              <a:rPr lang="en-US" altLang="ja-JP" sz="1400" dirty="0"/>
              <a:t>  </a:t>
            </a:r>
            <a:r>
              <a:rPr lang="en-US" altLang="ja-JP" sz="1400" dirty="0" err="1"/>
              <a:t>str</a:t>
            </a:r>
            <a:r>
              <a:rPr lang="en-US" altLang="ja-JP" sz="1400" dirty="0"/>
              <a:t> &lt;- </a:t>
            </a:r>
            <a:r>
              <a:rPr lang="en-US" altLang="ja-JP" sz="1400" dirty="0" err="1"/>
              <a:t>strsplit</a:t>
            </a:r>
            <a:r>
              <a:rPr lang="en-US" altLang="ja-JP" sz="1400" dirty="0"/>
              <a:t>(</a:t>
            </a:r>
            <a:r>
              <a:rPr lang="en-US" altLang="ja-JP" sz="1400" dirty="0" err="1"/>
              <a:t>txtvec</a:t>
            </a:r>
            <a:r>
              <a:rPr lang="en-US" altLang="ja-JP" sz="1400" dirty="0"/>
              <a:t>[</a:t>
            </a:r>
            <a:r>
              <a:rPr lang="en-US" altLang="ja-JP" sz="1400" dirty="0" err="1"/>
              <a:t>i</a:t>
            </a:r>
            <a:r>
              <a:rPr lang="en-US" altLang="ja-JP" sz="1400" dirty="0"/>
              <a:t>],'\t')[[1]]</a:t>
            </a:r>
          </a:p>
          <a:p>
            <a:pPr marL="0" indent="0">
              <a:buNone/>
            </a:pPr>
            <a:r>
              <a:rPr lang="en-US" altLang="ja-JP" sz="1400" dirty="0"/>
              <a:t>  </a:t>
            </a:r>
            <a:r>
              <a:rPr lang="en-US" altLang="ja-JP" sz="1400" dirty="0" err="1"/>
              <a:t>tmp</a:t>
            </a:r>
            <a:r>
              <a:rPr lang="en-US" altLang="ja-JP" sz="1400" dirty="0"/>
              <a:t> &lt;- </a:t>
            </a:r>
            <a:r>
              <a:rPr lang="en-US" altLang="ja-JP" sz="1400" dirty="0" err="1"/>
              <a:t>regexpr</a:t>
            </a:r>
            <a:r>
              <a:rPr lang="en-US" altLang="ja-JP" sz="1400" dirty="0"/>
              <a:t>('\\d+',</a:t>
            </a:r>
            <a:r>
              <a:rPr lang="en-US" altLang="ja-JP" sz="1400" dirty="0" err="1"/>
              <a:t>str</a:t>
            </a:r>
            <a:r>
              <a:rPr lang="en-US" altLang="ja-JP" sz="1400" dirty="0"/>
              <a:t>[1])</a:t>
            </a:r>
          </a:p>
          <a:p>
            <a:pPr marL="0" indent="0">
              <a:buNone/>
            </a:pPr>
            <a:r>
              <a:rPr lang="en-US" altLang="ja-JP" sz="1400" dirty="0"/>
              <a:t>  </a:t>
            </a:r>
            <a:r>
              <a:rPr lang="en-US" altLang="ja-JP" sz="1400" dirty="0" err="1"/>
              <a:t>seq</a:t>
            </a:r>
            <a:r>
              <a:rPr lang="en-US" altLang="ja-JP" sz="1400" dirty="0"/>
              <a:t> &lt;- </a:t>
            </a:r>
            <a:r>
              <a:rPr lang="en-US" altLang="ja-JP" sz="1400" dirty="0" err="1"/>
              <a:t>as.integer</a:t>
            </a:r>
            <a:r>
              <a:rPr lang="en-US" altLang="ja-JP" sz="1400" dirty="0"/>
              <a:t>(</a:t>
            </a:r>
            <a:r>
              <a:rPr lang="en-US" altLang="ja-JP" sz="1400" dirty="0" err="1"/>
              <a:t>substr</a:t>
            </a:r>
            <a:r>
              <a:rPr lang="en-US" altLang="ja-JP" sz="1400" dirty="0"/>
              <a:t>(</a:t>
            </a:r>
            <a:r>
              <a:rPr lang="en-US" altLang="ja-JP" sz="1400" dirty="0" err="1"/>
              <a:t>str</a:t>
            </a:r>
            <a:r>
              <a:rPr lang="en-US" altLang="ja-JP" sz="1400" dirty="0"/>
              <a:t>[1],</a:t>
            </a:r>
            <a:r>
              <a:rPr lang="en-US" altLang="ja-JP" sz="1400" dirty="0" err="1"/>
              <a:t>tmp,tmp+attr</a:t>
            </a:r>
            <a:r>
              <a:rPr lang="en-US" altLang="ja-JP" sz="1400" dirty="0"/>
              <a:t>(</a:t>
            </a:r>
            <a:r>
              <a:rPr lang="en-US" altLang="ja-JP" sz="1400" dirty="0" err="1"/>
              <a:t>tmp</a:t>
            </a:r>
            <a:r>
              <a:rPr lang="en-US" altLang="ja-JP" sz="1400" dirty="0"/>
              <a:t>,'</a:t>
            </a:r>
            <a:r>
              <a:rPr lang="en-US" altLang="ja-JP" sz="1400" dirty="0" err="1"/>
              <a:t>match.length</a:t>
            </a:r>
            <a:r>
              <a:rPr lang="en-US" altLang="ja-JP" sz="1400" dirty="0"/>
              <a:t>')-1</a:t>
            </a:r>
            <a:r>
              <a:rPr lang="en-US" altLang="ja-JP" sz="1400" dirty="0" smtClean="0"/>
              <a:t>))</a:t>
            </a:r>
            <a:endParaRPr lang="en-US" altLang="ja-JP" sz="1400" dirty="0"/>
          </a:p>
        </p:txBody>
      </p:sp>
      <p:sp>
        <p:nvSpPr>
          <p:cNvPr id="5" name="テキスト ボックス 4"/>
          <p:cNvSpPr txBox="1"/>
          <p:nvPr/>
        </p:nvSpPr>
        <p:spPr>
          <a:xfrm>
            <a:off x="6568225" y="1339403"/>
            <a:ext cx="4855336" cy="4401205"/>
          </a:xfrm>
          <a:prstGeom prst="rect">
            <a:avLst/>
          </a:prstGeom>
          <a:noFill/>
        </p:spPr>
        <p:txBody>
          <a:bodyPr wrap="square" rtlCol="0">
            <a:spAutoFit/>
          </a:bodyPr>
          <a:lstStyle/>
          <a:p>
            <a:r>
              <a:rPr lang="en-US" altLang="ja-JP" sz="1400" dirty="0">
                <a:solidFill>
                  <a:srgbClr val="FF0000"/>
                </a:solidFill>
                <a:latin typeface="+mn-ea"/>
              </a:rPr>
              <a:t>  </a:t>
            </a:r>
            <a:r>
              <a:rPr lang="en-US" altLang="ja-JP" sz="1400" dirty="0" smtClean="0">
                <a:solidFill>
                  <a:srgbClr val="FF0000"/>
                </a:solidFill>
                <a:latin typeface="+mn-ea"/>
              </a:rPr>
              <a:t>if(</a:t>
            </a:r>
            <a:r>
              <a:rPr lang="en-US" altLang="ja-JP" sz="1400" dirty="0" err="1" smtClean="0">
                <a:solidFill>
                  <a:srgbClr val="FF0000"/>
                </a:solidFill>
                <a:latin typeface="+mn-ea"/>
              </a:rPr>
              <a:t>seq</a:t>
            </a:r>
            <a:r>
              <a:rPr lang="en-US" altLang="ja-JP" sz="1400" dirty="0" smtClean="0">
                <a:solidFill>
                  <a:srgbClr val="FF0000"/>
                </a:solidFill>
                <a:latin typeface="+mn-ea"/>
              </a:rPr>
              <a:t> </a:t>
            </a:r>
            <a:r>
              <a:rPr lang="en-US" altLang="ja-JP" sz="1400" dirty="0">
                <a:solidFill>
                  <a:srgbClr val="FF0000"/>
                </a:solidFill>
                <a:latin typeface="+mn-ea"/>
              </a:rPr>
              <a:t>== 7){ </a:t>
            </a:r>
            <a:r>
              <a:rPr lang="en-US" altLang="ja-JP" sz="1400" dirty="0" err="1">
                <a:solidFill>
                  <a:srgbClr val="FF0000"/>
                </a:solidFill>
                <a:latin typeface="+mn-ea"/>
              </a:rPr>
              <a:t>str</a:t>
            </a:r>
            <a:r>
              <a:rPr lang="en-US" altLang="ja-JP" sz="1400" dirty="0">
                <a:solidFill>
                  <a:srgbClr val="FF0000"/>
                </a:solidFill>
                <a:latin typeface="+mn-ea"/>
              </a:rPr>
              <a:t>[2] &lt;- </a:t>
            </a:r>
            <a:r>
              <a:rPr lang="en-US" altLang="ja-JP" sz="1400" dirty="0" smtClean="0">
                <a:solidFill>
                  <a:srgbClr val="FF0000"/>
                </a:solidFill>
                <a:latin typeface="+mn-ea"/>
              </a:rPr>
              <a:t>'91.12.1'}</a:t>
            </a:r>
            <a:endParaRPr lang="en-US" altLang="ja-JP" sz="1400" dirty="0">
              <a:solidFill>
                <a:srgbClr val="FF0000"/>
              </a:solidFill>
              <a:latin typeface="+mn-ea"/>
            </a:endParaRPr>
          </a:p>
          <a:p>
            <a:r>
              <a:rPr lang="en-US" altLang="ja-JP" sz="1400" dirty="0">
                <a:latin typeface="+mn-ea"/>
              </a:rPr>
              <a:t>  </a:t>
            </a:r>
            <a:r>
              <a:rPr lang="en-US" altLang="ja-JP" sz="1400" dirty="0" err="1">
                <a:latin typeface="+mn-ea"/>
              </a:rPr>
              <a:t>dt</a:t>
            </a:r>
            <a:r>
              <a:rPr lang="en-US" altLang="ja-JP" sz="1400" dirty="0">
                <a:latin typeface="+mn-ea"/>
              </a:rPr>
              <a:t> &lt;- </a:t>
            </a:r>
            <a:r>
              <a:rPr lang="en-US" altLang="ja-JP" sz="1400" dirty="0" err="1">
                <a:latin typeface="+mn-ea"/>
              </a:rPr>
              <a:t>as.Date</a:t>
            </a:r>
            <a:r>
              <a:rPr lang="en-US" altLang="ja-JP" sz="1400" dirty="0">
                <a:latin typeface="+mn-ea"/>
              </a:rPr>
              <a:t>(</a:t>
            </a:r>
            <a:r>
              <a:rPr lang="en-US" altLang="ja-JP" sz="1400" dirty="0" err="1">
                <a:latin typeface="+mn-ea"/>
              </a:rPr>
              <a:t>str</a:t>
            </a:r>
            <a:r>
              <a:rPr lang="en-US" altLang="ja-JP" sz="1400" dirty="0">
                <a:latin typeface="+mn-ea"/>
              </a:rPr>
              <a:t>[2],format='%</a:t>
            </a:r>
            <a:r>
              <a:rPr lang="en-US" altLang="ja-JP" sz="1400" dirty="0" err="1">
                <a:latin typeface="+mn-ea"/>
              </a:rPr>
              <a:t>y.%m.%d</a:t>
            </a:r>
            <a:r>
              <a:rPr lang="en-US" altLang="ja-JP" sz="1400" dirty="0">
                <a:latin typeface="+mn-ea"/>
              </a:rPr>
              <a:t>')</a:t>
            </a:r>
          </a:p>
          <a:p>
            <a:r>
              <a:rPr lang="en-US" altLang="ja-JP" sz="1400" dirty="0">
                <a:latin typeface="+mn-ea"/>
              </a:rPr>
              <a:t>  tmp2 &lt;- </a:t>
            </a:r>
            <a:r>
              <a:rPr lang="en-US" altLang="ja-JP" sz="1400" dirty="0" err="1">
                <a:latin typeface="+mn-ea"/>
              </a:rPr>
              <a:t>regexpr</a:t>
            </a:r>
            <a:r>
              <a:rPr lang="en-US" altLang="ja-JP" sz="1400" dirty="0">
                <a:latin typeface="+mn-ea"/>
              </a:rPr>
              <a:t>('&lt;|</a:t>
            </a:r>
            <a:r>
              <a:rPr lang="ja-JP" altLang="en-US" sz="1400" dirty="0">
                <a:latin typeface="+mn-ea"/>
              </a:rPr>
              <a:t>（</a:t>
            </a:r>
            <a:r>
              <a:rPr lang="en-US" altLang="ja-JP" sz="1400" dirty="0">
                <a:latin typeface="+mn-ea"/>
              </a:rPr>
              <a:t>',paste(</a:t>
            </a:r>
            <a:r>
              <a:rPr lang="en-US" altLang="ja-JP" sz="1400" dirty="0" err="1">
                <a:latin typeface="+mn-ea"/>
              </a:rPr>
              <a:t>str</a:t>
            </a:r>
            <a:r>
              <a:rPr lang="en-US" altLang="ja-JP" sz="1400" dirty="0">
                <a:latin typeface="+mn-ea"/>
              </a:rPr>
              <a:t>[3],'&lt;'))</a:t>
            </a:r>
          </a:p>
          <a:p>
            <a:r>
              <a:rPr lang="en-US" altLang="ja-JP" sz="1400" dirty="0">
                <a:latin typeface="+mn-ea"/>
              </a:rPr>
              <a:t>  str2 &lt;- </a:t>
            </a:r>
            <a:r>
              <a:rPr lang="en-US" altLang="ja-JP" sz="1400" dirty="0" err="1">
                <a:latin typeface="+mn-ea"/>
              </a:rPr>
              <a:t>substr</a:t>
            </a:r>
            <a:r>
              <a:rPr lang="en-US" altLang="ja-JP" sz="1400" dirty="0">
                <a:latin typeface="+mn-ea"/>
              </a:rPr>
              <a:t>(</a:t>
            </a:r>
            <a:r>
              <a:rPr lang="en-US" altLang="ja-JP" sz="1400" dirty="0" err="1">
                <a:latin typeface="+mn-ea"/>
              </a:rPr>
              <a:t>str</a:t>
            </a:r>
            <a:r>
              <a:rPr lang="en-US" altLang="ja-JP" sz="1400" dirty="0">
                <a:latin typeface="+mn-ea"/>
              </a:rPr>
              <a:t>[3],0,tmp2-1)</a:t>
            </a:r>
          </a:p>
          <a:p>
            <a:r>
              <a:rPr lang="en-US" altLang="ja-JP" sz="1400" dirty="0">
                <a:latin typeface="+mn-ea"/>
              </a:rPr>
              <a:t>  </a:t>
            </a:r>
            <a:r>
              <a:rPr lang="en-US" altLang="ja-JP" sz="1400" dirty="0" err="1">
                <a:latin typeface="+mn-ea"/>
              </a:rPr>
              <a:t>idx</a:t>
            </a:r>
            <a:r>
              <a:rPr lang="en-US" altLang="ja-JP" sz="1400" dirty="0">
                <a:latin typeface="+mn-ea"/>
              </a:rPr>
              <a:t> &lt;- 9</a:t>
            </a:r>
          </a:p>
          <a:p>
            <a:r>
              <a:rPr lang="en-US" altLang="ja-JP" sz="1400" dirty="0">
                <a:latin typeface="+mn-ea"/>
              </a:rPr>
              <a:t>  kind &lt;- </a:t>
            </a:r>
            <a:r>
              <a:rPr lang="en-US" altLang="ja-JP" sz="1400" dirty="0" smtClean="0">
                <a:latin typeface="+mn-ea"/>
              </a:rPr>
              <a:t>'-‘</a:t>
            </a:r>
          </a:p>
          <a:p>
            <a:r>
              <a:rPr lang="ja-JP" altLang="en-US" sz="1400" dirty="0" smtClean="0">
                <a:latin typeface="+mn-ea"/>
              </a:rPr>
              <a:t>  </a:t>
            </a:r>
            <a:r>
              <a:rPr lang="en-US" altLang="ja-JP" sz="1400" dirty="0" smtClean="0">
                <a:latin typeface="+mn-ea"/>
              </a:rPr>
              <a:t>if(str2 </a:t>
            </a:r>
            <a:r>
              <a:rPr lang="en-US" altLang="ja-JP" sz="1400" dirty="0">
                <a:latin typeface="+mn-ea"/>
              </a:rPr>
              <a:t>== '</a:t>
            </a:r>
            <a:r>
              <a:rPr lang="ja-JP" altLang="en-US" sz="1400" dirty="0">
                <a:latin typeface="+mn-ea"/>
              </a:rPr>
              <a:t>グー</a:t>
            </a:r>
            <a:r>
              <a:rPr lang="en-US" altLang="ja-JP" sz="1400" dirty="0">
                <a:latin typeface="+mn-ea"/>
              </a:rPr>
              <a:t>') { kind &lt;- 'G'; </a:t>
            </a:r>
            <a:r>
              <a:rPr lang="en-US" altLang="ja-JP" sz="1400" dirty="0" err="1">
                <a:latin typeface="+mn-ea"/>
              </a:rPr>
              <a:t>idx</a:t>
            </a:r>
            <a:r>
              <a:rPr lang="en-US" altLang="ja-JP" sz="1400" dirty="0">
                <a:latin typeface="+mn-ea"/>
              </a:rPr>
              <a:t>=1 }</a:t>
            </a:r>
          </a:p>
          <a:p>
            <a:r>
              <a:rPr lang="en-US" altLang="ja-JP" sz="1400" dirty="0">
                <a:latin typeface="+mn-ea"/>
              </a:rPr>
              <a:t>  if(str2 == '</a:t>
            </a:r>
            <a:r>
              <a:rPr lang="ja-JP" altLang="en-US" sz="1400" dirty="0">
                <a:latin typeface="+mn-ea"/>
              </a:rPr>
              <a:t>チョキ</a:t>
            </a:r>
            <a:r>
              <a:rPr lang="en-US" altLang="ja-JP" sz="1400" dirty="0">
                <a:latin typeface="+mn-ea"/>
              </a:rPr>
              <a:t>'){ kind &lt;- 'C'; </a:t>
            </a:r>
            <a:r>
              <a:rPr lang="en-US" altLang="ja-JP" sz="1400" dirty="0" err="1">
                <a:latin typeface="+mn-ea"/>
              </a:rPr>
              <a:t>idx</a:t>
            </a:r>
            <a:r>
              <a:rPr lang="en-US" altLang="ja-JP" sz="1400" dirty="0">
                <a:latin typeface="+mn-ea"/>
              </a:rPr>
              <a:t>=2 } </a:t>
            </a:r>
          </a:p>
          <a:p>
            <a:r>
              <a:rPr lang="en-US" altLang="ja-JP" sz="1400" dirty="0">
                <a:latin typeface="+mn-ea"/>
              </a:rPr>
              <a:t>  if(str2 == '</a:t>
            </a:r>
            <a:r>
              <a:rPr lang="ja-JP" altLang="en-US" sz="1400" dirty="0">
                <a:latin typeface="+mn-ea"/>
              </a:rPr>
              <a:t>パー</a:t>
            </a:r>
            <a:r>
              <a:rPr lang="en-US" altLang="ja-JP" sz="1400" dirty="0">
                <a:latin typeface="+mn-ea"/>
              </a:rPr>
              <a:t>'){ kind &lt;- 'P'; ; </a:t>
            </a:r>
            <a:r>
              <a:rPr lang="en-US" altLang="ja-JP" sz="1400" dirty="0" err="1">
                <a:latin typeface="+mn-ea"/>
              </a:rPr>
              <a:t>idx</a:t>
            </a:r>
            <a:r>
              <a:rPr lang="en-US" altLang="ja-JP" sz="1400" dirty="0">
                <a:latin typeface="+mn-ea"/>
              </a:rPr>
              <a:t>=3 } </a:t>
            </a:r>
          </a:p>
          <a:p>
            <a:r>
              <a:rPr lang="en-US" altLang="ja-JP" sz="1400" dirty="0">
                <a:latin typeface="+mn-ea"/>
              </a:rPr>
              <a:t>  if(</a:t>
            </a:r>
            <a:r>
              <a:rPr lang="en-US" altLang="ja-JP" sz="1400" dirty="0" err="1">
                <a:latin typeface="+mn-ea"/>
              </a:rPr>
              <a:t>flg</a:t>
            </a:r>
            <a:r>
              <a:rPr lang="en-US" altLang="ja-JP" sz="1400" dirty="0">
                <a:latin typeface="+mn-ea"/>
              </a:rPr>
              <a:t> == FALSE){</a:t>
            </a:r>
          </a:p>
          <a:p>
            <a:r>
              <a:rPr lang="en-US" altLang="ja-JP" sz="1400" dirty="0">
                <a:latin typeface="+mn-ea"/>
              </a:rPr>
              <a:t>    </a:t>
            </a:r>
            <a:r>
              <a:rPr lang="en-US" altLang="ja-JP" sz="1400" dirty="0" err="1">
                <a:latin typeface="+mn-ea"/>
              </a:rPr>
              <a:t>tbl</a:t>
            </a:r>
            <a:r>
              <a:rPr lang="en-US" altLang="ja-JP" sz="1400" dirty="0">
                <a:latin typeface="+mn-ea"/>
              </a:rPr>
              <a:t> &lt;- </a:t>
            </a:r>
            <a:r>
              <a:rPr lang="en-US" altLang="ja-JP" sz="1400" dirty="0" err="1">
                <a:latin typeface="+mn-ea"/>
              </a:rPr>
              <a:t>data.frame</a:t>
            </a:r>
            <a:r>
              <a:rPr lang="en-US" altLang="ja-JP" sz="1400" dirty="0">
                <a:latin typeface="+mn-ea"/>
              </a:rPr>
              <a:t>(</a:t>
            </a:r>
            <a:r>
              <a:rPr lang="en-US" altLang="ja-JP" sz="1400" dirty="0" err="1">
                <a:latin typeface="+mn-ea"/>
              </a:rPr>
              <a:t>seq,dt,kind,idx,yy,mm,dd</a:t>
            </a:r>
            <a:r>
              <a:rPr lang="en-US" altLang="ja-JP" sz="1400" dirty="0">
                <a:latin typeface="+mn-ea"/>
              </a:rPr>
              <a:t>,)</a:t>
            </a:r>
          </a:p>
          <a:p>
            <a:r>
              <a:rPr lang="en-US" altLang="ja-JP" sz="1400" dirty="0">
                <a:latin typeface="+mn-ea"/>
              </a:rPr>
              <a:t>    </a:t>
            </a:r>
            <a:r>
              <a:rPr lang="en-US" altLang="ja-JP" sz="1400" dirty="0" err="1">
                <a:latin typeface="+mn-ea"/>
              </a:rPr>
              <a:t>flg</a:t>
            </a:r>
            <a:r>
              <a:rPr lang="en-US" altLang="ja-JP" sz="1400" dirty="0">
                <a:latin typeface="+mn-ea"/>
              </a:rPr>
              <a:t> &lt;- TRUE</a:t>
            </a:r>
          </a:p>
          <a:p>
            <a:r>
              <a:rPr lang="en-US" altLang="ja-JP" sz="1400" dirty="0">
                <a:latin typeface="+mn-ea"/>
              </a:rPr>
              <a:t>  }</a:t>
            </a:r>
          </a:p>
          <a:p>
            <a:r>
              <a:rPr lang="en-US" altLang="ja-JP" sz="1400" dirty="0">
                <a:latin typeface="+mn-ea"/>
              </a:rPr>
              <a:t>  else{</a:t>
            </a:r>
          </a:p>
          <a:p>
            <a:r>
              <a:rPr lang="en-US" altLang="ja-JP" sz="1400" dirty="0">
                <a:latin typeface="+mn-ea"/>
              </a:rPr>
              <a:t>    </a:t>
            </a:r>
            <a:r>
              <a:rPr lang="en-US" altLang="ja-JP" sz="1400" dirty="0" err="1">
                <a:latin typeface="+mn-ea"/>
              </a:rPr>
              <a:t>tbl</a:t>
            </a:r>
            <a:r>
              <a:rPr lang="en-US" altLang="ja-JP" sz="1400" dirty="0">
                <a:latin typeface="+mn-ea"/>
              </a:rPr>
              <a:t> &lt;- </a:t>
            </a:r>
            <a:r>
              <a:rPr lang="en-US" altLang="ja-JP" sz="1400" dirty="0" err="1">
                <a:latin typeface="+mn-ea"/>
              </a:rPr>
              <a:t>rbind</a:t>
            </a:r>
            <a:r>
              <a:rPr lang="en-US" altLang="ja-JP" sz="1400" dirty="0">
                <a:latin typeface="+mn-ea"/>
              </a:rPr>
              <a:t>(</a:t>
            </a:r>
            <a:r>
              <a:rPr lang="en-US" altLang="ja-JP" sz="1400" dirty="0" err="1">
                <a:latin typeface="+mn-ea"/>
              </a:rPr>
              <a:t>xy,data.frame</a:t>
            </a:r>
            <a:r>
              <a:rPr lang="en-US" altLang="ja-JP" sz="1400" dirty="0">
                <a:latin typeface="+mn-ea"/>
              </a:rPr>
              <a:t>(</a:t>
            </a:r>
            <a:r>
              <a:rPr lang="en-US" altLang="ja-JP" sz="1400" dirty="0" err="1">
                <a:latin typeface="+mn-ea"/>
              </a:rPr>
              <a:t>seq,dt,kind,idx</a:t>
            </a:r>
            <a:r>
              <a:rPr lang="en-US" altLang="ja-JP" sz="1400" dirty="0">
                <a:latin typeface="+mn-ea"/>
              </a:rPr>
              <a:t>))  </a:t>
            </a:r>
          </a:p>
          <a:p>
            <a:r>
              <a:rPr lang="en-US" altLang="ja-JP" sz="1400" dirty="0">
                <a:latin typeface="+mn-ea"/>
              </a:rPr>
              <a:t>  }</a:t>
            </a:r>
          </a:p>
          <a:p>
            <a:r>
              <a:rPr lang="en-US" altLang="ja-JP" sz="1400" dirty="0">
                <a:latin typeface="+mn-ea"/>
              </a:rPr>
              <a:t>  #print(</a:t>
            </a:r>
            <a:r>
              <a:rPr lang="en-US" altLang="ja-JP" sz="1400" dirty="0" err="1">
                <a:latin typeface="+mn-ea"/>
              </a:rPr>
              <a:t>seq</a:t>
            </a:r>
            <a:r>
              <a:rPr lang="en-US" altLang="ja-JP" sz="1400" dirty="0">
                <a:latin typeface="+mn-ea"/>
              </a:rPr>
              <a:t>)  </a:t>
            </a:r>
          </a:p>
          <a:p>
            <a:r>
              <a:rPr lang="en-US" altLang="ja-JP" sz="1400" dirty="0">
                <a:latin typeface="+mn-ea"/>
              </a:rPr>
              <a:t>  </a:t>
            </a:r>
            <a:r>
              <a:rPr lang="en-US" altLang="ja-JP" sz="1400" dirty="0" err="1">
                <a:latin typeface="+mn-ea"/>
              </a:rPr>
              <a:t>i</a:t>
            </a:r>
            <a:r>
              <a:rPr lang="en-US" altLang="ja-JP" sz="1400" dirty="0">
                <a:latin typeface="+mn-ea"/>
              </a:rPr>
              <a:t> &lt;- </a:t>
            </a:r>
            <a:r>
              <a:rPr lang="en-US" altLang="ja-JP" sz="1400" dirty="0" err="1">
                <a:latin typeface="+mn-ea"/>
              </a:rPr>
              <a:t>i</a:t>
            </a:r>
            <a:r>
              <a:rPr lang="en-US" altLang="ja-JP" sz="1400" dirty="0">
                <a:latin typeface="+mn-ea"/>
              </a:rPr>
              <a:t> + 1</a:t>
            </a:r>
          </a:p>
          <a:p>
            <a:r>
              <a:rPr lang="en-US" altLang="ja-JP" sz="1400" dirty="0">
                <a:latin typeface="+mn-ea"/>
              </a:rPr>
              <a:t>  if(</a:t>
            </a:r>
            <a:r>
              <a:rPr lang="en-US" altLang="ja-JP" sz="1400" dirty="0" err="1">
                <a:latin typeface="+mn-ea"/>
              </a:rPr>
              <a:t>seq</a:t>
            </a:r>
            <a:r>
              <a:rPr lang="en-US" altLang="ja-JP" sz="1400" dirty="0">
                <a:latin typeface="+mn-ea"/>
              </a:rPr>
              <a:t> == 1) break</a:t>
            </a:r>
          </a:p>
          <a:p>
            <a:r>
              <a:rPr lang="en-US" altLang="ja-JP" sz="1400" dirty="0">
                <a:latin typeface="+mn-ea"/>
              </a:rPr>
              <a:t>}</a:t>
            </a:r>
          </a:p>
        </p:txBody>
      </p:sp>
    </p:spTree>
    <p:extLst>
      <p:ext uri="{BB962C8B-B14F-4D97-AF65-F5344CB8AC3E}">
        <p14:creationId xmlns:p14="http://schemas.microsoft.com/office/powerpoint/2010/main" val="4107749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26772"/>
          </a:xfrm>
        </p:spPr>
        <p:txBody>
          <a:bodyPr>
            <a:normAutofit fontScale="90000"/>
          </a:bodyPr>
          <a:lstStyle/>
          <a:p>
            <a:r>
              <a:rPr lang="ja-JP" altLang="en-US" dirty="0" smtClean="0"/>
              <a:t>じゃんけんデータの説明</a:t>
            </a:r>
            <a:endParaRPr kumimoji="1" lang="ja-JP" altLang="en-US" dirty="0"/>
          </a:p>
        </p:txBody>
      </p:sp>
      <p:sp>
        <p:nvSpPr>
          <p:cNvPr id="5" name="コンテンツ プレースホルダー 4"/>
          <p:cNvSpPr>
            <a:spLocks noGrp="1"/>
          </p:cNvSpPr>
          <p:nvPr>
            <p:ph idx="1"/>
          </p:nvPr>
        </p:nvSpPr>
        <p:spPr>
          <a:xfrm>
            <a:off x="677333" y="1429555"/>
            <a:ext cx="9484097" cy="4611807"/>
          </a:xfrm>
        </p:spPr>
        <p:txBody>
          <a:bodyPr/>
          <a:lstStyle/>
          <a:p>
            <a:r>
              <a:rPr kumimoji="1" lang="en-US" altLang="ja-JP" dirty="0" smtClean="0"/>
              <a:t>Web</a:t>
            </a:r>
            <a:r>
              <a:rPr kumimoji="1" lang="ja-JP" altLang="en-US" dirty="0" smtClean="0"/>
              <a:t>スクレイピングにより生成されたデータフレーム</a:t>
            </a:r>
            <a:endParaRPr kumimoji="1" lang="ja-JP" altLang="en-US" dirty="0"/>
          </a:p>
        </p:txBody>
      </p:sp>
      <p:pic>
        <p:nvPicPr>
          <p:cNvPr id="7" name="図 6"/>
          <p:cNvPicPr>
            <a:picLocks noChangeAspect="1"/>
          </p:cNvPicPr>
          <p:nvPr/>
        </p:nvPicPr>
        <p:blipFill>
          <a:blip r:embed="rId2"/>
          <a:stretch>
            <a:fillRect/>
          </a:stretch>
        </p:blipFill>
        <p:spPr>
          <a:xfrm>
            <a:off x="927210" y="1967296"/>
            <a:ext cx="3899429" cy="3536324"/>
          </a:xfrm>
          <a:prstGeom prst="rect">
            <a:avLst/>
          </a:prstGeom>
        </p:spPr>
      </p:pic>
      <p:sp>
        <p:nvSpPr>
          <p:cNvPr id="8" name="角丸四角形吹き出し 7"/>
          <p:cNvSpPr/>
          <p:nvPr/>
        </p:nvSpPr>
        <p:spPr>
          <a:xfrm>
            <a:off x="5447761" y="2070326"/>
            <a:ext cx="4713669" cy="2991072"/>
          </a:xfrm>
          <a:prstGeom prst="wedgeRoundRectCallout">
            <a:avLst>
              <a:gd name="adj1" fmla="val -66810"/>
              <a:gd name="adj2" fmla="val -44501"/>
              <a:gd name="adj3" fmla="val 16667"/>
            </a:avLst>
          </a:prstGeom>
          <a:solidFill>
            <a:schemeClr val="accent3">
              <a:lumMod val="40000"/>
              <a:lumOff val="60000"/>
            </a:schemeClr>
          </a:solidFill>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r>
              <a:rPr kumimoji="1" lang="ja-JP" altLang="en-US" sz="2000" dirty="0" smtClean="0">
                <a:solidFill>
                  <a:schemeClr val="tx1"/>
                </a:solidFill>
              </a:rPr>
              <a:t>列名</a:t>
            </a:r>
            <a:endParaRPr kumimoji="1" lang="en-US" altLang="ja-JP" sz="2000" dirty="0" smtClean="0">
              <a:solidFill>
                <a:schemeClr val="tx1"/>
              </a:solidFill>
            </a:endParaRPr>
          </a:p>
          <a:p>
            <a:r>
              <a:rPr kumimoji="1" lang="en-US" altLang="ja-JP" sz="2000" dirty="0" err="1" smtClean="0">
                <a:solidFill>
                  <a:schemeClr val="tx1"/>
                </a:solidFill>
              </a:rPr>
              <a:t>seq</a:t>
            </a:r>
            <a:r>
              <a:rPr kumimoji="1" lang="en-US" altLang="ja-JP" sz="2000" dirty="0" smtClean="0">
                <a:solidFill>
                  <a:schemeClr val="tx1"/>
                </a:solidFill>
              </a:rPr>
              <a:t>   </a:t>
            </a:r>
            <a:r>
              <a:rPr kumimoji="1" lang="ja-JP" altLang="en-US" sz="2000" dirty="0" smtClean="0">
                <a:solidFill>
                  <a:schemeClr val="tx1"/>
                </a:solidFill>
              </a:rPr>
              <a:t>回数</a:t>
            </a:r>
            <a:endParaRPr kumimoji="1" lang="en-US" altLang="ja-JP" sz="2000" dirty="0" smtClean="0">
              <a:solidFill>
                <a:schemeClr val="tx1"/>
              </a:solidFill>
            </a:endParaRPr>
          </a:p>
          <a:p>
            <a:r>
              <a:rPr kumimoji="1" lang="en-US" altLang="ja-JP" sz="2000" dirty="0" err="1">
                <a:solidFill>
                  <a:schemeClr val="tx1"/>
                </a:solidFill>
              </a:rPr>
              <a:t>d</a:t>
            </a:r>
            <a:r>
              <a:rPr kumimoji="1" lang="en-US" altLang="ja-JP" sz="2000" dirty="0" err="1" smtClean="0">
                <a:solidFill>
                  <a:schemeClr val="tx1"/>
                </a:solidFill>
              </a:rPr>
              <a:t>t</a:t>
            </a:r>
            <a:r>
              <a:rPr kumimoji="1" lang="en-US" altLang="ja-JP" sz="2000" dirty="0" smtClean="0">
                <a:solidFill>
                  <a:schemeClr val="tx1"/>
                </a:solidFill>
              </a:rPr>
              <a:t>     </a:t>
            </a:r>
            <a:r>
              <a:rPr kumimoji="1" lang="ja-JP" altLang="en-US" sz="2000" dirty="0" smtClean="0">
                <a:solidFill>
                  <a:schemeClr val="tx1"/>
                </a:solidFill>
              </a:rPr>
              <a:t>日付</a:t>
            </a:r>
            <a:endParaRPr kumimoji="1" lang="en-US" altLang="ja-JP" sz="2000" dirty="0" smtClean="0">
              <a:solidFill>
                <a:schemeClr val="tx1"/>
              </a:solidFill>
            </a:endParaRPr>
          </a:p>
          <a:p>
            <a:r>
              <a:rPr kumimoji="1" lang="en-US" altLang="ja-JP" sz="2000" dirty="0" smtClean="0">
                <a:solidFill>
                  <a:schemeClr val="tx1"/>
                </a:solidFill>
              </a:rPr>
              <a:t>kind  </a:t>
            </a:r>
            <a:r>
              <a:rPr kumimoji="1" lang="ja-JP" altLang="en-US" sz="2000" dirty="0">
                <a:solidFill>
                  <a:schemeClr val="tx1"/>
                </a:solidFill>
              </a:rPr>
              <a:t>種類</a:t>
            </a:r>
            <a:endParaRPr kumimoji="1" lang="en-US" altLang="ja-JP" sz="2000" dirty="0" smtClean="0">
              <a:solidFill>
                <a:schemeClr val="tx1"/>
              </a:solidFill>
            </a:endParaRPr>
          </a:p>
          <a:p>
            <a:r>
              <a:rPr kumimoji="1" lang="ja-JP" altLang="en-US" sz="2000" dirty="0" smtClean="0">
                <a:solidFill>
                  <a:schemeClr val="tx1"/>
                </a:solidFill>
              </a:rPr>
              <a:t>グー</a:t>
            </a:r>
            <a:r>
              <a:rPr kumimoji="1" lang="en-US" altLang="ja-JP" sz="2000" dirty="0" smtClean="0">
                <a:solidFill>
                  <a:schemeClr val="tx1"/>
                </a:solidFill>
              </a:rPr>
              <a:t>:G</a:t>
            </a:r>
            <a:r>
              <a:rPr kumimoji="1" lang="ja-JP" altLang="en-US" sz="2000" dirty="0" err="1" smtClean="0">
                <a:solidFill>
                  <a:schemeClr val="tx1"/>
                </a:solidFill>
              </a:rPr>
              <a:t>、</a:t>
            </a:r>
            <a:r>
              <a:rPr kumimoji="1" lang="ja-JP" altLang="en-US" sz="2000" dirty="0" smtClean="0">
                <a:solidFill>
                  <a:schemeClr val="tx1"/>
                </a:solidFill>
              </a:rPr>
              <a:t>チョキ</a:t>
            </a:r>
            <a:r>
              <a:rPr kumimoji="1" lang="en-US" altLang="ja-JP" sz="2000" dirty="0" smtClean="0">
                <a:solidFill>
                  <a:schemeClr val="tx1"/>
                </a:solidFill>
              </a:rPr>
              <a:t>:C</a:t>
            </a:r>
            <a:r>
              <a:rPr kumimoji="1" lang="ja-JP" altLang="en-US" sz="2000" dirty="0" err="1" smtClean="0">
                <a:solidFill>
                  <a:schemeClr val="tx1"/>
                </a:solidFill>
              </a:rPr>
              <a:t>、</a:t>
            </a:r>
            <a:r>
              <a:rPr kumimoji="1" lang="ja-JP" altLang="en-US" sz="2000" dirty="0" smtClean="0">
                <a:solidFill>
                  <a:schemeClr val="tx1"/>
                </a:solidFill>
              </a:rPr>
              <a:t>パー</a:t>
            </a:r>
            <a:r>
              <a:rPr kumimoji="1" lang="en-US" altLang="ja-JP" sz="2000" dirty="0" smtClean="0">
                <a:solidFill>
                  <a:schemeClr val="tx1"/>
                </a:solidFill>
              </a:rPr>
              <a:t>:P</a:t>
            </a:r>
            <a:r>
              <a:rPr kumimoji="1" lang="ja-JP" altLang="en-US" sz="2000" dirty="0" err="1" smtClean="0">
                <a:solidFill>
                  <a:schemeClr val="tx1"/>
                </a:solidFill>
              </a:rPr>
              <a:t>、</a:t>
            </a:r>
            <a:r>
              <a:rPr kumimoji="1" lang="ja-JP" altLang="en-US" sz="2000" dirty="0" smtClean="0">
                <a:solidFill>
                  <a:schemeClr val="tx1"/>
                </a:solidFill>
              </a:rPr>
              <a:t>休み</a:t>
            </a:r>
            <a:r>
              <a:rPr kumimoji="1" lang="en-US" altLang="ja-JP" sz="2000" dirty="0" smtClean="0">
                <a:solidFill>
                  <a:schemeClr val="tx1"/>
                </a:solidFill>
              </a:rPr>
              <a:t>:</a:t>
            </a:r>
            <a:r>
              <a:rPr kumimoji="1" lang="ja-JP" altLang="en-US" sz="2000" dirty="0" smtClean="0">
                <a:solidFill>
                  <a:schemeClr val="tx1"/>
                </a:solidFill>
              </a:rPr>
              <a:t>－</a:t>
            </a:r>
            <a:endParaRPr kumimoji="1" lang="en-US" altLang="ja-JP" sz="2000" dirty="0" smtClean="0">
              <a:solidFill>
                <a:schemeClr val="tx1"/>
              </a:solidFill>
            </a:endParaRPr>
          </a:p>
          <a:p>
            <a:r>
              <a:rPr kumimoji="1" lang="en-US" altLang="ja-JP" sz="2000" dirty="0" err="1" smtClean="0">
                <a:solidFill>
                  <a:schemeClr val="tx1"/>
                </a:solidFill>
              </a:rPr>
              <a:t>Idx</a:t>
            </a:r>
            <a:r>
              <a:rPr kumimoji="1" lang="en-US" altLang="ja-JP" sz="2000" dirty="0" smtClean="0">
                <a:solidFill>
                  <a:schemeClr val="tx1"/>
                </a:solidFill>
              </a:rPr>
              <a:t>    </a:t>
            </a:r>
            <a:r>
              <a:rPr kumimoji="1" lang="ja-JP" altLang="en-US" sz="2000" dirty="0" smtClean="0">
                <a:solidFill>
                  <a:schemeClr val="tx1"/>
                </a:solidFill>
              </a:rPr>
              <a:t>表示順</a:t>
            </a:r>
            <a:endParaRPr kumimoji="1" lang="en-US" altLang="ja-JP" sz="2000" dirty="0">
              <a:solidFill>
                <a:schemeClr val="tx1"/>
              </a:solidFill>
            </a:endParaRPr>
          </a:p>
          <a:p>
            <a:r>
              <a:rPr kumimoji="1" lang="ja-JP" altLang="en-US" sz="2000" dirty="0" smtClean="0">
                <a:solidFill>
                  <a:schemeClr val="tx1"/>
                </a:solidFill>
              </a:rPr>
              <a:t>グー</a:t>
            </a:r>
            <a:r>
              <a:rPr kumimoji="1" lang="en-US" altLang="ja-JP" sz="2000" dirty="0" smtClean="0">
                <a:solidFill>
                  <a:schemeClr val="tx1"/>
                </a:solidFill>
              </a:rPr>
              <a:t>:1</a:t>
            </a:r>
            <a:r>
              <a:rPr kumimoji="1" lang="ja-JP" altLang="en-US" sz="2000" dirty="0" err="1" smtClean="0">
                <a:solidFill>
                  <a:schemeClr val="tx1"/>
                </a:solidFill>
              </a:rPr>
              <a:t>、</a:t>
            </a:r>
            <a:r>
              <a:rPr kumimoji="1" lang="ja-JP" altLang="en-US" sz="2000" dirty="0">
                <a:solidFill>
                  <a:schemeClr val="tx1"/>
                </a:solidFill>
              </a:rPr>
              <a:t>チョキ</a:t>
            </a:r>
            <a:r>
              <a:rPr kumimoji="1" lang="en-US" altLang="ja-JP" sz="2000" dirty="0" smtClean="0">
                <a:solidFill>
                  <a:schemeClr val="tx1"/>
                </a:solidFill>
              </a:rPr>
              <a:t>:2</a:t>
            </a:r>
            <a:r>
              <a:rPr kumimoji="1" lang="ja-JP" altLang="en-US" sz="2000" dirty="0" err="1" smtClean="0">
                <a:solidFill>
                  <a:schemeClr val="tx1"/>
                </a:solidFill>
              </a:rPr>
              <a:t>、</a:t>
            </a:r>
            <a:r>
              <a:rPr kumimoji="1" lang="ja-JP" altLang="en-US" sz="2000" dirty="0">
                <a:solidFill>
                  <a:schemeClr val="tx1"/>
                </a:solidFill>
              </a:rPr>
              <a:t>パー</a:t>
            </a:r>
            <a:r>
              <a:rPr kumimoji="1" lang="en-US" altLang="ja-JP" sz="2000" dirty="0" smtClean="0">
                <a:solidFill>
                  <a:schemeClr val="tx1"/>
                </a:solidFill>
              </a:rPr>
              <a:t>:3</a:t>
            </a:r>
            <a:r>
              <a:rPr kumimoji="1" lang="ja-JP" altLang="en-US" sz="2000" dirty="0" err="1" smtClean="0">
                <a:solidFill>
                  <a:schemeClr val="tx1"/>
                </a:solidFill>
              </a:rPr>
              <a:t>、</a:t>
            </a:r>
            <a:r>
              <a:rPr kumimoji="1" lang="ja-JP" altLang="en-US" sz="2000" dirty="0">
                <a:solidFill>
                  <a:schemeClr val="tx1"/>
                </a:solidFill>
              </a:rPr>
              <a:t>休み</a:t>
            </a:r>
            <a:r>
              <a:rPr kumimoji="1" lang="en-US" altLang="ja-JP" sz="2000" dirty="0" smtClean="0">
                <a:solidFill>
                  <a:schemeClr val="tx1"/>
                </a:solidFill>
              </a:rPr>
              <a:t>:9</a:t>
            </a:r>
            <a:endParaRPr kumimoji="1" lang="en-US" altLang="ja-JP" sz="2000" dirty="0">
              <a:solidFill>
                <a:schemeClr val="tx1"/>
              </a:solidFill>
            </a:endParaRPr>
          </a:p>
          <a:p>
            <a:endParaRPr kumimoji="1" lang="ja-JP" altLang="en-US" sz="2800" dirty="0">
              <a:solidFill>
                <a:schemeClr val="tx1"/>
              </a:solidFill>
            </a:endParaRPr>
          </a:p>
        </p:txBody>
      </p:sp>
    </p:spTree>
    <p:extLst>
      <p:ext uri="{BB962C8B-B14F-4D97-AF65-F5344CB8AC3E}">
        <p14:creationId xmlns:p14="http://schemas.microsoft.com/office/powerpoint/2010/main" val="2665532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29803"/>
          </a:xfrm>
        </p:spPr>
        <p:txBody>
          <a:bodyPr>
            <a:normAutofit fontScale="90000"/>
          </a:bodyPr>
          <a:lstStyle/>
          <a:p>
            <a:r>
              <a:rPr lang="ja-JP" altLang="en-US" dirty="0"/>
              <a:t>■</a:t>
            </a:r>
            <a:r>
              <a:rPr lang="ja-JP" altLang="en-US" dirty="0" smtClean="0"/>
              <a:t>じゃんけん</a:t>
            </a:r>
            <a:r>
              <a:rPr lang="ja-JP" altLang="en-US" dirty="0"/>
              <a:t>データのグラフ化</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77334" y="1249251"/>
            <a:ext cx="8596668" cy="4792111"/>
          </a:xfrm>
        </p:spPr>
        <p:txBody>
          <a:bodyPr>
            <a:normAutofit lnSpcReduction="10000"/>
          </a:bodyPr>
          <a:lstStyle/>
          <a:p>
            <a:r>
              <a:rPr lang="ja-JP" altLang="en-US" dirty="0" smtClean="0"/>
              <a:t>データ分析のグラフ化</a:t>
            </a:r>
            <a:endParaRPr lang="en-US" altLang="ja-JP" dirty="0" smtClean="0"/>
          </a:p>
          <a:p>
            <a:pPr marL="0" indent="0">
              <a:buNone/>
            </a:pPr>
            <a:r>
              <a:rPr lang="ja-JP" altLang="en-US" dirty="0"/>
              <a:t>サザエさんのジャンケン学のサイトでは、年毎、回の</a:t>
            </a:r>
            <a:r>
              <a:rPr lang="en-US" altLang="ja-JP" dirty="0"/>
              <a:t>1</a:t>
            </a:r>
            <a:r>
              <a:rPr lang="ja-JP" altLang="en-US" dirty="0" err="1"/>
              <a:t>の位</a:t>
            </a:r>
            <a:r>
              <a:rPr lang="ja-JP" altLang="en-US" dirty="0"/>
              <a:t>毎、月毎及び週毎のサザエさんの過去の手の分布を分析しています。</a:t>
            </a:r>
            <a:endParaRPr lang="en-US" altLang="ja-JP" dirty="0"/>
          </a:p>
          <a:p>
            <a:pPr marL="0" indent="0">
              <a:buNone/>
            </a:pPr>
            <a:r>
              <a:rPr lang="en-US" altLang="ja-JP" dirty="0">
                <a:hlinkClick r:id="rId2"/>
              </a:rPr>
              <a:t>http://www.asahi-net.or.jp/~tk7m-ari/sazae_analysis_distribution.html</a:t>
            </a:r>
            <a:endParaRPr lang="en-US" altLang="ja-JP" dirty="0"/>
          </a:p>
          <a:p>
            <a:pPr marL="0" indent="0">
              <a:buNone/>
            </a:pPr>
            <a:endParaRPr lang="en-US" altLang="ja-JP" dirty="0" smtClean="0"/>
          </a:p>
          <a:p>
            <a:r>
              <a:rPr lang="ja-JP" altLang="en-US" dirty="0"/>
              <a:t>データフレームを</a:t>
            </a:r>
            <a:r>
              <a:rPr lang="en-US" altLang="ja-JP" dirty="0"/>
              <a:t>SQL</a:t>
            </a:r>
            <a:r>
              <a:rPr lang="ja-JP" altLang="en-US" dirty="0"/>
              <a:t>で</a:t>
            </a:r>
            <a:r>
              <a:rPr lang="ja-JP" altLang="en-US" dirty="0" smtClean="0"/>
              <a:t>操る「</a:t>
            </a:r>
            <a:r>
              <a:rPr lang="en-US" altLang="ja-JP" dirty="0" err="1" smtClean="0"/>
              <a:t>sqldf</a:t>
            </a:r>
            <a:r>
              <a:rPr lang="ja-JP" altLang="en-US" dirty="0" smtClean="0"/>
              <a:t>」の活用</a:t>
            </a:r>
            <a:endParaRPr lang="en-US" altLang="ja-JP" dirty="0" smtClean="0"/>
          </a:p>
          <a:p>
            <a:pPr marL="0" indent="0">
              <a:buNone/>
            </a:pPr>
            <a:r>
              <a:rPr lang="en-US" altLang="ja-JP" dirty="0" smtClean="0"/>
              <a:t>R</a:t>
            </a:r>
            <a:r>
              <a:rPr lang="ja-JP" altLang="en-US" dirty="0"/>
              <a:t>で</a:t>
            </a:r>
            <a:r>
              <a:rPr lang="en-US" altLang="ja-JP" dirty="0"/>
              <a:t>SQL</a:t>
            </a:r>
            <a:r>
              <a:rPr lang="ja-JP" altLang="en-US" dirty="0"/>
              <a:t>で行うようなデータ加工・集計を行うには、基本的に</a:t>
            </a:r>
            <a:r>
              <a:rPr lang="en-US" altLang="ja-JP" dirty="0"/>
              <a:t>subset</a:t>
            </a:r>
            <a:r>
              <a:rPr lang="ja-JP" altLang="en-US" dirty="0"/>
              <a:t>や</a:t>
            </a:r>
            <a:r>
              <a:rPr lang="en-US" altLang="ja-JP" dirty="0"/>
              <a:t>order</a:t>
            </a:r>
            <a:r>
              <a:rPr lang="ja-JP" altLang="en-US" dirty="0" err="1"/>
              <a:t>、</a:t>
            </a:r>
            <a:r>
              <a:rPr lang="en-US" altLang="ja-JP" dirty="0"/>
              <a:t>merge</a:t>
            </a:r>
            <a:r>
              <a:rPr lang="ja-JP" altLang="en-US" dirty="0" err="1"/>
              <a:t>、</a:t>
            </a:r>
            <a:r>
              <a:rPr lang="en-US" altLang="ja-JP" dirty="0"/>
              <a:t>aggregate</a:t>
            </a:r>
            <a:r>
              <a:rPr lang="ja-JP" altLang="en-US" dirty="0"/>
              <a:t>といった関数を利用します。</a:t>
            </a:r>
          </a:p>
          <a:p>
            <a:pPr marL="0" indent="0">
              <a:buNone/>
            </a:pPr>
            <a:r>
              <a:rPr lang="en-US" altLang="ja-JP" dirty="0"/>
              <a:t>SQL</a:t>
            </a:r>
            <a:r>
              <a:rPr lang="ja-JP" altLang="en-US" dirty="0"/>
              <a:t>と</a:t>
            </a:r>
            <a:r>
              <a:rPr lang="en-US" altLang="ja-JP" dirty="0"/>
              <a:t>R</a:t>
            </a:r>
            <a:r>
              <a:rPr lang="ja-JP" altLang="en-US" dirty="0"/>
              <a:t>の関係については、下記サイトがわかりやすいです。</a:t>
            </a:r>
          </a:p>
          <a:p>
            <a:pPr marL="0" indent="0">
              <a:buNone/>
            </a:pPr>
            <a:r>
              <a:rPr lang="en-US" altLang="ja-JP" dirty="0">
                <a:hlinkClick r:id="rId3"/>
              </a:rPr>
              <a:t>http://</a:t>
            </a:r>
            <a:r>
              <a:rPr lang="en-US" altLang="ja-JP" dirty="0" smtClean="0">
                <a:hlinkClick r:id="rId3"/>
              </a:rPr>
              <a:t>d.hatena.ne.jp/a_bicky/20110529/1306667230</a:t>
            </a:r>
            <a:endParaRPr lang="en-US" altLang="ja-JP" dirty="0" smtClean="0"/>
          </a:p>
          <a:p>
            <a:pPr marL="0" indent="0">
              <a:buNone/>
            </a:pPr>
            <a:r>
              <a:rPr lang="ja-JP" altLang="en-US" dirty="0" smtClean="0"/>
              <a:t>普段</a:t>
            </a:r>
            <a:r>
              <a:rPr lang="ja-JP" altLang="en-US" dirty="0"/>
              <a:t>データ</a:t>
            </a:r>
            <a:r>
              <a:rPr lang="ja-JP" altLang="en-US" dirty="0" smtClean="0"/>
              <a:t>のデータ</a:t>
            </a:r>
            <a:r>
              <a:rPr lang="ja-JP" altLang="en-US" dirty="0"/>
              <a:t>加工や集計</a:t>
            </a:r>
            <a:r>
              <a:rPr lang="ja-JP" altLang="en-US" dirty="0" smtClean="0"/>
              <a:t>作業</a:t>
            </a:r>
            <a:r>
              <a:rPr lang="ja-JP" altLang="en-US" dirty="0"/>
              <a:t>に</a:t>
            </a:r>
            <a:r>
              <a:rPr lang="en-US" altLang="ja-JP" dirty="0" smtClean="0"/>
              <a:t>SQL</a:t>
            </a:r>
            <a:r>
              <a:rPr lang="ja-JP" altLang="en-US" dirty="0"/>
              <a:t>を使用して</a:t>
            </a:r>
            <a:r>
              <a:rPr lang="ja-JP" altLang="en-US" dirty="0" smtClean="0"/>
              <a:t>いる側にとっては、</a:t>
            </a:r>
            <a:r>
              <a:rPr lang="en-US" altLang="ja-JP" dirty="0" smtClean="0"/>
              <a:t>SQL</a:t>
            </a:r>
            <a:r>
              <a:rPr lang="ja-JP" altLang="en-US" dirty="0" smtClean="0"/>
              <a:t>でクエリを扱える方がとっつきやすい。</a:t>
            </a:r>
            <a:endParaRPr lang="en-US" altLang="ja-JP" dirty="0" smtClean="0"/>
          </a:p>
          <a:p>
            <a:pPr marL="0" indent="0">
              <a:buNone/>
            </a:pPr>
            <a:r>
              <a:rPr lang="ja-JP" altLang="en-US" dirty="0"/>
              <a:t>「</a:t>
            </a:r>
            <a:r>
              <a:rPr lang="en-US" altLang="ja-JP" dirty="0" err="1"/>
              <a:t>sqldf</a:t>
            </a:r>
            <a:r>
              <a:rPr lang="ja-JP" altLang="en-US" dirty="0"/>
              <a:t>」パッケージを</a:t>
            </a:r>
            <a:r>
              <a:rPr lang="ja-JP" altLang="en-US" dirty="0" smtClean="0"/>
              <a:t>用いれば、直接</a:t>
            </a:r>
            <a:r>
              <a:rPr lang="en-US" altLang="ja-JP" dirty="0" smtClean="0"/>
              <a:t>SQL</a:t>
            </a:r>
            <a:r>
              <a:rPr lang="ja-JP" altLang="en-US" dirty="0" smtClean="0"/>
              <a:t>を</a:t>
            </a:r>
            <a:r>
              <a:rPr lang="ja-JP" altLang="en-US" dirty="0"/>
              <a:t>利用してデータを扱うことが</a:t>
            </a:r>
            <a:r>
              <a:rPr lang="ja-JP" altLang="en-US" dirty="0" smtClean="0"/>
              <a:t>可能になります。</a:t>
            </a:r>
            <a:endParaRPr lang="en-US" altLang="ja-JP" dirty="0" smtClean="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082424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10337</TotalTime>
  <Words>3158</Words>
  <Application>Microsoft Office PowerPoint</Application>
  <PresentationFormat>ワイド画面</PresentationFormat>
  <Paragraphs>481</Paragraphs>
  <Slides>40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40</vt:i4>
      </vt:variant>
    </vt:vector>
  </HeadingPairs>
  <TitlesOfParts>
    <vt:vector size="48" baseType="lpstr">
      <vt:lpstr>HGP創英角ﾎﾟｯﾌﾟ体</vt:lpstr>
      <vt:lpstr>HG丸ｺﾞｼｯｸM-PRO</vt:lpstr>
      <vt:lpstr>メイリオ</vt:lpstr>
      <vt:lpstr>Arial</vt:lpstr>
      <vt:lpstr>Trebuchet MS</vt:lpstr>
      <vt:lpstr>Wingdings</vt:lpstr>
      <vt:lpstr>Wingdings 3</vt:lpstr>
      <vt:lpstr>ファセット</vt:lpstr>
      <vt:lpstr>サザエさんのじゃんけん</vt:lpstr>
      <vt:lpstr>はじめに</vt:lpstr>
      <vt:lpstr>自己紹介／資料置場</vt:lpstr>
      <vt:lpstr>R言語について</vt:lpstr>
      <vt:lpstr>アジェンダ</vt:lpstr>
      <vt:lpstr>■じゃんけんデータの生成</vt:lpstr>
      <vt:lpstr>Webスクレイピング　ソースリスト</vt:lpstr>
      <vt:lpstr>じゃんけんデータの説明</vt:lpstr>
      <vt:lpstr>■じゃんけんデータのグラフ化 </vt:lpstr>
      <vt:lpstr>じゃんけんの種類別総数グラフ化の準備①</vt:lpstr>
      <vt:lpstr>じゃんけんの種類別総数グラフ化の準備②</vt:lpstr>
      <vt:lpstr>じゃんけんの種類別総数グラフ化の準備③</vt:lpstr>
      <vt:lpstr>じゃんけんの種類別総数による分析</vt:lpstr>
      <vt:lpstr>じゃんけんの年別種類別総数グラフ化の準備①</vt:lpstr>
      <vt:lpstr>じゃんけんの年別種類別総数グラフ化の準備②</vt:lpstr>
      <vt:lpstr>じゃんけんの年別種類別総数グラフ化の準備③</vt:lpstr>
      <vt:lpstr>じゃんけんの年別種類別総数による分析</vt:lpstr>
      <vt:lpstr>■じゃんけんの癖</vt:lpstr>
      <vt:lpstr>出す手の出現率による分析</vt:lpstr>
      <vt:lpstr>一手前との関連性による分析について</vt:lpstr>
      <vt:lpstr>一手前との関連性のグラフ化の準備</vt:lpstr>
      <vt:lpstr>一手前との関連性による分析</vt:lpstr>
      <vt:lpstr>三手の組み合わせによる分析について</vt:lpstr>
      <vt:lpstr>三手の組み合わせによる分析</vt:lpstr>
      <vt:lpstr>同手の間隔と順番の分析</vt:lpstr>
      <vt:lpstr>同手の間隔と順番による分析</vt:lpstr>
      <vt:lpstr>じゃんけんの癖のまとめ</vt:lpstr>
      <vt:lpstr>■人間乱数の分析 </vt:lpstr>
      <vt:lpstr>人間乱数の分析の準備</vt:lpstr>
      <vt:lpstr>人間乱数の分析①</vt:lpstr>
      <vt:lpstr>人間乱数の分析②</vt:lpstr>
      <vt:lpstr>人間乱数の分析③</vt:lpstr>
      <vt:lpstr>人間乱数の分析のまとめ</vt:lpstr>
      <vt:lpstr>■次の手の予測と勝敗結果</vt:lpstr>
      <vt:lpstr>次の手の予測プログラム</vt:lpstr>
      <vt:lpstr>次の手の予測プログラム</vt:lpstr>
      <vt:lpstr>予測した手との勝敗結果</vt:lpstr>
      <vt:lpstr>まとめ</vt:lpstr>
      <vt:lpstr>たわごと</vt:lpstr>
      <vt:lpstr>ご清聴ありがとうございました！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サザエさんのじゃんけん</dc:title>
  <dc:creator>hirapon@mtj.biglobe.ne.jp</dc:creator>
  <cp:lastModifiedBy>hirapon@mtj.biglobe.ne.jp</cp:lastModifiedBy>
  <cp:revision>133</cp:revision>
  <dcterms:created xsi:type="dcterms:W3CDTF">2013-12-06T12:42:12Z</dcterms:created>
  <dcterms:modified xsi:type="dcterms:W3CDTF">2014-01-05T04:07:19Z</dcterms:modified>
</cp:coreProperties>
</file>