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7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29AA3D-E213-455F-B8CB-3A5F195ACD36}" type="datetimeFigureOut">
              <a:rPr kumimoji="1" lang="ja-JP" altLang="en-US" smtClean="0"/>
              <a:t>2013/10/20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19A3F4-0F77-4167-83B2-9AF4991E7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RFinanceYJ/RFinanceYJ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aburu.net/companies/filter?r1=0.9&amp;r2=1&amp;x1=0&amp;x2=1000&amp;m1=0&amp;m2=100&amp;c1=0&amp;c2=100&amp;span=6&amp;page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d.fnshr.info/2011/10/22/ggplot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.hatena.ne.jp/NATROM/201203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anoche16/tokyor31-222917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markezine.jp/article/detail/171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ju/ShizuDev_R" TargetMode="External"/><Relationship Id="rId2" Type="http://schemas.openxmlformats.org/officeDocument/2006/relationships/hyperlink" Target="http://yaju3d.hatenablog.j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amzn.to/1aAyS1F" TargetMode="External"/><Relationship Id="rId3" Type="http://schemas.openxmlformats.org/officeDocument/2006/relationships/hyperlink" Target="http://cran.r-project.org/web/packages/RFinanceYJ/RFinanceYJ.pdf" TargetMode="External"/><Relationship Id="rId7" Type="http://schemas.openxmlformats.org/officeDocument/2006/relationships/hyperlink" Target="http://www.amazon.co.jp/dp/4274067475" TargetMode="External"/><Relationship Id="rId2" Type="http://schemas.openxmlformats.org/officeDocument/2006/relationships/hyperlink" Target="http://chujo.hatenablog.com/entry/2013/01/02/2354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si.co.jp/splus/splusrescue/princomp.html" TargetMode="External"/><Relationship Id="rId5" Type="http://schemas.openxmlformats.org/officeDocument/2006/relationships/hyperlink" Target="http://markezine.jp/article/detail/17158" TargetMode="External"/><Relationship Id="rId4" Type="http://schemas.openxmlformats.org/officeDocument/2006/relationships/hyperlink" Target="http://www.slideshare.net/sanoche16/tokyor31-22291701" TargetMode="External"/><Relationship Id="rId9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" TargetMode="External"/><Relationship Id="rId2" Type="http://schemas.openxmlformats.org/officeDocument/2006/relationships/hyperlink" Target="http://cran.md.tsukuba.ac.jp/bin/windows/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.wikipedia.org/wiki/%E6%97%A5%E7%B5%8C%E5%B9%B3%E5%9D%87%E6%A0%AA%E4%BE%A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finance.yahoo.co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oyokeizai.net/articles/-/154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980728"/>
            <a:ext cx="6172200" cy="2664296"/>
          </a:xfrm>
        </p:spPr>
        <p:txBody>
          <a:bodyPr>
            <a:noAutofit/>
          </a:bodyPr>
          <a:lstStyle/>
          <a:p>
            <a:pPr fontAlgn="base"/>
            <a:r>
              <a:rPr lang="zh-TW" altLang="en-US" sz="4800" dirty="0" smtClean="0">
                <a:latin typeface="ＭＳ 明朝" pitchFamily="17" charset="-128"/>
                <a:ea typeface="ＭＳ 明朝" pitchFamily="17" charset="-128"/>
              </a:rPr>
              <a:t>第</a:t>
            </a:r>
            <a:r>
              <a:rPr lang="en-US" altLang="zh-TW" sz="4800" dirty="0" smtClean="0">
                <a:latin typeface="ＭＳ 明朝" pitchFamily="17" charset="-128"/>
                <a:ea typeface="ＭＳ 明朝" pitchFamily="17" charset="-128"/>
              </a:rPr>
              <a:t>5</a:t>
            </a:r>
            <a:r>
              <a:rPr lang="zh-TW" altLang="en-US" sz="4800" dirty="0" smtClean="0">
                <a:latin typeface="ＭＳ 明朝" pitchFamily="17" charset="-128"/>
                <a:ea typeface="ＭＳ 明朝" pitchFamily="17" charset="-128"/>
              </a:rPr>
              <a:t>回</a:t>
            </a:r>
            <a:r>
              <a:rPr lang="en-US" altLang="zh-TW" sz="4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zh-TW" sz="4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zh-TW" altLang="en-US" sz="4800" dirty="0" smtClean="0">
                <a:latin typeface="ＭＳ 明朝" pitchFamily="17" charset="-128"/>
                <a:ea typeface="ＭＳ 明朝" pitchFamily="17" charset="-128"/>
              </a:rPr>
              <a:t>入門</a:t>
            </a:r>
            <a:r>
              <a:rPr lang="zh-TW" altLang="en-US" sz="4800" dirty="0">
                <a:latin typeface="ＭＳ 明朝" pitchFamily="17" charset="-128"/>
                <a:ea typeface="ＭＳ 明朝" pitchFamily="17" charset="-128"/>
              </a:rPr>
              <a:t>機械</a:t>
            </a:r>
            <a:r>
              <a:rPr lang="zh-TW" altLang="en-US" sz="4800" dirty="0" smtClean="0">
                <a:latin typeface="ＭＳ 明朝" pitchFamily="17" charset="-128"/>
                <a:ea typeface="ＭＳ 明朝" pitchFamily="17" charset="-128"/>
              </a:rPr>
              <a:t>学習</a:t>
            </a:r>
            <a:r>
              <a:rPr lang="ja-JP" altLang="en-US" sz="4800" dirty="0">
                <a:latin typeface="ＭＳ 明朝" pitchFamily="17" charset="-128"/>
                <a:ea typeface="ＭＳ 明朝" pitchFamily="17" charset="-128"/>
              </a:rPr>
              <a:t> </a:t>
            </a:r>
            <a:r>
              <a:rPr lang="zh-TW" altLang="en-US" sz="4800" dirty="0" smtClean="0">
                <a:latin typeface="ＭＳ 明朝" pitchFamily="17" charset="-128"/>
                <a:ea typeface="ＭＳ 明朝" pitchFamily="17" charset="-128"/>
              </a:rPr>
              <a:t>読書会</a:t>
            </a:r>
            <a:endParaRPr lang="zh-TW" altLang="en-US" sz="4800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8232" y="4005064"/>
            <a:ext cx="6172200" cy="657926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株価データを使って遊んでみる！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39752" y="59492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やじゅ＠静岡</a:t>
            </a:r>
            <a:r>
              <a:rPr lang="en-US" altLang="ja-JP" dirty="0" smtClean="0"/>
              <a:t>Developers</a:t>
            </a:r>
            <a:r>
              <a:rPr lang="ja-JP" altLang="en-US" dirty="0" smtClean="0"/>
              <a:t>勉強会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3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株価を取得して</a:t>
            </a:r>
            <a:r>
              <a:rPr lang="ja-JP" altLang="en-US" dirty="0" smtClean="0"/>
              <a:t>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err="1" smtClean="0"/>
              <a:t>RFinanceYJ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 smtClean="0"/>
              <a:t>ヤフーファイナンス</a:t>
            </a:r>
            <a:r>
              <a:rPr lang="ja-JP" altLang="en-US" sz="1800" dirty="0"/>
              <a:t>から株価を取得することができる「</a:t>
            </a:r>
            <a:r>
              <a:rPr lang="en-US" altLang="ja-JP" sz="1800" dirty="0" err="1"/>
              <a:t>RFinanceYJ</a:t>
            </a:r>
            <a:r>
              <a:rPr lang="ja-JP" altLang="en-US" sz="1800" dirty="0"/>
              <a:t>」を使います</a:t>
            </a:r>
            <a:r>
              <a:rPr lang="ja-JP" altLang="en-US" sz="1800" dirty="0" smtClean="0"/>
              <a:t>。作者</a:t>
            </a:r>
            <a:r>
              <a:rPr lang="ja-JP" altLang="en-US" sz="1800" dirty="0"/>
              <a:t>は里 洋平</a:t>
            </a:r>
            <a:r>
              <a:rPr lang="en-US" altLang="ja-JP" sz="1800" dirty="0"/>
              <a:t>(</a:t>
            </a:r>
            <a:r>
              <a:rPr lang="en-US" altLang="ja-JP" sz="1800" dirty="0" err="1"/>
              <a:t>yokkuns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さん。マニュアル</a:t>
            </a:r>
            <a:r>
              <a:rPr lang="ja-JP" altLang="en-US" sz="1800" dirty="0"/>
              <a:t>は</a:t>
            </a:r>
            <a:r>
              <a:rPr lang="ja-JP" altLang="en-US" sz="1800" dirty="0">
                <a:hlinkClick r:id="rId2"/>
              </a:rPr>
              <a:t>ここ</a:t>
            </a:r>
            <a:r>
              <a:rPr lang="ja-JP" altLang="en-US" sz="1800" dirty="0"/>
              <a:t>から。</a:t>
            </a:r>
            <a:br>
              <a:rPr lang="ja-JP" altLang="en-US" sz="1800" dirty="0"/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RStudio</a:t>
            </a:r>
            <a:r>
              <a:rPr lang="ja-JP" altLang="en-US" sz="1800" dirty="0" smtClean="0"/>
              <a:t>を使います。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009900"/>
                </a:solidFill>
              </a:rPr>
              <a:t>install.packages</a:t>
            </a:r>
            <a:r>
              <a:rPr lang="en-US" altLang="ja-JP" sz="1800" dirty="0" smtClean="0">
                <a:solidFill>
                  <a:srgbClr val="009900"/>
                </a:solidFill>
              </a:rPr>
              <a:t>(“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RFinanceYJ</a:t>
            </a:r>
            <a:r>
              <a:rPr lang="en-US" altLang="ja-JP" sz="1800" dirty="0" smtClean="0">
                <a:solidFill>
                  <a:srgbClr val="009900"/>
                </a:solidFill>
              </a:rPr>
              <a:t>”)</a:t>
            </a:r>
            <a:r>
              <a:rPr lang="en-US" altLang="ja-JP" sz="1800" dirty="0">
                <a:solidFill>
                  <a:srgbClr val="009900"/>
                </a:solidFill>
              </a:rPr>
              <a:t/>
            </a:r>
            <a:br>
              <a:rPr lang="en-US" altLang="ja-JP" sz="1800" dirty="0">
                <a:solidFill>
                  <a:srgbClr val="009900"/>
                </a:solidFill>
              </a:rPr>
            </a:br>
            <a:r>
              <a:rPr lang="en-US" altLang="ja-JP" sz="1800" dirty="0">
                <a:solidFill>
                  <a:srgbClr val="009900"/>
                </a:solidFill>
              </a:rPr>
              <a:t>library(</a:t>
            </a:r>
            <a:r>
              <a:rPr lang="en-US" altLang="ja-JP" sz="1800" dirty="0" err="1">
                <a:solidFill>
                  <a:srgbClr val="009900"/>
                </a:solidFill>
              </a:rPr>
              <a:t>RFinanceYJ</a:t>
            </a:r>
            <a:r>
              <a:rPr lang="en-US" altLang="ja-JP" sz="1800" dirty="0">
                <a:solidFill>
                  <a:srgbClr val="009900"/>
                </a:solidFill>
              </a:rPr>
              <a:t>)</a:t>
            </a:r>
            <a:br>
              <a:rPr lang="en-US" altLang="ja-JP" sz="1800" dirty="0">
                <a:solidFill>
                  <a:srgbClr val="009900"/>
                </a:solidFill>
              </a:rPr>
            </a:br>
            <a:r>
              <a:rPr lang="en-US" altLang="ja-JP" sz="1800" dirty="0">
                <a:solidFill>
                  <a:srgbClr val="009900"/>
                </a:solidFill>
              </a:rPr>
              <a:t/>
            </a:r>
            <a:br>
              <a:rPr lang="en-US" altLang="ja-JP" sz="1800" dirty="0">
                <a:solidFill>
                  <a:srgbClr val="009900"/>
                </a:solidFill>
              </a:rPr>
            </a:br>
            <a:r>
              <a:rPr lang="en-US" altLang="ja-JP" sz="1800" dirty="0" err="1">
                <a:solidFill>
                  <a:srgbClr val="009900"/>
                </a:solidFill>
              </a:rPr>
              <a:t>sony</a:t>
            </a:r>
            <a:r>
              <a:rPr lang="en-US" altLang="ja-JP" sz="1800" dirty="0">
                <a:solidFill>
                  <a:srgbClr val="009900"/>
                </a:solidFill>
              </a:rPr>
              <a:t> &lt;- </a:t>
            </a:r>
            <a:r>
              <a:rPr lang="en-US" altLang="ja-JP" sz="1800" dirty="0" err="1">
                <a:solidFill>
                  <a:srgbClr val="009900"/>
                </a:solidFill>
              </a:rPr>
              <a:t>quoteStockTsData</a:t>
            </a:r>
            <a:r>
              <a:rPr lang="en-US" altLang="ja-JP" sz="1800" dirty="0" smtClean="0">
                <a:solidFill>
                  <a:srgbClr val="009900"/>
                </a:solidFill>
              </a:rPr>
              <a:t>(‘6758.t’, </a:t>
            </a:r>
            <a:r>
              <a:rPr lang="en-US" altLang="ja-JP" sz="1800" dirty="0">
                <a:solidFill>
                  <a:srgbClr val="009900"/>
                </a:solidFill>
              </a:rPr>
              <a:t>since</a:t>
            </a:r>
            <a:r>
              <a:rPr lang="en-US" altLang="ja-JP" sz="1800" dirty="0" smtClean="0">
                <a:solidFill>
                  <a:srgbClr val="009900"/>
                </a:solidFill>
              </a:rPr>
              <a:t>=‘2013-01-01’)</a:t>
            </a:r>
            <a:r>
              <a:rPr lang="en-US" altLang="ja-JP" sz="1800" dirty="0">
                <a:solidFill>
                  <a:srgbClr val="009900"/>
                </a:solidFill>
              </a:rPr>
              <a:t/>
            </a:r>
            <a:br>
              <a:rPr lang="en-US" altLang="ja-JP" sz="1800" dirty="0">
                <a:solidFill>
                  <a:srgbClr val="009900"/>
                </a:solidFill>
              </a:rPr>
            </a:br>
            <a:r>
              <a:rPr lang="en-US" altLang="ja-JP" sz="1800" dirty="0" err="1">
                <a:solidFill>
                  <a:srgbClr val="009900"/>
                </a:solidFill>
              </a:rPr>
              <a:t>toyota</a:t>
            </a:r>
            <a:r>
              <a:rPr lang="en-US" altLang="ja-JP" sz="1800" dirty="0">
                <a:solidFill>
                  <a:srgbClr val="009900"/>
                </a:solidFill>
              </a:rPr>
              <a:t> &lt;- </a:t>
            </a:r>
            <a:r>
              <a:rPr lang="en-US" altLang="ja-JP" sz="1800" dirty="0" err="1">
                <a:solidFill>
                  <a:srgbClr val="009900"/>
                </a:solidFill>
              </a:rPr>
              <a:t>quoteStockTsData</a:t>
            </a:r>
            <a:r>
              <a:rPr lang="en-US" altLang="ja-JP" sz="1800" dirty="0" smtClean="0">
                <a:solidFill>
                  <a:srgbClr val="009900"/>
                </a:solidFill>
              </a:rPr>
              <a:t>(‘7203.t’, </a:t>
            </a:r>
            <a:r>
              <a:rPr lang="en-US" altLang="ja-JP" sz="1800" dirty="0">
                <a:solidFill>
                  <a:srgbClr val="009900"/>
                </a:solidFill>
              </a:rPr>
              <a:t>since</a:t>
            </a:r>
            <a:r>
              <a:rPr lang="en-US" altLang="ja-JP" sz="1800" dirty="0" smtClean="0">
                <a:solidFill>
                  <a:srgbClr val="009900"/>
                </a:solidFill>
              </a:rPr>
              <a:t>=‘2013-01-01’)</a:t>
            </a:r>
            <a:r>
              <a:rPr lang="en-US" altLang="ja-JP" sz="1800" dirty="0">
                <a:solidFill>
                  <a:srgbClr val="009900"/>
                </a:solidFill>
              </a:rPr>
              <a:t/>
            </a:r>
            <a:br>
              <a:rPr lang="en-US" altLang="ja-JP" sz="1800" dirty="0">
                <a:solidFill>
                  <a:srgbClr val="009900"/>
                </a:solidFill>
              </a:rPr>
            </a:br>
            <a:r>
              <a:rPr lang="en-US" altLang="ja-JP" sz="1800" dirty="0" err="1">
                <a:solidFill>
                  <a:srgbClr val="009900"/>
                </a:solidFill>
              </a:rPr>
              <a:t>nikkei_h</a:t>
            </a:r>
            <a:r>
              <a:rPr lang="en-US" altLang="ja-JP" sz="1800" dirty="0">
                <a:solidFill>
                  <a:srgbClr val="009900"/>
                </a:solidFill>
              </a:rPr>
              <a:t> &lt;- </a:t>
            </a:r>
            <a:r>
              <a:rPr lang="en-US" altLang="ja-JP" sz="1800" dirty="0" err="1">
                <a:solidFill>
                  <a:srgbClr val="009900"/>
                </a:solidFill>
              </a:rPr>
              <a:t>quoteStockTsData</a:t>
            </a:r>
            <a:r>
              <a:rPr lang="en-US" altLang="ja-JP" sz="1800" dirty="0" smtClean="0">
                <a:solidFill>
                  <a:srgbClr val="009900"/>
                </a:solidFill>
              </a:rPr>
              <a:t>(‘998407.O’, </a:t>
            </a:r>
            <a:r>
              <a:rPr lang="en-US" altLang="ja-JP" sz="1800" dirty="0">
                <a:solidFill>
                  <a:srgbClr val="009900"/>
                </a:solidFill>
              </a:rPr>
              <a:t>since</a:t>
            </a:r>
            <a:r>
              <a:rPr lang="en-US" altLang="ja-JP" sz="1800" dirty="0" smtClean="0">
                <a:solidFill>
                  <a:srgbClr val="009900"/>
                </a:solidFill>
              </a:rPr>
              <a:t>=‘2013-01-01’)</a:t>
            </a:r>
            <a:r>
              <a:rPr lang="en-US" altLang="ja-JP" sz="1800" dirty="0">
                <a:solidFill>
                  <a:srgbClr val="009900"/>
                </a:solidFill>
              </a:rPr>
              <a:t/>
            </a:r>
            <a:br>
              <a:rPr lang="en-US" altLang="ja-JP" sz="1800" dirty="0">
                <a:solidFill>
                  <a:srgbClr val="009900"/>
                </a:solidFill>
              </a:rPr>
            </a:b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smtClean="0">
                <a:solidFill>
                  <a:srgbClr val="009900"/>
                </a:solidFill>
              </a:rPr>
              <a:t>head(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sony</a:t>
            </a:r>
            <a:r>
              <a:rPr lang="en-US" altLang="ja-JP" sz="1800" dirty="0">
                <a:solidFill>
                  <a:srgbClr val="009900"/>
                </a:solidFill>
              </a:rPr>
              <a:t>) </a:t>
            </a:r>
            <a:r>
              <a:rPr lang="ja-JP" altLang="en-US" sz="1800" dirty="0" smtClean="0">
                <a:solidFill>
                  <a:srgbClr val="009900"/>
                </a:solidFill>
              </a:rPr>
              <a:t>　</a:t>
            </a:r>
            <a:r>
              <a:rPr lang="en-US" altLang="ja-JP" sz="1800" dirty="0" smtClean="0"/>
              <a:t>#</a:t>
            </a:r>
            <a:r>
              <a:rPr lang="ja-JP" altLang="en-US" sz="1800" dirty="0"/>
              <a:t>データの最初の１５行くらいを出力することができる。</a:t>
            </a:r>
            <a:br>
              <a:rPr lang="ja-JP" altLang="en-US" sz="1800" dirty="0"/>
            </a:br>
            <a:r>
              <a:rPr lang="ja-JP" altLang="en-US" sz="1800" dirty="0"/>
              <a:t/>
            </a:r>
            <a:br>
              <a:rPr lang="ja-JP" altLang="en-US" sz="1800" dirty="0"/>
            </a:br>
            <a:r>
              <a:rPr lang="ja-JP" altLang="en-US" sz="1800" dirty="0"/>
              <a:t>データの定義は</a:t>
            </a:r>
            <a:r>
              <a:rPr lang="ja-JP" altLang="en-US" sz="1800" dirty="0" smtClean="0"/>
              <a:t>下記</a:t>
            </a:r>
            <a:r>
              <a:rPr lang="ja-JP" altLang="en-US" sz="1800" dirty="0"/>
              <a:t/>
            </a:r>
            <a:br>
              <a:rPr lang="ja-JP" altLang="en-US" sz="1800" dirty="0"/>
            </a:br>
            <a:r>
              <a:rPr lang="en-US" altLang="ja-JP" sz="1800" dirty="0"/>
              <a:t>date:</a:t>
            </a:r>
            <a:r>
              <a:rPr lang="ja-JP" altLang="en-US" sz="1800" dirty="0"/>
              <a:t>日付 </a:t>
            </a:r>
            <a:r>
              <a:rPr lang="en-US" altLang="ja-JP" sz="1800" dirty="0"/>
              <a:t>open</a:t>
            </a:r>
            <a:r>
              <a:rPr lang="ja-JP" altLang="en-US" sz="1800" dirty="0"/>
              <a:t>：始値 </a:t>
            </a:r>
            <a:r>
              <a:rPr lang="en-US" altLang="ja-JP" sz="1800" dirty="0"/>
              <a:t>height</a:t>
            </a:r>
            <a:r>
              <a:rPr lang="ja-JP" altLang="en-US" sz="1800" dirty="0"/>
              <a:t>：高値 </a:t>
            </a:r>
            <a:r>
              <a:rPr lang="en-US" altLang="ja-JP" sz="1800" dirty="0"/>
              <a:t>low</a:t>
            </a:r>
            <a:r>
              <a:rPr lang="ja-JP" altLang="en-US" sz="1800" dirty="0"/>
              <a:t>：低値 </a:t>
            </a:r>
            <a:r>
              <a:rPr lang="en-US" altLang="ja-JP" sz="1800" dirty="0"/>
              <a:t>close</a:t>
            </a:r>
            <a:r>
              <a:rPr lang="ja-JP" altLang="en-US" sz="1800" dirty="0"/>
              <a:t>：終値 </a:t>
            </a:r>
            <a:r>
              <a:rPr lang="en-US" altLang="ja-JP" sz="1800" dirty="0"/>
              <a:t>volume</a:t>
            </a:r>
            <a:r>
              <a:rPr lang="ja-JP" altLang="en-US" sz="1800" dirty="0"/>
              <a:t>：出来高 </a:t>
            </a:r>
            <a:r>
              <a:rPr lang="en-US" altLang="ja-JP" sz="1800" dirty="0" err="1"/>
              <a:t>adj_close</a:t>
            </a:r>
            <a:r>
              <a:rPr lang="ja-JP" altLang="en-US" sz="1800" dirty="0"/>
              <a:t>：調整後終値</a:t>
            </a:r>
            <a:br>
              <a:rPr lang="ja-JP" altLang="en-US" sz="1800" dirty="0"/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plot</a:t>
            </a:r>
            <a:r>
              <a:rPr lang="en-US" altLang="ja-JP" sz="1800" dirty="0"/>
              <a:t>()</a:t>
            </a:r>
            <a:r>
              <a:rPr lang="ja-JP" altLang="en-US" sz="1800" dirty="0"/>
              <a:t>関数</a:t>
            </a:r>
            <a:r>
              <a:rPr lang="ja-JP" altLang="en-US" sz="1800" dirty="0" smtClean="0"/>
              <a:t>でグラフを作成</a:t>
            </a:r>
            <a:r>
              <a:rPr lang="ja-JP" altLang="en-US" sz="1800" dirty="0"/>
              <a:t/>
            </a:r>
            <a:br>
              <a:rPr lang="ja-JP" altLang="en-US" sz="1800" dirty="0"/>
            </a:br>
            <a:r>
              <a:rPr lang="en-US" altLang="ja-JP" sz="1800" dirty="0" smtClean="0">
                <a:solidFill>
                  <a:srgbClr val="009900"/>
                </a:solidFill>
              </a:rPr>
              <a:t>plot(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sony</a:t>
            </a:r>
            <a:r>
              <a:rPr lang="en-US" altLang="ja-JP" sz="1800" dirty="0">
                <a:solidFill>
                  <a:srgbClr val="009900"/>
                </a:solidFill>
              </a:rPr>
              <a:t>[,1],</a:t>
            </a:r>
            <a:r>
              <a:rPr lang="en-US" altLang="ja-JP" sz="1800" dirty="0" err="1">
                <a:solidFill>
                  <a:srgbClr val="FF0000"/>
                </a:solidFill>
              </a:rPr>
              <a:t>sony</a:t>
            </a:r>
            <a:r>
              <a:rPr lang="en-US" altLang="ja-JP" sz="1800" dirty="0">
                <a:solidFill>
                  <a:srgbClr val="009900"/>
                </a:solidFill>
              </a:rPr>
              <a:t>[,5],type="l",</a:t>
            </a:r>
            <a:r>
              <a:rPr lang="en-US" altLang="ja-JP" sz="1800" dirty="0" err="1">
                <a:solidFill>
                  <a:srgbClr val="009900"/>
                </a:solidFill>
              </a:rPr>
              <a:t>xlab</a:t>
            </a:r>
            <a:r>
              <a:rPr lang="en-US" altLang="ja-JP" sz="1800" dirty="0">
                <a:solidFill>
                  <a:srgbClr val="009900"/>
                </a:solidFill>
              </a:rPr>
              <a:t>="</a:t>
            </a:r>
            <a:r>
              <a:rPr lang="ja-JP" altLang="en-US" sz="1800" dirty="0">
                <a:solidFill>
                  <a:srgbClr val="009900"/>
                </a:solidFill>
              </a:rPr>
              <a:t>月</a:t>
            </a:r>
            <a:r>
              <a:rPr lang="en-US" altLang="ja-JP" sz="1800" dirty="0">
                <a:solidFill>
                  <a:srgbClr val="009900"/>
                </a:solidFill>
              </a:rPr>
              <a:t>",</a:t>
            </a:r>
            <a:r>
              <a:rPr lang="en-US" altLang="ja-JP" sz="1800" dirty="0" err="1">
                <a:solidFill>
                  <a:srgbClr val="009900"/>
                </a:solidFill>
              </a:rPr>
              <a:t>ylab</a:t>
            </a:r>
            <a:r>
              <a:rPr lang="en-US" altLang="ja-JP" sz="1800" dirty="0">
                <a:solidFill>
                  <a:srgbClr val="009900"/>
                </a:solidFill>
              </a:rPr>
              <a:t>="</a:t>
            </a:r>
            <a:r>
              <a:rPr lang="ja-JP" altLang="en-US" sz="1800" dirty="0">
                <a:solidFill>
                  <a:srgbClr val="009900"/>
                </a:solidFill>
              </a:rPr>
              <a:t>終値</a:t>
            </a:r>
            <a:r>
              <a:rPr lang="en-US" altLang="ja-JP" sz="1800" dirty="0" smtClean="0">
                <a:solidFill>
                  <a:srgbClr val="009900"/>
                </a:solidFill>
              </a:rPr>
              <a:t>")</a:t>
            </a:r>
            <a:endParaRPr kumimoji="1" lang="ja-JP" altLang="en-US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相関係数について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相関係数の概念</a:t>
            </a:r>
          </a:p>
          <a:p>
            <a:pPr marL="0" indent="0">
              <a:buNone/>
            </a:pPr>
            <a:r>
              <a:rPr lang="ja-JP" altLang="en-US" sz="1800" dirty="0"/>
              <a:t>２つの要因についてどれくらい関係が強いか？</a:t>
            </a:r>
            <a:br>
              <a:rPr lang="ja-JP" altLang="en-US" sz="1800" dirty="0"/>
            </a:br>
            <a:r>
              <a:rPr lang="ja-JP" altLang="en-US" sz="1800" dirty="0"/>
              <a:t>というものを示す１つの数値データになります。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62850"/>
              </p:ext>
            </p:extLst>
          </p:nvPr>
        </p:nvGraphicFramePr>
        <p:xfrm>
          <a:off x="539552" y="2924944"/>
          <a:ext cx="49685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240360"/>
              </a:tblGrid>
              <a:tr h="23882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相関係数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相関関係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882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dirty="0" smtClean="0"/>
                        <a:t>0.0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±0.2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ほとんど相関がない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882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±0.2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±0.4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やや相関がある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882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±0.4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±0.7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相関がある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882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±0.7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±0.9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強い相関がある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882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±0.9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±1.0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きわめて強い相関がある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571184" cy="5997280"/>
          </a:xfrm>
        </p:spPr>
        <p:txBody>
          <a:bodyPr>
            <a:normAutofit/>
          </a:bodyPr>
          <a:lstStyle/>
          <a:p>
            <a:r>
              <a:rPr lang="ja-JP" altLang="en-US" dirty="0"/>
              <a:t>トヨタ</a:t>
            </a:r>
            <a:r>
              <a:rPr lang="ja-JP" altLang="en-US" dirty="0" smtClean="0"/>
              <a:t>自動車とデンソーの株価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トヨタ自動車とトヨタグループであるデンソーの株価を見てみましょう。</a:t>
            </a:r>
            <a:br>
              <a:rPr lang="ja-JP" altLang="en-US" sz="1800" dirty="0"/>
            </a:br>
            <a:r>
              <a:rPr lang="ja-JP" altLang="en-US" sz="1800" dirty="0"/>
              <a:t>すると、ほぼ同じ株価の動きをしていることが分かります。</a:t>
            </a:r>
            <a:br>
              <a:rPr lang="ja-JP" altLang="en-US" sz="1800" dirty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err="1" smtClean="0"/>
              <a:t>RStudio</a:t>
            </a:r>
            <a:r>
              <a:rPr lang="ja-JP" altLang="en-US" sz="1800" dirty="0"/>
              <a:t>を使います。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400" dirty="0" err="1" smtClean="0">
                <a:solidFill>
                  <a:srgbClr val="009900"/>
                </a:solidFill>
              </a:rPr>
              <a:t>toyota_m</a:t>
            </a:r>
            <a:r>
              <a:rPr lang="en-US" altLang="ja-JP" sz="1400" dirty="0" smtClean="0">
                <a:solidFill>
                  <a:srgbClr val="009900"/>
                </a:solidFill>
              </a:rPr>
              <a:t> </a:t>
            </a:r>
            <a:r>
              <a:rPr lang="en-US" altLang="ja-JP" sz="1400" dirty="0">
                <a:solidFill>
                  <a:srgbClr val="009900"/>
                </a:solidFill>
              </a:rPr>
              <a:t>&lt;- </a:t>
            </a:r>
            <a:r>
              <a:rPr lang="en-US" altLang="ja-JP" sz="1400" dirty="0" err="1">
                <a:solidFill>
                  <a:srgbClr val="009900"/>
                </a:solidFill>
              </a:rPr>
              <a:t>quoteStockTsData</a:t>
            </a:r>
            <a:r>
              <a:rPr lang="en-US" altLang="ja-JP" sz="1400" dirty="0">
                <a:solidFill>
                  <a:srgbClr val="009900"/>
                </a:solidFill>
              </a:rPr>
              <a:t>('7203.t', since=</a:t>
            </a:r>
            <a:r>
              <a:rPr lang="en-US" altLang="ja-JP" sz="1400" dirty="0" smtClean="0">
                <a:solidFill>
                  <a:srgbClr val="009900"/>
                </a:solidFill>
              </a:rPr>
              <a:t>'2013-01-01</a:t>
            </a:r>
            <a:r>
              <a:rPr lang="en-US" altLang="ja-JP" sz="1400" dirty="0">
                <a:solidFill>
                  <a:srgbClr val="009900"/>
                </a:solidFill>
              </a:rPr>
              <a:t>',time.interval="weekly")</a:t>
            </a:r>
            <a:br>
              <a:rPr lang="en-US" altLang="ja-JP" sz="1400" dirty="0">
                <a:solidFill>
                  <a:srgbClr val="009900"/>
                </a:solidFill>
              </a:rPr>
            </a:br>
            <a:r>
              <a:rPr lang="en-US" altLang="ja-JP" sz="1400" dirty="0" err="1">
                <a:solidFill>
                  <a:srgbClr val="009900"/>
                </a:solidFill>
              </a:rPr>
              <a:t>toyota_ts</a:t>
            </a:r>
            <a:r>
              <a:rPr lang="en-US" altLang="ja-JP" sz="1400" dirty="0">
                <a:solidFill>
                  <a:srgbClr val="009900"/>
                </a:solidFill>
              </a:rPr>
              <a:t> &lt;- </a:t>
            </a:r>
            <a:r>
              <a:rPr lang="en-US" altLang="ja-JP" sz="1400" dirty="0" err="1">
                <a:solidFill>
                  <a:srgbClr val="009900"/>
                </a:solidFill>
              </a:rPr>
              <a:t>ts</a:t>
            </a:r>
            <a:r>
              <a:rPr lang="en-US" altLang="ja-JP" sz="1400" dirty="0">
                <a:solidFill>
                  <a:srgbClr val="009900"/>
                </a:solidFill>
              </a:rPr>
              <a:t>(data=</a:t>
            </a:r>
            <a:r>
              <a:rPr lang="en-US" altLang="ja-JP" sz="1400" dirty="0" err="1">
                <a:solidFill>
                  <a:srgbClr val="009900"/>
                </a:solidFill>
              </a:rPr>
              <a:t>toyota_m</a:t>
            </a:r>
            <a:r>
              <a:rPr lang="en-US" altLang="ja-JP" sz="1400" dirty="0">
                <a:solidFill>
                  <a:srgbClr val="009900"/>
                </a:solidFill>
              </a:rPr>
              <a:t>[,-1])</a:t>
            </a:r>
            <a:br>
              <a:rPr lang="en-US" altLang="ja-JP" sz="1400" dirty="0">
                <a:solidFill>
                  <a:srgbClr val="009900"/>
                </a:solidFill>
              </a:rPr>
            </a:br>
            <a:r>
              <a:rPr lang="en-US" altLang="ja-JP" sz="1400" dirty="0" err="1">
                <a:solidFill>
                  <a:srgbClr val="009900"/>
                </a:solidFill>
              </a:rPr>
              <a:t>denso_m</a:t>
            </a:r>
            <a:r>
              <a:rPr lang="en-US" altLang="ja-JP" sz="1400" dirty="0">
                <a:solidFill>
                  <a:srgbClr val="009900"/>
                </a:solidFill>
              </a:rPr>
              <a:t> &lt;- </a:t>
            </a:r>
            <a:r>
              <a:rPr lang="en-US" altLang="ja-JP" sz="1400" dirty="0" err="1">
                <a:solidFill>
                  <a:srgbClr val="009900"/>
                </a:solidFill>
              </a:rPr>
              <a:t>quoteStockTsData</a:t>
            </a:r>
            <a:r>
              <a:rPr lang="en-US" altLang="ja-JP" sz="1400" dirty="0">
                <a:solidFill>
                  <a:srgbClr val="009900"/>
                </a:solidFill>
              </a:rPr>
              <a:t>('6902.t', since='2013-01-01',time.interval="weekly")</a:t>
            </a:r>
            <a:br>
              <a:rPr lang="en-US" altLang="ja-JP" sz="1400" dirty="0">
                <a:solidFill>
                  <a:srgbClr val="009900"/>
                </a:solidFill>
              </a:rPr>
            </a:br>
            <a:r>
              <a:rPr lang="en-US" altLang="ja-JP" sz="1400" dirty="0" err="1">
                <a:solidFill>
                  <a:srgbClr val="009900"/>
                </a:solidFill>
              </a:rPr>
              <a:t>denso_ts</a:t>
            </a:r>
            <a:r>
              <a:rPr lang="en-US" altLang="ja-JP" sz="1400" dirty="0">
                <a:solidFill>
                  <a:srgbClr val="009900"/>
                </a:solidFill>
              </a:rPr>
              <a:t> &lt;- </a:t>
            </a:r>
            <a:r>
              <a:rPr lang="en-US" altLang="ja-JP" sz="1400" dirty="0" err="1">
                <a:solidFill>
                  <a:srgbClr val="009900"/>
                </a:solidFill>
              </a:rPr>
              <a:t>ts</a:t>
            </a:r>
            <a:r>
              <a:rPr lang="en-US" altLang="ja-JP" sz="1400" dirty="0">
                <a:solidFill>
                  <a:srgbClr val="009900"/>
                </a:solidFill>
              </a:rPr>
              <a:t>(data=</a:t>
            </a:r>
            <a:r>
              <a:rPr lang="en-US" altLang="ja-JP" sz="1400" dirty="0" err="1">
                <a:solidFill>
                  <a:srgbClr val="009900"/>
                </a:solidFill>
              </a:rPr>
              <a:t>denso_m</a:t>
            </a:r>
            <a:r>
              <a:rPr lang="en-US" altLang="ja-JP" sz="1400" dirty="0">
                <a:solidFill>
                  <a:srgbClr val="009900"/>
                </a:solidFill>
              </a:rPr>
              <a:t>[,-1])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>
                <a:solidFill>
                  <a:srgbClr val="009900"/>
                </a:solidFill>
              </a:rPr>
              <a:t>plot(</a:t>
            </a:r>
            <a:r>
              <a:rPr lang="en-US" altLang="ja-JP" sz="1400" dirty="0" err="1" smtClean="0">
                <a:solidFill>
                  <a:srgbClr val="009900"/>
                </a:solidFill>
              </a:rPr>
              <a:t>toyota_ts</a:t>
            </a:r>
            <a:r>
              <a:rPr lang="en-US" altLang="ja-JP" sz="1400" dirty="0">
                <a:solidFill>
                  <a:srgbClr val="009900"/>
                </a:solidFill>
              </a:rPr>
              <a:t>[,"close"],</a:t>
            </a:r>
            <a:r>
              <a:rPr lang="en-US" altLang="ja-JP" sz="1400" dirty="0" err="1">
                <a:solidFill>
                  <a:srgbClr val="009900"/>
                </a:solidFill>
              </a:rPr>
              <a:t>ann</a:t>
            </a:r>
            <a:r>
              <a:rPr lang="en-US" altLang="ja-JP" sz="1400" dirty="0">
                <a:solidFill>
                  <a:srgbClr val="009900"/>
                </a:solidFill>
              </a:rPr>
              <a:t>=</a:t>
            </a:r>
            <a:r>
              <a:rPr lang="en-US" altLang="ja-JP" sz="1400" dirty="0" err="1">
                <a:solidFill>
                  <a:srgbClr val="009900"/>
                </a:solidFill>
              </a:rPr>
              <a:t>FALSE,lwd</a:t>
            </a:r>
            <a:r>
              <a:rPr lang="en-US" altLang="ja-JP" sz="1400" dirty="0">
                <a:solidFill>
                  <a:srgbClr val="009900"/>
                </a:solidFill>
              </a:rPr>
              <a:t>=2,ylim=c(0,7000),col=1);par(new=T)</a:t>
            </a:r>
            <a:br>
              <a:rPr lang="en-US" altLang="ja-JP" sz="1400" dirty="0">
                <a:solidFill>
                  <a:srgbClr val="009900"/>
                </a:solidFill>
              </a:rPr>
            </a:br>
            <a:r>
              <a:rPr lang="en-US" altLang="ja-JP" sz="1400" dirty="0">
                <a:solidFill>
                  <a:srgbClr val="009900"/>
                </a:solidFill>
              </a:rPr>
              <a:t>plot(</a:t>
            </a:r>
            <a:r>
              <a:rPr lang="en-US" altLang="ja-JP" sz="1400" dirty="0" err="1">
                <a:solidFill>
                  <a:srgbClr val="009900"/>
                </a:solidFill>
              </a:rPr>
              <a:t>denso_ts</a:t>
            </a:r>
            <a:r>
              <a:rPr lang="en-US" altLang="ja-JP" sz="1400" dirty="0">
                <a:solidFill>
                  <a:srgbClr val="009900"/>
                </a:solidFill>
              </a:rPr>
              <a:t>[,"close"],</a:t>
            </a:r>
            <a:r>
              <a:rPr lang="en-US" altLang="ja-JP" sz="1400" dirty="0" err="1">
                <a:solidFill>
                  <a:srgbClr val="009900"/>
                </a:solidFill>
              </a:rPr>
              <a:t>ann</a:t>
            </a:r>
            <a:r>
              <a:rPr lang="en-US" altLang="ja-JP" sz="1400" dirty="0">
                <a:solidFill>
                  <a:srgbClr val="009900"/>
                </a:solidFill>
              </a:rPr>
              <a:t>=</a:t>
            </a:r>
            <a:r>
              <a:rPr lang="en-US" altLang="ja-JP" sz="1400" dirty="0" err="1">
                <a:solidFill>
                  <a:srgbClr val="009900"/>
                </a:solidFill>
              </a:rPr>
              <a:t>FALSE,lwd</a:t>
            </a:r>
            <a:r>
              <a:rPr lang="en-US" altLang="ja-JP" sz="1400" dirty="0">
                <a:solidFill>
                  <a:srgbClr val="009900"/>
                </a:solidFill>
              </a:rPr>
              <a:t>=2,ylim=c(0,7000),col=2);par(new=T)</a:t>
            </a:r>
            <a:br>
              <a:rPr lang="en-US" altLang="ja-JP" sz="1400" dirty="0">
                <a:solidFill>
                  <a:srgbClr val="009900"/>
                </a:solidFill>
              </a:rPr>
            </a:br>
            <a:r>
              <a:rPr lang="en-US" altLang="ja-JP" sz="1400" dirty="0" smtClean="0">
                <a:solidFill>
                  <a:srgbClr val="009900"/>
                </a:solidFill>
              </a:rPr>
              <a:t>legend(0,7000,c</a:t>
            </a:r>
            <a:r>
              <a:rPr lang="en-US" altLang="ja-JP" sz="1400" dirty="0">
                <a:solidFill>
                  <a:srgbClr val="009900"/>
                </a:solidFill>
              </a:rPr>
              <a:t>("</a:t>
            </a:r>
            <a:r>
              <a:rPr lang="en-US" altLang="ja-JP" sz="1400" dirty="0" err="1">
                <a:solidFill>
                  <a:srgbClr val="009900"/>
                </a:solidFill>
              </a:rPr>
              <a:t>toyota</a:t>
            </a:r>
            <a:r>
              <a:rPr lang="en-US" altLang="ja-JP" sz="1400" dirty="0">
                <a:solidFill>
                  <a:srgbClr val="009900"/>
                </a:solidFill>
              </a:rPr>
              <a:t>","</a:t>
            </a:r>
            <a:r>
              <a:rPr lang="en-US" altLang="ja-JP" sz="1400" dirty="0" err="1" smtClean="0">
                <a:solidFill>
                  <a:srgbClr val="009900"/>
                </a:solidFill>
              </a:rPr>
              <a:t>denso</a:t>
            </a:r>
            <a:r>
              <a:rPr lang="en-US" altLang="ja-JP" sz="1400" dirty="0" smtClean="0">
                <a:solidFill>
                  <a:srgbClr val="009900"/>
                </a:solidFill>
              </a:rPr>
              <a:t>"), </a:t>
            </a:r>
            <a:r>
              <a:rPr lang="en-US" altLang="ja-JP" sz="1400" dirty="0">
                <a:solidFill>
                  <a:srgbClr val="009900"/>
                </a:solidFill>
              </a:rPr>
              <a:t>col = </a:t>
            </a:r>
            <a:r>
              <a:rPr lang="en-US" altLang="ja-JP" sz="1400" dirty="0" smtClean="0">
                <a:solidFill>
                  <a:srgbClr val="009900"/>
                </a:solidFill>
              </a:rPr>
              <a:t>c(1:2),</a:t>
            </a:r>
            <a:r>
              <a:rPr lang="en-US" altLang="ja-JP" sz="1400" dirty="0" err="1">
                <a:solidFill>
                  <a:srgbClr val="009900"/>
                </a:solidFill>
              </a:rPr>
              <a:t>lwd</a:t>
            </a:r>
            <a:r>
              <a:rPr lang="en-US" altLang="ja-JP" sz="1400" dirty="0">
                <a:solidFill>
                  <a:srgbClr val="009900"/>
                </a:solidFill>
              </a:rPr>
              <a:t>=1, merge = TRUE)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実際</a:t>
            </a:r>
            <a:r>
              <a:rPr lang="ja-JP" altLang="en-US" sz="1800" dirty="0"/>
              <a:t>に相関係数を求めてみます。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sz="1400" dirty="0">
                <a:solidFill>
                  <a:srgbClr val="009900"/>
                </a:solidFill>
              </a:rPr>
              <a:t>#</a:t>
            </a:r>
            <a:r>
              <a:rPr lang="ja-JP" altLang="en-US" sz="1400" dirty="0">
                <a:solidFill>
                  <a:srgbClr val="009900"/>
                </a:solidFill>
              </a:rPr>
              <a:t>トヨタとデンソーの相関係数</a:t>
            </a:r>
            <a:br>
              <a:rPr lang="ja-JP" altLang="en-US" sz="1400" dirty="0">
                <a:solidFill>
                  <a:srgbClr val="009900"/>
                </a:solidFill>
              </a:rPr>
            </a:br>
            <a:r>
              <a:rPr lang="en-US" altLang="ja-JP" sz="1400" dirty="0" err="1">
                <a:solidFill>
                  <a:srgbClr val="009900"/>
                </a:solidFill>
              </a:rPr>
              <a:t>cor</a:t>
            </a:r>
            <a:r>
              <a:rPr lang="en-US" altLang="ja-JP" sz="1400" dirty="0">
                <a:solidFill>
                  <a:srgbClr val="009900"/>
                </a:solidFill>
              </a:rPr>
              <a:t>(</a:t>
            </a:r>
            <a:r>
              <a:rPr lang="en-US" altLang="ja-JP" sz="1400" dirty="0" err="1">
                <a:solidFill>
                  <a:srgbClr val="009900"/>
                </a:solidFill>
              </a:rPr>
              <a:t>toyota_ts</a:t>
            </a:r>
            <a:r>
              <a:rPr lang="en-US" altLang="ja-JP" sz="1400" dirty="0">
                <a:solidFill>
                  <a:srgbClr val="009900"/>
                </a:solidFill>
              </a:rPr>
              <a:t>[,"close"],</a:t>
            </a:r>
            <a:r>
              <a:rPr lang="en-US" altLang="ja-JP" sz="1400" dirty="0" err="1">
                <a:solidFill>
                  <a:srgbClr val="009900"/>
                </a:solidFill>
              </a:rPr>
              <a:t>denso_ts</a:t>
            </a:r>
            <a:r>
              <a:rPr lang="en-US" altLang="ja-JP" sz="1400" dirty="0">
                <a:solidFill>
                  <a:srgbClr val="009900"/>
                </a:solidFill>
              </a:rPr>
              <a:t>[,"close"])</a:t>
            </a:r>
          </a:p>
          <a:p>
            <a:pPr marL="0" indent="0">
              <a:buNone/>
            </a:pPr>
            <a:r>
              <a:rPr lang="ja-JP" altLang="en-US" sz="1800" dirty="0" smtClean="0"/>
              <a:t>相関係数  </a:t>
            </a:r>
            <a:r>
              <a:rPr lang="en-US" altLang="ja-JP" sz="1800" dirty="0" smtClean="0"/>
              <a:t>0.9506108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77476"/>
            <a:ext cx="2880320" cy="226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7812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リスクヘッジ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リスクを分散させるために２つの銘柄を買うとして、それがトヨタ株とホンダ株では同じような値動きを</a:t>
            </a:r>
            <a:r>
              <a:rPr lang="ja-JP" altLang="en-US" sz="1800" dirty="0" smtClean="0"/>
              <a:t>して、リスクヘッジ</a:t>
            </a:r>
            <a:r>
              <a:rPr lang="ja-JP" altLang="en-US" sz="1800" dirty="0"/>
              <a:t>の意味を成しません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このように</a:t>
            </a:r>
            <a:r>
              <a:rPr lang="ja-JP" altLang="en-US" sz="1800" dirty="0" smtClean="0"/>
              <a:t>自動車</a:t>
            </a:r>
            <a:r>
              <a:rPr lang="ja-JP" altLang="en-US" sz="1800" dirty="0"/>
              <a:t>関連株の組み合わせは論外としても、トヨタ株とキャノン株のように輸出関連株同士の組み合わせ</a:t>
            </a:r>
            <a:r>
              <a:rPr lang="ja-JP" altLang="en-US" sz="1800" dirty="0" smtClean="0"/>
              <a:t>も、リスク</a:t>
            </a:r>
            <a:r>
              <a:rPr lang="ja-JP" altLang="en-US" sz="1800" dirty="0"/>
              <a:t>分散の観点で厳しいものがあります。</a:t>
            </a:r>
          </a:p>
          <a:p>
            <a:pPr marL="0" indent="0">
              <a:buNone/>
            </a:pP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株式</a:t>
            </a:r>
            <a:r>
              <a:rPr lang="ja-JP" altLang="en-US" sz="1800" dirty="0"/>
              <a:t>だけでのリスクヘッジを考えると真っ先に挙げられるの</a:t>
            </a:r>
            <a:r>
              <a:rPr lang="ja-JP" altLang="en-US" sz="1800" dirty="0" smtClean="0"/>
              <a:t>が、輸出</a:t>
            </a:r>
            <a:r>
              <a:rPr lang="ja-JP" altLang="en-US" sz="1800" dirty="0"/>
              <a:t>関連株と内需関連株の組み合わせで、為替相場が円安に振れれば輸出関連株は利益の増大で値上がりし、内需関連株は輸入コストが上がり株価は下がる傾向にあります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>
                <a:solidFill>
                  <a:srgbClr val="FF0000"/>
                </a:solidFill>
              </a:rPr>
              <a:t>この「片方上がれば片方下がる」関係がリスクヘッジに最適な「逆相関関係」となります</a:t>
            </a:r>
            <a:r>
              <a:rPr lang="ja-JP" altLang="en-US" sz="1800" dirty="0" smtClean="0">
                <a:solidFill>
                  <a:srgbClr val="FF0000"/>
                </a:solidFill>
              </a:rPr>
              <a:t>。</a:t>
            </a:r>
            <a:r>
              <a:rPr lang="en-US" altLang="ja-JP" sz="1800" dirty="0">
                <a:solidFill>
                  <a:srgbClr val="FF0000"/>
                </a:solidFill>
              </a:rPr>
              <a:t/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 smtClean="0">
                <a:solidFill>
                  <a:srgbClr val="FF0000"/>
                </a:solidFill>
              </a:rPr>
              <a:t/>
            </a:r>
            <a:br>
              <a:rPr lang="en-US" altLang="ja-JP" sz="1800" dirty="0" smtClean="0">
                <a:solidFill>
                  <a:srgbClr val="FF0000"/>
                </a:solidFill>
              </a:rPr>
            </a:br>
            <a:r>
              <a:rPr lang="ja-JP" altLang="en-US" sz="1800" dirty="0" smtClean="0"/>
              <a:t>相関係数のペア抽出サイト</a:t>
            </a:r>
            <a:r>
              <a:rPr lang="en-US" altLang="ja-JP" sz="1800" dirty="0">
                <a:solidFill>
                  <a:srgbClr val="FF0000"/>
                </a:solidFill>
              </a:rPr>
              <a:t/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hlinkClick r:id="rId2"/>
              </a:rPr>
              <a:t>HTML5 </a:t>
            </a:r>
            <a:r>
              <a:rPr lang="en-US" altLang="ja-JP" sz="1800" dirty="0" err="1">
                <a:hlinkClick r:id="rId2"/>
              </a:rPr>
              <a:t>kabu</a:t>
            </a:r>
            <a:r>
              <a:rPr lang="en-US" altLang="ja-JP" sz="1800" dirty="0">
                <a:hlinkClick r:id="rId2"/>
              </a:rPr>
              <a:t> Charts (</a:t>
            </a:r>
            <a:r>
              <a:rPr lang="el-GR" altLang="ja-JP" sz="1800" dirty="0">
                <a:hlinkClick r:id="rId2"/>
              </a:rPr>
              <a:t>β)</a:t>
            </a:r>
            <a:r>
              <a:rPr lang="ja-JP" altLang="el-GR" sz="1800" dirty="0">
                <a:hlinkClick r:id="rId2"/>
              </a:rPr>
              <a:t>　</a:t>
            </a:r>
            <a:r>
              <a:rPr lang="el-GR" altLang="ja-JP" sz="1800" dirty="0">
                <a:hlinkClick r:id="rId2"/>
              </a:rPr>
              <a:t>〜</a:t>
            </a:r>
            <a:r>
              <a:rPr lang="ja-JP" altLang="en-US" sz="1800" dirty="0">
                <a:hlinkClick r:id="rId2"/>
              </a:rPr>
              <a:t>サヤ取り 必勝法</a:t>
            </a:r>
            <a:r>
              <a:rPr lang="en-US" altLang="ja-JP" sz="1800" dirty="0">
                <a:hlinkClick r:id="rId2"/>
              </a:rPr>
              <a:t>〜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9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相関係数のプラス値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気温とアイスクリームの売り上げのデータから見ると相関関係があります。</a:t>
            </a:r>
            <a:br>
              <a:rPr lang="ja-JP" altLang="en-US" sz="1800" dirty="0"/>
            </a:br>
            <a:r>
              <a:rPr lang="ja-JP" altLang="en-US" sz="1800" dirty="0"/>
              <a:t>気温が高いほど、アイスクリームがよく売れます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/>
            </a:r>
            <a:br>
              <a:rPr lang="ja-JP" altLang="en-US" sz="1800" dirty="0"/>
            </a:b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 &lt;- c(30,32,33,35,36,34,32,31,33,34)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sales &lt;- c(19,24,25,29,31,26,23,21,24,28)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ice  &lt;- </a:t>
            </a:r>
            <a:r>
              <a:rPr lang="en-US" altLang="ja-JP" sz="1800" dirty="0" err="1">
                <a:solidFill>
                  <a:srgbClr val="009900"/>
                </a:solidFill>
              </a:rPr>
              <a:t>data.frame</a:t>
            </a:r>
            <a:r>
              <a:rPr lang="en-US" altLang="ja-JP" sz="1800" dirty="0">
                <a:solidFill>
                  <a:srgbClr val="009900"/>
                </a:solidFill>
              </a:rPr>
              <a:t>(</a:t>
            </a: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=</a:t>
            </a: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, sales=sales)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g = </a:t>
            </a:r>
            <a:r>
              <a:rPr lang="en-US" altLang="ja-JP" sz="1800" dirty="0" err="1">
                <a:solidFill>
                  <a:srgbClr val="009900"/>
                </a:solidFill>
              </a:rPr>
              <a:t>ggplot</a:t>
            </a:r>
            <a:r>
              <a:rPr lang="en-US" altLang="ja-JP" sz="1800" dirty="0">
                <a:solidFill>
                  <a:srgbClr val="009900"/>
                </a:solidFill>
              </a:rPr>
              <a:t>(ice, </a:t>
            </a:r>
            <a:r>
              <a:rPr lang="en-US" altLang="ja-JP" sz="1800" dirty="0" err="1">
                <a:solidFill>
                  <a:srgbClr val="009900"/>
                </a:solidFill>
              </a:rPr>
              <a:t>aes</a:t>
            </a:r>
            <a:r>
              <a:rPr lang="en-US" altLang="ja-JP" sz="1800" dirty="0">
                <a:solidFill>
                  <a:srgbClr val="009900"/>
                </a:solidFill>
              </a:rPr>
              <a:t>(</a:t>
            </a: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, sales))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g + </a:t>
            </a:r>
            <a:r>
              <a:rPr lang="en-US" altLang="ja-JP" sz="1800" dirty="0" err="1">
                <a:solidFill>
                  <a:srgbClr val="009900"/>
                </a:solidFill>
              </a:rPr>
              <a:t>geom_point</a:t>
            </a:r>
            <a:r>
              <a:rPr lang="en-US" altLang="ja-JP" sz="1800" dirty="0">
                <a:solidFill>
                  <a:srgbClr val="0099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g + </a:t>
            </a:r>
            <a:r>
              <a:rPr lang="en-US" altLang="ja-JP" sz="1800" dirty="0" err="1">
                <a:solidFill>
                  <a:srgbClr val="009900"/>
                </a:solidFill>
              </a:rPr>
              <a:t>geom_point</a:t>
            </a:r>
            <a:r>
              <a:rPr lang="en-US" altLang="ja-JP" sz="1800" dirty="0">
                <a:solidFill>
                  <a:srgbClr val="009900"/>
                </a:solidFill>
              </a:rPr>
              <a:t>() + </a:t>
            </a:r>
            <a:r>
              <a:rPr lang="en-US" altLang="ja-JP" sz="1800" dirty="0" err="1">
                <a:solidFill>
                  <a:srgbClr val="009900"/>
                </a:solidFill>
              </a:rPr>
              <a:t>stat_smooth</a:t>
            </a:r>
            <a:r>
              <a:rPr lang="en-US" altLang="ja-JP" sz="1800" dirty="0">
                <a:solidFill>
                  <a:srgbClr val="009900"/>
                </a:solidFill>
              </a:rPr>
              <a:t>(method = "lm")</a:t>
            </a:r>
          </a:p>
          <a:p>
            <a:pPr marL="0" indent="0">
              <a:buNone/>
            </a:pPr>
            <a:r>
              <a:rPr lang="en-US" altLang="ja-JP" sz="1800" dirty="0" smtClean="0">
                <a:solidFill>
                  <a:srgbClr val="009900"/>
                </a:solidFill>
              </a:rPr>
              <a:t/>
            </a:r>
            <a:br>
              <a:rPr lang="en-US" altLang="ja-JP" sz="1800" dirty="0" smtClean="0">
                <a:solidFill>
                  <a:srgbClr val="009900"/>
                </a:solidFill>
              </a:rPr>
            </a:br>
            <a:r>
              <a:rPr lang="en-US" altLang="ja-JP" sz="1800" dirty="0" smtClean="0">
                <a:solidFill>
                  <a:srgbClr val="009900"/>
                </a:solidFill>
              </a:rPr>
              <a:t>#</a:t>
            </a:r>
            <a:r>
              <a:rPr lang="ja-JP" altLang="en-US" sz="1800" dirty="0" smtClean="0">
                <a:solidFill>
                  <a:srgbClr val="009900"/>
                </a:solidFill>
              </a:rPr>
              <a:t>相関係数</a:t>
            </a:r>
            <a:endParaRPr lang="en-US" altLang="ja-JP" sz="1800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altLang="ja-JP" sz="1800" dirty="0" err="1" smtClean="0">
                <a:solidFill>
                  <a:srgbClr val="009900"/>
                </a:solidFill>
              </a:rPr>
              <a:t>cor</a:t>
            </a:r>
            <a:r>
              <a:rPr lang="en-US" altLang="ja-JP" sz="1800" dirty="0" smtClean="0">
                <a:solidFill>
                  <a:srgbClr val="009900"/>
                </a:solidFill>
              </a:rPr>
              <a:t>(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ice$sales,ice$tempture</a:t>
            </a:r>
            <a:r>
              <a:rPr lang="en-US" altLang="ja-JP" sz="1800" dirty="0" smtClean="0">
                <a:solidFill>
                  <a:srgbClr val="009900"/>
                </a:solidFill>
              </a:rPr>
              <a:t>)</a:t>
            </a:r>
            <a:br>
              <a:rPr lang="en-US" altLang="ja-JP" sz="1800" dirty="0" smtClean="0">
                <a:solidFill>
                  <a:srgbClr val="009900"/>
                </a:solidFill>
              </a:rPr>
            </a:br>
            <a:r>
              <a:rPr lang="en-US" altLang="ja-JP" sz="1800" dirty="0" smtClean="0"/>
              <a:t>0.9833333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sz="1200" dirty="0" smtClean="0">
                <a:hlinkClick r:id="rId2"/>
              </a:rPr>
              <a:t/>
            </a:r>
            <a:br>
              <a:rPr lang="en-US" altLang="ja-JP" sz="1200" dirty="0" smtClean="0">
                <a:hlinkClick r:id="rId2"/>
              </a:rPr>
            </a:br>
            <a:r>
              <a:rPr lang="en-US" altLang="ja-JP" sz="1200" dirty="0" smtClean="0">
                <a:hlinkClick r:id="rId2"/>
              </a:rPr>
              <a:t>※R</a:t>
            </a:r>
            <a:r>
              <a:rPr lang="ja-JP" altLang="en-US" sz="1200" dirty="0">
                <a:hlinkClick r:id="rId2"/>
              </a:rPr>
              <a:t>のグラフィック作成パッケージ“</a:t>
            </a:r>
            <a:r>
              <a:rPr lang="en-US" altLang="ja-JP" sz="1200" dirty="0">
                <a:hlinkClick r:id="rId2"/>
              </a:rPr>
              <a:t>ggplot2”</a:t>
            </a:r>
            <a:r>
              <a:rPr lang="ja-JP" altLang="en-US" sz="1200" dirty="0">
                <a:hlinkClick r:id="rId2"/>
              </a:rPr>
              <a:t>について</a:t>
            </a:r>
            <a:endParaRPr kumimoji="1" lang="ja-JP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75" y="4365104"/>
            <a:ext cx="2096269" cy="191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2710"/>
              </p:ext>
            </p:extLst>
          </p:nvPr>
        </p:nvGraphicFramePr>
        <p:xfrm>
          <a:off x="564299" y="1628799"/>
          <a:ext cx="623271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18"/>
                <a:gridCol w="478602"/>
                <a:gridCol w="566610"/>
                <a:gridCol w="566610"/>
                <a:gridCol w="566610"/>
                <a:gridCol w="566610"/>
                <a:gridCol w="566610"/>
                <a:gridCol w="566610"/>
                <a:gridCol w="566610"/>
                <a:gridCol w="566610"/>
                <a:gridCol w="566610"/>
              </a:tblGrid>
              <a:tr h="29883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気温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売上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6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相関係数のマイナス値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 smtClean="0"/>
              <a:t>気温</a:t>
            </a:r>
            <a:r>
              <a:rPr lang="ja-JP" altLang="en-US" sz="1800" dirty="0"/>
              <a:t>とおでんの売り上げのデータから見ると相関関係があります。</a:t>
            </a:r>
            <a:br>
              <a:rPr lang="ja-JP" altLang="en-US" sz="1800" dirty="0"/>
            </a:br>
            <a:r>
              <a:rPr lang="ja-JP" altLang="en-US" sz="1800" dirty="0"/>
              <a:t>気温が低いほど、おでんがよく売れます。</a:t>
            </a:r>
            <a:br>
              <a:rPr lang="ja-JP" altLang="en-US" sz="1800" dirty="0"/>
            </a:br>
            <a:r>
              <a:rPr lang="ja-JP" altLang="en-US" sz="1800" dirty="0" smtClean="0"/>
              <a:t>気温</a:t>
            </a:r>
            <a:r>
              <a:rPr lang="ja-JP" altLang="en-US" sz="1800" dirty="0"/>
              <a:t>とおでんの相関係数はマイナス値になります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endParaRPr lang="ja-JP" altLang="en-US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 &lt;- c(10,7,6,12,9,10)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sales &lt;- c(13,19,19,12,15,12)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oden  &lt;- </a:t>
            </a:r>
            <a:r>
              <a:rPr lang="en-US" altLang="ja-JP" sz="1800" dirty="0" err="1">
                <a:solidFill>
                  <a:srgbClr val="009900"/>
                </a:solidFill>
              </a:rPr>
              <a:t>data.frame</a:t>
            </a:r>
            <a:r>
              <a:rPr lang="en-US" altLang="ja-JP" sz="1800" dirty="0">
                <a:solidFill>
                  <a:srgbClr val="009900"/>
                </a:solidFill>
              </a:rPr>
              <a:t>(</a:t>
            </a: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=</a:t>
            </a: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, sales=sales)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g = </a:t>
            </a:r>
            <a:r>
              <a:rPr lang="en-US" altLang="ja-JP" sz="1800" dirty="0" err="1">
                <a:solidFill>
                  <a:srgbClr val="009900"/>
                </a:solidFill>
              </a:rPr>
              <a:t>ggplot</a:t>
            </a:r>
            <a:r>
              <a:rPr lang="en-US" altLang="ja-JP" sz="1800" dirty="0">
                <a:solidFill>
                  <a:srgbClr val="009900"/>
                </a:solidFill>
              </a:rPr>
              <a:t>(oden, </a:t>
            </a:r>
            <a:r>
              <a:rPr lang="en-US" altLang="ja-JP" sz="1800" dirty="0" err="1">
                <a:solidFill>
                  <a:srgbClr val="009900"/>
                </a:solidFill>
              </a:rPr>
              <a:t>aes</a:t>
            </a:r>
            <a:r>
              <a:rPr lang="en-US" altLang="ja-JP" sz="1800" dirty="0">
                <a:solidFill>
                  <a:srgbClr val="009900"/>
                </a:solidFill>
              </a:rPr>
              <a:t>(</a:t>
            </a:r>
            <a:r>
              <a:rPr lang="en-US" altLang="ja-JP" sz="1800" dirty="0" err="1">
                <a:solidFill>
                  <a:srgbClr val="009900"/>
                </a:solidFill>
              </a:rPr>
              <a:t>tempture</a:t>
            </a:r>
            <a:r>
              <a:rPr lang="en-US" altLang="ja-JP" sz="1800" dirty="0">
                <a:solidFill>
                  <a:srgbClr val="009900"/>
                </a:solidFill>
              </a:rPr>
              <a:t>, sales))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g + </a:t>
            </a:r>
            <a:r>
              <a:rPr lang="en-US" altLang="ja-JP" sz="1800" dirty="0" err="1">
                <a:solidFill>
                  <a:srgbClr val="009900"/>
                </a:solidFill>
              </a:rPr>
              <a:t>geom_point</a:t>
            </a:r>
            <a:r>
              <a:rPr lang="en-US" altLang="ja-JP" sz="1800" dirty="0">
                <a:solidFill>
                  <a:srgbClr val="0099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g + </a:t>
            </a:r>
            <a:r>
              <a:rPr lang="en-US" altLang="ja-JP" sz="1800" dirty="0" err="1">
                <a:solidFill>
                  <a:srgbClr val="009900"/>
                </a:solidFill>
              </a:rPr>
              <a:t>geom_point</a:t>
            </a:r>
            <a:r>
              <a:rPr lang="en-US" altLang="ja-JP" sz="1800" dirty="0">
                <a:solidFill>
                  <a:srgbClr val="009900"/>
                </a:solidFill>
              </a:rPr>
              <a:t>() + </a:t>
            </a:r>
            <a:r>
              <a:rPr lang="en-US" altLang="ja-JP" sz="1800" dirty="0" err="1">
                <a:solidFill>
                  <a:srgbClr val="009900"/>
                </a:solidFill>
              </a:rPr>
              <a:t>stat_smooth</a:t>
            </a:r>
            <a:r>
              <a:rPr lang="en-US" altLang="ja-JP" sz="1800" dirty="0">
                <a:solidFill>
                  <a:srgbClr val="009900"/>
                </a:solidFill>
              </a:rPr>
              <a:t>(method = "lm")</a:t>
            </a:r>
          </a:p>
          <a:p>
            <a:pPr marL="0" indent="0">
              <a:buNone/>
            </a:pPr>
            <a:endParaRPr lang="en-US" altLang="ja-JP" sz="1800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#</a:t>
            </a:r>
            <a:r>
              <a:rPr lang="ja-JP" altLang="en-US" sz="1800" dirty="0">
                <a:solidFill>
                  <a:srgbClr val="009900"/>
                </a:solidFill>
              </a:rPr>
              <a:t>相関係数</a:t>
            </a:r>
            <a:endParaRPr lang="en-US" altLang="ja-JP" sz="1800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009900"/>
                </a:solidFill>
              </a:rPr>
              <a:t>c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or</a:t>
            </a:r>
            <a:r>
              <a:rPr lang="en-US" altLang="ja-JP" sz="1800" dirty="0" smtClean="0">
                <a:solidFill>
                  <a:srgbClr val="009900"/>
                </a:solidFill>
              </a:rPr>
              <a:t>(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oden$sales,oden$tempture</a:t>
            </a:r>
            <a:r>
              <a:rPr lang="en-US" altLang="ja-JP" sz="1800" dirty="0" smtClean="0">
                <a:solidFill>
                  <a:srgbClr val="009900"/>
                </a:solidFill>
              </a:rPr>
              <a:t>)</a:t>
            </a:r>
            <a:br>
              <a:rPr lang="en-US" altLang="ja-JP" sz="1800" dirty="0" smtClean="0">
                <a:solidFill>
                  <a:srgbClr val="009900"/>
                </a:solidFill>
              </a:rPr>
            </a:br>
            <a:r>
              <a:rPr lang="en-US" altLang="ja-JP" sz="1800" dirty="0"/>
              <a:t>-0.9444444</a:t>
            </a:r>
            <a:r>
              <a:rPr lang="en-US" altLang="ja-JP" sz="1800" dirty="0" smtClean="0">
                <a:solidFill>
                  <a:srgbClr val="009900"/>
                </a:solidFill>
              </a:rPr>
              <a:t/>
            </a:r>
            <a:br>
              <a:rPr lang="en-US" altLang="ja-JP" sz="1800" dirty="0" smtClean="0">
                <a:solidFill>
                  <a:srgbClr val="009900"/>
                </a:solidFill>
              </a:rPr>
            </a:br>
            <a:endParaRPr kumimoji="1" lang="ja-JP" altLang="en-US" sz="1800" dirty="0">
              <a:solidFill>
                <a:srgbClr val="009900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77465"/>
              </p:ext>
            </p:extLst>
          </p:nvPr>
        </p:nvGraphicFramePr>
        <p:xfrm>
          <a:off x="539552" y="1916832"/>
          <a:ext cx="374441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0460"/>
                <a:gridCol w="513676"/>
                <a:gridCol w="504056"/>
                <a:gridCol w="504056"/>
                <a:gridCol w="504056"/>
                <a:gridCol w="504056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気温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売上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65104"/>
            <a:ext cx="2086744" cy="189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6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r>
              <a:rPr lang="ja-JP" altLang="en-US" dirty="0"/>
              <a:t>相関係数と因果関係に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暑い日ほどアイスクリームがよく売れる。</a:t>
            </a:r>
          </a:p>
          <a:p>
            <a:pPr marL="0" indent="0">
              <a:buNone/>
            </a:pPr>
            <a:r>
              <a:rPr lang="ja-JP" altLang="en-US" sz="1800" dirty="0"/>
              <a:t>⇒日中最高気温とアイスクリーム売上は正の相関関係</a:t>
            </a:r>
          </a:p>
          <a:p>
            <a:pPr marL="0" indent="0">
              <a:buNone/>
            </a:pPr>
            <a:endParaRPr lang="ja-JP" altLang="en-US" sz="1050" dirty="0"/>
          </a:p>
          <a:p>
            <a:pPr marL="0" indent="0">
              <a:buNone/>
            </a:pPr>
            <a:r>
              <a:rPr lang="ja-JP" altLang="en-US" sz="1800" dirty="0"/>
              <a:t>では、アイスクリーム売上を減らせば、日中最高気温を低くできるのか？</a:t>
            </a:r>
          </a:p>
          <a:p>
            <a:pPr marL="0" indent="0">
              <a:buNone/>
            </a:pPr>
            <a:r>
              <a:rPr lang="ja-JP" altLang="en-US" sz="1800" dirty="0"/>
              <a:t>⇒Ｎｏ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天気予報が雨ならば、実際に雨の降る日が多い。</a:t>
            </a:r>
          </a:p>
          <a:p>
            <a:pPr marL="0" indent="0">
              <a:buNone/>
            </a:pPr>
            <a:r>
              <a:rPr lang="ja-JP" altLang="en-US" sz="1800" dirty="0" smtClean="0"/>
              <a:t>⇒</a:t>
            </a:r>
            <a:r>
              <a:rPr lang="ja-JP" altLang="en-US" sz="1800" dirty="0"/>
              <a:t>天気予報の降水確率と実際の降雨量に正の相関    </a:t>
            </a:r>
          </a:p>
          <a:p>
            <a:pPr marL="0" indent="0">
              <a:buNone/>
            </a:pPr>
            <a:r>
              <a:rPr lang="ja-JP" altLang="en-US" sz="1050" dirty="0"/>
              <a:t>    </a:t>
            </a:r>
          </a:p>
          <a:p>
            <a:pPr marL="0" indent="0">
              <a:buNone/>
            </a:pPr>
            <a:r>
              <a:rPr lang="ja-JP" altLang="en-US" sz="1800" dirty="0" smtClean="0"/>
              <a:t>では</a:t>
            </a:r>
            <a:r>
              <a:rPr lang="ja-JP" altLang="en-US" sz="1800" dirty="0"/>
              <a:t>、天気予報士に「雨が降る」</a:t>
            </a:r>
            <a:r>
              <a:rPr lang="ja-JP" altLang="en-US" sz="1800" dirty="0" smtClean="0"/>
              <a:t>と言わせれば</a:t>
            </a:r>
            <a:r>
              <a:rPr lang="ja-JP" altLang="en-US" sz="1800" dirty="0"/>
              <a:t>、雨で水不足を解消できるか？</a:t>
            </a:r>
          </a:p>
          <a:p>
            <a:pPr marL="0" indent="0">
              <a:buNone/>
            </a:pPr>
            <a:r>
              <a:rPr lang="ja-JP" altLang="en-US" sz="1800" dirty="0"/>
              <a:t>⇒Ｎｏ</a:t>
            </a:r>
            <a:r>
              <a:rPr lang="ja-JP" altLang="en-US" sz="1800" dirty="0" smtClean="0"/>
              <a:t>！</a:t>
            </a:r>
            <a:endParaRPr lang="ja-JP" altLang="en-US" sz="1800" dirty="0"/>
          </a:p>
          <a:p>
            <a:pPr marL="0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喫煙率</a:t>
            </a:r>
            <a:r>
              <a:rPr lang="ja-JP" altLang="en-US" sz="1600" dirty="0" smtClean="0"/>
              <a:t>と肺がんの因果関係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400" b="1" dirty="0"/>
              <a:t>「喫煙率が下がると肺がん死が増える」のはなぜか？</a:t>
            </a:r>
          </a:p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http://d.hatena.ne.jp/NATROM/20120317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400" dirty="0"/>
              <a:t>時系列研究を持ち出して喫煙と肺がんの関係を疑念を</a:t>
            </a:r>
            <a:r>
              <a:rPr lang="ja-JP" altLang="en-US" sz="1400" dirty="0" smtClean="0"/>
              <a:t>呈する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やり方</a:t>
            </a:r>
            <a:r>
              <a:rPr lang="ja-JP" altLang="en-US" sz="1400" dirty="0"/>
              <a:t>は使い古されている</a:t>
            </a:r>
            <a:endParaRPr kumimoji="1" lang="ja-JP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79912"/>
            <a:ext cx="2448272" cy="183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4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主成分分析</a:t>
            </a:r>
            <a:r>
              <a:rPr lang="en-US" altLang="ja-JP" dirty="0"/>
              <a:t>(PCA)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主成分分析</a:t>
            </a:r>
            <a:r>
              <a:rPr lang="en-US" altLang="ja-JP" dirty="0"/>
              <a:t>(principal component analysis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sz="1800" dirty="0" smtClean="0"/>
              <a:t>多く</a:t>
            </a:r>
            <a:r>
              <a:rPr lang="ja-JP" altLang="en-US" sz="1800" dirty="0"/>
              <a:t>の変数により記述された量的データの変数間の相関を排除し、できるだけ少ない情報の損失で、少数個の無相関な合成変数に縮約して、分析を行う手法である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・第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主成分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　</a:t>
            </a:r>
            <a:r>
              <a:rPr lang="en-US" altLang="ja-JP" sz="1800" dirty="0" smtClean="0"/>
              <a:t>X</a:t>
            </a:r>
            <a:r>
              <a:rPr lang="ja-JP" altLang="en-US" sz="1800" dirty="0"/>
              <a:t>軸と</a:t>
            </a:r>
            <a:r>
              <a:rPr lang="en-US" altLang="ja-JP" sz="1800" dirty="0"/>
              <a:t>Y</a:t>
            </a:r>
            <a:r>
              <a:rPr lang="ja-JP" altLang="en-US" sz="1800" dirty="0"/>
              <a:t>軸の散布図を書いて、点々の真中ほど</a:t>
            </a:r>
            <a:r>
              <a:rPr lang="ja-JP" altLang="en-US" sz="1800" dirty="0" smtClean="0"/>
              <a:t>に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直線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引いたもの。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・</a:t>
            </a:r>
            <a:r>
              <a:rPr lang="ja-JP" altLang="en-US" sz="1800" dirty="0" smtClean="0"/>
              <a:t>第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主成分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en-US" altLang="ja-JP" sz="1800" dirty="0" smtClean="0"/>
              <a:t>X</a:t>
            </a:r>
            <a:r>
              <a:rPr lang="ja-JP" altLang="en-US" sz="1800" dirty="0"/>
              <a:t>と</a:t>
            </a:r>
            <a:r>
              <a:rPr lang="en-US" altLang="ja-JP" sz="1800" dirty="0"/>
              <a:t>Y</a:t>
            </a:r>
            <a:r>
              <a:rPr lang="ja-JP" altLang="en-US" sz="1800" dirty="0"/>
              <a:t>の平均値（重心）を通って、第</a:t>
            </a:r>
            <a:r>
              <a:rPr lang="en-US" altLang="ja-JP" sz="1800" dirty="0"/>
              <a:t>1</a:t>
            </a:r>
            <a:r>
              <a:rPr lang="ja-JP" altLang="en-US" sz="1800" dirty="0"/>
              <a:t>主成分で</a:t>
            </a:r>
            <a:r>
              <a:rPr lang="ja-JP" altLang="en-US" sz="1800" dirty="0" smtClean="0"/>
              <a:t>ある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直線</a:t>
            </a:r>
            <a:r>
              <a:rPr lang="ja-JP" altLang="en-US" sz="1800" dirty="0"/>
              <a:t>に直角の線を</a:t>
            </a:r>
            <a:r>
              <a:rPr lang="ja-JP" altLang="en-US" sz="1800" dirty="0" smtClean="0"/>
              <a:t>引いたもの。</a:t>
            </a:r>
            <a:endParaRPr kumimoji="1" lang="ja-JP" altLang="en-US" sz="1800" dirty="0"/>
          </a:p>
        </p:txBody>
      </p:sp>
      <p:pic>
        <p:nvPicPr>
          <p:cNvPr id="4" name="図 3" descr="sanpu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05064"/>
            <a:ext cx="18669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/>
          </a:bodyPr>
          <a:lstStyle/>
          <a:p>
            <a:r>
              <a:rPr lang="ja-JP" altLang="en-US" dirty="0"/>
              <a:t>主</a:t>
            </a:r>
            <a:r>
              <a:rPr lang="ja-JP" altLang="en-US" dirty="0" err="1" smtClean="0"/>
              <a:t>分析分析</a:t>
            </a:r>
            <a:r>
              <a:rPr lang="ja-JP" altLang="en-US" dirty="0" smtClean="0"/>
              <a:t>の考え方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 smtClean="0"/>
              <a:t>例</a:t>
            </a:r>
            <a:r>
              <a:rPr lang="ja-JP" altLang="en-US" sz="2000" dirty="0"/>
              <a:t>）テストの合計得点の算出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• </a:t>
            </a:r>
            <a:r>
              <a:rPr lang="ja-JP" altLang="en-US" sz="2000" dirty="0"/>
              <a:t>国語の平均が</a:t>
            </a:r>
            <a:r>
              <a:rPr lang="en-US" altLang="ja-JP" sz="2000" dirty="0"/>
              <a:t>30</a:t>
            </a:r>
            <a:r>
              <a:rPr lang="ja-JP" altLang="en-US" sz="2000" dirty="0" smtClean="0"/>
              <a:t>点、数学</a:t>
            </a:r>
            <a:r>
              <a:rPr lang="ja-JP" altLang="en-US" sz="2000" dirty="0"/>
              <a:t>の平均点が</a:t>
            </a:r>
            <a:r>
              <a:rPr lang="en-US" altLang="ja-JP" sz="2000" dirty="0"/>
              <a:t>70</a:t>
            </a:r>
            <a:r>
              <a:rPr lang="ja-JP" altLang="en-US" sz="2000" dirty="0" smtClean="0"/>
              <a:t>点である時</a:t>
            </a:r>
            <a:endParaRPr lang="ja-JP" altLang="en-US" sz="2000" dirty="0"/>
          </a:p>
          <a:p>
            <a:pPr marL="0" indent="0">
              <a:buNone/>
            </a:pPr>
            <a:r>
              <a:rPr lang="ja-JP" altLang="en-US" sz="1800" dirty="0" smtClean="0"/>
              <a:t>－</a:t>
            </a:r>
            <a:r>
              <a:rPr lang="ja-JP" altLang="en-US" sz="1800" dirty="0"/>
              <a:t>国語が得意な</a:t>
            </a:r>
            <a:r>
              <a:rPr lang="en-US" altLang="ja-JP" sz="1800" dirty="0"/>
              <a:t>A</a:t>
            </a:r>
            <a:r>
              <a:rPr lang="ja-JP" altLang="en-US" sz="1800" dirty="0"/>
              <a:t>君は国語が</a:t>
            </a:r>
            <a:r>
              <a:rPr lang="en-US" altLang="ja-JP" sz="1800" dirty="0"/>
              <a:t>40</a:t>
            </a:r>
            <a:r>
              <a:rPr lang="ja-JP" altLang="en-US" sz="1800" dirty="0" smtClean="0"/>
              <a:t>点、数学</a:t>
            </a:r>
            <a:r>
              <a:rPr lang="ja-JP" altLang="en-US" sz="1800" dirty="0"/>
              <a:t>が</a:t>
            </a:r>
            <a:r>
              <a:rPr lang="en-US" altLang="ja-JP" sz="1800" dirty="0"/>
              <a:t>50</a:t>
            </a:r>
            <a:r>
              <a:rPr lang="ja-JP" altLang="en-US" sz="1800" dirty="0"/>
              <a:t>点</a:t>
            </a:r>
            <a:r>
              <a:rPr lang="ja-JP" altLang="en-US" sz="1800" dirty="0" smtClean="0"/>
              <a:t>で、</a:t>
            </a:r>
            <a:r>
              <a:rPr lang="en-US" altLang="ja-JP" sz="1800" dirty="0" smtClean="0"/>
              <a:t>2</a:t>
            </a:r>
            <a:r>
              <a:rPr lang="ja-JP" altLang="en-US" sz="1800" dirty="0"/>
              <a:t>教科の</a:t>
            </a:r>
            <a:r>
              <a:rPr lang="ja-JP" altLang="en-US" sz="1800" dirty="0" smtClean="0"/>
              <a:t>合計</a:t>
            </a:r>
            <a:r>
              <a:rPr lang="ja-JP" altLang="en-US" sz="1800" dirty="0"/>
              <a:t>は</a:t>
            </a:r>
            <a:r>
              <a:rPr lang="en-US" altLang="ja-JP" sz="1800" dirty="0"/>
              <a:t>90</a:t>
            </a:r>
            <a:r>
              <a:rPr lang="ja-JP" altLang="en-US" sz="1800" dirty="0"/>
              <a:t>点。</a:t>
            </a:r>
          </a:p>
          <a:p>
            <a:pPr marL="0" indent="0">
              <a:buNone/>
            </a:pPr>
            <a:r>
              <a:rPr lang="ja-JP" altLang="en-US" sz="1800" dirty="0"/>
              <a:t>－数学が得意な</a:t>
            </a:r>
            <a:r>
              <a:rPr lang="en-US" altLang="ja-JP" sz="1800" dirty="0"/>
              <a:t>B</a:t>
            </a:r>
            <a:r>
              <a:rPr lang="ja-JP" altLang="en-US" sz="1800" dirty="0"/>
              <a:t>君は国語が</a:t>
            </a:r>
            <a:r>
              <a:rPr lang="en-US" altLang="ja-JP" sz="1800" dirty="0"/>
              <a:t>20</a:t>
            </a:r>
            <a:r>
              <a:rPr lang="ja-JP" altLang="en-US" sz="1800" dirty="0" smtClean="0"/>
              <a:t>点、数学</a:t>
            </a:r>
            <a:r>
              <a:rPr lang="ja-JP" altLang="en-US" sz="1800" dirty="0"/>
              <a:t>が</a:t>
            </a:r>
            <a:r>
              <a:rPr lang="en-US" altLang="ja-JP" sz="1800" dirty="0"/>
              <a:t>90</a:t>
            </a:r>
            <a:r>
              <a:rPr lang="ja-JP" altLang="en-US" sz="1800" dirty="0"/>
              <a:t>点</a:t>
            </a:r>
            <a:r>
              <a:rPr lang="ja-JP" altLang="en-US" sz="1800" dirty="0" smtClean="0"/>
              <a:t>で、</a:t>
            </a:r>
            <a:r>
              <a:rPr lang="en-US" altLang="ja-JP" sz="1800" dirty="0" smtClean="0"/>
              <a:t>2</a:t>
            </a:r>
            <a:r>
              <a:rPr lang="ja-JP" altLang="en-US" sz="1800" dirty="0"/>
              <a:t>教科の</a:t>
            </a:r>
            <a:r>
              <a:rPr lang="ja-JP" altLang="en-US" sz="1800" dirty="0" smtClean="0"/>
              <a:t>合計</a:t>
            </a:r>
            <a:r>
              <a:rPr lang="ja-JP" altLang="en-US" sz="1800" dirty="0"/>
              <a:t>は</a:t>
            </a:r>
            <a:r>
              <a:rPr lang="en-US" altLang="ja-JP" sz="1800" dirty="0"/>
              <a:t>110</a:t>
            </a:r>
            <a:r>
              <a:rPr lang="ja-JP" altLang="en-US" sz="1800" dirty="0"/>
              <a:t>点。</a:t>
            </a:r>
          </a:p>
          <a:p>
            <a:pPr marL="0" indent="0">
              <a:buNone/>
            </a:pP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ja-JP" altLang="en-US" sz="1800" dirty="0" smtClean="0"/>
              <a:t>単</a:t>
            </a:r>
            <a:r>
              <a:rPr lang="ja-JP" altLang="en-US" sz="1800" dirty="0"/>
              <a:t>に足しあわせた合計得点には，数学の得点の影響がより</a:t>
            </a:r>
            <a:r>
              <a:rPr lang="ja-JP" altLang="en-US" sz="1800" dirty="0" smtClean="0"/>
              <a:t>大きく</a:t>
            </a:r>
            <a:r>
              <a:rPr lang="ja-JP" altLang="en-US" sz="1800" dirty="0"/>
              <a:t>反映してしまうのではないか。</a:t>
            </a:r>
          </a:p>
          <a:p>
            <a:pPr marL="0" indent="0">
              <a:buNone/>
            </a:pP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ja-JP" altLang="en-US" sz="1800" dirty="0" smtClean="0"/>
              <a:t>数学</a:t>
            </a:r>
            <a:r>
              <a:rPr lang="ja-JP" altLang="en-US" sz="1800" dirty="0"/>
              <a:t>が得意な学生が上位を占め，国語が得意な学生の</a:t>
            </a:r>
            <a:r>
              <a:rPr lang="ja-JP" altLang="en-US" sz="1800" dirty="0" smtClean="0"/>
              <a:t>順位が</a:t>
            </a:r>
            <a:r>
              <a:rPr lang="ja-JP" altLang="en-US" sz="1800" dirty="0"/>
              <a:t>低くなってしまうことになり，あまりフェアなやり方とは</a:t>
            </a:r>
            <a:r>
              <a:rPr lang="ja-JP" altLang="en-US" sz="1800" dirty="0" smtClean="0"/>
              <a:t>いえない。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 smtClean="0"/>
              <a:t>主成分</a:t>
            </a:r>
            <a:r>
              <a:rPr lang="ja-JP" altLang="en-US" sz="1800" dirty="0"/>
              <a:t>分析を用いる</a:t>
            </a:r>
            <a:r>
              <a:rPr lang="ja-JP" altLang="en-US" sz="1800" dirty="0" smtClean="0"/>
              <a:t>と</a:t>
            </a:r>
            <a:r>
              <a:rPr lang="ja-JP" altLang="en-US" sz="1800" dirty="0"/>
              <a:t>、</a:t>
            </a:r>
            <a:r>
              <a:rPr lang="ja-JP" altLang="en-US" sz="1800" dirty="0" smtClean="0"/>
              <a:t>各教科</a:t>
            </a:r>
            <a:r>
              <a:rPr lang="ja-JP" altLang="en-US" sz="1800" dirty="0"/>
              <a:t>の点数に「重みづけをして</a:t>
            </a:r>
            <a:r>
              <a:rPr lang="ja-JP" altLang="en-US" sz="1800" dirty="0" smtClean="0"/>
              <a:t>」、合成</a:t>
            </a:r>
            <a:r>
              <a:rPr lang="ja-JP" altLang="en-US" sz="1800" dirty="0"/>
              <a:t>得点を算出することが</a:t>
            </a:r>
            <a:r>
              <a:rPr lang="ja-JP" altLang="en-US" sz="1800" dirty="0" smtClean="0"/>
              <a:t>できる。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44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/>
          <a:lstStyle/>
          <a:p>
            <a:r>
              <a:rPr lang="ja-JP" altLang="en-US" dirty="0" smtClean="0"/>
              <a:t>大企業はどれか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 smtClean="0"/>
              <a:t>参考資料：「はじめ</a:t>
            </a:r>
            <a:r>
              <a:rPr lang="ja-JP" altLang="en-US" sz="1800" dirty="0"/>
              <a:t>よう多変量解析～主成分分析編</a:t>
            </a:r>
            <a:r>
              <a:rPr lang="ja-JP" altLang="en-US" sz="1800" dirty="0" smtClean="0"/>
              <a:t>～」</a:t>
            </a:r>
            <a:r>
              <a:rPr lang="en-US" altLang="ja-JP" sz="1800" b="1" dirty="0" smtClean="0"/>
              <a:t/>
            </a:r>
            <a:br>
              <a:rPr lang="en-US" altLang="ja-JP" sz="1800" b="1" dirty="0" smtClean="0"/>
            </a:br>
            <a:r>
              <a:rPr lang="en-US" altLang="ja-JP" sz="1800" dirty="0">
                <a:hlinkClick r:id="rId2"/>
              </a:rPr>
              <a:t>http://www.slideshare.net/sanoche16/tokyor31-22291701</a:t>
            </a:r>
            <a:endParaRPr lang="ja-JP" altLang="en-US" sz="1800" b="1" dirty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以下の</a:t>
            </a:r>
            <a:r>
              <a:rPr lang="en-US" altLang="ja-JP" dirty="0" smtClean="0"/>
              <a:t>8</a:t>
            </a:r>
            <a:r>
              <a:rPr lang="ja-JP" altLang="en-US" dirty="0" smtClean="0"/>
              <a:t>社の企業の規模順に並べたいとする。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814594"/>
              </p:ext>
            </p:extLst>
          </p:nvPr>
        </p:nvGraphicFramePr>
        <p:xfrm>
          <a:off x="611560" y="2708920"/>
          <a:ext cx="6120681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0227"/>
                <a:gridCol w="2040227"/>
                <a:gridCol w="2040227"/>
              </a:tblGrid>
              <a:tr h="31613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時価総額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十億円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純資産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十億円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ガンホー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1,267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マツモトキヨシ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旭化成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952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824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キリン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1278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アオキ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資生堂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第一生命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1649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0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シャープ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今回の資料について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静岡</a:t>
            </a:r>
            <a:r>
              <a:rPr lang="en-US" altLang="ja-JP" dirty="0"/>
              <a:t>Developers</a:t>
            </a:r>
            <a:r>
              <a:rPr lang="ja-JP" altLang="en-US" dirty="0" smtClean="0"/>
              <a:t>勉強会で</a:t>
            </a:r>
            <a:r>
              <a:rPr lang="ja-JP" altLang="en-US" dirty="0"/>
              <a:t>は、</a:t>
            </a:r>
            <a:r>
              <a:rPr lang="ja-JP" altLang="en-US" dirty="0" smtClean="0"/>
              <a:t>オライリー「</a:t>
            </a:r>
            <a:r>
              <a:rPr lang="ja-JP" altLang="en-US" dirty="0"/>
              <a:t>入門機械学習</a:t>
            </a:r>
            <a:r>
              <a:rPr lang="ja-JP" altLang="en-US" dirty="0" smtClean="0"/>
              <a:t>」を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読書会形式で勉強会をしています。今回、私が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章を担当。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Ｒ言語を使用しています。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おわび </a:t>
            </a:r>
            <a:r>
              <a:rPr kumimoji="1" lang="en-US" altLang="ja-JP" dirty="0" smtClean="0"/>
              <a:t>m(_ _)m</a:t>
            </a:r>
          </a:p>
          <a:p>
            <a:pPr marL="0" indent="0">
              <a:buNone/>
            </a:pPr>
            <a:r>
              <a:rPr lang="en-US" altLang="ja-JP" dirty="0"/>
              <a:t>8</a:t>
            </a:r>
            <a:r>
              <a:rPr lang="ja-JP" altLang="en-US" dirty="0"/>
              <a:t>章の「</a:t>
            </a:r>
            <a:r>
              <a:rPr lang="en-US" altLang="ja-JP" dirty="0"/>
              <a:t>PCA</a:t>
            </a:r>
            <a:r>
              <a:rPr lang="ja-JP" altLang="en-US" dirty="0"/>
              <a:t>：株式市場指標の作成」を一通りやってみたのですが、説明する上では難しく、本書に沿って進行するのは、今回あきらめました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テーマ</a:t>
            </a:r>
            <a:r>
              <a:rPr lang="ja-JP" altLang="en-US" dirty="0"/>
              <a:t>だけ頂いて、オリジナルで進行させて頂きます。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「相関」は</a:t>
            </a:r>
            <a:r>
              <a:rPr lang="en-US" altLang="ja-JP" dirty="0"/>
              <a:t>5</a:t>
            </a:r>
            <a:r>
              <a:rPr lang="ja-JP" altLang="en-US" dirty="0"/>
              <a:t>章でやっているけど、再度復習ってことで。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en-US" altLang="ja-JP" dirty="0" smtClean="0"/>
              <a:t>8</a:t>
            </a:r>
            <a:r>
              <a:rPr lang="ja-JP" altLang="en-US" dirty="0" smtClean="0"/>
              <a:t>章を実行する方への注意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ymd</a:t>
            </a:r>
            <a:r>
              <a:rPr lang="en-US" altLang="ja-JP" dirty="0" smtClean="0"/>
              <a:t>(Date)</a:t>
            </a:r>
            <a:r>
              <a:rPr lang="ja-JP" altLang="en-US" dirty="0" smtClean="0"/>
              <a:t>では、下記のエラー</a:t>
            </a:r>
            <a:r>
              <a:rPr lang="ja-JP" altLang="en-US" dirty="0"/>
              <a:t>となる。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‘</a:t>
            </a:r>
            <a:r>
              <a:rPr lang="en-US" altLang="ja-JP" dirty="0" err="1" smtClean="0"/>
              <a:t>nzchar</a:t>
            </a:r>
            <a:r>
              <a:rPr lang="en-US" altLang="ja-JP" dirty="0" smtClean="0"/>
              <a:t>()’ </a:t>
            </a:r>
            <a:r>
              <a:rPr lang="en-US" altLang="ja-JP" dirty="0"/>
              <a:t>requires a character </a:t>
            </a:r>
            <a:r>
              <a:rPr lang="en-US" altLang="ja-JP" dirty="0" smtClean="0"/>
              <a:t>vector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Date </a:t>
            </a:r>
            <a:r>
              <a:rPr lang="en-US" altLang="ja-JP" dirty="0"/>
              <a:t>= </a:t>
            </a:r>
            <a:r>
              <a:rPr lang="en-US" altLang="ja-JP" dirty="0" err="1">
                <a:solidFill>
                  <a:srgbClr val="FF0000"/>
                </a:solidFill>
              </a:rPr>
              <a:t>as.Date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Date, </a:t>
            </a:r>
            <a:r>
              <a:rPr lang="en-US" altLang="ja-JP" dirty="0" smtClean="0">
                <a:solidFill>
                  <a:srgbClr val="FF0000"/>
                </a:solidFill>
              </a:rPr>
              <a:t>“%</a:t>
            </a:r>
            <a:r>
              <a:rPr lang="en-US" altLang="ja-JP" dirty="0">
                <a:solidFill>
                  <a:srgbClr val="FF0000"/>
                </a:solidFill>
              </a:rPr>
              <a:t>Y-%m-%</a:t>
            </a:r>
            <a:r>
              <a:rPr lang="en-US" altLang="ja-JP" dirty="0" smtClean="0">
                <a:solidFill>
                  <a:srgbClr val="FF0000"/>
                </a:solidFill>
              </a:rPr>
              <a:t>d”)</a:t>
            </a:r>
            <a:r>
              <a:rPr lang="ja-JP" altLang="en-US" dirty="0"/>
              <a:t>　</a:t>
            </a:r>
            <a:r>
              <a:rPr lang="ja-JP" altLang="en-US" dirty="0" smtClean="0"/>
              <a:t>とする。</a:t>
            </a:r>
            <a:endParaRPr kumimoji="1" lang="ja-JP" altLang="en-US" dirty="0"/>
          </a:p>
        </p:txBody>
      </p:sp>
      <p:pic>
        <p:nvPicPr>
          <p:cNvPr id="1026" name="Picture 2" descr="[cover phot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4945"/>
            <a:ext cx="72975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散布図を書いてみる。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900" dirty="0" err="1" smtClean="0">
                <a:solidFill>
                  <a:srgbClr val="009900"/>
                </a:solidFill>
              </a:rPr>
              <a:t>install.packages</a:t>
            </a:r>
            <a:r>
              <a:rPr lang="en-US" altLang="ja-JP" sz="1900" dirty="0">
                <a:solidFill>
                  <a:srgbClr val="009900"/>
                </a:solidFill>
              </a:rPr>
              <a:t>("</a:t>
            </a:r>
            <a:r>
              <a:rPr lang="en-US" altLang="ja-JP" sz="1900" dirty="0" err="1">
                <a:solidFill>
                  <a:srgbClr val="009900"/>
                </a:solidFill>
              </a:rPr>
              <a:t>maptools</a:t>
            </a:r>
            <a:r>
              <a:rPr lang="en-US" altLang="ja-JP" sz="1900" dirty="0">
                <a:solidFill>
                  <a:srgbClr val="0099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rgbClr val="009900"/>
                </a:solidFill>
              </a:rPr>
              <a:t>library(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maptools</a:t>
            </a:r>
            <a:r>
              <a:rPr lang="en-US" altLang="ja-JP" sz="1900" dirty="0">
                <a:solidFill>
                  <a:srgbClr val="0099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rgbClr val="009900"/>
                </a:solidFill>
              </a:rPr>
              <a:t># </a:t>
            </a:r>
            <a:r>
              <a:rPr lang="ja-JP" altLang="en-US" sz="1900" dirty="0">
                <a:solidFill>
                  <a:srgbClr val="009900"/>
                </a:solidFill>
              </a:rPr>
              <a:t>プロット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rgbClr val="009900"/>
                </a:solidFill>
              </a:rPr>
              <a:t>labs </a:t>
            </a:r>
            <a:r>
              <a:rPr lang="en-US" altLang="ja-JP" sz="1900" dirty="0">
                <a:solidFill>
                  <a:srgbClr val="009900"/>
                </a:solidFill>
              </a:rPr>
              <a:t>&lt;- </a:t>
            </a:r>
            <a:r>
              <a:rPr lang="en-US" altLang="ja-JP" sz="1900" dirty="0" smtClean="0">
                <a:solidFill>
                  <a:srgbClr val="009900"/>
                </a:solidFill>
              </a:rPr>
              <a:t>c</a:t>
            </a:r>
            <a:r>
              <a:rPr lang="en-US" altLang="ja-JP" sz="1900" dirty="0">
                <a:solidFill>
                  <a:srgbClr val="009900"/>
                </a:solidFill>
              </a:rPr>
              <a:t>("gunho","matsukiyo","asahikasei","kirin","aoki","shiseido","daiichi","sharp")</a:t>
            </a:r>
          </a:p>
          <a:p>
            <a:pPr marL="0" indent="0">
              <a:buNone/>
            </a:pPr>
            <a:r>
              <a:rPr lang="en-US" altLang="ja-JP" sz="1900" dirty="0" err="1" smtClean="0">
                <a:solidFill>
                  <a:srgbClr val="009900"/>
                </a:solidFill>
              </a:rPr>
              <a:t>market.price</a:t>
            </a:r>
            <a:r>
              <a:rPr lang="en-US" altLang="ja-JP" sz="1900" dirty="0" smtClean="0">
                <a:solidFill>
                  <a:srgbClr val="009900"/>
                </a:solidFill>
              </a:rPr>
              <a:t>&lt;- </a:t>
            </a:r>
            <a:r>
              <a:rPr lang="en-US" altLang="ja-JP" sz="1900" dirty="0">
                <a:solidFill>
                  <a:srgbClr val="009900"/>
                </a:solidFill>
              </a:rPr>
              <a:t>c(1267,137,952,1662,139,601,1412,629)</a:t>
            </a:r>
          </a:p>
          <a:p>
            <a:pPr marL="0" indent="0">
              <a:buNone/>
            </a:pPr>
            <a:r>
              <a:rPr lang="en-US" altLang="ja-JP" sz="1900" dirty="0" err="1" smtClean="0">
                <a:solidFill>
                  <a:srgbClr val="009900"/>
                </a:solidFill>
              </a:rPr>
              <a:t>book.value</a:t>
            </a:r>
            <a:r>
              <a:rPr lang="en-US" altLang="ja-JP" sz="1900" dirty="0" smtClean="0">
                <a:solidFill>
                  <a:srgbClr val="009900"/>
                </a:solidFill>
              </a:rPr>
              <a:t> </a:t>
            </a:r>
            <a:r>
              <a:rPr lang="en-US" altLang="ja-JP" sz="1900" dirty="0">
                <a:solidFill>
                  <a:srgbClr val="009900"/>
                </a:solidFill>
              </a:rPr>
              <a:t>&lt;- c(32,137,824,1278,111,304,1649,135)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rgbClr val="009900"/>
                </a:solidFill>
              </a:rPr>
              <a:t>data </a:t>
            </a:r>
            <a:r>
              <a:rPr lang="en-US" altLang="ja-JP" sz="1900" dirty="0">
                <a:solidFill>
                  <a:srgbClr val="009900"/>
                </a:solidFill>
              </a:rPr>
              <a:t>&lt;- 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data.frame</a:t>
            </a:r>
            <a:r>
              <a:rPr lang="en-US" altLang="ja-JP" sz="1900" dirty="0" smtClean="0">
                <a:solidFill>
                  <a:srgbClr val="009900"/>
                </a:solidFill>
              </a:rPr>
              <a:t>(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market.price</a:t>
            </a:r>
            <a:r>
              <a:rPr lang="en-US" altLang="ja-JP" sz="1900" dirty="0" smtClean="0">
                <a:solidFill>
                  <a:srgbClr val="009900"/>
                </a:solidFill>
              </a:rPr>
              <a:t>, 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book.value</a:t>
            </a:r>
            <a:r>
              <a:rPr lang="en-US" altLang="ja-JP" sz="1900" dirty="0" smtClean="0">
                <a:solidFill>
                  <a:srgbClr val="009900"/>
                </a:solidFill>
              </a:rPr>
              <a:t>, 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row.names</a:t>
            </a:r>
            <a:r>
              <a:rPr lang="en-US" altLang="ja-JP" sz="1900" dirty="0" smtClean="0">
                <a:solidFill>
                  <a:srgbClr val="009900"/>
                </a:solidFill>
              </a:rPr>
              <a:t>=labs)</a:t>
            </a:r>
            <a:endParaRPr lang="en-US" altLang="ja-JP" sz="1900" dirty="0">
              <a:solidFill>
                <a:srgbClr val="0099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altLang="ja-JP" sz="1900" dirty="0" smtClean="0">
                <a:solidFill>
                  <a:srgbClr val="009900"/>
                </a:solidFill>
              </a:rPr>
              <a:t>plot(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data$book.value</a:t>
            </a:r>
            <a:r>
              <a:rPr lang="en-US" altLang="ja-JP" sz="1900" dirty="0">
                <a:solidFill>
                  <a:srgbClr val="009900"/>
                </a:solidFill>
              </a:rPr>
              <a:t>, 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data$market.price</a:t>
            </a:r>
            <a:r>
              <a:rPr lang="en-US" altLang="ja-JP" sz="1900" dirty="0">
                <a:solidFill>
                  <a:srgbClr val="009900"/>
                </a:solidFill>
              </a:rPr>
              <a:t>, </a:t>
            </a:r>
            <a:r>
              <a:rPr lang="en-US" altLang="ja-JP" sz="1900" dirty="0" err="1">
                <a:solidFill>
                  <a:srgbClr val="009900"/>
                </a:solidFill>
              </a:rPr>
              <a:t>pch</a:t>
            </a:r>
            <a:r>
              <a:rPr lang="en-US" altLang="ja-JP" sz="1900" dirty="0">
                <a:solidFill>
                  <a:srgbClr val="009900"/>
                </a:solidFill>
              </a:rPr>
              <a:t>=16, </a:t>
            </a:r>
            <a:r>
              <a:rPr lang="en-US" altLang="ja-JP" sz="1900" dirty="0" err="1">
                <a:solidFill>
                  <a:srgbClr val="009900"/>
                </a:solidFill>
              </a:rPr>
              <a:t>xlab</a:t>
            </a:r>
            <a:r>
              <a:rPr lang="en-US" altLang="ja-JP" sz="1900" dirty="0">
                <a:solidFill>
                  <a:srgbClr val="009900"/>
                </a:solidFill>
              </a:rPr>
              <a:t>="</a:t>
            </a:r>
            <a:r>
              <a:rPr lang="ja-JP" altLang="en-US" sz="1900" dirty="0">
                <a:solidFill>
                  <a:srgbClr val="009900"/>
                </a:solidFill>
              </a:rPr>
              <a:t>純資産</a:t>
            </a:r>
            <a:r>
              <a:rPr lang="en-US" altLang="ja-JP" sz="1900" dirty="0">
                <a:solidFill>
                  <a:srgbClr val="009900"/>
                </a:solidFill>
              </a:rPr>
              <a:t>", </a:t>
            </a:r>
            <a:r>
              <a:rPr lang="en-US" altLang="ja-JP" sz="1900" dirty="0" err="1">
                <a:solidFill>
                  <a:srgbClr val="009900"/>
                </a:solidFill>
              </a:rPr>
              <a:t>ylab</a:t>
            </a:r>
            <a:r>
              <a:rPr lang="en-US" altLang="ja-JP" sz="1900" dirty="0">
                <a:solidFill>
                  <a:srgbClr val="009900"/>
                </a:solidFill>
              </a:rPr>
              <a:t>="</a:t>
            </a:r>
            <a:r>
              <a:rPr lang="ja-JP" altLang="en-US" sz="1900" dirty="0">
                <a:solidFill>
                  <a:srgbClr val="009900"/>
                </a:solidFill>
              </a:rPr>
              <a:t>時価総額</a:t>
            </a:r>
            <a:r>
              <a:rPr lang="en-US" altLang="ja-JP" sz="1900" dirty="0">
                <a:solidFill>
                  <a:srgbClr val="0099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ja-JP" sz="1900" dirty="0" err="1" smtClean="0">
                <a:solidFill>
                  <a:srgbClr val="009900"/>
                </a:solidFill>
              </a:rPr>
              <a:t>pointLabel</a:t>
            </a:r>
            <a:r>
              <a:rPr lang="en-US" altLang="ja-JP" sz="1900" dirty="0" smtClean="0">
                <a:solidFill>
                  <a:srgbClr val="009900"/>
                </a:solidFill>
              </a:rPr>
              <a:t>(x=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data$book.value</a:t>
            </a:r>
            <a:r>
              <a:rPr lang="en-US" altLang="ja-JP" sz="1900" dirty="0" smtClean="0">
                <a:solidFill>
                  <a:srgbClr val="009900"/>
                </a:solidFill>
              </a:rPr>
              <a:t>, y=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data$market.price</a:t>
            </a:r>
            <a:r>
              <a:rPr lang="en-US" altLang="ja-JP" sz="1900" dirty="0" smtClean="0">
                <a:solidFill>
                  <a:srgbClr val="009900"/>
                </a:solidFill>
              </a:rPr>
              <a:t>, </a:t>
            </a:r>
            <a:r>
              <a:rPr lang="en-US" altLang="ja-JP" sz="1800" dirty="0" smtClean="0"/>
              <a:t> </a:t>
            </a:r>
            <a:r>
              <a:rPr lang="en-US" altLang="ja-JP" sz="1900" dirty="0" smtClean="0">
                <a:solidFill>
                  <a:srgbClr val="009900"/>
                </a:solidFill>
              </a:rPr>
              <a:t>labels=</a:t>
            </a:r>
            <a:r>
              <a:rPr lang="en-US" altLang="ja-JP" sz="1900" dirty="0" err="1" smtClean="0">
                <a:solidFill>
                  <a:srgbClr val="009900"/>
                </a:solidFill>
              </a:rPr>
              <a:t>rownames</a:t>
            </a:r>
            <a:r>
              <a:rPr lang="en-US" altLang="ja-JP" sz="1900" dirty="0" smtClean="0">
                <a:solidFill>
                  <a:srgbClr val="009900"/>
                </a:solidFill>
              </a:rPr>
              <a:t>(data))</a:t>
            </a:r>
            <a:endParaRPr lang="en-US" altLang="ja-JP" sz="19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r>
              <a:rPr kumimoji="1" lang="en-US" altLang="ja-JP" dirty="0" smtClean="0"/>
              <a:t>2</a:t>
            </a:r>
            <a:r>
              <a:rPr lang="ja-JP" altLang="en-US" dirty="0" smtClean="0"/>
              <a:t>次元だとどれが大企業がわかりにくい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 出来れば得点を付けて一列に並べたい。</a:t>
            </a:r>
            <a:endParaRPr kumimoji="1" lang="ja-JP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5256584" cy="479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順位付け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得点を付ける方法を考える。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１．有効線分　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700" dirty="0" smtClean="0">
                <a:solidFill>
                  <a:srgbClr val="009900"/>
                </a:solidFill>
              </a:rPr>
              <a:t>    </a:t>
            </a:r>
            <a:r>
              <a:rPr lang="en-US" altLang="ja-JP" sz="1700" dirty="0" err="1" smtClean="0">
                <a:solidFill>
                  <a:srgbClr val="009900"/>
                </a:solidFill>
              </a:rPr>
              <a:t>norns.lm</a:t>
            </a:r>
            <a:r>
              <a:rPr lang="en-US" altLang="ja-JP" sz="1700" dirty="0" smtClean="0">
                <a:solidFill>
                  <a:srgbClr val="009900"/>
                </a:solidFill>
              </a:rPr>
              <a:t> </a:t>
            </a:r>
            <a:r>
              <a:rPr lang="en-US" altLang="ja-JP" sz="1700" dirty="0">
                <a:solidFill>
                  <a:srgbClr val="009900"/>
                </a:solidFill>
              </a:rPr>
              <a:t>&lt;- lm(</a:t>
            </a:r>
            <a:r>
              <a:rPr lang="en-US" altLang="ja-JP" sz="1700" dirty="0" err="1">
                <a:solidFill>
                  <a:srgbClr val="009900"/>
                </a:solidFill>
              </a:rPr>
              <a:t>market.price~book.value</a:t>
            </a:r>
            <a:r>
              <a:rPr lang="en-US" altLang="ja-JP" sz="1700" dirty="0">
                <a:solidFill>
                  <a:srgbClr val="009900"/>
                </a:solidFill>
              </a:rPr>
              <a:t> , </a:t>
            </a:r>
            <a:r>
              <a:rPr lang="en-US" altLang="ja-JP" sz="1700" dirty="0" smtClean="0">
                <a:solidFill>
                  <a:srgbClr val="009900"/>
                </a:solidFill>
              </a:rPr>
              <a:t>data=data)</a:t>
            </a:r>
            <a:endParaRPr lang="en-US" altLang="ja-JP" sz="1700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altLang="ja-JP" sz="1700" dirty="0" smtClean="0">
                <a:solidFill>
                  <a:srgbClr val="009900"/>
                </a:solidFill>
              </a:rPr>
              <a:t>    </a:t>
            </a:r>
            <a:r>
              <a:rPr lang="en-US" altLang="ja-JP" sz="1700" dirty="0" err="1" smtClean="0">
                <a:solidFill>
                  <a:srgbClr val="009900"/>
                </a:solidFill>
              </a:rPr>
              <a:t>abline</a:t>
            </a:r>
            <a:r>
              <a:rPr lang="en-US" altLang="ja-JP" sz="1700" dirty="0" smtClean="0">
                <a:solidFill>
                  <a:srgbClr val="009900"/>
                </a:solidFill>
              </a:rPr>
              <a:t>(</a:t>
            </a:r>
            <a:r>
              <a:rPr lang="en-US" altLang="ja-JP" sz="1700" dirty="0" err="1" smtClean="0">
                <a:solidFill>
                  <a:srgbClr val="009900"/>
                </a:solidFill>
              </a:rPr>
              <a:t>norns.lm</a:t>
            </a:r>
            <a:r>
              <a:rPr lang="en-US" altLang="ja-JP" sz="1700" dirty="0" smtClean="0">
                <a:solidFill>
                  <a:srgbClr val="009900"/>
                </a:solidFill>
              </a:rPr>
              <a:t> </a:t>
            </a:r>
            <a:r>
              <a:rPr lang="en-US" altLang="ja-JP" sz="1700" dirty="0">
                <a:solidFill>
                  <a:srgbClr val="009900"/>
                </a:solidFill>
              </a:rPr>
              <a:t>, </a:t>
            </a:r>
            <a:r>
              <a:rPr lang="en-US" altLang="ja-JP" sz="1700" dirty="0" err="1">
                <a:solidFill>
                  <a:srgbClr val="009900"/>
                </a:solidFill>
              </a:rPr>
              <a:t>lwd</a:t>
            </a:r>
            <a:r>
              <a:rPr lang="en-US" altLang="ja-JP" sz="1700" dirty="0">
                <a:solidFill>
                  <a:srgbClr val="009900"/>
                </a:solidFill>
              </a:rPr>
              <a:t>=1 , col="red</a:t>
            </a:r>
            <a:r>
              <a:rPr lang="en-US" altLang="ja-JP" sz="1700" dirty="0" smtClean="0">
                <a:solidFill>
                  <a:srgbClr val="009900"/>
                </a:solidFill>
              </a:rPr>
              <a:t>")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2.  </a:t>
            </a:r>
            <a:r>
              <a:rPr kumimoji="1" lang="ja-JP" altLang="en-US" sz="1800" dirty="0" smtClean="0"/>
              <a:t>各点から線を降ろす。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方法があるの？ 画像を加工しました</a:t>
            </a:r>
            <a:r>
              <a:rPr kumimoji="1" lang="en-US" altLang="ja-JP" sz="1800" dirty="0" smtClean="0"/>
              <a:t>) 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主成分</a:t>
            </a:r>
            <a:r>
              <a:rPr lang="ja-JP" altLang="en-US" sz="1800" dirty="0"/>
              <a:t>分析（２次元の場合）とは？　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２次元データ（時価総額と純資産）を変換して１次元　（企業規模を表す得点）データに置き換える</a:t>
            </a:r>
            <a:r>
              <a:rPr lang="ja-JP" altLang="en-US" sz="1800" dirty="0" smtClean="0"/>
              <a:t>こと</a:t>
            </a:r>
            <a:endParaRPr kumimoji="1" lang="ja-JP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7054"/>
            <a:ext cx="4859231" cy="312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/>
          <a:lstStyle/>
          <a:p>
            <a:r>
              <a:rPr lang="ja-JP" altLang="en-US" dirty="0" smtClean="0"/>
              <a:t>重み付けの係数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「企業の規模を時価総額と純資産の両方を考慮して評価したい」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重み付け</a:t>
            </a:r>
            <a:r>
              <a:rPr lang="ja-JP" altLang="en-US" sz="1800" dirty="0"/>
              <a:t>して考える企業規模を </a:t>
            </a:r>
            <a:r>
              <a:rPr lang="en-US" altLang="ja-JP" sz="1800" dirty="0"/>
              <a:t>z </a:t>
            </a:r>
            <a:r>
              <a:rPr lang="ja-JP" altLang="en-US" sz="1800" dirty="0" smtClean="0"/>
              <a:t>（主成分）とおく。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時価</a:t>
            </a:r>
            <a:r>
              <a:rPr lang="ja-JP" altLang="en-US" sz="1800" dirty="0"/>
              <a:t>総額を </a:t>
            </a:r>
            <a:r>
              <a:rPr lang="en-US" altLang="ja-JP" sz="1800" dirty="0"/>
              <a:t>x1 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純資産を </a:t>
            </a:r>
            <a:r>
              <a:rPr lang="en-US" altLang="ja-JP" sz="1800" dirty="0"/>
              <a:t>x2 </a:t>
            </a:r>
            <a:r>
              <a:rPr lang="ja-JP" altLang="en-US" sz="1800" dirty="0"/>
              <a:t>と</a:t>
            </a:r>
            <a:r>
              <a:rPr lang="ja-JP" altLang="en-US" sz="1800" dirty="0" smtClean="0"/>
              <a:t>おいて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一般式　</a:t>
            </a:r>
            <a:r>
              <a:rPr lang="en-US" altLang="ja-JP" sz="1800" dirty="0" smtClean="0"/>
              <a:t>Z = </a:t>
            </a:r>
            <a:r>
              <a:rPr lang="en-US" altLang="ja-JP" sz="2800" dirty="0" smtClean="0"/>
              <a:t>a</a:t>
            </a:r>
            <a:r>
              <a:rPr lang="en-US" altLang="ja-JP" sz="1100" dirty="0" smtClean="0"/>
              <a:t>1</a:t>
            </a:r>
            <a:r>
              <a:rPr lang="en-US" altLang="ja-JP" dirty="0" smtClean="0"/>
              <a:t>x</a:t>
            </a:r>
            <a:r>
              <a:rPr lang="en-US" altLang="ja-JP" sz="1200" dirty="0" smtClean="0"/>
              <a:t>1</a:t>
            </a:r>
            <a:r>
              <a:rPr lang="en-US" altLang="ja-JP" sz="1800" dirty="0" smtClean="0"/>
              <a:t> + </a:t>
            </a:r>
            <a:r>
              <a:rPr lang="en-US" altLang="ja-JP" dirty="0" smtClean="0"/>
              <a:t>a</a:t>
            </a:r>
            <a:r>
              <a:rPr lang="en-US" altLang="ja-JP" sz="1200" dirty="0" smtClean="0"/>
              <a:t>2</a:t>
            </a:r>
            <a:r>
              <a:rPr lang="en-US" altLang="ja-JP" dirty="0" smtClean="0"/>
              <a:t>x</a:t>
            </a:r>
            <a:r>
              <a:rPr lang="en-US" altLang="ja-JP" sz="1200" dirty="0" smtClean="0"/>
              <a:t>2</a:t>
            </a:r>
            <a:r>
              <a:rPr lang="en-US" altLang="ja-JP" sz="1800" dirty="0" smtClean="0"/>
              <a:t>     </a:t>
            </a:r>
            <a:r>
              <a:rPr lang="ja-JP" altLang="en-US" sz="1800" dirty="0" smtClean="0"/>
              <a:t>と</a:t>
            </a:r>
            <a:r>
              <a:rPr lang="ja-JP" altLang="en-US" sz="1800" dirty="0"/>
              <a:t>いう式を作り上げれば</a:t>
            </a:r>
            <a:r>
              <a:rPr lang="ja-JP" altLang="en-US" sz="1800" dirty="0" smtClean="0"/>
              <a:t>よい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57054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r>
              <a:rPr kumimoji="1" lang="ja-JP" altLang="en-US" dirty="0" smtClean="0"/>
              <a:t>情報の損失を補填するには</a:t>
            </a:r>
            <a:endParaRPr kumimoji="1" lang="ja-JP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9" y="980728"/>
            <a:ext cx="441291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4714616" cy="33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7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重み付け係数と主成分を求める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 smtClean="0"/>
              <a:t>prcomp</a:t>
            </a:r>
            <a:r>
              <a:rPr kumimoji="1" lang="ja-JP" altLang="en-US" dirty="0" smtClean="0"/>
              <a:t>関数を使用する。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sz="1800" dirty="0" smtClean="0"/>
              <a:t>&gt;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p</a:t>
            </a:r>
            <a:r>
              <a:rPr kumimoji="1" lang="en-US" altLang="ja-JP" sz="1800" dirty="0" err="1" smtClean="0">
                <a:solidFill>
                  <a:srgbClr val="009900"/>
                </a:solidFill>
              </a:rPr>
              <a:t>ca</a:t>
            </a:r>
            <a:r>
              <a:rPr kumimoji="1" lang="en-US" altLang="ja-JP" sz="1800" dirty="0" smtClean="0">
                <a:solidFill>
                  <a:srgbClr val="009900"/>
                </a:solidFill>
              </a:rPr>
              <a:t> = </a:t>
            </a:r>
            <a:r>
              <a:rPr kumimoji="1" lang="en-US" altLang="ja-JP" sz="1800" dirty="0" err="1" smtClean="0">
                <a:solidFill>
                  <a:srgbClr val="009900"/>
                </a:solidFill>
              </a:rPr>
              <a:t>prcomp</a:t>
            </a:r>
            <a:r>
              <a:rPr kumimoji="1" lang="en-US" altLang="ja-JP" sz="1800" dirty="0" smtClean="0">
                <a:solidFill>
                  <a:srgbClr val="009900"/>
                </a:solidFill>
              </a:rPr>
              <a:t>(data)</a:t>
            </a:r>
          </a:p>
          <a:p>
            <a:pPr marL="0" indent="0">
              <a:buNone/>
            </a:pPr>
            <a:r>
              <a:rPr lang="en-US" altLang="ja-JP" sz="1800" dirty="0" smtClean="0"/>
              <a:t>&gt;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pca</a:t>
            </a:r>
            <a:r>
              <a:rPr lang="en-US" altLang="ja-JP" sz="1800" dirty="0" smtClean="0">
                <a:solidFill>
                  <a:srgbClr val="009900"/>
                </a:solidFill>
              </a:rPr>
              <a:t/>
            </a:r>
            <a:br>
              <a:rPr lang="en-US" altLang="ja-JP" sz="1800" dirty="0" smtClean="0">
                <a:solidFill>
                  <a:srgbClr val="009900"/>
                </a:solidFill>
              </a:rPr>
            </a:b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sz="1800" dirty="0" smtClean="0"/>
              <a:t>結果　　</a:t>
            </a:r>
            <a:r>
              <a:rPr kumimoji="1" lang="en-US" altLang="ja-JP" sz="1800" dirty="0" smtClean="0"/>
              <a:t>PC1</a:t>
            </a:r>
            <a:r>
              <a:rPr kumimoji="1" lang="ja-JP" altLang="en-US" sz="1800" dirty="0" err="1" smtClean="0"/>
              <a:t>が第</a:t>
            </a:r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主成分、</a:t>
            </a:r>
            <a:r>
              <a:rPr kumimoji="1" lang="en-US" altLang="ja-JP" sz="1800" dirty="0" smtClean="0"/>
              <a:t>PC</a:t>
            </a:r>
            <a:r>
              <a:rPr kumimoji="1" lang="ja-JP" altLang="en-US" sz="1800" dirty="0" smtClean="0"/>
              <a:t>２が第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主成分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lang="en-US" altLang="ja-JP" sz="1800" dirty="0"/>
              <a:t>Standard deviations: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[</a:t>
            </a:r>
            <a:r>
              <a:rPr lang="en-US" altLang="ja-JP" sz="1800" dirty="0"/>
              <a:t>1] 781.1601 313.8103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Rotation</a:t>
            </a:r>
            <a:r>
              <a:rPr lang="en-US" altLang="ja-JP" sz="1800" dirty="0"/>
              <a:t>: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                          PC1            PC2 </a:t>
            </a:r>
          </a:p>
          <a:p>
            <a:pPr marL="0" indent="0">
              <a:buNone/>
            </a:pPr>
            <a:r>
              <a:rPr lang="en-US" altLang="ja-JP" sz="1800" dirty="0" err="1" smtClean="0"/>
              <a:t>market.price</a:t>
            </a:r>
            <a:r>
              <a:rPr lang="en-US" altLang="ja-JP" sz="1800" dirty="0" smtClean="0"/>
              <a:t>  </a:t>
            </a:r>
            <a:r>
              <a:rPr lang="en-US" altLang="ja-JP" sz="1800" dirty="0"/>
              <a:t>-0.6672553 -</a:t>
            </a:r>
            <a:r>
              <a:rPr lang="en-US" altLang="ja-JP" sz="1800" dirty="0" smtClean="0"/>
              <a:t>0.7448291</a:t>
            </a:r>
          </a:p>
          <a:p>
            <a:pPr marL="0" indent="0">
              <a:buNone/>
            </a:pPr>
            <a:r>
              <a:rPr lang="en-US" altLang="ja-JP" sz="1800" dirty="0" err="1" smtClean="0"/>
              <a:t>book.value</a:t>
            </a:r>
            <a:r>
              <a:rPr lang="en-US" altLang="ja-JP" sz="1800" dirty="0" smtClean="0"/>
              <a:t>     -</a:t>
            </a:r>
            <a:r>
              <a:rPr lang="en-US" altLang="ja-JP" sz="1800" dirty="0"/>
              <a:t>0.7448291 </a:t>
            </a:r>
            <a:r>
              <a:rPr lang="en-US" altLang="ja-JP" sz="1800" dirty="0" smtClean="0"/>
              <a:t>  0.6672553</a:t>
            </a:r>
            <a:br>
              <a:rPr lang="en-US" altLang="ja-JP" sz="1800" dirty="0" smtClean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>&gt;</a:t>
            </a:r>
            <a:r>
              <a:rPr lang="en-US" altLang="ja-JP" sz="1800" dirty="0" smtClean="0">
                <a:solidFill>
                  <a:srgbClr val="009900"/>
                </a:solidFill>
              </a:rPr>
              <a:t>summary(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pca</a:t>
            </a:r>
            <a:r>
              <a:rPr lang="en-US" altLang="ja-JP" sz="1800" dirty="0" smtClean="0">
                <a:solidFill>
                  <a:srgbClr val="009900"/>
                </a:solidFill>
              </a:rPr>
              <a:t>)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sz="1800" dirty="0" smtClean="0"/>
              <a:t>                                           </a:t>
            </a:r>
            <a:r>
              <a:rPr lang="en-US" altLang="ja-JP" sz="1800" dirty="0" smtClean="0"/>
              <a:t>PC1          PC2 </a:t>
            </a:r>
          </a:p>
          <a:p>
            <a:pPr marL="0" indent="0">
              <a:buNone/>
            </a:pPr>
            <a:r>
              <a:rPr lang="en-US" altLang="ja-JP" sz="1800" dirty="0" smtClean="0"/>
              <a:t>Standard </a:t>
            </a:r>
            <a:r>
              <a:rPr lang="en-US" altLang="ja-JP" sz="1800" dirty="0"/>
              <a:t>deviation </a:t>
            </a:r>
            <a:r>
              <a:rPr lang="en-US" altLang="ja-JP" sz="1800" dirty="0" smtClean="0"/>
              <a:t>      781.160   313.810 </a:t>
            </a:r>
          </a:p>
          <a:p>
            <a:pPr marL="0" indent="0">
              <a:buNone/>
            </a:pPr>
            <a:r>
              <a:rPr lang="en-US" altLang="ja-JP" sz="1800" dirty="0" smtClean="0"/>
              <a:t>Proportion </a:t>
            </a:r>
            <a:r>
              <a:rPr lang="en-US" altLang="ja-JP" sz="1800" dirty="0"/>
              <a:t>of Variance </a:t>
            </a:r>
            <a:r>
              <a:rPr lang="en-US" altLang="ja-JP" sz="1800" dirty="0" smtClean="0"/>
              <a:t>    0.861        0.139   </a:t>
            </a:r>
            <a:r>
              <a:rPr lang="ja-JP" altLang="en-US" sz="1800" dirty="0" smtClean="0"/>
              <a:t>「</a:t>
            </a:r>
            <a:r>
              <a:rPr lang="ja-JP" altLang="en-US" sz="1800" dirty="0" smtClean="0">
                <a:latin typeface="ＭＳ 明朝" pitchFamily="17" charset="-128"/>
                <a:ea typeface="ＭＳ 明朝" pitchFamily="17" charset="-128"/>
              </a:rPr>
              <a:t>寄与率</a:t>
            </a:r>
            <a:r>
              <a:rPr lang="ja-JP" altLang="en-US" sz="1800" dirty="0">
                <a:latin typeface="ＭＳ 明朝" pitchFamily="17" charset="-128"/>
                <a:ea typeface="ＭＳ 明朝" pitchFamily="17" charset="-128"/>
              </a:rPr>
              <a:t>」</a:t>
            </a:r>
            <a:endParaRPr lang="en-US" altLang="ja-JP" sz="1800" dirty="0" smtClean="0">
              <a:latin typeface="ＭＳ 明朝" pitchFamily="17" charset="-128"/>
              <a:ea typeface="ＭＳ 明朝" pitchFamily="17" charset="-128"/>
            </a:endParaRPr>
          </a:p>
          <a:p>
            <a:pPr marL="0" indent="0">
              <a:buNone/>
            </a:pPr>
            <a:r>
              <a:rPr lang="en-US" altLang="ja-JP" sz="1800" dirty="0" smtClean="0"/>
              <a:t>Cumulative </a:t>
            </a:r>
            <a:r>
              <a:rPr lang="en-US" altLang="ja-JP" sz="1800" dirty="0"/>
              <a:t>Proportion </a:t>
            </a:r>
            <a:r>
              <a:rPr lang="en-US" altLang="ja-JP" sz="1800" dirty="0" smtClean="0"/>
              <a:t>    0.861       1.000  </a:t>
            </a:r>
            <a:r>
              <a:rPr lang="zh-TW" altLang="en-US" sz="1800" dirty="0" smtClean="0">
                <a:latin typeface="ＭＳ 明朝" pitchFamily="17" charset="-128"/>
                <a:ea typeface="ＭＳ 明朝" pitchFamily="17" charset="-128"/>
              </a:rPr>
              <a:t>「</a:t>
            </a:r>
            <a:r>
              <a:rPr lang="zh-TW" altLang="en-US" sz="1800" dirty="0">
                <a:latin typeface="ＭＳ 明朝" pitchFamily="17" charset="-128"/>
                <a:ea typeface="ＭＳ 明朝" pitchFamily="17" charset="-128"/>
              </a:rPr>
              <a:t>累積寄与率」</a:t>
            </a:r>
            <a:endParaRPr kumimoji="1" lang="ja-JP" altLang="en-US" sz="1800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8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r>
              <a:rPr kumimoji="1" lang="ja-JP" altLang="en-US" dirty="0" smtClean="0"/>
              <a:t>重み係数を当てはめる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　　　　　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PC1            </a:t>
            </a:r>
            <a:r>
              <a:rPr lang="en-US" altLang="ja-JP" dirty="0"/>
              <a:t>PC2        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market.price</a:t>
            </a:r>
            <a:r>
              <a:rPr lang="en-US" altLang="ja-JP" dirty="0" smtClean="0"/>
              <a:t>  </a:t>
            </a:r>
            <a:r>
              <a:rPr lang="en-US" altLang="ja-JP" dirty="0"/>
              <a:t>-0.6672553 -</a:t>
            </a:r>
            <a:r>
              <a:rPr lang="en-US" altLang="ja-JP" dirty="0" smtClean="0"/>
              <a:t>0.7448291</a:t>
            </a:r>
            <a:r>
              <a:rPr lang="ja-JP" altLang="en-US" dirty="0" smtClean="0"/>
              <a:t>　　時価総額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book.value</a:t>
            </a:r>
            <a:r>
              <a:rPr lang="en-US" altLang="ja-JP" dirty="0"/>
              <a:t>     -0.7448291   </a:t>
            </a:r>
            <a:r>
              <a:rPr lang="en-US" altLang="ja-JP" dirty="0" smtClean="0"/>
              <a:t>0.6672553</a:t>
            </a:r>
            <a:r>
              <a:rPr lang="ja-JP" altLang="en-US" dirty="0" smtClean="0"/>
              <a:t>　　純資産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一般式　</a:t>
            </a:r>
            <a:r>
              <a:rPr lang="en-US" altLang="ja-JP" dirty="0" smtClean="0"/>
              <a:t>Z </a:t>
            </a:r>
            <a:r>
              <a:rPr lang="en-US" altLang="ja-JP" dirty="0"/>
              <a:t>= </a:t>
            </a:r>
            <a:r>
              <a:rPr lang="en-US" altLang="ja-JP" sz="3600" dirty="0"/>
              <a:t>a</a:t>
            </a:r>
            <a:r>
              <a:rPr lang="en-US" altLang="ja-JP" sz="1400" dirty="0"/>
              <a:t>1</a:t>
            </a:r>
            <a:r>
              <a:rPr lang="en-US" altLang="ja-JP" sz="3600" dirty="0"/>
              <a:t>x</a:t>
            </a:r>
            <a:r>
              <a:rPr lang="en-US" altLang="ja-JP" sz="1600" dirty="0"/>
              <a:t>1</a:t>
            </a:r>
            <a:r>
              <a:rPr lang="en-US" altLang="ja-JP" dirty="0"/>
              <a:t> + </a:t>
            </a:r>
            <a:r>
              <a:rPr lang="en-US" altLang="ja-JP" sz="3600" dirty="0" smtClean="0"/>
              <a:t>a</a:t>
            </a:r>
            <a:r>
              <a:rPr lang="en-US" altLang="ja-JP" sz="1600" dirty="0" smtClean="0"/>
              <a:t>2</a:t>
            </a:r>
            <a:r>
              <a:rPr lang="en-US" altLang="ja-JP" sz="3600" dirty="0" smtClean="0"/>
              <a:t>x</a:t>
            </a:r>
            <a:r>
              <a:rPr lang="en-US" altLang="ja-JP" sz="1600" dirty="0" smtClean="0"/>
              <a:t>2                    </a:t>
            </a:r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Z=</a:t>
            </a:r>
            <a:r>
              <a:rPr lang="ja-JP" altLang="en-US" sz="1600" dirty="0" smtClean="0"/>
              <a:t>主成分が高いほど、企業規模が大きい。第一生命が第１位となる。</a:t>
            </a:r>
            <a:endParaRPr kumimoji="1" lang="ja-JP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9" y="3284984"/>
            <a:ext cx="5610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寄与率とは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&gt;</a:t>
            </a:r>
            <a:r>
              <a:rPr lang="en-US" altLang="ja-JP" dirty="0">
                <a:solidFill>
                  <a:srgbClr val="009900"/>
                </a:solidFill>
              </a:rPr>
              <a:t>summary(</a:t>
            </a:r>
            <a:r>
              <a:rPr lang="en-US" altLang="ja-JP" dirty="0" err="1">
                <a:solidFill>
                  <a:srgbClr val="009900"/>
                </a:solidFill>
              </a:rPr>
              <a:t>pca</a:t>
            </a:r>
            <a:r>
              <a:rPr lang="en-US" altLang="ja-JP" dirty="0">
                <a:solidFill>
                  <a:srgbClr val="009900"/>
                </a:solidFill>
              </a:rPr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800" dirty="0"/>
              <a:t>                                           PC1          PC2 </a:t>
            </a:r>
          </a:p>
          <a:p>
            <a:pPr marL="0" indent="0">
              <a:buNone/>
            </a:pPr>
            <a:r>
              <a:rPr lang="en-US" altLang="ja-JP" sz="1800" dirty="0"/>
              <a:t>Standard deviation       781.160   313.810 </a:t>
            </a:r>
          </a:p>
          <a:p>
            <a:pPr marL="0" indent="0">
              <a:buNone/>
            </a:pPr>
            <a:r>
              <a:rPr lang="en-US" altLang="ja-JP" sz="1800" dirty="0"/>
              <a:t>Proportion of Variance     0.861        0.139   </a:t>
            </a:r>
            <a:r>
              <a:rPr lang="ja-JP" altLang="en-US" sz="1800" dirty="0"/>
              <a:t>「</a:t>
            </a:r>
            <a:r>
              <a:rPr lang="ja-JP" altLang="en-US" sz="1800" dirty="0">
                <a:latin typeface="ＭＳ 明朝" pitchFamily="17" charset="-128"/>
                <a:ea typeface="ＭＳ 明朝" pitchFamily="17" charset="-128"/>
              </a:rPr>
              <a:t>寄与率」</a:t>
            </a:r>
            <a:endParaRPr lang="en-US" altLang="ja-JP" sz="1800" dirty="0">
              <a:latin typeface="ＭＳ 明朝" pitchFamily="17" charset="-128"/>
              <a:ea typeface="ＭＳ 明朝" pitchFamily="17" charset="-128"/>
            </a:endParaRPr>
          </a:p>
          <a:p>
            <a:pPr marL="0" indent="0">
              <a:buNone/>
            </a:pPr>
            <a:r>
              <a:rPr lang="en-US" altLang="ja-JP" sz="1800" dirty="0"/>
              <a:t>Cumulative Proportion     0.861       1.000  </a:t>
            </a:r>
            <a:r>
              <a:rPr lang="zh-TW" altLang="en-US" sz="1800" dirty="0">
                <a:latin typeface="ＭＳ 明朝" pitchFamily="17" charset="-128"/>
                <a:ea typeface="ＭＳ 明朝" pitchFamily="17" charset="-128"/>
              </a:rPr>
              <a:t>「累積寄与率」</a:t>
            </a:r>
            <a:endParaRPr lang="ja-JP" altLang="en-US" sz="1800" dirty="0">
              <a:latin typeface="ＭＳ 明朝" pitchFamily="17" charset="-128"/>
              <a:ea typeface="ＭＳ 明朝" pitchFamily="17" charset="-128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1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1800" dirty="0" smtClean="0">
                <a:latin typeface="ＭＳ 明朝" pitchFamily="17" charset="-128"/>
                <a:ea typeface="ＭＳ 明朝" pitchFamily="17" charset="-128"/>
              </a:rPr>
              <a:t>■寄与率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1800" dirty="0"/>
              <a:t>主成分</a:t>
            </a:r>
            <a:r>
              <a:rPr lang="en-US" altLang="ja-JP" sz="1800" dirty="0"/>
              <a:t>1</a:t>
            </a:r>
            <a:r>
              <a:rPr lang="ja-JP" altLang="en-US" sz="1800" dirty="0" smtClean="0"/>
              <a:t>つだけで、どの</a:t>
            </a:r>
            <a:r>
              <a:rPr lang="ja-JP" altLang="en-US" sz="1800" dirty="0"/>
              <a:t>くらいの割合の情報を説明しているかを表している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第</a:t>
            </a:r>
            <a:r>
              <a:rPr lang="en-US" altLang="ja-JP" sz="1800" dirty="0"/>
              <a:t>1</a:t>
            </a:r>
            <a:r>
              <a:rPr lang="ja-JP" altLang="en-US" sz="1800" dirty="0"/>
              <a:t>主成分</a:t>
            </a:r>
            <a:r>
              <a:rPr lang="en-US" altLang="ja-JP" sz="1800" dirty="0" smtClean="0"/>
              <a:t>(PC1)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0.86</a:t>
            </a:r>
            <a:r>
              <a:rPr lang="ja-JP" altLang="en-US" sz="1800" dirty="0"/>
              <a:t>あるため、</a:t>
            </a:r>
            <a:r>
              <a:rPr lang="ja-JP" altLang="en-US" sz="1800" dirty="0" smtClean="0"/>
              <a:t>第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主成分</a:t>
            </a:r>
            <a:r>
              <a:rPr lang="ja-JP" altLang="en-US" sz="1800" dirty="0"/>
              <a:t>だけ</a:t>
            </a:r>
            <a:r>
              <a:rPr lang="ja-JP" altLang="en-US" sz="1800" dirty="0" smtClean="0"/>
              <a:t>で、元データ</a:t>
            </a:r>
            <a:r>
              <a:rPr lang="ja-JP" altLang="en-US" sz="1800" dirty="0"/>
              <a:t>が持つ情報の</a:t>
            </a:r>
            <a:r>
              <a:rPr lang="ja-JP" altLang="en-US" sz="1800" dirty="0" smtClean="0"/>
              <a:t>約</a:t>
            </a:r>
            <a:r>
              <a:rPr lang="en-US" altLang="ja-JP" sz="1800" dirty="0"/>
              <a:t>86</a:t>
            </a:r>
            <a:r>
              <a:rPr lang="en-US" altLang="ja-JP" sz="1800" dirty="0" smtClean="0"/>
              <a:t>%</a:t>
            </a:r>
            <a:r>
              <a:rPr lang="ja-JP" altLang="en-US" sz="1800" dirty="0"/>
              <a:t>を説明していると</a:t>
            </a:r>
            <a:r>
              <a:rPr lang="ja-JP" altLang="en-US" sz="1800" dirty="0" smtClean="0"/>
              <a:t>読み取れる。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1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1800" dirty="0" smtClean="0">
                <a:latin typeface="ＭＳ 明朝" pitchFamily="17" charset="-128"/>
                <a:ea typeface="ＭＳ 明朝" pitchFamily="17" charset="-128"/>
              </a:rPr>
              <a:t>■</a:t>
            </a:r>
            <a:r>
              <a:rPr lang="zh-TW" altLang="en-US" sz="1800" dirty="0" smtClean="0">
                <a:latin typeface="ＭＳ 明朝" pitchFamily="17" charset="-128"/>
                <a:ea typeface="ＭＳ 明朝" pitchFamily="17" charset="-128"/>
              </a:rPr>
              <a:t>累積寄与率</a:t>
            </a:r>
            <a:endParaRPr lang="en-US" altLang="zh-TW" sz="1800" dirty="0" smtClean="0">
              <a:latin typeface="ＭＳ 明朝" pitchFamily="17" charset="-128"/>
              <a:ea typeface="ＭＳ 明朝" pitchFamily="17" charset="-128"/>
            </a:endParaRPr>
          </a:p>
          <a:p>
            <a:pPr marL="0" indent="0">
              <a:buNone/>
            </a:pPr>
            <a:r>
              <a:rPr lang="ja-JP" altLang="en-US" sz="1800" dirty="0"/>
              <a:t>変数を縮約</a:t>
            </a:r>
            <a:r>
              <a:rPr lang="ja-JP" altLang="en-US" sz="1800" dirty="0" smtClean="0"/>
              <a:t>し</a:t>
            </a:r>
            <a:r>
              <a:rPr lang="ja-JP" altLang="en-US" sz="1800" dirty="0"/>
              <a:t>、</a:t>
            </a:r>
            <a:r>
              <a:rPr lang="ja-JP" altLang="en-US" sz="1800" dirty="0" smtClean="0"/>
              <a:t>少ない</a:t>
            </a:r>
            <a:r>
              <a:rPr lang="ja-JP" altLang="en-US" sz="1800" dirty="0"/>
              <a:t>数の主成分でデータを見ようとしたとき</a:t>
            </a:r>
            <a:r>
              <a:rPr lang="ja-JP" altLang="en-US" sz="1800" dirty="0" smtClean="0"/>
              <a:t>に、 </a:t>
            </a:r>
            <a:r>
              <a:rPr lang="ja-JP" altLang="en-US" sz="1800" dirty="0"/>
              <a:t>元データの情報をほとんど含んでないまま分析を進めることを防ぐため</a:t>
            </a:r>
            <a:r>
              <a:rPr lang="ja-JP" altLang="en-US" sz="1800" dirty="0" smtClean="0"/>
              <a:t>と、すべて</a:t>
            </a:r>
            <a:r>
              <a:rPr lang="ja-JP" altLang="en-US" sz="1800" dirty="0"/>
              <a:t>の変数を分析に投入</a:t>
            </a:r>
            <a:r>
              <a:rPr lang="ja-JP" altLang="en-US" sz="1800" dirty="0" smtClean="0"/>
              <a:t>して、変数</a:t>
            </a:r>
            <a:r>
              <a:rPr lang="ja-JP" altLang="en-US" sz="1800" dirty="0"/>
              <a:t>を縮約した意味がなくなってしまうことを防ぐための基準で</a:t>
            </a:r>
            <a:r>
              <a:rPr lang="ja-JP" altLang="en-US" sz="1800" dirty="0" smtClean="0"/>
              <a:t>ある。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6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r>
              <a:rPr kumimoji="1" lang="ja-JP" altLang="en-US" dirty="0" smtClean="0"/>
              <a:t>主成分の解釈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第１主成分</a:t>
            </a:r>
            <a:r>
              <a:rPr lang="en-US" altLang="ja-JP" sz="1800" dirty="0"/>
              <a:t> </a:t>
            </a:r>
            <a:r>
              <a:rPr lang="ja-JP" altLang="en-US" sz="1800" dirty="0"/>
              <a:t>は、時価総額・純資産共に高ければ高いほど良い　 </a:t>
            </a:r>
            <a:r>
              <a:rPr lang="en-US" altLang="ja-JP" sz="1800" dirty="0"/>
              <a:t>=&gt; </a:t>
            </a:r>
            <a:r>
              <a:rPr lang="ja-JP" altLang="en-US" sz="1800" dirty="0"/>
              <a:t>企業の規模を表す（はず）</a:t>
            </a:r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第</a:t>
            </a:r>
            <a:r>
              <a:rPr lang="en-US" altLang="ja-JP" sz="1800" dirty="0"/>
              <a:t>2</a:t>
            </a:r>
            <a:r>
              <a:rPr lang="ja-JP" altLang="en-US" sz="1800" dirty="0"/>
              <a:t>主成分は時価総額が低いほどよく、純資産が高いほどよい　 </a:t>
            </a:r>
            <a:r>
              <a:rPr lang="en-US" altLang="ja-JP" sz="1800" dirty="0"/>
              <a:t>=&gt; </a:t>
            </a:r>
            <a:r>
              <a:rPr lang="ja-JP" altLang="en-US" sz="1800" dirty="0"/>
              <a:t>企業への期待の少なさを表す （はず</a:t>
            </a:r>
            <a:r>
              <a:rPr lang="ja-JP" altLang="en-US" sz="1800" dirty="0" smtClean="0"/>
              <a:t>）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/>
          </a:p>
          <a:p>
            <a:r>
              <a:rPr lang="ja-JP" altLang="en-US" dirty="0" smtClean="0"/>
              <a:t>可視化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&gt;</a:t>
            </a:r>
            <a:r>
              <a:rPr lang="en-US" altLang="ja-JP" dirty="0" err="1">
                <a:solidFill>
                  <a:srgbClr val="009900"/>
                </a:solidFill>
              </a:rPr>
              <a:t>biplot</a:t>
            </a:r>
            <a:r>
              <a:rPr lang="en-US" altLang="ja-JP" dirty="0">
                <a:solidFill>
                  <a:srgbClr val="009900"/>
                </a:solidFill>
              </a:rPr>
              <a:t>(</a:t>
            </a:r>
            <a:r>
              <a:rPr lang="en-US" altLang="ja-JP" dirty="0" err="1">
                <a:solidFill>
                  <a:srgbClr val="009900"/>
                </a:solidFill>
              </a:rPr>
              <a:t>pca</a:t>
            </a:r>
            <a:r>
              <a:rPr lang="en-US" altLang="ja-JP" dirty="0">
                <a:solidFill>
                  <a:srgbClr val="009900"/>
                </a:solidFill>
              </a:rPr>
              <a:t>)</a:t>
            </a:r>
            <a:endParaRPr lang="ja-JP" altLang="en-US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主成分の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軸に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そってデータを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plot</a:t>
            </a:r>
            <a:r>
              <a:rPr lang="ja-JP" altLang="en-US" dirty="0" smtClean="0"/>
              <a:t>してくれる。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8919"/>
            <a:ext cx="4032448" cy="36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/>
          <a:lstStyle/>
          <a:p>
            <a:r>
              <a:rPr kumimoji="1" lang="ja-JP" altLang="en-US" dirty="0" smtClean="0"/>
              <a:t>２次元から多次元へ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800" dirty="0" smtClean="0"/>
              <a:t>【</a:t>
            </a:r>
            <a:r>
              <a:rPr lang="ja-JP" altLang="en-US" sz="1800" dirty="0"/>
              <a:t>主成分分析最終回</a:t>
            </a:r>
            <a:r>
              <a:rPr lang="en-US" altLang="ja-JP" sz="1800" dirty="0"/>
              <a:t>】</a:t>
            </a:r>
            <a:r>
              <a:rPr lang="ja-JP" altLang="en-US" sz="1800" dirty="0"/>
              <a:t>缶コーヒー総合力</a:t>
            </a:r>
            <a:r>
              <a:rPr lang="en-US" altLang="ja-JP" sz="1800" dirty="0"/>
              <a:t>1</a:t>
            </a:r>
            <a:r>
              <a:rPr lang="ja-JP" altLang="en-US" sz="1800" dirty="0"/>
              <a:t>位はどれだ？「コク」「香り」「酸味」の主成分得点を求め、散布図を描いて解釈する</a:t>
            </a:r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http://markezine.jp/article/detail/17158</a:t>
            </a:r>
            <a:endParaRPr kumimoji="1" lang="ja-JP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441851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3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自己紹介／資料場所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やじゅ</a:t>
            </a:r>
            <a:r>
              <a:rPr lang="ja-JP" altLang="en-US" dirty="0"/>
              <a:t>＠静岡・・・漢字名は「八寿」 </a:t>
            </a:r>
          </a:p>
          <a:p>
            <a:pPr marL="0" indent="0">
              <a:buNone/>
            </a:pPr>
            <a:r>
              <a:rPr lang="ja-JP" altLang="en-US" dirty="0" smtClean="0"/>
              <a:t>アラフォーエンジニア、元ＭＳＭＶＰ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ＳＬ</a:t>
            </a:r>
            <a:r>
              <a:rPr lang="en-US" altLang="ja-JP" dirty="0"/>
              <a:t>(</a:t>
            </a:r>
            <a:r>
              <a:rPr lang="ja-JP" altLang="en-US" dirty="0"/>
              <a:t>大井川鉄道</a:t>
            </a:r>
            <a:r>
              <a:rPr lang="en-US" altLang="ja-JP" dirty="0"/>
              <a:t>)</a:t>
            </a:r>
            <a:r>
              <a:rPr lang="ja-JP" altLang="en-US" dirty="0"/>
              <a:t>が走っている所に在住。 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 smtClean="0"/>
              <a:t>Twitter</a:t>
            </a:r>
            <a:r>
              <a:rPr lang="ja-JP" altLang="en-US" dirty="0"/>
              <a:t>：</a:t>
            </a:r>
            <a:r>
              <a:rPr lang="en-US" altLang="ja-JP" dirty="0" err="1"/>
              <a:t>yaju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http://blogs.wankuma.com/yaju/ </a:t>
            </a:r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http://yaju3d.hatenablog.jp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資料</a:t>
            </a:r>
            <a:r>
              <a:rPr lang="ja-JP" altLang="en-US" dirty="0" smtClean="0"/>
              <a:t>場所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github.com/yaju/ShizuDev_R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1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2734424"/>
              </p:ext>
            </p:extLst>
          </p:nvPr>
        </p:nvGraphicFramePr>
        <p:xfrm>
          <a:off x="539552" y="1340768"/>
          <a:ext cx="74676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香り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酸味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</a:t>
                      </a:r>
                      <a:r>
                        <a:rPr kumimoji="1" lang="ja-JP" altLang="en-US" dirty="0" smtClean="0"/>
                        <a:t>マルタ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-0.116248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1.2456822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1.5275252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モーニング</a:t>
                      </a:r>
                      <a:r>
                        <a:rPr kumimoji="1" lang="en-US" altLang="ja-JP" dirty="0" smtClean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-1.278724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-1.245682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0.0727393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1.0462287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-0.415227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0.8001323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FIRE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1.0462287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0.4152274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-0.654654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サンタマルタ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1.0462287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1.2456822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1.5275252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BLACK</a:t>
                      </a:r>
                      <a:r>
                        <a:rPr kumimoji="1" lang="ja-JP" altLang="en-US" dirty="0" smtClean="0"/>
                        <a:t>無糖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0.4649906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-0.415227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-0.654654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UCCB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-1.278724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1.2456822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-1.382047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ジョージア</a:t>
                      </a:r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-1.278724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-1.245682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-1.382047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ROOT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-0.697486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-1.245682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0.0727393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WANDA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1.0462287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0.4152274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0.0727393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データ作成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1500" dirty="0">
                <a:solidFill>
                  <a:srgbClr val="009900"/>
                </a:solidFill>
              </a:rPr>
              <a:t>KOKU&lt;-c(-0.116248,-1.278724,1.0462287,1.0462287,1.0462287,0.4649906,-1.278724,-1.278724,-0.697486,1.0462287)</a:t>
            </a:r>
          </a:p>
          <a:p>
            <a:pPr marL="0" indent="0">
              <a:buNone/>
            </a:pPr>
            <a:r>
              <a:rPr lang="en-US" altLang="ja-JP" sz="1500" dirty="0">
                <a:solidFill>
                  <a:srgbClr val="009900"/>
                </a:solidFill>
              </a:rPr>
              <a:t>KAORI&lt;-c(1.2456822,-1.245682,-0.415227,0.4152274,1.2456822,-0.415227,1.2456822,-1.245682,-1.245682,0.4152274)</a:t>
            </a:r>
          </a:p>
          <a:p>
            <a:pPr marL="0" indent="0">
              <a:buNone/>
            </a:pPr>
            <a:r>
              <a:rPr lang="en-US" altLang="ja-JP" sz="1500" dirty="0">
                <a:solidFill>
                  <a:srgbClr val="009900"/>
                </a:solidFill>
              </a:rPr>
              <a:t>SANMI&lt;-c(1.5275252,0.0727393,0.8001323,-0.654654,1.5275252,-0.654654,-1.382047,-1.382047,0.0727393,0.0727393)</a:t>
            </a:r>
          </a:p>
          <a:p>
            <a:pPr marL="0" indent="0">
              <a:buNone/>
            </a:pPr>
            <a:r>
              <a:rPr lang="en-US" altLang="ja-JP" sz="1500" dirty="0">
                <a:solidFill>
                  <a:srgbClr val="009900"/>
                </a:solidFill>
              </a:rPr>
              <a:t>data&lt;-</a:t>
            </a:r>
            <a:r>
              <a:rPr lang="en-US" altLang="ja-JP" sz="1500" dirty="0" err="1">
                <a:solidFill>
                  <a:srgbClr val="009900"/>
                </a:solidFill>
              </a:rPr>
              <a:t>data.frame</a:t>
            </a:r>
            <a:r>
              <a:rPr lang="en-US" altLang="ja-JP" sz="1500" dirty="0">
                <a:solidFill>
                  <a:srgbClr val="009900"/>
                </a:solidFill>
              </a:rPr>
              <a:t>(KOKU,KAORI,SANMI, </a:t>
            </a:r>
            <a:r>
              <a:rPr lang="en-US" altLang="ja-JP" sz="1500" dirty="0" err="1">
                <a:solidFill>
                  <a:srgbClr val="009900"/>
                </a:solidFill>
              </a:rPr>
              <a:t>row.names</a:t>
            </a:r>
            <a:r>
              <a:rPr lang="en-US" altLang="ja-JP" sz="1500" dirty="0">
                <a:solidFill>
                  <a:srgbClr val="009900"/>
                </a:solidFill>
              </a:rPr>
              <a:t>=c("S</a:t>
            </a:r>
            <a:r>
              <a:rPr lang="ja-JP" altLang="en-US" sz="1500" dirty="0">
                <a:solidFill>
                  <a:srgbClr val="009900"/>
                </a:solidFill>
              </a:rPr>
              <a:t>マルタ</a:t>
            </a:r>
            <a:r>
              <a:rPr lang="en-US" altLang="ja-JP" sz="1500" dirty="0">
                <a:solidFill>
                  <a:srgbClr val="009900"/>
                </a:solidFill>
              </a:rPr>
              <a:t>","</a:t>
            </a:r>
            <a:r>
              <a:rPr lang="ja-JP" altLang="en-US" sz="1500" dirty="0">
                <a:solidFill>
                  <a:srgbClr val="009900"/>
                </a:solidFill>
              </a:rPr>
              <a:t>モーニング</a:t>
            </a:r>
            <a:r>
              <a:rPr lang="en-US" altLang="ja-JP" sz="1500" dirty="0">
                <a:solidFill>
                  <a:srgbClr val="009900"/>
                </a:solidFill>
              </a:rPr>
              <a:t>S","BOSS","FIRE","</a:t>
            </a:r>
            <a:r>
              <a:rPr lang="ja-JP" altLang="en-US" sz="1500" dirty="0">
                <a:solidFill>
                  <a:srgbClr val="009900"/>
                </a:solidFill>
              </a:rPr>
              <a:t>サンタマルタ</a:t>
            </a:r>
            <a:r>
              <a:rPr lang="en-US" altLang="ja-JP" sz="1500" dirty="0">
                <a:solidFill>
                  <a:srgbClr val="009900"/>
                </a:solidFill>
              </a:rPr>
              <a:t>","BLACK</a:t>
            </a:r>
            <a:r>
              <a:rPr lang="ja-JP" altLang="en-US" sz="1500" dirty="0">
                <a:solidFill>
                  <a:srgbClr val="009900"/>
                </a:solidFill>
              </a:rPr>
              <a:t>無糖</a:t>
            </a:r>
            <a:r>
              <a:rPr lang="en-US" altLang="ja-JP" sz="1500" dirty="0">
                <a:solidFill>
                  <a:srgbClr val="009900"/>
                </a:solidFill>
              </a:rPr>
              <a:t>","UCCB","</a:t>
            </a:r>
            <a:r>
              <a:rPr lang="ja-JP" altLang="en-US" sz="1500" dirty="0">
                <a:solidFill>
                  <a:srgbClr val="009900"/>
                </a:solidFill>
              </a:rPr>
              <a:t>ジョージア</a:t>
            </a:r>
            <a:r>
              <a:rPr lang="en-US" altLang="ja-JP" sz="1500" dirty="0">
                <a:solidFill>
                  <a:srgbClr val="009900"/>
                </a:solidFill>
              </a:rPr>
              <a:t>B","ROOT","WANDA"))</a:t>
            </a:r>
          </a:p>
          <a:p>
            <a:pPr marL="0" indent="0">
              <a:buNone/>
            </a:pPr>
            <a:r>
              <a:rPr lang="en-US" altLang="ja-JP" sz="1500" dirty="0" smtClean="0"/>
              <a:t>&gt;</a:t>
            </a:r>
            <a:r>
              <a:rPr lang="en-US" altLang="ja-JP" sz="1500" dirty="0" smtClean="0">
                <a:solidFill>
                  <a:srgbClr val="009900"/>
                </a:solidFill>
              </a:rPr>
              <a:t>data</a:t>
            </a:r>
            <a:br>
              <a:rPr lang="en-US" altLang="ja-JP" sz="1500" dirty="0" smtClean="0">
                <a:solidFill>
                  <a:srgbClr val="009900"/>
                </a:solidFill>
              </a:rPr>
            </a:br>
            <a:endParaRPr lang="ja-JP" altLang="en-US" sz="1500" dirty="0">
              <a:solidFill>
                <a:srgbClr val="009900"/>
              </a:solidFill>
            </a:endParaRPr>
          </a:p>
          <a:p>
            <a:r>
              <a:rPr kumimoji="1" lang="ja-JP" altLang="en-US" dirty="0" smtClean="0"/>
              <a:t>主成分分析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1400" dirty="0"/>
              <a:t>&gt; </a:t>
            </a:r>
            <a:r>
              <a:rPr lang="en-US" altLang="ja-JP" sz="1400" dirty="0" err="1" smtClean="0">
                <a:solidFill>
                  <a:srgbClr val="009900"/>
                </a:solidFill>
              </a:rPr>
              <a:t>pca</a:t>
            </a:r>
            <a:r>
              <a:rPr lang="en-US" altLang="ja-JP" sz="1400" dirty="0">
                <a:solidFill>
                  <a:srgbClr val="009900"/>
                </a:solidFill>
              </a:rPr>
              <a:t>&lt;-</a:t>
            </a:r>
            <a:r>
              <a:rPr lang="en-US" altLang="ja-JP" sz="1400" dirty="0" err="1">
                <a:solidFill>
                  <a:srgbClr val="009900"/>
                </a:solidFill>
              </a:rPr>
              <a:t>prcomp</a:t>
            </a:r>
            <a:r>
              <a:rPr lang="en-US" altLang="ja-JP" sz="1400" dirty="0">
                <a:solidFill>
                  <a:srgbClr val="009900"/>
                </a:solidFill>
              </a:rPr>
              <a:t>(</a:t>
            </a:r>
            <a:r>
              <a:rPr lang="en-US" altLang="ja-JP" sz="1400" dirty="0" err="1">
                <a:solidFill>
                  <a:srgbClr val="009900"/>
                </a:solidFill>
              </a:rPr>
              <a:t>data,scale</a:t>
            </a:r>
            <a:r>
              <a:rPr lang="en-US" altLang="ja-JP" sz="1400" dirty="0">
                <a:solidFill>
                  <a:srgbClr val="009900"/>
                </a:solidFill>
              </a:rPr>
              <a:t>.=TRUE)</a:t>
            </a:r>
          </a:p>
          <a:p>
            <a:pPr marL="0" indent="0">
              <a:buNone/>
            </a:pPr>
            <a:r>
              <a:rPr lang="en-US" altLang="ja-JP" sz="1400" dirty="0" smtClean="0"/>
              <a:t>&gt; </a:t>
            </a:r>
            <a:r>
              <a:rPr lang="en-US" altLang="ja-JP" sz="1400" dirty="0" err="1" smtClean="0">
                <a:solidFill>
                  <a:srgbClr val="009900"/>
                </a:solidFill>
              </a:rPr>
              <a:t>pca</a:t>
            </a:r>
            <a:endParaRPr lang="en-US" altLang="ja-JP" sz="1400" dirty="0" smtClean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altLang="ja-JP" sz="1400" dirty="0"/>
              <a:t>Standard deviations: [1</a:t>
            </a:r>
            <a:r>
              <a:rPr lang="en-US" altLang="ja-JP" sz="1400" dirty="0" smtClean="0"/>
              <a:t>]</a:t>
            </a:r>
          </a:p>
          <a:p>
            <a:pPr marL="0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1.3407225 0.8263832 0.7208008 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Rotation</a:t>
            </a:r>
            <a:r>
              <a:rPr lang="en-US" altLang="ja-JP" sz="1400" dirty="0"/>
              <a:t>: 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　　　  </a:t>
            </a:r>
            <a:r>
              <a:rPr lang="en-US" altLang="ja-JP" sz="1400" dirty="0" smtClean="0"/>
              <a:t>PC1 </a:t>
            </a:r>
            <a:r>
              <a:rPr lang="ja-JP" altLang="en-US" sz="1400" dirty="0" smtClean="0"/>
              <a:t>             </a:t>
            </a:r>
            <a:r>
              <a:rPr lang="en-US" altLang="ja-JP" sz="1400" dirty="0" smtClean="0"/>
              <a:t>PC2 </a:t>
            </a:r>
            <a:r>
              <a:rPr lang="ja-JP" altLang="en-US" sz="1400" dirty="0" smtClean="0"/>
              <a:t>             </a:t>
            </a:r>
            <a:r>
              <a:rPr lang="en-US" altLang="ja-JP" sz="1400" dirty="0" smtClean="0"/>
              <a:t>PC3 </a:t>
            </a:r>
          </a:p>
          <a:p>
            <a:pPr marL="0" indent="0">
              <a:buNone/>
            </a:pPr>
            <a:r>
              <a:rPr lang="en-US" altLang="ja-JP" sz="1400" dirty="0" smtClean="0"/>
              <a:t>KOKU 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0.6074840 </a:t>
            </a:r>
            <a:r>
              <a:rPr lang="ja-JP" altLang="en-US" sz="1400" dirty="0" smtClean="0"/>
              <a:t>  </a:t>
            </a:r>
            <a:r>
              <a:rPr lang="en-US" altLang="ja-JP" sz="1400" dirty="0" smtClean="0"/>
              <a:t>-</a:t>
            </a:r>
            <a:r>
              <a:rPr lang="en-US" altLang="ja-JP" sz="1400" dirty="0"/>
              <a:t>0.2324076 </a:t>
            </a:r>
            <a:r>
              <a:rPr lang="ja-JP" altLang="en-US" sz="1400" dirty="0" smtClean="0"/>
              <a:t>   </a:t>
            </a:r>
            <a:r>
              <a:rPr lang="en-US" altLang="ja-JP" sz="1400" dirty="0" smtClean="0"/>
              <a:t>-</a:t>
            </a:r>
            <a:r>
              <a:rPr lang="en-US" altLang="ja-JP" sz="1400" dirty="0"/>
              <a:t>0.7595722 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KAORI 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0.5376966 </a:t>
            </a:r>
            <a:r>
              <a:rPr lang="ja-JP" altLang="en-US" sz="1400" dirty="0" smtClean="0"/>
              <a:t>   </a:t>
            </a:r>
            <a:r>
              <a:rPr lang="en-US" altLang="ja-JP" sz="1400" dirty="0" smtClean="0"/>
              <a:t>0.8241644 </a:t>
            </a:r>
            <a:r>
              <a:rPr lang="ja-JP" altLang="en-US" sz="1400" dirty="0" smtClean="0"/>
              <a:t>     </a:t>
            </a:r>
            <a:r>
              <a:rPr lang="en-US" altLang="ja-JP" sz="1400" dirty="0" smtClean="0"/>
              <a:t>0.1778634 </a:t>
            </a:r>
          </a:p>
          <a:p>
            <a:pPr marL="0" indent="0">
              <a:buNone/>
            </a:pPr>
            <a:r>
              <a:rPr lang="en-US" altLang="ja-JP" sz="1400" dirty="0" smtClean="0"/>
              <a:t>SANMI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0.5846756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-</a:t>
            </a:r>
            <a:r>
              <a:rPr lang="en-US" altLang="ja-JP" sz="1400" dirty="0"/>
              <a:t>0.5164686 </a:t>
            </a:r>
            <a:r>
              <a:rPr lang="ja-JP" altLang="en-US" sz="1400" dirty="0" smtClean="0"/>
              <a:t>     </a:t>
            </a:r>
            <a:r>
              <a:rPr lang="en-US" altLang="ja-JP" sz="1400" dirty="0" smtClean="0"/>
              <a:t>0.6256315</a:t>
            </a:r>
            <a:r>
              <a:rPr lang="en-US" altLang="ja-JP" sz="1400" dirty="0" smtClean="0">
                <a:solidFill>
                  <a:srgbClr val="009900"/>
                </a:solidFill>
              </a:rPr>
              <a:t/>
            </a:r>
            <a:br>
              <a:rPr lang="en-US" altLang="ja-JP" sz="1400" dirty="0" smtClean="0">
                <a:solidFill>
                  <a:srgbClr val="009900"/>
                </a:solidFill>
              </a:rPr>
            </a:br>
            <a:endParaRPr kumimoji="1" lang="en-US" altLang="ja-JP" sz="1400" dirty="0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r>
              <a:rPr lang="ja-JP" altLang="en-US" dirty="0" smtClean="0"/>
              <a:t>結果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800" dirty="0" smtClean="0"/>
              <a:t>&gt; </a:t>
            </a:r>
            <a:r>
              <a:rPr lang="en-US" altLang="ja-JP" sz="1800" dirty="0" smtClean="0">
                <a:solidFill>
                  <a:srgbClr val="009900"/>
                </a:solidFill>
              </a:rPr>
              <a:t>summary(</a:t>
            </a:r>
            <a:r>
              <a:rPr lang="en-US" altLang="ja-JP" sz="1800" dirty="0" err="1" smtClean="0">
                <a:solidFill>
                  <a:srgbClr val="009900"/>
                </a:solidFill>
              </a:rPr>
              <a:t>pca</a:t>
            </a:r>
            <a:r>
              <a:rPr lang="en-US" altLang="ja-JP" sz="1800" dirty="0" smtClean="0">
                <a:solidFill>
                  <a:srgbClr val="0099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sz="1400" dirty="0"/>
              <a:t>Importance of components: 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　　　　　　　　　　　　　　　　　　　</a:t>
            </a:r>
            <a:r>
              <a:rPr lang="en-US" altLang="ja-JP" sz="1400" dirty="0" smtClean="0"/>
              <a:t>PC1       PC2       PC3 </a:t>
            </a:r>
          </a:p>
          <a:p>
            <a:pPr marL="0" indent="0">
              <a:buNone/>
            </a:pPr>
            <a:r>
              <a:rPr lang="en-US" altLang="ja-JP" sz="1400" dirty="0" smtClean="0"/>
              <a:t>Standard </a:t>
            </a:r>
            <a:r>
              <a:rPr lang="en-US" altLang="ja-JP" sz="1400" dirty="0"/>
              <a:t>deviation </a:t>
            </a:r>
            <a:r>
              <a:rPr lang="ja-JP" altLang="en-US" sz="1400" dirty="0" smtClean="0"/>
              <a:t>　　　 </a:t>
            </a:r>
            <a:r>
              <a:rPr lang="en-US" altLang="ja-JP" sz="1400" dirty="0" smtClean="0"/>
              <a:t>1.3407   0.8264   0.7208 </a:t>
            </a:r>
          </a:p>
          <a:p>
            <a:pPr marL="0" indent="0">
              <a:buNone/>
            </a:pPr>
            <a:r>
              <a:rPr lang="en-US" altLang="ja-JP" sz="1400" dirty="0" smtClean="0"/>
              <a:t>Proportion </a:t>
            </a:r>
            <a:r>
              <a:rPr lang="en-US" altLang="ja-JP" sz="1400" dirty="0"/>
              <a:t>of Variance 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0.5992   0.2276   0.1732 </a:t>
            </a:r>
          </a:p>
          <a:p>
            <a:pPr marL="0" indent="0">
              <a:buNone/>
            </a:pPr>
            <a:r>
              <a:rPr lang="en-US" altLang="ja-JP" sz="1400" dirty="0" smtClean="0"/>
              <a:t>Cumulative </a:t>
            </a:r>
            <a:r>
              <a:rPr lang="en-US" altLang="ja-JP" sz="1400" dirty="0"/>
              <a:t>Proportion 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0.5992   0.8268   1.0000</a:t>
            </a:r>
            <a:endParaRPr kumimoji="1" lang="en-US" altLang="ja-JP" sz="1400" dirty="0" smtClean="0"/>
          </a:p>
          <a:p>
            <a:pPr marL="0" indent="0">
              <a:buNone/>
            </a:pPr>
            <a:r>
              <a:rPr lang="en-US" altLang="ja-JP" sz="1800" dirty="0"/>
              <a:t>&gt;</a:t>
            </a:r>
            <a:r>
              <a:rPr lang="en-US" altLang="ja-JP" sz="1800" dirty="0" err="1">
                <a:solidFill>
                  <a:srgbClr val="009900"/>
                </a:solidFill>
              </a:rPr>
              <a:t>biplot</a:t>
            </a:r>
            <a:r>
              <a:rPr lang="en-US" altLang="ja-JP" sz="1800" dirty="0">
                <a:solidFill>
                  <a:srgbClr val="009900"/>
                </a:solidFill>
              </a:rPr>
              <a:t>(</a:t>
            </a:r>
            <a:r>
              <a:rPr lang="en-US" altLang="ja-JP" sz="1800" dirty="0" err="1">
                <a:solidFill>
                  <a:srgbClr val="009900"/>
                </a:solidFill>
              </a:rPr>
              <a:t>pca</a:t>
            </a:r>
            <a:r>
              <a:rPr lang="en-US" altLang="ja-JP" sz="1800" dirty="0">
                <a:solidFill>
                  <a:srgbClr val="009900"/>
                </a:solidFill>
              </a:rPr>
              <a:t>)</a:t>
            </a:r>
            <a:endParaRPr lang="ja-JP" altLang="en-US" sz="1800" dirty="0">
              <a:solidFill>
                <a:srgbClr val="0099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52936"/>
            <a:ext cx="3888432" cy="354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7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参考サイト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お正月だし</a:t>
            </a:r>
            <a:r>
              <a:rPr lang="en-US" altLang="ja-JP" dirty="0"/>
              <a:t>R</a:t>
            </a:r>
            <a:r>
              <a:rPr lang="ja-JP" altLang="en-US" dirty="0"/>
              <a:t>で株価をいじってみるよ！つまり</a:t>
            </a:r>
            <a:r>
              <a:rPr lang="en-US" altLang="ja-JP" dirty="0"/>
              <a:t>R</a:t>
            </a:r>
            <a:r>
              <a:rPr lang="ja-JP" altLang="en-US" dirty="0"/>
              <a:t>の紹介</a:t>
            </a:r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chujo.hatenablog.com/entry/2013/01/02/235405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RFinanceYJ</a:t>
            </a:r>
            <a:r>
              <a:rPr lang="ja-JP" altLang="en-US" dirty="0"/>
              <a:t>　マニュアル</a:t>
            </a:r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cran.r-project.org/web/packages/RFinanceYJ/RFinanceYJ.pdf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100" dirty="0"/>
              <a:t>はじめよう多変量解析～主成分分析編～</a:t>
            </a:r>
          </a:p>
          <a:p>
            <a:pPr marL="0" indent="0">
              <a:buNone/>
            </a:pPr>
            <a:r>
              <a:rPr lang="en-US" altLang="ja-JP" sz="2100" dirty="0">
                <a:hlinkClick r:id="rId4"/>
              </a:rPr>
              <a:t>http://www.slideshare.net/sanoche16/tokyor31-22291701</a:t>
            </a: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r>
              <a:rPr lang="ja-JP" altLang="en-US" sz="2100" dirty="0"/>
              <a:t>コーヒーの「コク」「香り」「酸味」のデータから新たな評価軸を生み出すには？　</a:t>
            </a:r>
            <a:r>
              <a:rPr lang="en-US" altLang="ja-JP" sz="2100" dirty="0"/>
              <a:t>Excel</a:t>
            </a:r>
            <a:r>
              <a:rPr lang="ja-JP" altLang="en-US" sz="2100" dirty="0"/>
              <a:t>で相関係数行列、固有値と固有ベクトルを求める</a:t>
            </a:r>
          </a:p>
          <a:p>
            <a:pPr marL="0" indent="0">
              <a:buNone/>
            </a:pPr>
            <a:r>
              <a:rPr lang="en-US" altLang="ja-JP" sz="2100" dirty="0">
                <a:hlinkClick r:id="rId5"/>
              </a:rPr>
              <a:t>http://markezine.jp/article/detail/17158</a:t>
            </a: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r>
              <a:rPr lang="en-US" altLang="ja-JP" sz="2100" dirty="0"/>
              <a:t>Chap5</a:t>
            </a:r>
            <a:r>
              <a:rPr lang="ja-JP" altLang="en-US" sz="2100" dirty="0"/>
              <a:t>　主成分分析</a:t>
            </a:r>
          </a:p>
          <a:p>
            <a:pPr marL="0" indent="0">
              <a:buNone/>
            </a:pPr>
            <a:r>
              <a:rPr lang="en-US" altLang="ja-JP" sz="2100" dirty="0">
                <a:hlinkClick r:id="rId6"/>
              </a:rPr>
              <a:t>http://www.msi.co.jp/splus/splusrescue/princomp.html</a:t>
            </a: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r>
              <a:rPr lang="en-US" altLang="ja-JP" sz="2100" dirty="0" smtClean="0"/>
              <a:t>R</a:t>
            </a:r>
            <a:r>
              <a:rPr lang="ja-JP" altLang="en-US" sz="2100" dirty="0"/>
              <a:t>で学ぶデータマイニング</a:t>
            </a:r>
            <a:r>
              <a:rPr lang="en-US" altLang="ja-JP" sz="2100" dirty="0"/>
              <a:t>〈2〉</a:t>
            </a:r>
            <a:r>
              <a:rPr lang="ja-JP" altLang="en-US" sz="2100" dirty="0"/>
              <a:t>シミュレーション編</a:t>
            </a:r>
          </a:p>
          <a:p>
            <a:pPr marL="0" indent="0">
              <a:buNone/>
            </a:pPr>
            <a:r>
              <a:rPr lang="en-US" altLang="ja-JP" sz="2100" dirty="0">
                <a:hlinkClick r:id="rId7"/>
              </a:rPr>
              <a:t>http://www.amazon.co.jp/dp/4274067475</a:t>
            </a:r>
            <a:endParaRPr kumimoji="1" lang="en-US" altLang="ja-JP" sz="21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6386" name="Picture 2" descr="Rで学ぶデータマイニング〈2〉シミュレーション編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86916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3568" y="2852936"/>
            <a:ext cx="7467600" cy="792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 smtClean="0"/>
              <a:t>ご清聴ありがとうございました！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16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Ｒ</a:t>
            </a:r>
            <a:r>
              <a:rPr lang="ja-JP" altLang="en-US" dirty="0" smtClean="0"/>
              <a:t>言語について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Ｒ言語って何？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誰でも無料で、自由に利用できるデータ分析のための言語です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どんなＯＳ（</a:t>
            </a:r>
            <a:r>
              <a:rPr lang="en-US" altLang="ja-JP" dirty="0"/>
              <a:t>Windows, Macintosh, Linux</a:t>
            </a:r>
            <a:r>
              <a:rPr lang="ja-JP" altLang="en-US" dirty="0"/>
              <a:t>）でも動作します。</a:t>
            </a:r>
          </a:p>
          <a:p>
            <a:pPr marL="0" indent="0">
              <a:buNone/>
            </a:pPr>
            <a:r>
              <a:rPr lang="ja-JP" altLang="en-US" dirty="0" smtClean="0"/>
              <a:t>利用</a:t>
            </a:r>
            <a:r>
              <a:rPr lang="ja-JP" altLang="en-US" dirty="0"/>
              <a:t>可能な分析手法や</a:t>
            </a:r>
            <a:r>
              <a:rPr lang="ja-JP" altLang="en-US" dirty="0" smtClean="0"/>
              <a:t>ツールを、</a:t>
            </a:r>
            <a:r>
              <a:rPr lang="ja-JP" altLang="en-US" dirty="0"/>
              <a:t>世界中のユーザーが開発</a:t>
            </a:r>
            <a:r>
              <a:rPr lang="ja-JP" altLang="en-US" dirty="0" smtClean="0"/>
              <a:t>し公開</a:t>
            </a:r>
            <a:r>
              <a:rPr lang="ja-JP" altLang="en-US" dirty="0"/>
              <a:t>している</a:t>
            </a:r>
            <a:r>
              <a:rPr lang="ja-JP" altLang="en-US" dirty="0" smtClean="0"/>
              <a:t>ため、極めて</a:t>
            </a:r>
            <a:r>
              <a:rPr lang="ja-JP" altLang="en-US" dirty="0"/>
              <a:t>豊富です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/>
              <a:t>ダウンロード（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版）は</a:t>
            </a:r>
            <a:r>
              <a:rPr lang="ja-JP" altLang="en-US" dirty="0"/>
              <a:t>こちらから </a:t>
            </a:r>
            <a:r>
              <a:rPr lang="en-US" altLang="ja-JP" dirty="0" smtClean="0">
                <a:hlinkClick r:id="rId2"/>
              </a:rPr>
              <a:t>http://cran.md.tsukuba.ac.jp/bin/windows/base/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  <a:p>
            <a:r>
              <a:rPr lang="ja-JP" altLang="en-US" dirty="0" smtClean="0"/>
              <a:t>Ｒ </a:t>
            </a:r>
            <a:r>
              <a:rPr lang="en-US" altLang="ja-JP" dirty="0" smtClean="0"/>
              <a:t>Studio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統計ソフト</a:t>
            </a:r>
            <a:r>
              <a:rPr lang="en-US" altLang="ja-JP" dirty="0"/>
              <a:t>R</a:t>
            </a:r>
            <a:r>
              <a:rPr lang="ja-JP" altLang="en-US" dirty="0"/>
              <a:t>用の統合開発環境</a:t>
            </a:r>
            <a:r>
              <a:rPr lang="en-US" altLang="ja-JP" dirty="0"/>
              <a:t>(IDE) 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</a:t>
            </a:r>
            <a:r>
              <a:rPr lang="ja-JP" altLang="en-US" dirty="0"/>
              <a:t>をもっと 便利に使うためのフリーソフト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Ｒ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ダウンロードは</a:t>
            </a:r>
            <a:r>
              <a:rPr lang="ja-JP" altLang="en-US" dirty="0"/>
              <a:t>こちらから </a:t>
            </a:r>
            <a:r>
              <a:rPr lang="en-US" altLang="ja-JP" dirty="0" smtClean="0">
                <a:hlinkClick r:id="rId3"/>
              </a:rPr>
              <a:t>http://www.rstudio.com/ide/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使い方は、Ｇｏｏｇｌｅ先生に尋ねてください。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4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株の基本</a:t>
            </a:r>
            <a:r>
              <a:rPr lang="ja-JP" altLang="en-US" dirty="0" smtClean="0"/>
              <a:t>知識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/>
              <a:t>株価を取得して</a:t>
            </a:r>
            <a:r>
              <a:rPr lang="ja-JP" altLang="en-US" dirty="0" smtClean="0"/>
              <a:t>みよう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/>
              <a:t>相関</a:t>
            </a:r>
            <a:r>
              <a:rPr lang="ja-JP" altLang="en-US" dirty="0" smtClean="0"/>
              <a:t>係数について</a:t>
            </a:r>
            <a:endParaRPr lang="en-US" altLang="ja-JP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主成分分析</a:t>
            </a:r>
            <a:r>
              <a:rPr kumimoji="1" lang="en-US" altLang="ja-JP" dirty="0" smtClean="0"/>
              <a:t>(PCA)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98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株の基本</a:t>
            </a:r>
            <a:r>
              <a:rPr lang="ja-JP" altLang="en-US" dirty="0" smtClean="0"/>
              <a:t>知識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日経</a:t>
            </a:r>
            <a:r>
              <a:rPr lang="ja-JP" altLang="en-US" dirty="0" smtClean="0"/>
              <a:t>平均株価とは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東証</a:t>
            </a:r>
            <a:r>
              <a:rPr lang="en-US" altLang="ja-JP" sz="1800" dirty="0"/>
              <a:t>1</a:t>
            </a:r>
            <a:r>
              <a:rPr lang="ja-JP" altLang="en-US" sz="1800" dirty="0"/>
              <a:t>部上場銘柄中から流動性や業種等のバランスを考慮して選んだ</a:t>
            </a:r>
            <a:r>
              <a:rPr lang="en-US" altLang="ja-JP" sz="1800" dirty="0">
                <a:hlinkClick r:id="rId2"/>
              </a:rPr>
              <a:t>225</a:t>
            </a:r>
            <a:r>
              <a:rPr lang="ja-JP" altLang="en-US" sz="1800" dirty="0">
                <a:hlinkClick r:id="rId2"/>
              </a:rPr>
              <a:t>銘柄</a:t>
            </a:r>
            <a:r>
              <a:rPr lang="ja-JP" altLang="en-US" sz="1800" dirty="0"/>
              <a:t>の株価の単純平均</a:t>
            </a:r>
            <a:r>
              <a:rPr lang="ja-JP" altLang="en-US" sz="1800" dirty="0" smtClean="0"/>
              <a:t>。　代表例  トヨタ自動車、ソニー</a:t>
            </a:r>
            <a:r>
              <a:rPr lang="ja-JP" altLang="en-US" sz="1800" dirty="0"/>
              <a:t/>
            </a:r>
            <a:br>
              <a:rPr lang="ja-JP" altLang="en-US" sz="1800" dirty="0"/>
            </a:br>
            <a:r>
              <a:rPr lang="ja-JP" altLang="en-US" sz="1800" dirty="0"/>
              <a:t>日本経済新聞社が算出、公表しており、採用銘柄は毎年見直される他、臨時に入れ替えがなされることもある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1800" dirty="0" smtClean="0"/>
              <a:t>アメリカ</a:t>
            </a:r>
            <a:r>
              <a:rPr lang="ja-JP" altLang="en-US" sz="1800" dirty="0"/>
              <a:t>合衆国では同じようにダウ平均株価があり、経済ニュース通信社であるダウ・ジョーンズ社（米）が算出する代表的な株価指数で</a:t>
            </a:r>
            <a:r>
              <a:rPr lang="ja-JP" altLang="en-US" sz="1800" dirty="0" smtClean="0"/>
              <a:t>ある。</a:t>
            </a:r>
            <a:endParaRPr lang="en-US" altLang="ja-JP" sz="1800" dirty="0" smtClean="0"/>
          </a:p>
          <a:p>
            <a:pPr marL="0" indent="0">
              <a:buNone/>
            </a:pPr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92185"/>
              </p:ext>
            </p:extLst>
          </p:nvPr>
        </p:nvGraphicFramePr>
        <p:xfrm>
          <a:off x="611560" y="4365104"/>
          <a:ext cx="6984776" cy="1920240"/>
        </p:xfrm>
        <a:graphic>
          <a:graphicData uri="http://schemas.openxmlformats.org/drawingml/2006/table">
            <a:tbl>
              <a:tblPr/>
              <a:tblGrid>
                <a:gridCol w="1627521"/>
                <a:gridCol w="1756855"/>
                <a:gridCol w="887866"/>
                <a:gridCol w="2712534"/>
              </a:tblGrid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effectLst/>
                        </a:rPr>
                        <a:t>銘柄コード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業種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effectLst/>
                        </a:rPr>
                        <a:t>銘柄コード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effectLst/>
                        </a:rPr>
                        <a:t>業種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1300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</a:rPr>
                        <a:t>水産・農業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4000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化学・薬品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1500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鉱業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5000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資源・素材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1600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鉱業</a:t>
                      </a:r>
                      <a:r>
                        <a:rPr lang="en-US" altLang="ja-JP" sz="1200" dirty="0">
                          <a:effectLst/>
                        </a:rPr>
                        <a:t>(</a:t>
                      </a:r>
                      <a:r>
                        <a:rPr lang="ja-JP" altLang="en-US" sz="1200" dirty="0">
                          <a:effectLst/>
                        </a:rPr>
                        <a:t>石油</a:t>
                      </a:r>
                      <a:r>
                        <a:rPr lang="en-US" altLang="ja-JP" sz="1200" dirty="0">
                          <a:effectLst/>
                        </a:rPr>
                        <a:t>/</a:t>
                      </a:r>
                      <a:r>
                        <a:rPr lang="ja-JP" altLang="en-US" sz="1200" dirty="0">
                          <a:effectLst/>
                        </a:rPr>
                        <a:t>ガス開発</a:t>
                      </a:r>
                      <a:r>
                        <a:rPr lang="en-US" altLang="ja-JP" sz="1200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6000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機械・電機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1700</a:t>
                      </a:r>
                      <a:r>
                        <a:rPr lang="ja-JP" altLang="en-US" sz="1200">
                          <a:effectLst/>
                        </a:rPr>
                        <a:t>番台～</a:t>
                      </a:r>
                      <a:r>
                        <a:rPr lang="en-US" altLang="ja-JP" sz="1200">
                          <a:effectLst/>
                        </a:rPr>
                        <a:t>1900</a:t>
                      </a:r>
                      <a:r>
                        <a:rPr lang="ja-JP" altLang="en-US" sz="120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建設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7000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自動車・輸送機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2000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食品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8000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金融・商業・不動産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3000</a:t>
                      </a:r>
                      <a:r>
                        <a:rPr lang="ja-JP" altLang="en-US" sz="1200" dirty="0">
                          <a:effectLst/>
                        </a:rPr>
                        <a:t>番台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effectLst/>
                        </a:rPr>
                        <a:t>繊維・紙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effectLst/>
                        </a:rPr>
                        <a:t>9000</a:t>
                      </a:r>
                      <a:r>
                        <a:rPr lang="ja-JP" altLang="en-US" sz="1200" dirty="0" smtClean="0">
                          <a:effectLst/>
                        </a:rPr>
                        <a:t>番台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effectLst/>
                        </a:rPr>
                        <a:t>運輸・通信・電気・ガス・サービス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株価データ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1900" dirty="0"/>
              <a:t>東証の場合には、平日の朝</a:t>
            </a:r>
            <a:r>
              <a:rPr lang="en-US" altLang="ja-JP" sz="1900" dirty="0"/>
              <a:t>9</a:t>
            </a:r>
            <a:r>
              <a:rPr lang="ja-JP" altLang="en-US" sz="1900" dirty="0"/>
              <a:t>時から</a:t>
            </a:r>
            <a:r>
              <a:rPr lang="en-US" altLang="ja-JP" sz="1900" dirty="0"/>
              <a:t>11</a:t>
            </a:r>
            <a:r>
              <a:rPr lang="ja-JP" altLang="en-US" sz="1900" dirty="0"/>
              <a:t>時</a:t>
            </a:r>
            <a:r>
              <a:rPr lang="en-US" altLang="ja-JP" sz="1900" dirty="0"/>
              <a:t>30</a:t>
            </a:r>
            <a:r>
              <a:rPr lang="ja-JP" altLang="en-US" sz="1900" dirty="0"/>
              <a:t>分まで（前場）と</a:t>
            </a:r>
            <a:r>
              <a:rPr lang="en-US" altLang="ja-JP" sz="1900" dirty="0"/>
              <a:t>12</a:t>
            </a:r>
            <a:r>
              <a:rPr lang="ja-JP" altLang="en-US" sz="1900" dirty="0"/>
              <a:t>時</a:t>
            </a:r>
            <a:r>
              <a:rPr lang="en-US" altLang="ja-JP" sz="1900" dirty="0"/>
              <a:t>30</a:t>
            </a:r>
            <a:r>
              <a:rPr lang="ja-JP" altLang="en-US" sz="1900" dirty="0"/>
              <a:t>分から</a:t>
            </a:r>
            <a:r>
              <a:rPr lang="en-US" altLang="ja-JP" sz="1900" dirty="0"/>
              <a:t>15</a:t>
            </a:r>
            <a:r>
              <a:rPr lang="ja-JP" altLang="en-US" sz="1900" dirty="0"/>
              <a:t>時まで（後場）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sz="1100" dirty="0"/>
              <a:t/>
            </a:r>
            <a:br>
              <a:rPr lang="ja-JP" altLang="en-US" sz="1100" dirty="0"/>
            </a:br>
            <a:r>
              <a:rPr lang="ja-JP" altLang="en-US" sz="1900" dirty="0"/>
              <a:t>株価データには、始値、安値、高値、終値、</a:t>
            </a:r>
            <a:r>
              <a:rPr lang="ja-JP" altLang="en-US" sz="1900" dirty="0" smtClean="0"/>
              <a:t>出来高、調整後終値が</a:t>
            </a:r>
            <a:r>
              <a:rPr lang="ja-JP" altLang="en-US" sz="1900" dirty="0"/>
              <a:t>ある。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94989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17549"/>
              </p:ext>
            </p:extLst>
          </p:nvPr>
        </p:nvGraphicFramePr>
        <p:xfrm>
          <a:off x="611560" y="4869160"/>
          <a:ext cx="7128793" cy="1224138"/>
        </p:xfrm>
        <a:graphic>
          <a:graphicData uri="http://schemas.openxmlformats.org/drawingml/2006/table">
            <a:tbl>
              <a:tblPr/>
              <a:tblGrid>
                <a:gridCol w="1425759"/>
                <a:gridCol w="855455"/>
                <a:gridCol w="855455"/>
                <a:gridCol w="855455"/>
                <a:gridCol w="855455"/>
                <a:gridCol w="855455"/>
                <a:gridCol w="1425759"/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i="0" dirty="0">
                          <a:effectLst/>
                        </a:rPr>
                        <a:t>日付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i="0" dirty="0">
                          <a:effectLst/>
                        </a:rPr>
                        <a:t>始値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i="0" dirty="0">
                          <a:effectLst/>
                        </a:rPr>
                        <a:t>高値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i="0" dirty="0">
                          <a:effectLst/>
                        </a:rPr>
                        <a:t>安値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i="0" dirty="0">
                          <a:effectLst/>
                        </a:rPr>
                        <a:t>終値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i="0" dirty="0">
                          <a:effectLst/>
                        </a:rPr>
                        <a:t>出来高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i="0" dirty="0">
                          <a:effectLst/>
                        </a:rPr>
                        <a:t>調整後終値*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2013</a:t>
                      </a:r>
                      <a:r>
                        <a:rPr lang="ja-JP" altLang="en-US" sz="1200" dirty="0">
                          <a:effectLst/>
                        </a:rPr>
                        <a:t>年</a:t>
                      </a:r>
                      <a:r>
                        <a:rPr lang="en-US" altLang="ja-JP" sz="1200" dirty="0">
                          <a:effectLst/>
                        </a:rPr>
                        <a:t>8</a:t>
                      </a:r>
                      <a:r>
                        <a:rPr lang="ja-JP" altLang="en-US" sz="1200" dirty="0">
                          <a:effectLst/>
                        </a:rPr>
                        <a:t>月</a:t>
                      </a:r>
                      <a:r>
                        <a:rPr lang="en-US" altLang="ja-JP" sz="1200" dirty="0">
                          <a:effectLst/>
                        </a:rPr>
                        <a:t>23</a:t>
                      </a:r>
                      <a:r>
                        <a:rPr lang="ja-JP" altLang="en-US" sz="1200" dirty="0">
                          <a:effectLst/>
                        </a:rPr>
                        <a:t>日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6,160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6,290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6,150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6,220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12,564,300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6,220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2013</a:t>
                      </a:r>
                      <a:r>
                        <a:rPr lang="ja-JP" altLang="en-US" sz="1200">
                          <a:effectLst/>
                        </a:rPr>
                        <a:t>年</a:t>
                      </a:r>
                      <a:r>
                        <a:rPr lang="en-US" altLang="ja-JP" sz="1200">
                          <a:effectLst/>
                        </a:rPr>
                        <a:t>8</a:t>
                      </a:r>
                      <a:r>
                        <a:rPr lang="ja-JP" altLang="en-US" sz="1200">
                          <a:effectLst/>
                        </a:rPr>
                        <a:t>月</a:t>
                      </a:r>
                      <a:r>
                        <a:rPr lang="en-US" altLang="ja-JP" sz="1200">
                          <a:effectLst/>
                        </a:rPr>
                        <a:t>22</a:t>
                      </a:r>
                      <a:r>
                        <a:rPr lang="ja-JP" altLang="en-US" sz="1200">
                          <a:effectLst/>
                        </a:rPr>
                        <a:t>日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6,020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6,100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6,000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6,050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8,962,700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6,050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2013</a:t>
                      </a:r>
                      <a:r>
                        <a:rPr lang="ja-JP" altLang="en-US" sz="1200">
                          <a:effectLst/>
                        </a:rPr>
                        <a:t>年</a:t>
                      </a:r>
                      <a:r>
                        <a:rPr lang="en-US" altLang="ja-JP" sz="1200">
                          <a:effectLst/>
                        </a:rPr>
                        <a:t>8</a:t>
                      </a:r>
                      <a:r>
                        <a:rPr lang="ja-JP" altLang="en-US" sz="1200">
                          <a:effectLst/>
                        </a:rPr>
                        <a:t>月</a:t>
                      </a:r>
                      <a:r>
                        <a:rPr lang="en-US" altLang="ja-JP" sz="1200">
                          <a:effectLst/>
                        </a:rPr>
                        <a:t>21</a:t>
                      </a:r>
                      <a:r>
                        <a:rPr lang="ja-JP" altLang="en-US" sz="1200">
                          <a:effectLst/>
                        </a:rPr>
                        <a:t>日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6,090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6,100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6,020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6,030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12,608,600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6,030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2013</a:t>
                      </a:r>
                      <a:r>
                        <a:rPr lang="ja-JP" altLang="en-US" sz="1200">
                          <a:effectLst/>
                        </a:rPr>
                        <a:t>年</a:t>
                      </a:r>
                      <a:r>
                        <a:rPr lang="en-US" altLang="ja-JP" sz="1200">
                          <a:effectLst/>
                        </a:rPr>
                        <a:t>8</a:t>
                      </a:r>
                      <a:r>
                        <a:rPr lang="ja-JP" altLang="en-US" sz="1200">
                          <a:effectLst/>
                        </a:rPr>
                        <a:t>月</a:t>
                      </a:r>
                      <a:r>
                        <a:rPr lang="en-US" altLang="ja-JP" sz="1200">
                          <a:effectLst/>
                        </a:rPr>
                        <a:t>20</a:t>
                      </a:r>
                      <a:r>
                        <a:rPr lang="ja-JP" altLang="en-US" sz="1200">
                          <a:effectLst/>
                        </a:rPr>
                        <a:t>日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6,270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6,300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6,150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6,160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10,923,000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6,160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2013</a:t>
                      </a:r>
                      <a:r>
                        <a:rPr lang="ja-JP" altLang="en-US" sz="1200">
                          <a:effectLst/>
                        </a:rPr>
                        <a:t>年</a:t>
                      </a:r>
                      <a:r>
                        <a:rPr lang="en-US" altLang="ja-JP" sz="1200">
                          <a:effectLst/>
                        </a:rPr>
                        <a:t>8</a:t>
                      </a:r>
                      <a:r>
                        <a:rPr lang="ja-JP" altLang="en-US" sz="1200">
                          <a:effectLst/>
                        </a:rPr>
                        <a:t>月</a:t>
                      </a:r>
                      <a:r>
                        <a:rPr lang="en-US" altLang="ja-JP" sz="1200">
                          <a:effectLst/>
                        </a:rPr>
                        <a:t>19</a:t>
                      </a:r>
                      <a:r>
                        <a:rPr lang="ja-JP" altLang="en-US" sz="1200">
                          <a:effectLst/>
                        </a:rPr>
                        <a:t>日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6,290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6,330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>
                          <a:effectLst/>
                        </a:rPr>
                        <a:t>6,260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6,320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5,352,200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200" dirty="0">
                          <a:effectLst/>
                        </a:rPr>
                        <a:t>6,320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C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ローソク足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1900" dirty="0"/>
              <a:t>ローソク足は、江戸時代に出羽国の本間宗久が発案し、大阪・堂島の米取引で使われたという伝説が広く知られている。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sz="1900" dirty="0"/>
              <a:t>始値が終値より高かったら陽線</a:t>
            </a:r>
            <a:r>
              <a:rPr lang="en-US" altLang="ja-JP" sz="1900" dirty="0"/>
              <a:t>(</a:t>
            </a:r>
            <a:r>
              <a:rPr lang="ja-JP" altLang="en-US" sz="1900" dirty="0"/>
              <a:t>白</a:t>
            </a:r>
            <a:r>
              <a:rPr lang="en-US" altLang="ja-JP" sz="1900" dirty="0"/>
              <a:t>)</a:t>
            </a:r>
            <a:r>
              <a:rPr lang="ja-JP" altLang="en-US" sz="1900" dirty="0" err="1"/>
              <a:t>、</a:t>
            </a:r>
            <a:r>
              <a:rPr lang="ja-JP" altLang="en-US" sz="1900" dirty="0"/>
              <a:t>始値が終値より低かったら陰線</a:t>
            </a:r>
            <a:r>
              <a:rPr lang="en-US" altLang="ja-JP" sz="1900" dirty="0"/>
              <a:t>(</a:t>
            </a:r>
            <a:r>
              <a:rPr lang="ja-JP" altLang="en-US" sz="1900" dirty="0"/>
              <a:t>青</a:t>
            </a:r>
            <a:r>
              <a:rPr lang="en-US" altLang="ja-JP" sz="19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リアルタイム株価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800" dirty="0" smtClean="0">
                <a:hlinkClick r:id="rId2"/>
              </a:rPr>
              <a:t>Yahoo</a:t>
            </a:r>
            <a:r>
              <a:rPr lang="en-US" altLang="ja-JP" sz="1800" dirty="0">
                <a:hlinkClick r:id="rId2"/>
              </a:rPr>
              <a:t>!</a:t>
            </a:r>
            <a:r>
              <a:rPr lang="ja-JP" altLang="en-US" sz="1800" dirty="0" smtClean="0">
                <a:hlinkClick r:id="rId2"/>
              </a:rPr>
              <a:t>ファイナンス</a:t>
            </a:r>
            <a:r>
              <a:rPr lang="ja-JP" altLang="en-US" sz="1800" dirty="0" smtClean="0"/>
              <a:t>では、</a:t>
            </a:r>
            <a:r>
              <a:rPr lang="en-US" altLang="ja-JP" sz="1800" dirty="0" smtClean="0"/>
              <a:t>2012</a:t>
            </a:r>
            <a:r>
              <a:rPr lang="ja-JP" altLang="en-US" sz="1800" dirty="0"/>
              <a:t>年</a:t>
            </a:r>
            <a:r>
              <a:rPr lang="en-US" altLang="ja-JP" sz="1800" dirty="0"/>
              <a:t>8</a:t>
            </a:r>
            <a:r>
              <a:rPr lang="ja-JP" altLang="en-US" sz="1800" dirty="0"/>
              <a:t>月</a:t>
            </a:r>
            <a:r>
              <a:rPr lang="en-US" altLang="ja-JP" sz="1800" dirty="0"/>
              <a:t>1</a:t>
            </a:r>
            <a:r>
              <a:rPr lang="ja-JP" altLang="en-US" sz="1800" dirty="0"/>
              <a:t>日から、東証銘柄、札証銘柄、福証銘柄に限り、今まで</a:t>
            </a:r>
            <a:r>
              <a:rPr lang="en-US" altLang="ja-JP" sz="1800" dirty="0"/>
              <a:t>20</a:t>
            </a:r>
            <a:r>
              <a:rPr lang="ja-JP" altLang="en-US" sz="1800" dirty="0"/>
              <a:t>分遅れで表示されていた株価が、リアルタイムになりました。</a:t>
            </a:r>
            <a:br>
              <a:rPr lang="ja-JP" altLang="en-US" sz="1800" dirty="0"/>
            </a:br>
            <a:r>
              <a:rPr lang="en-US" altLang="ja-JP" sz="1800" dirty="0" smtClean="0"/>
              <a:t>※2013</a:t>
            </a:r>
            <a:r>
              <a:rPr lang="ja-JP" altLang="en-US" sz="1800" dirty="0"/>
              <a:t>年</a:t>
            </a:r>
            <a:r>
              <a:rPr lang="en-US" altLang="ja-JP" sz="1800" dirty="0"/>
              <a:t>7</a:t>
            </a:r>
            <a:r>
              <a:rPr lang="ja-JP" altLang="en-US" sz="1800" dirty="0"/>
              <a:t>月</a:t>
            </a:r>
            <a:r>
              <a:rPr lang="en-US" altLang="ja-JP" sz="1800" dirty="0"/>
              <a:t>16</a:t>
            </a:r>
            <a:r>
              <a:rPr lang="ja-JP" altLang="en-US" sz="1800" dirty="0"/>
              <a:t>日より、東京証券取引所と大阪証券取引所の現物市場が統合され、大証上場銘柄の取引市場が東証に変更となりました</a:t>
            </a:r>
            <a:r>
              <a:rPr lang="ja-JP" altLang="en-US" sz="1800" dirty="0" smtClean="0"/>
              <a:t>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52128" y="2011280"/>
            <a:ext cx="7160317" cy="1437384"/>
            <a:chOff x="539552" y="2361772"/>
            <a:chExt cx="7160317" cy="1437384"/>
          </a:xfrm>
        </p:grpSpPr>
        <p:pic>
          <p:nvPicPr>
            <p:cNvPr id="3077" name="Picture 5" descr="陽線の説明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427556"/>
              <a:ext cx="117157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陽線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417730"/>
              <a:ext cx="1743075" cy="134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陰線の説明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184" y="2389155"/>
              <a:ext cx="117157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陰線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319" y="2361772"/>
              <a:ext cx="1733550" cy="134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93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その他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東証一部上場企業の最年少記録は、リブセンスの</a:t>
            </a:r>
            <a:r>
              <a:rPr lang="ja-JP" altLang="en-US" sz="1800" dirty="0">
                <a:hlinkClick r:id="rId2"/>
              </a:rPr>
              <a:t>村上社長</a:t>
            </a:r>
            <a:r>
              <a:rPr lang="ja-JP" altLang="en-US" sz="1800" dirty="0"/>
              <a:t>で当時</a:t>
            </a:r>
            <a:r>
              <a:rPr lang="en-US" altLang="ja-JP" sz="1800" dirty="0"/>
              <a:t>25</a:t>
            </a:r>
            <a:r>
              <a:rPr lang="ja-JP" altLang="en-US" sz="1800" dirty="0"/>
              <a:t>歳</a:t>
            </a:r>
            <a:r>
              <a:rPr lang="en-US" altLang="ja-JP" sz="1800" dirty="0"/>
              <a:t>(2012</a:t>
            </a:r>
            <a:r>
              <a:rPr lang="ja-JP" altLang="en-US" sz="1800" dirty="0"/>
              <a:t>年</a:t>
            </a:r>
            <a:r>
              <a:rPr lang="en-US" altLang="ja-JP" sz="1800" dirty="0"/>
              <a:t>10</a:t>
            </a:r>
            <a:r>
              <a:rPr lang="ja-JP" altLang="en-US" sz="1800" dirty="0"/>
              <a:t>月</a:t>
            </a:r>
            <a:r>
              <a:rPr lang="en-US" altLang="ja-JP" sz="1800" dirty="0"/>
              <a:t>)</a:t>
            </a:r>
            <a:r>
              <a:rPr lang="ja-JP" altLang="en-US" sz="1800" dirty="0" err="1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前は、グリーの田中良和社長</a:t>
            </a:r>
            <a:r>
              <a:rPr lang="en-US" altLang="ja-JP" sz="1800" dirty="0"/>
              <a:t>(</a:t>
            </a:r>
            <a:r>
              <a:rPr lang="ja-JP" altLang="en-US" sz="1800" dirty="0"/>
              <a:t>当時</a:t>
            </a:r>
            <a:r>
              <a:rPr lang="en-US" altLang="ja-JP" sz="1800" dirty="0"/>
              <a:t>33</a:t>
            </a:r>
            <a:r>
              <a:rPr lang="ja-JP" altLang="en-US" sz="1800" dirty="0"/>
              <a:t>歳</a:t>
            </a:r>
            <a:r>
              <a:rPr lang="en-US" altLang="ja-JP" sz="1800" dirty="0"/>
              <a:t>)</a:t>
            </a:r>
            <a:r>
              <a:rPr lang="ja-JP" altLang="en-US" sz="1800" dirty="0"/>
              <a:t>が最年少であった。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アルバイト</a:t>
            </a:r>
            <a:r>
              <a:rPr lang="ja-JP" altLang="en-US" sz="1800" dirty="0"/>
              <a:t>情報を掲載するウェブサイト </a:t>
            </a:r>
            <a:r>
              <a:rPr lang="en-US" altLang="ja-JP" sz="1800" dirty="0"/>
              <a:t>『</a:t>
            </a:r>
            <a:r>
              <a:rPr lang="ja-JP" altLang="en-US" sz="1800" dirty="0"/>
              <a:t>ジョブセンス</a:t>
            </a:r>
            <a:r>
              <a:rPr lang="en-US" altLang="ja-JP" sz="1800" dirty="0"/>
              <a:t>』</a:t>
            </a:r>
            <a:r>
              <a:rPr lang="ja-JP" altLang="en-US" sz="1800" dirty="0"/>
              <a:t>を開設している。</a:t>
            </a:r>
            <a:br>
              <a:rPr lang="ja-JP" altLang="en-US" sz="1800" dirty="0"/>
            </a:b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■ビジネスモデル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ジョブセンスというアルバイト探しの</a:t>
            </a:r>
            <a:r>
              <a:rPr lang="ja-JP" altLang="en-US" sz="1800" dirty="0" smtClean="0"/>
              <a:t>ウェブサービスは、リクルート</a:t>
            </a:r>
            <a:r>
              <a:rPr lang="ja-JP" altLang="en-US" sz="1800" dirty="0"/>
              <a:t>が</a:t>
            </a:r>
            <a:r>
              <a:rPr lang="ja-JP" altLang="en-US" sz="1800" dirty="0" smtClean="0"/>
              <a:t>運営</a:t>
            </a:r>
            <a:r>
              <a:rPr lang="ja-JP" altLang="en-US" sz="1800" dirty="0"/>
              <a:t>しているタウンワークや、フロム・エーみたいなサービスと思ってもらえれば問題</a:t>
            </a:r>
            <a:r>
              <a:rPr lang="ja-JP" altLang="en-US" sz="1800" dirty="0" smtClean="0"/>
              <a:t>ありません。</a:t>
            </a:r>
            <a:endParaRPr lang="ja-JP" altLang="en-US" sz="1800" dirty="0"/>
          </a:p>
          <a:p>
            <a:pPr marL="0" indent="0">
              <a:buNone/>
            </a:pP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/>
              <a:t>フロム・エーなどのサービスと違う点は大きく</a:t>
            </a:r>
            <a:r>
              <a:rPr lang="en-US" altLang="ja-JP" sz="1800" dirty="0"/>
              <a:t>2</a:t>
            </a:r>
            <a:r>
              <a:rPr lang="ja-JP" altLang="en-US" sz="1800" dirty="0"/>
              <a:t>つです。それは</a:t>
            </a:r>
          </a:p>
          <a:p>
            <a:pPr marL="0" indent="0">
              <a:buNone/>
            </a:pPr>
            <a:r>
              <a:rPr lang="ja-JP" altLang="en-US" sz="1800" dirty="0"/>
              <a:t>・成功報酬型掲載</a:t>
            </a:r>
            <a:r>
              <a:rPr lang="ja-JP" altLang="en-US" sz="1800" dirty="0" smtClean="0"/>
              <a:t>モデル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・</a:t>
            </a:r>
            <a:r>
              <a:rPr lang="ja-JP" altLang="en-US" sz="1800" dirty="0"/>
              <a:t>・</a:t>
            </a:r>
            <a:r>
              <a:rPr lang="ja-JP" altLang="en-US" sz="1800" dirty="0" smtClean="0"/>
              <a:t>・　求人</a:t>
            </a:r>
            <a:r>
              <a:rPr lang="ja-JP" altLang="en-US" sz="1800" dirty="0"/>
              <a:t>が決まらなければ</a:t>
            </a:r>
            <a:r>
              <a:rPr lang="ja-JP" altLang="en-US" sz="1800" dirty="0" smtClean="0"/>
              <a:t>掲載費は不要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/>
              <a:t>・祝い金</a:t>
            </a:r>
            <a:r>
              <a:rPr lang="ja-JP" altLang="en-US" sz="1800" dirty="0" smtClean="0"/>
              <a:t>モデル</a:t>
            </a:r>
            <a:r>
              <a:rPr lang="en-US" altLang="ja-JP" sz="1800" dirty="0" smtClean="0"/>
              <a:t>		</a:t>
            </a:r>
            <a:r>
              <a:rPr lang="ja-JP" altLang="en-US" sz="1800" dirty="0" smtClean="0"/>
              <a:t>・</a:t>
            </a:r>
            <a:r>
              <a:rPr lang="ja-JP" altLang="en-US" sz="1800" dirty="0"/>
              <a:t>・</a:t>
            </a:r>
            <a:r>
              <a:rPr lang="ja-JP" altLang="en-US" sz="1800" dirty="0" smtClean="0"/>
              <a:t>・　仕事</a:t>
            </a:r>
            <a:r>
              <a:rPr lang="ja-JP" altLang="en-US" sz="1800" dirty="0"/>
              <a:t>が決まった際はお金を</a:t>
            </a:r>
            <a:r>
              <a:rPr lang="ja-JP" altLang="en-US" sz="1800" dirty="0" smtClean="0"/>
              <a:t>プレゼント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/>
              <a:t>という</a:t>
            </a:r>
            <a:r>
              <a:rPr lang="en-US" altLang="ja-JP" sz="1800" dirty="0"/>
              <a:t>2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要素を取り入れたビジネスモデルになっていること</a:t>
            </a:r>
            <a:r>
              <a:rPr lang="ja-JP" altLang="en-US" sz="1800" dirty="0" smtClean="0"/>
              <a:t>です。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15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1160</TotalTime>
  <Words>1399</Words>
  <Application>Microsoft Office PowerPoint</Application>
  <PresentationFormat>画面に合わせる (4:3)</PresentationFormat>
  <Paragraphs>474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スパイス</vt:lpstr>
      <vt:lpstr>第5回 入門機械学習 読書会</vt:lpstr>
      <vt:lpstr>はじめに</vt:lpstr>
      <vt:lpstr>自己紹介／資料場所</vt:lpstr>
      <vt:lpstr>Ｒ言語について</vt:lpstr>
      <vt:lpstr>アジェンダ</vt:lpstr>
      <vt:lpstr>株の基本知識</vt:lpstr>
      <vt:lpstr>PowerPoint プレゼンテーション</vt:lpstr>
      <vt:lpstr>PowerPoint プレゼンテーション</vt:lpstr>
      <vt:lpstr>PowerPoint プレゼンテーション</vt:lpstr>
      <vt:lpstr>株価を取得してみよう</vt:lpstr>
      <vt:lpstr>相関係数について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主成分分析(PCA)について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Yasuhito Hiraguchi</dc:creator>
  <cp:lastModifiedBy>Yasuhito Hiraguchi</cp:lastModifiedBy>
  <cp:revision>58</cp:revision>
  <dcterms:created xsi:type="dcterms:W3CDTF">2013-08-23T08:46:29Z</dcterms:created>
  <dcterms:modified xsi:type="dcterms:W3CDTF">2013-10-20T07:42:17Z</dcterms:modified>
</cp:coreProperties>
</file>