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4" r:id="rId1"/>
  </p:sldMasterIdLst>
  <p:sldIdLst>
    <p:sldId id="306" r:id="rId2"/>
    <p:sldId id="304" r:id="rId3"/>
    <p:sldId id="289" r:id="rId4"/>
    <p:sldId id="264" r:id="rId5"/>
    <p:sldId id="291" r:id="rId6"/>
    <p:sldId id="295" r:id="rId7"/>
    <p:sldId id="293" r:id="rId8"/>
    <p:sldId id="298" r:id="rId9"/>
    <p:sldId id="294" r:id="rId10"/>
    <p:sldId id="297" r:id="rId11"/>
    <p:sldId id="296" r:id="rId12"/>
    <p:sldId id="280" r:id="rId13"/>
    <p:sldId id="300" r:id="rId14"/>
    <p:sldId id="301" r:id="rId15"/>
    <p:sldId id="303" r:id="rId16"/>
    <p:sldId id="26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8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00"/>
    <a:srgbClr val="FFFF99"/>
    <a:srgbClr val="FEFEFE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618" y="60"/>
      </p:cViewPr>
      <p:guideLst>
        <p:guide orient="horz" pos="2160"/>
        <p:guide pos="58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8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8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7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5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dirty="0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90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訂版面_圖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3072" y="1022348"/>
            <a:ext cx="4222376" cy="5334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1914138" y="1022348"/>
            <a:ext cx="277862" cy="5334002"/>
          </a:xfrm>
          <a:prstGeom prst="rect">
            <a:avLst/>
          </a:prstGeom>
          <a:solidFill>
            <a:schemeClr val="bg1">
              <a:lumMod val="85000"/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736899" y="1105348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921625" y="1142679"/>
            <a:ext cx="6790764" cy="5083309"/>
          </a:xfrm>
        </p:spPr>
        <p:txBody>
          <a:bodyPr anchor="t">
            <a:normAutofit/>
          </a:bodyPr>
          <a:lstStyle>
            <a:lvl1pPr marL="514350" indent="-514350">
              <a:buFont typeface="+mj-lt"/>
              <a:buAutoNum type="arabicPeriod"/>
              <a:defRPr sz="3200"/>
            </a:lvl1pPr>
            <a:lvl2pPr marL="1017270" indent="-514350">
              <a:buFont typeface="Wingdings" panose="05000000000000000000" pitchFamily="2" charset="2"/>
              <a:buAutoNum type="circleNumWdWhitePlain"/>
              <a:defRPr sz="2800"/>
            </a:lvl2pPr>
            <a:lvl3pPr marL="1417320" indent="-457200">
              <a:buFont typeface="+mj-lt"/>
              <a:buAutoNum type="arabicPeriod"/>
              <a:defRPr sz="2400"/>
            </a:lvl3pPr>
            <a:lvl4pPr marL="1874520" indent="-457200">
              <a:buFont typeface="+mj-lt"/>
              <a:buAutoNum type="arabicPeriod"/>
              <a:defRPr sz="2000"/>
            </a:lvl4pPr>
            <a:lvl5pPr marL="2331720" indent="-457200">
              <a:buFont typeface="+mj-lt"/>
              <a:buAutoNum type="arabicPeriod"/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63072" y="237752"/>
            <a:ext cx="4222376" cy="654421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3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標題</a:t>
            </a:r>
          </a:p>
        </p:txBody>
      </p:sp>
    </p:spTree>
    <p:extLst>
      <p:ext uri="{BB962C8B-B14F-4D97-AF65-F5344CB8AC3E}">
        <p14:creationId xmlns:p14="http://schemas.microsoft.com/office/powerpoint/2010/main" val="2084948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_圖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3072" y="1022348"/>
            <a:ext cx="7849480" cy="5334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1914138" y="1022348"/>
            <a:ext cx="277862" cy="5334002"/>
          </a:xfrm>
          <a:prstGeom prst="rect">
            <a:avLst/>
          </a:prstGeom>
          <a:solidFill>
            <a:schemeClr val="bg1">
              <a:lumMod val="85000"/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736899" y="1105348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8364070" y="1142679"/>
            <a:ext cx="3348317" cy="5083309"/>
          </a:xfrm>
        </p:spPr>
        <p:txBody>
          <a:bodyPr anchor="t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4798575" y="237751"/>
            <a:ext cx="3200848" cy="654421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3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標題</a:t>
            </a:r>
          </a:p>
        </p:txBody>
      </p:sp>
      <p:sp>
        <p:nvSpPr>
          <p:cNvPr id="14" name="Rectangle 7"/>
          <p:cNvSpPr/>
          <p:nvPr userDrawn="1"/>
        </p:nvSpPr>
        <p:spPr>
          <a:xfrm>
            <a:off x="4585446" y="1022348"/>
            <a:ext cx="3627106" cy="5334002"/>
          </a:xfrm>
          <a:prstGeom prst="rect">
            <a:avLst/>
          </a:prstGeom>
          <a:solidFill>
            <a:schemeClr val="bg1">
              <a:lumMod val="85000"/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63072" y="237752"/>
            <a:ext cx="4222376" cy="654421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3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標題</a:t>
            </a:r>
          </a:p>
        </p:txBody>
      </p:sp>
    </p:spTree>
    <p:extLst>
      <p:ext uri="{BB962C8B-B14F-4D97-AF65-F5344CB8AC3E}">
        <p14:creationId xmlns:p14="http://schemas.microsoft.com/office/powerpoint/2010/main" val="2355901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自訂版面_圖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3072" y="1022348"/>
            <a:ext cx="4222376" cy="5334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1914138" y="1022348"/>
            <a:ext cx="277862" cy="5334002"/>
          </a:xfrm>
          <a:prstGeom prst="rect">
            <a:avLst/>
          </a:prstGeom>
          <a:solidFill>
            <a:schemeClr val="bg1">
              <a:lumMod val="85000"/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736899" y="1105348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8364070" y="1022347"/>
            <a:ext cx="3348317" cy="5699127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  <a:lvl2pPr>
              <a:lnSpc>
                <a:spcPct val="100000"/>
              </a:lnSpc>
              <a:defRPr sz="2800"/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defRPr sz="2000"/>
            </a:lvl4pPr>
            <a:lvl5pPr>
              <a:lnSpc>
                <a:spcPct val="100000"/>
              </a:lnSpc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873833" y="237752"/>
            <a:ext cx="3200848" cy="654421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3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標題</a:t>
            </a:r>
          </a:p>
        </p:txBody>
      </p:sp>
      <p:sp>
        <p:nvSpPr>
          <p:cNvPr id="15" name="Rectangle 6"/>
          <p:cNvSpPr/>
          <p:nvPr userDrawn="1"/>
        </p:nvSpPr>
        <p:spPr>
          <a:xfrm>
            <a:off x="3816578" y="1022348"/>
            <a:ext cx="4222376" cy="5334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4411848" y="223588"/>
            <a:ext cx="3200848" cy="654421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3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標題</a:t>
            </a:r>
          </a:p>
        </p:txBody>
      </p:sp>
    </p:spTree>
    <p:extLst>
      <p:ext uri="{BB962C8B-B14F-4D97-AF65-F5344CB8AC3E}">
        <p14:creationId xmlns:p14="http://schemas.microsoft.com/office/powerpoint/2010/main" val="2672008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8/25/2022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581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8/25/2022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188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44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235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8"/>
            <a:ext cx="10567002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0771094" y="761998"/>
            <a:ext cx="1420906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5230" y="1298447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5397" y="4670245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dirty="0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046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72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540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8/25/2022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346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8/25/2022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935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8/25/2022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100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710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訂版面_圖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0757" y="892173"/>
            <a:ext cx="2915322" cy="54641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3177787" y="892173"/>
            <a:ext cx="8763201" cy="5464177"/>
          </a:xfrm>
          <a:prstGeom prst="rect">
            <a:avLst/>
          </a:prstGeom>
          <a:solidFill>
            <a:schemeClr val="bg1">
              <a:lumMod val="85000"/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5211061" y="1142679"/>
            <a:ext cx="6501327" cy="5083309"/>
          </a:xfrm>
        </p:spPr>
        <p:txBody>
          <a:bodyPr anchor="t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63072" y="237752"/>
            <a:ext cx="2642593" cy="654421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3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標題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sz="half" idx="14"/>
          </p:nvPr>
        </p:nvSpPr>
        <p:spPr>
          <a:xfrm>
            <a:off x="107576" y="1105348"/>
            <a:ext cx="2796989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433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002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82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7" r:id="rId9"/>
    <p:sldLayoutId id="2147483878" r:id="rId10"/>
    <p:sldLayoutId id="2147483880" r:id="rId11"/>
    <p:sldLayoutId id="2147483879" r:id="rId12"/>
    <p:sldLayoutId id="2147483872" r:id="rId13"/>
    <p:sldLayoutId id="2147483873" r:id="rId14"/>
    <p:sldLayoutId id="2147483874" r:id="rId15"/>
    <p:sldLayoutId id="2147483875" r:id="rId1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0.jpe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jpe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5" Type="http://schemas.openxmlformats.org/officeDocument/2006/relationships/hyperlink" Target="YJtalk_demo.mp4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0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.jpeg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195699" y="1715123"/>
            <a:ext cx="7315200" cy="3255264"/>
          </a:xfrm>
        </p:spPr>
        <p:txBody>
          <a:bodyPr/>
          <a:lstStyle/>
          <a:p>
            <a:r>
              <a:rPr lang="zh-TW" altLang="en-US" dirty="0" smtClean="0"/>
              <a:t>聊天應用程式 </a:t>
            </a:r>
            <a:r>
              <a:rPr lang="en-US" altLang="zh-TW" dirty="0" smtClean="0"/>
              <a:t>– Talk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28046" y="5168315"/>
            <a:ext cx="7315200" cy="914400"/>
          </a:xfrm>
        </p:spPr>
        <p:txBody>
          <a:bodyPr>
            <a:noAutofit/>
          </a:bodyPr>
          <a:lstStyle/>
          <a:p>
            <a:pPr algn="r"/>
            <a:r>
              <a:rPr lang="zh-TW" altLang="en-US" sz="3600" b="1" dirty="0" smtClean="0"/>
              <a:t>黃雅絹</a:t>
            </a:r>
            <a:endParaRPr lang="zh-TW" altLang="en-US" sz="3600" b="1" dirty="0"/>
          </a:p>
        </p:txBody>
      </p:sp>
      <p:grpSp>
        <p:nvGrpSpPr>
          <p:cNvPr id="6" name="群組 5"/>
          <p:cNvGrpSpPr/>
          <p:nvPr/>
        </p:nvGrpSpPr>
        <p:grpSpPr>
          <a:xfrm>
            <a:off x="3647850" y="995079"/>
            <a:ext cx="2880000" cy="2880000"/>
            <a:chOff x="2074544" y="981632"/>
            <a:chExt cx="2880000" cy="2880000"/>
          </a:xfrm>
        </p:grpSpPr>
        <p:sp>
          <p:nvSpPr>
            <p:cNvPr id="7" name="橢圓 6"/>
            <p:cNvSpPr/>
            <p:nvPr/>
          </p:nvSpPr>
          <p:spPr>
            <a:xfrm>
              <a:off x="2074544" y="981632"/>
              <a:ext cx="2880000" cy="288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形圖說文字 7"/>
            <p:cNvSpPr/>
            <p:nvPr/>
          </p:nvSpPr>
          <p:spPr>
            <a:xfrm>
              <a:off x="2460810" y="1479176"/>
              <a:ext cx="2151530" cy="1850132"/>
            </a:xfrm>
            <a:prstGeom prst="wedgeEllipseCallout">
              <a:avLst>
                <a:gd name="adj1" fmla="val -47267"/>
                <a:gd name="adj2" fmla="val 39050"/>
              </a:avLst>
            </a:prstGeom>
            <a:ln w="76200">
              <a:solidFill>
                <a:srgbClr val="FFFFFF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2576626" y="2090699"/>
              <a:ext cx="1875835" cy="769441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zh-TW" sz="4400" b="1" dirty="0" smtClean="0">
                  <a:solidFill>
                    <a:schemeClr val="bg1"/>
                  </a:solidFill>
                  <a:latin typeface="Segoe Script" panose="030B0504020000000003" pitchFamily="66" charset="0"/>
                  <a:ea typeface="Tahoma" panose="020B0604030504040204" pitchFamily="34" charset="0"/>
                  <a:cs typeface="Segoe UI" panose="020B0502040204020203" pitchFamily="34" charset="0"/>
                </a:rPr>
                <a:t>TALK</a:t>
              </a:r>
              <a:endParaRPr lang="zh-TW" altLang="en-US" sz="4400" b="1" dirty="0">
                <a:solidFill>
                  <a:schemeClr val="bg1"/>
                </a:solidFill>
                <a:latin typeface="Segoe Script" panose="030B0504020000000003" pitchFamily="66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558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內容版面配置區 6"/>
          <p:cNvSpPr>
            <a:spLocks noGrp="1"/>
          </p:cNvSpPr>
          <p:nvPr>
            <p:ph sz="half" idx="1"/>
          </p:nvPr>
        </p:nvSpPr>
        <p:spPr/>
        <p:txBody>
          <a:bodyPr anchor="ctr">
            <a:normAutofit/>
          </a:bodyPr>
          <a:lstStyle/>
          <a:p>
            <a:pPr marL="455930" indent="-457200">
              <a:buFont typeface="Arial" panose="020B0604020202020204" pitchFamily="34" charset="0"/>
              <a:buChar char="•"/>
            </a:pPr>
            <a:r>
              <a:rPr lang="en-US" altLang="zh-TW" sz="2800" b="1" dirty="0" err="1" smtClean="0"/>
              <a:t>TimerTask</a:t>
            </a:r>
            <a:r>
              <a:rPr lang="zh-TW" altLang="en-US" sz="2800" b="1" dirty="0" smtClean="0"/>
              <a:t>每</a:t>
            </a:r>
            <a:r>
              <a:rPr lang="en-US" altLang="zh-TW" sz="2800" b="1" dirty="0" smtClean="0"/>
              <a:t>3</a:t>
            </a:r>
            <a:r>
              <a:rPr lang="zh-TW" altLang="en-US" sz="2800" b="1" dirty="0" smtClean="0"/>
              <a:t>秒</a:t>
            </a:r>
            <a:r>
              <a:rPr lang="zh-TW" altLang="en-US" sz="2800" b="1" dirty="0"/>
              <a:t>向</a:t>
            </a:r>
            <a:r>
              <a:rPr lang="zh-TW" altLang="en-US" sz="2800" b="1" dirty="0" smtClean="0"/>
              <a:t>資料庫取得好友資訊，並進行畫面更新</a:t>
            </a:r>
            <a:endParaRPr lang="en-US" altLang="zh-TW" sz="2800" b="1" dirty="0" smtClean="0"/>
          </a:p>
          <a:p>
            <a:pPr marL="501650" lvl="1" indent="0">
              <a:buNone/>
            </a:pPr>
            <a:r>
              <a:rPr lang="zh-TW" altLang="en-US" sz="2000" b="1" dirty="0"/>
              <a:t>範</a:t>
            </a:r>
            <a:r>
              <a:rPr lang="zh-TW" altLang="en-US" sz="2000" b="1" dirty="0" smtClean="0"/>
              <a:t>例：好友小智上線</a:t>
            </a:r>
            <a:endParaRPr lang="en-US" altLang="zh-TW" sz="2000" b="1" dirty="0" smtClean="0"/>
          </a:p>
        </p:txBody>
      </p:sp>
      <p:sp>
        <p:nvSpPr>
          <p:cNvPr id="9" name="文字版面配置區 8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zh-TW" altLang="en-US" dirty="0"/>
              <a:t>背景</a:t>
            </a:r>
            <a:r>
              <a:rPr lang="zh-TW" altLang="en-US" dirty="0" smtClean="0"/>
              <a:t>執行程式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zh-TW" altLang="en-US" dirty="0" smtClean="0"/>
              <a:t>個人主頁畫面</a:t>
            </a:r>
            <a:endParaRPr lang="zh-TW" altLang="en-US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835" y="1412691"/>
            <a:ext cx="3200847" cy="4505954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575" y="1412691"/>
            <a:ext cx="3200847" cy="450595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834" y="1412691"/>
            <a:ext cx="3200847" cy="450595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73834" y="4007224"/>
            <a:ext cx="3012366" cy="75303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798575" y="4007223"/>
            <a:ext cx="3012366" cy="75303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709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576" y="1412691"/>
            <a:ext cx="3200847" cy="4505954"/>
          </a:xfrm>
          <a:prstGeom prst="rect">
            <a:avLst/>
          </a:prstGeom>
        </p:spPr>
      </p:pic>
      <p:sp>
        <p:nvSpPr>
          <p:cNvPr id="8" name="內容版面配置區 7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內容版面配置區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398780" indent="-400050">
              <a:buFont typeface="Wingdings" panose="05000000000000000000" pitchFamily="2" charset="2"/>
              <a:buAutoNum type="circleNumWdWhitePlain"/>
            </a:pPr>
            <a:r>
              <a:rPr lang="zh-TW" altLang="en-US" sz="2800" b="1" dirty="0"/>
              <a:t>點</a:t>
            </a:r>
            <a:r>
              <a:rPr lang="zh-TW" altLang="en-US" sz="2800" b="1" dirty="0" smtClean="0"/>
              <a:t>擊好友開啟聊天視窗</a:t>
            </a:r>
            <a:endParaRPr lang="en-US" altLang="zh-TW" sz="2800" b="1" dirty="0" smtClean="0"/>
          </a:p>
          <a:p>
            <a:pPr marL="398780" indent="-400050">
              <a:buFont typeface="Wingdings" panose="05000000000000000000" pitchFamily="2" charset="2"/>
              <a:buAutoNum type="circleNumWdWhitePlain"/>
            </a:pPr>
            <a:r>
              <a:rPr lang="zh-TW" altLang="en-US" sz="2800" b="1" dirty="0" smtClean="0"/>
              <a:t>透過資料庫查詢兩人有無專屬聊天室</a:t>
            </a:r>
            <a:endParaRPr lang="en-US" altLang="zh-TW" sz="2800" b="1" dirty="0" smtClean="0"/>
          </a:p>
          <a:p>
            <a:pPr marL="398780" indent="-400050">
              <a:buFont typeface="Wingdings" panose="05000000000000000000" pitchFamily="2" charset="2"/>
              <a:buAutoNum type="circleNumWdWhitePlain"/>
            </a:pPr>
            <a:r>
              <a:rPr lang="zh-TW" altLang="en-US" sz="2800" b="1" dirty="0"/>
              <a:t>查無</a:t>
            </a:r>
            <a:r>
              <a:rPr lang="zh-TW" altLang="en-US" sz="2800" b="1" dirty="0" smtClean="0"/>
              <a:t>聊天室</a:t>
            </a:r>
            <a:r>
              <a:rPr lang="en-US" altLang="zh-TW" sz="2800" b="1" dirty="0" smtClean="0">
                <a:sym typeface="Wingdings" panose="05000000000000000000" pitchFamily="2" charset="2"/>
              </a:rPr>
              <a:t></a:t>
            </a:r>
            <a:r>
              <a:rPr lang="zh-TW" altLang="en-US" sz="2800" b="1" dirty="0" smtClean="0">
                <a:sym typeface="Wingdings" panose="05000000000000000000" pitchFamily="2" charset="2"/>
              </a:rPr>
              <a:t>新增聊天室</a:t>
            </a:r>
            <a:endParaRPr lang="en-US" altLang="zh-TW" sz="2800" b="1" dirty="0" smtClean="0">
              <a:sym typeface="Wingdings" panose="05000000000000000000" pitchFamily="2" charset="2"/>
            </a:endParaRPr>
          </a:p>
          <a:p>
            <a:pPr marL="398780" indent="-400050">
              <a:buFont typeface="Wingdings" panose="05000000000000000000" pitchFamily="2" charset="2"/>
              <a:buAutoNum type="circleNumWdWhitePlain"/>
            </a:pPr>
            <a:r>
              <a:rPr lang="zh-TW" altLang="en-US" sz="2800" b="1" dirty="0" smtClean="0">
                <a:sym typeface="Wingdings" panose="05000000000000000000" pitchFamily="2" charset="2"/>
              </a:rPr>
              <a:t>有聊天室</a:t>
            </a:r>
            <a:r>
              <a:rPr lang="en-US" altLang="zh-TW" sz="2800" b="1" dirty="0" smtClean="0">
                <a:sym typeface="Wingdings" panose="05000000000000000000" pitchFamily="2" charset="2"/>
              </a:rPr>
              <a:t></a:t>
            </a:r>
            <a:r>
              <a:rPr lang="zh-TW" altLang="en-US" sz="2800" b="1" dirty="0">
                <a:sym typeface="Wingdings" panose="05000000000000000000" pitchFamily="2" charset="2"/>
              </a:rPr>
              <a:t>取得該聊天室</a:t>
            </a:r>
            <a:r>
              <a:rPr lang="zh-TW" altLang="en-US" sz="2800" b="1" dirty="0" smtClean="0">
                <a:sym typeface="Wingdings" panose="05000000000000000000" pitchFamily="2" charset="2"/>
              </a:rPr>
              <a:t>編號，並載入聊天紀錄</a:t>
            </a:r>
            <a:endParaRPr lang="en-US" altLang="zh-TW" sz="2800" b="1" dirty="0" smtClean="0"/>
          </a:p>
          <a:p>
            <a:pPr marL="398780" indent="-400050">
              <a:buFont typeface="Wingdings" panose="05000000000000000000" pitchFamily="2" charset="2"/>
              <a:buAutoNum type="circleNumWdWhitePlain"/>
            </a:pPr>
            <a:endParaRPr lang="en-US" altLang="zh-TW" sz="2800" b="1" dirty="0" smtClean="0"/>
          </a:p>
          <a:p>
            <a:pPr marL="398780" indent="-400050">
              <a:buFont typeface="Wingdings" panose="05000000000000000000" pitchFamily="2" charset="2"/>
              <a:buAutoNum type="circleNumWdWhitePlain"/>
            </a:pPr>
            <a:endParaRPr lang="en-US" altLang="zh-TW" sz="2800" b="1" dirty="0" smtClean="0"/>
          </a:p>
        </p:txBody>
      </p:sp>
      <p:sp>
        <p:nvSpPr>
          <p:cNvPr id="9" name="文字版面配置區 8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zh-TW" altLang="en-US" dirty="0" smtClean="0"/>
              <a:t>事件觸發視窗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zh-TW" altLang="en-US" dirty="0" smtClean="0"/>
              <a:t>個人主頁畫面</a:t>
            </a:r>
            <a:endParaRPr lang="zh-TW" altLang="en-US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835" y="1412691"/>
            <a:ext cx="3200847" cy="4505954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834" y="1412691"/>
            <a:ext cx="3200847" cy="4505954"/>
          </a:xfrm>
          <a:prstGeom prst="rect">
            <a:avLst/>
          </a:prstGeom>
        </p:spPr>
      </p:pic>
      <p:grpSp>
        <p:nvGrpSpPr>
          <p:cNvPr id="6" name="群組 5"/>
          <p:cNvGrpSpPr/>
          <p:nvPr/>
        </p:nvGrpSpPr>
        <p:grpSpPr>
          <a:xfrm>
            <a:off x="1359951" y="4410635"/>
            <a:ext cx="684000" cy="648000"/>
            <a:chOff x="2002396" y="4175066"/>
            <a:chExt cx="828000" cy="828000"/>
          </a:xfrm>
        </p:grpSpPr>
        <p:sp>
          <p:nvSpPr>
            <p:cNvPr id="3" name="橢圓 2"/>
            <p:cNvSpPr/>
            <p:nvPr/>
          </p:nvSpPr>
          <p:spPr>
            <a:xfrm>
              <a:off x="2002396" y="4175066"/>
              <a:ext cx="828000" cy="828000"/>
            </a:xfrm>
            <a:prstGeom prst="ellipse">
              <a:avLst/>
            </a:pr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3" name="Picture 2" descr="184,885 點擊相關的向量圖素材集- 123RF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9612" y="4252282"/>
              <a:ext cx="673567" cy="673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14379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9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b="1" dirty="0"/>
              <a:t>版面設計</a:t>
            </a:r>
            <a:endParaRPr lang="en-US" altLang="zh-TW" b="1" dirty="0"/>
          </a:p>
          <a:p>
            <a:pPr marL="901700" lvl="1" indent="-400050">
              <a:buFont typeface="+mj-lt"/>
              <a:buAutoNum type="circleNumWdWhitePlain"/>
            </a:pPr>
            <a:r>
              <a:rPr lang="en-US" altLang="zh-TW" b="1" dirty="0" err="1"/>
              <a:t>BorderLayout</a:t>
            </a:r>
            <a:endParaRPr lang="en-US" altLang="zh-TW" b="1" dirty="0"/>
          </a:p>
          <a:p>
            <a:pPr marL="901700" lvl="1" indent="-400050">
              <a:buFont typeface="+mj-lt"/>
              <a:buAutoNum type="circleNumWdWhitePlain"/>
            </a:pPr>
            <a:r>
              <a:rPr lang="en-US" altLang="zh-TW" b="1" dirty="0" err="1" smtClean="0"/>
              <a:t>FlowLayout</a:t>
            </a:r>
            <a:endParaRPr lang="en-US" altLang="zh-TW" b="1" dirty="0" smtClean="0"/>
          </a:p>
          <a:p>
            <a:pPr marL="901700" lvl="1" indent="-400050">
              <a:buFont typeface="+mj-lt"/>
              <a:buAutoNum type="circleNumWdWhitePlain"/>
            </a:pPr>
            <a:r>
              <a:rPr lang="en-US" altLang="zh-TW" b="1" dirty="0" err="1" smtClean="0"/>
              <a:t>BoxLayout</a:t>
            </a:r>
            <a:r>
              <a:rPr lang="zh-TW" altLang="en-US" b="1" dirty="0" smtClean="0"/>
              <a:t> </a:t>
            </a:r>
            <a:r>
              <a:rPr lang="en-US" altLang="zh-TW" b="1" dirty="0"/>
              <a:t>+</a:t>
            </a:r>
            <a:r>
              <a:rPr lang="zh-TW" altLang="en-US" b="1" dirty="0"/>
              <a:t> </a:t>
            </a:r>
            <a:r>
              <a:rPr lang="en-US" altLang="zh-TW" b="1" dirty="0" err="1"/>
              <a:t>JScrollPane</a:t>
            </a:r>
            <a:endParaRPr lang="en-US" altLang="zh-TW" b="1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b="1" dirty="0"/>
              <a:t>觸發</a:t>
            </a:r>
            <a:r>
              <a:rPr lang="zh-TW" altLang="en-US" b="1" dirty="0" smtClean="0"/>
              <a:t>事件</a:t>
            </a:r>
            <a:endParaRPr lang="en-US" altLang="zh-TW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b="1" dirty="0" smtClean="0"/>
              <a:t>傳送：將訊息新增至資料庫</a:t>
            </a:r>
            <a:endParaRPr lang="en-US" altLang="zh-TW" b="1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b="1" dirty="0"/>
              <a:t>背景執行</a:t>
            </a:r>
            <a:endParaRPr lang="en-US" altLang="zh-TW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b="1" dirty="0" err="1"/>
              <a:t>TimerTask</a:t>
            </a:r>
            <a:r>
              <a:rPr lang="zh-TW" altLang="en-US" b="1" dirty="0" smtClean="0"/>
              <a:t>每</a:t>
            </a:r>
            <a:r>
              <a:rPr lang="en-US" altLang="zh-TW" b="1" dirty="0" smtClean="0"/>
              <a:t>1</a:t>
            </a:r>
            <a:r>
              <a:rPr lang="zh-TW" altLang="en-US" b="1" dirty="0" smtClean="0"/>
              <a:t>秒</a:t>
            </a:r>
            <a:r>
              <a:rPr lang="zh-TW" altLang="en-US" b="1" dirty="0"/>
              <a:t>至資料庫</a:t>
            </a:r>
            <a:r>
              <a:rPr lang="zh-TW" altLang="en-US" b="1" dirty="0" smtClean="0"/>
              <a:t>取得訊息</a:t>
            </a:r>
            <a:endParaRPr lang="en-US" altLang="zh-TW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b="1" dirty="0"/>
              <a:t>判定該訊息之</a:t>
            </a:r>
            <a:r>
              <a:rPr lang="zh-TW" altLang="en-US" b="1" dirty="0" smtClean="0"/>
              <a:t>傳送者，更新畫面</a:t>
            </a:r>
            <a:endParaRPr lang="en-US" altLang="zh-TW" b="1" dirty="0" smtClean="0"/>
          </a:p>
          <a:p>
            <a:pPr marL="960120" lvl="2" indent="0">
              <a:buNone/>
            </a:pPr>
            <a:r>
              <a:rPr lang="zh-TW" altLang="en-US" b="1" dirty="0" smtClean="0"/>
              <a:t>本人</a:t>
            </a:r>
            <a:r>
              <a:rPr lang="en-US" altLang="zh-TW" b="1" dirty="0" smtClean="0">
                <a:sym typeface="Wingdings" panose="05000000000000000000" pitchFamily="2" charset="2"/>
              </a:rPr>
              <a:t></a:t>
            </a:r>
            <a:r>
              <a:rPr lang="zh-TW" altLang="en-US" b="1" dirty="0" smtClean="0"/>
              <a:t>畫面右側</a:t>
            </a:r>
            <a:endParaRPr lang="en-US" altLang="zh-TW" b="1" dirty="0" smtClean="0"/>
          </a:p>
          <a:p>
            <a:pPr marL="960120" lvl="2" indent="0">
              <a:buNone/>
            </a:pPr>
            <a:r>
              <a:rPr lang="zh-TW" altLang="en-US" b="1" dirty="0" smtClean="0"/>
              <a:t>對方</a:t>
            </a:r>
            <a:r>
              <a:rPr lang="en-US" altLang="zh-TW" b="1" dirty="0" smtClean="0">
                <a:sym typeface="Wingdings" panose="05000000000000000000" pitchFamily="2" charset="2"/>
              </a:rPr>
              <a:t></a:t>
            </a:r>
            <a:r>
              <a:rPr lang="zh-TW" altLang="en-US" b="1" dirty="0" smtClean="0">
                <a:sym typeface="Wingdings" panose="05000000000000000000" pitchFamily="2" charset="2"/>
              </a:rPr>
              <a:t>畫面左側</a:t>
            </a:r>
            <a:endParaRPr lang="en-US" altLang="zh-TW" b="1" dirty="0" smtClean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3"/>
          </p:nvPr>
        </p:nvSpPr>
        <p:spPr>
          <a:xfrm>
            <a:off x="873832" y="237752"/>
            <a:ext cx="6738863" cy="654421"/>
          </a:xfrm>
        </p:spPr>
        <p:txBody>
          <a:bodyPr/>
          <a:lstStyle/>
          <a:p>
            <a:r>
              <a:rPr lang="zh-TW" altLang="en-US" dirty="0" smtClean="0"/>
              <a:t>雙人聊天畫面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835" y="1431356"/>
            <a:ext cx="3200847" cy="4505954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1849" y="1431356"/>
            <a:ext cx="3200847" cy="4505954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1267838" y="1037214"/>
            <a:ext cx="2412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使用者：絹</a:t>
            </a:r>
            <a:r>
              <a:rPr lang="en-US" altLang="zh-TW" sz="1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sz="1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呈現畫面</a:t>
            </a:r>
            <a:r>
              <a:rPr lang="en-US" altLang="zh-TW" sz="1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TW" altLang="en-US" sz="1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677612" y="1037214"/>
            <a:ext cx="2669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使用者：小智</a:t>
            </a:r>
            <a:r>
              <a:rPr lang="en-US" altLang="zh-TW" sz="1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sz="1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呈現畫面</a:t>
            </a:r>
            <a:r>
              <a:rPr lang="en-US" altLang="zh-TW" sz="1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TW" altLang="en-US" sz="1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3418616" y="5771096"/>
            <a:ext cx="684000" cy="648000"/>
            <a:chOff x="2002396" y="4175066"/>
            <a:chExt cx="828000" cy="828000"/>
          </a:xfrm>
        </p:grpSpPr>
        <p:sp>
          <p:nvSpPr>
            <p:cNvPr id="14" name="橢圓 13"/>
            <p:cNvSpPr/>
            <p:nvPr/>
          </p:nvSpPr>
          <p:spPr>
            <a:xfrm>
              <a:off x="2002396" y="4175066"/>
              <a:ext cx="828000" cy="828000"/>
            </a:xfrm>
            <a:prstGeom prst="ellipse">
              <a:avLst/>
            </a:pr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6" name="Picture 2" descr="184,885 點擊相關的向量圖素材集- 123RF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9612" y="4252282"/>
              <a:ext cx="673567" cy="673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86554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9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內容版面配置區 6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b="1" dirty="0"/>
              <a:t>版面設計</a:t>
            </a:r>
            <a:endParaRPr lang="en-US" altLang="zh-TW" b="1" dirty="0"/>
          </a:p>
          <a:p>
            <a:pPr marL="901700" lvl="1" indent="-400050">
              <a:buFont typeface="+mj-lt"/>
              <a:buAutoNum type="circleNumWdWhitePlain"/>
            </a:pPr>
            <a:r>
              <a:rPr lang="en-US" altLang="zh-TW" b="1" dirty="0" err="1"/>
              <a:t>BorderLayout</a:t>
            </a:r>
            <a:endParaRPr lang="en-US" altLang="zh-TW" b="1" dirty="0"/>
          </a:p>
          <a:p>
            <a:pPr marL="901700" lvl="1" indent="-400050">
              <a:buFont typeface="+mj-lt"/>
              <a:buAutoNum type="circleNumWdWhitePlain"/>
            </a:pPr>
            <a:r>
              <a:rPr lang="en-US" altLang="zh-TW" b="1" dirty="0" err="1"/>
              <a:t>FlowLayout</a:t>
            </a:r>
            <a:endParaRPr lang="en-US" altLang="zh-TW" b="1" dirty="0"/>
          </a:p>
          <a:p>
            <a:pPr marL="901700" lvl="1" indent="-400050">
              <a:buFont typeface="+mj-lt"/>
              <a:buAutoNum type="circleNumWdWhitePlain"/>
            </a:pPr>
            <a:r>
              <a:rPr lang="en-US" altLang="zh-TW" b="1" dirty="0" err="1"/>
              <a:t>BoxLayout</a:t>
            </a:r>
            <a:r>
              <a:rPr lang="zh-TW" altLang="en-US" b="1" dirty="0"/>
              <a:t> </a:t>
            </a:r>
            <a:r>
              <a:rPr lang="en-US" altLang="zh-TW" b="1" dirty="0"/>
              <a:t>+</a:t>
            </a:r>
            <a:r>
              <a:rPr lang="zh-TW" altLang="en-US" b="1" dirty="0"/>
              <a:t> </a:t>
            </a:r>
            <a:r>
              <a:rPr lang="en-US" altLang="zh-TW" b="1" dirty="0" err="1"/>
              <a:t>JScrollPane</a:t>
            </a:r>
            <a:endParaRPr lang="en-US" altLang="zh-TW" b="1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b="1" dirty="0"/>
              <a:t>觸發事件</a:t>
            </a:r>
            <a:endParaRPr lang="en-US" altLang="zh-TW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b="1" dirty="0"/>
              <a:t>傳送：將訊息新增至資料庫</a:t>
            </a:r>
            <a:endParaRPr lang="en-US" altLang="zh-TW" b="1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b="1" dirty="0"/>
              <a:t>背景執行</a:t>
            </a:r>
            <a:endParaRPr lang="en-US" altLang="zh-TW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b="1" dirty="0" err="1"/>
              <a:t>TimerTask</a:t>
            </a:r>
            <a:r>
              <a:rPr lang="zh-TW" altLang="en-US" b="1" dirty="0"/>
              <a:t>每</a:t>
            </a:r>
            <a:r>
              <a:rPr lang="en-US" altLang="zh-TW" b="1" dirty="0"/>
              <a:t>1</a:t>
            </a:r>
            <a:r>
              <a:rPr lang="zh-TW" altLang="en-US" b="1" dirty="0"/>
              <a:t>秒至資料庫取得訊息</a:t>
            </a:r>
            <a:endParaRPr lang="en-US" altLang="zh-TW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b="1" dirty="0"/>
              <a:t>判定該訊息之傳送者，更新畫面</a:t>
            </a:r>
            <a:endParaRPr lang="en-US" altLang="zh-TW" b="1" dirty="0"/>
          </a:p>
          <a:p>
            <a:pPr marL="960120" lvl="2" indent="0">
              <a:buNone/>
            </a:pPr>
            <a:r>
              <a:rPr lang="zh-TW" altLang="en-US" b="1" dirty="0"/>
              <a:t>本人</a:t>
            </a:r>
            <a:r>
              <a:rPr lang="en-US" altLang="zh-TW" b="1" dirty="0">
                <a:sym typeface="Wingdings" panose="05000000000000000000" pitchFamily="2" charset="2"/>
              </a:rPr>
              <a:t></a:t>
            </a:r>
            <a:r>
              <a:rPr lang="zh-TW" altLang="en-US" b="1" dirty="0"/>
              <a:t>畫面右側</a:t>
            </a:r>
            <a:endParaRPr lang="en-US" altLang="zh-TW" b="1" dirty="0"/>
          </a:p>
          <a:p>
            <a:pPr marL="960120" lvl="2" indent="0">
              <a:buNone/>
            </a:pPr>
            <a:r>
              <a:rPr lang="zh-TW" altLang="en-US" b="1" dirty="0"/>
              <a:t>對方</a:t>
            </a:r>
            <a:r>
              <a:rPr lang="en-US" altLang="zh-TW" b="1" dirty="0">
                <a:sym typeface="Wingdings" panose="05000000000000000000" pitchFamily="2" charset="2"/>
              </a:rPr>
              <a:t></a:t>
            </a:r>
            <a:r>
              <a:rPr lang="zh-TW" altLang="en-US" b="1" dirty="0">
                <a:sym typeface="Wingdings" panose="05000000000000000000" pitchFamily="2" charset="2"/>
              </a:rPr>
              <a:t>畫面左側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835" y="1431356"/>
            <a:ext cx="3200847" cy="450595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834" y="1431356"/>
            <a:ext cx="3200847" cy="4505954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1849" y="1431356"/>
            <a:ext cx="3200847" cy="4505954"/>
          </a:xfrm>
          <a:prstGeom prst="rect">
            <a:avLst/>
          </a:prstGeom>
        </p:spPr>
      </p:pic>
      <p:sp>
        <p:nvSpPr>
          <p:cNvPr id="2" name="文字版面配置區 1"/>
          <p:cNvSpPr>
            <a:spLocks noGrp="1"/>
          </p:cNvSpPr>
          <p:nvPr>
            <p:ph type="body" idx="13"/>
          </p:nvPr>
        </p:nvSpPr>
        <p:spPr>
          <a:xfrm>
            <a:off x="873832" y="237752"/>
            <a:ext cx="6738864" cy="654421"/>
          </a:xfrm>
        </p:spPr>
        <p:txBody>
          <a:bodyPr/>
          <a:lstStyle/>
          <a:p>
            <a:r>
              <a:rPr lang="zh-TW" altLang="en-US" dirty="0"/>
              <a:t>雙人聊天</a:t>
            </a:r>
            <a:r>
              <a:rPr lang="zh-TW" altLang="en-US" dirty="0" smtClean="0"/>
              <a:t>畫面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267838" y="1037214"/>
            <a:ext cx="2412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使用者：絹</a:t>
            </a:r>
            <a:r>
              <a:rPr lang="en-US" altLang="zh-TW" sz="1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sz="1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呈現畫面</a:t>
            </a:r>
            <a:r>
              <a:rPr lang="en-US" altLang="zh-TW" sz="1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TW" altLang="en-US" sz="1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677612" y="1037214"/>
            <a:ext cx="2669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使用者：小智</a:t>
            </a:r>
            <a:r>
              <a:rPr lang="en-US" altLang="zh-TW" sz="1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sz="1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呈現畫面</a:t>
            </a:r>
            <a:r>
              <a:rPr lang="en-US" altLang="zh-TW" sz="1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TW" altLang="en-US" sz="1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5087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9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內容版面配置區 6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b="1" dirty="0"/>
              <a:t>版面設計</a:t>
            </a:r>
            <a:endParaRPr lang="en-US" altLang="zh-TW" b="1" dirty="0"/>
          </a:p>
          <a:p>
            <a:pPr marL="901700" lvl="1" indent="-400050">
              <a:buFont typeface="+mj-lt"/>
              <a:buAutoNum type="circleNumWdWhitePlain"/>
            </a:pPr>
            <a:r>
              <a:rPr lang="en-US" altLang="zh-TW" b="1" dirty="0" err="1"/>
              <a:t>BorderLayout</a:t>
            </a:r>
            <a:endParaRPr lang="en-US" altLang="zh-TW" b="1" dirty="0"/>
          </a:p>
          <a:p>
            <a:pPr marL="901700" lvl="1" indent="-400050">
              <a:buFont typeface="+mj-lt"/>
              <a:buAutoNum type="circleNumWdWhitePlain"/>
            </a:pPr>
            <a:r>
              <a:rPr lang="en-US" altLang="zh-TW" b="1" dirty="0" err="1"/>
              <a:t>FlowLayout</a:t>
            </a:r>
            <a:endParaRPr lang="en-US" altLang="zh-TW" b="1" dirty="0"/>
          </a:p>
          <a:p>
            <a:pPr marL="901700" lvl="1" indent="-400050">
              <a:buFont typeface="+mj-lt"/>
              <a:buAutoNum type="circleNumWdWhitePlain"/>
            </a:pPr>
            <a:r>
              <a:rPr lang="en-US" altLang="zh-TW" b="1" dirty="0" err="1"/>
              <a:t>BoxLayout</a:t>
            </a:r>
            <a:r>
              <a:rPr lang="zh-TW" altLang="en-US" b="1" dirty="0"/>
              <a:t> </a:t>
            </a:r>
            <a:r>
              <a:rPr lang="en-US" altLang="zh-TW" b="1" dirty="0"/>
              <a:t>+</a:t>
            </a:r>
            <a:r>
              <a:rPr lang="zh-TW" altLang="en-US" b="1" dirty="0"/>
              <a:t> </a:t>
            </a:r>
            <a:r>
              <a:rPr lang="en-US" altLang="zh-TW" b="1" dirty="0" err="1"/>
              <a:t>JScrollPane</a:t>
            </a:r>
            <a:endParaRPr lang="en-US" altLang="zh-TW" b="1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b="1" dirty="0"/>
              <a:t>觸發事件</a:t>
            </a:r>
            <a:endParaRPr lang="en-US" altLang="zh-TW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b="1" dirty="0"/>
              <a:t>傳送：將訊息新增至資料庫</a:t>
            </a:r>
            <a:endParaRPr lang="en-US" altLang="zh-TW" b="1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b="1" dirty="0"/>
              <a:t>背景執行</a:t>
            </a:r>
            <a:endParaRPr lang="en-US" altLang="zh-TW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b="1" dirty="0" err="1"/>
              <a:t>TimerTask</a:t>
            </a:r>
            <a:r>
              <a:rPr lang="zh-TW" altLang="en-US" b="1" dirty="0"/>
              <a:t>每</a:t>
            </a:r>
            <a:r>
              <a:rPr lang="en-US" altLang="zh-TW" b="1" dirty="0"/>
              <a:t>1</a:t>
            </a:r>
            <a:r>
              <a:rPr lang="zh-TW" altLang="en-US" b="1" dirty="0"/>
              <a:t>秒至資料庫取得訊息</a:t>
            </a:r>
            <a:endParaRPr lang="en-US" altLang="zh-TW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b="1" dirty="0"/>
              <a:t>判定該訊息之傳送者，更新畫面</a:t>
            </a:r>
            <a:endParaRPr lang="en-US" altLang="zh-TW" b="1" dirty="0"/>
          </a:p>
          <a:p>
            <a:pPr marL="960120" lvl="2" indent="0">
              <a:buNone/>
            </a:pPr>
            <a:r>
              <a:rPr lang="zh-TW" altLang="en-US" b="1" dirty="0"/>
              <a:t>本人</a:t>
            </a:r>
            <a:r>
              <a:rPr lang="en-US" altLang="zh-TW" b="1" dirty="0">
                <a:sym typeface="Wingdings" panose="05000000000000000000" pitchFamily="2" charset="2"/>
              </a:rPr>
              <a:t></a:t>
            </a:r>
            <a:r>
              <a:rPr lang="zh-TW" altLang="en-US" b="1" dirty="0"/>
              <a:t>畫面右側</a:t>
            </a:r>
            <a:endParaRPr lang="en-US" altLang="zh-TW" b="1" dirty="0"/>
          </a:p>
          <a:p>
            <a:pPr marL="960120" lvl="2" indent="0">
              <a:buNone/>
            </a:pPr>
            <a:r>
              <a:rPr lang="zh-TW" altLang="en-US" b="1" dirty="0"/>
              <a:t>對方</a:t>
            </a:r>
            <a:r>
              <a:rPr lang="en-US" altLang="zh-TW" b="1" dirty="0">
                <a:sym typeface="Wingdings" panose="05000000000000000000" pitchFamily="2" charset="2"/>
              </a:rPr>
              <a:t></a:t>
            </a:r>
            <a:r>
              <a:rPr lang="zh-TW" altLang="en-US" b="1" dirty="0">
                <a:sym typeface="Wingdings" panose="05000000000000000000" pitchFamily="2" charset="2"/>
              </a:rPr>
              <a:t>畫面左側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835" y="1431356"/>
            <a:ext cx="3200847" cy="450595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834" y="1431356"/>
            <a:ext cx="3200847" cy="4505954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1849" y="1431356"/>
            <a:ext cx="3200847" cy="4505954"/>
          </a:xfrm>
          <a:prstGeom prst="rect">
            <a:avLst/>
          </a:prstGeom>
        </p:spPr>
      </p:pic>
      <p:sp>
        <p:nvSpPr>
          <p:cNvPr id="2" name="文字版面配置區 1"/>
          <p:cNvSpPr>
            <a:spLocks noGrp="1"/>
          </p:cNvSpPr>
          <p:nvPr>
            <p:ph type="body" idx="13"/>
          </p:nvPr>
        </p:nvSpPr>
        <p:spPr>
          <a:xfrm>
            <a:off x="873832" y="237752"/>
            <a:ext cx="6738864" cy="654421"/>
          </a:xfrm>
        </p:spPr>
        <p:txBody>
          <a:bodyPr/>
          <a:lstStyle/>
          <a:p>
            <a:r>
              <a:rPr lang="zh-TW" altLang="en-US" dirty="0"/>
              <a:t>雙人聊天</a:t>
            </a:r>
            <a:r>
              <a:rPr lang="zh-TW" altLang="en-US" dirty="0" smtClean="0"/>
              <a:t>畫面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1849" y="1431356"/>
            <a:ext cx="3200847" cy="4505954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832" y="1431356"/>
            <a:ext cx="3200847" cy="4505954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1267838" y="1037214"/>
            <a:ext cx="2412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使用者：絹</a:t>
            </a:r>
            <a:r>
              <a:rPr lang="en-US" altLang="zh-TW" sz="1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sz="1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呈現畫面</a:t>
            </a:r>
            <a:r>
              <a:rPr lang="en-US" altLang="zh-TW" sz="1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TW" altLang="en-US" sz="1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677612" y="1037214"/>
            <a:ext cx="2669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使用者：小智</a:t>
            </a:r>
            <a:r>
              <a:rPr lang="en-US" altLang="zh-TW" sz="1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sz="1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呈現畫面</a:t>
            </a:r>
            <a:r>
              <a:rPr lang="en-US" altLang="zh-TW" sz="1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TW" altLang="en-US" sz="1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3" name="群組 12"/>
          <p:cNvGrpSpPr/>
          <p:nvPr/>
        </p:nvGrpSpPr>
        <p:grpSpPr>
          <a:xfrm>
            <a:off x="6962383" y="5761258"/>
            <a:ext cx="684000" cy="648000"/>
            <a:chOff x="2002396" y="4175066"/>
            <a:chExt cx="828000" cy="828000"/>
          </a:xfrm>
        </p:grpSpPr>
        <p:sp>
          <p:nvSpPr>
            <p:cNvPr id="14" name="橢圓 13"/>
            <p:cNvSpPr/>
            <p:nvPr/>
          </p:nvSpPr>
          <p:spPr>
            <a:xfrm>
              <a:off x="2002396" y="4175066"/>
              <a:ext cx="828000" cy="828000"/>
            </a:xfrm>
            <a:prstGeom prst="ellipse">
              <a:avLst/>
            </a:pr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7" name="Picture 2" descr="184,885 點擊相關的向量圖素材集- 123RF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9612" y="4252282"/>
              <a:ext cx="673567" cy="673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82228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9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內容版面配置區 6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b="1" dirty="0"/>
              <a:t>版面設計</a:t>
            </a:r>
            <a:endParaRPr lang="en-US" altLang="zh-TW" b="1" dirty="0"/>
          </a:p>
          <a:p>
            <a:pPr marL="901700" lvl="1" indent="-400050">
              <a:buFont typeface="+mj-lt"/>
              <a:buAutoNum type="circleNumWdWhitePlain"/>
            </a:pPr>
            <a:r>
              <a:rPr lang="en-US" altLang="zh-TW" b="1" dirty="0" err="1"/>
              <a:t>BorderLayout</a:t>
            </a:r>
            <a:endParaRPr lang="en-US" altLang="zh-TW" b="1" dirty="0"/>
          </a:p>
          <a:p>
            <a:pPr marL="901700" lvl="1" indent="-400050">
              <a:buFont typeface="+mj-lt"/>
              <a:buAutoNum type="circleNumWdWhitePlain"/>
            </a:pPr>
            <a:r>
              <a:rPr lang="en-US" altLang="zh-TW" b="1" dirty="0" err="1"/>
              <a:t>FlowLayout</a:t>
            </a:r>
            <a:endParaRPr lang="en-US" altLang="zh-TW" b="1" dirty="0"/>
          </a:p>
          <a:p>
            <a:pPr marL="901700" lvl="1" indent="-400050">
              <a:buFont typeface="+mj-lt"/>
              <a:buAutoNum type="circleNumWdWhitePlain"/>
            </a:pPr>
            <a:r>
              <a:rPr lang="en-US" altLang="zh-TW" b="1" dirty="0" err="1"/>
              <a:t>BoxLayout</a:t>
            </a:r>
            <a:r>
              <a:rPr lang="zh-TW" altLang="en-US" b="1" dirty="0"/>
              <a:t> </a:t>
            </a:r>
            <a:r>
              <a:rPr lang="en-US" altLang="zh-TW" b="1" dirty="0"/>
              <a:t>+</a:t>
            </a:r>
            <a:r>
              <a:rPr lang="zh-TW" altLang="en-US" b="1" dirty="0"/>
              <a:t> </a:t>
            </a:r>
            <a:r>
              <a:rPr lang="en-US" altLang="zh-TW" b="1" dirty="0" err="1"/>
              <a:t>JScrollPane</a:t>
            </a:r>
            <a:endParaRPr lang="en-US" altLang="zh-TW" b="1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b="1" dirty="0"/>
              <a:t>觸發事件</a:t>
            </a:r>
            <a:endParaRPr lang="en-US" altLang="zh-TW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b="1" dirty="0"/>
              <a:t>傳送：將訊息新增至資料庫</a:t>
            </a:r>
            <a:endParaRPr lang="en-US" altLang="zh-TW" b="1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b="1" dirty="0"/>
              <a:t>背景執行</a:t>
            </a:r>
            <a:endParaRPr lang="en-US" altLang="zh-TW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b="1" dirty="0" err="1"/>
              <a:t>TimerTask</a:t>
            </a:r>
            <a:r>
              <a:rPr lang="zh-TW" altLang="en-US" b="1" dirty="0"/>
              <a:t>每</a:t>
            </a:r>
            <a:r>
              <a:rPr lang="en-US" altLang="zh-TW" b="1" dirty="0"/>
              <a:t>1</a:t>
            </a:r>
            <a:r>
              <a:rPr lang="zh-TW" altLang="en-US" b="1" dirty="0"/>
              <a:t>秒至資料庫取得訊息</a:t>
            </a:r>
            <a:endParaRPr lang="en-US" altLang="zh-TW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b="1" dirty="0"/>
              <a:t>判定該訊息之傳送者，更新畫面</a:t>
            </a:r>
            <a:endParaRPr lang="en-US" altLang="zh-TW" b="1" dirty="0"/>
          </a:p>
          <a:p>
            <a:pPr marL="960120" lvl="2" indent="0">
              <a:buNone/>
            </a:pPr>
            <a:r>
              <a:rPr lang="zh-TW" altLang="en-US" b="1" dirty="0"/>
              <a:t>本人</a:t>
            </a:r>
            <a:r>
              <a:rPr lang="en-US" altLang="zh-TW" b="1" dirty="0">
                <a:sym typeface="Wingdings" panose="05000000000000000000" pitchFamily="2" charset="2"/>
              </a:rPr>
              <a:t></a:t>
            </a:r>
            <a:r>
              <a:rPr lang="zh-TW" altLang="en-US" b="1" dirty="0"/>
              <a:t>畫面右側</a:t>
            </a:r>
            <a:endParaRPr lang="en-US" altLang="zh-TW" b="1" dirty="0"/>
          </a:p>
          <a:p>
            <a:pPr marL="960120" lvl="2" indent="0">
              <a:buNone/>
            </a:pPr>
            <a:r>
              <a:rPr lang="zh-TW" altLang="en-US" b="1" dirty="0"/>
              <a:t>對方</a:t>
            </a:r>
            <a:r>
              <a:rPr lang="en-US" altLang="zh-TW" b="1" dirty="0">
                <a:sym typeface="Wingdings" panose="05000000000000000000" pitchFamily="2" charset="2"/>
              </a:rPr>
              <a:t></a:t>
            </a:r>
            <a:r>
              <a:rPr lang="zh-TW" altLang="en-US" b="1" dirty="0">
                <a:sym typeface="Wingdings" panose="05000000000000000000" pitchFamily="2" charset="2"/>
              </a:rPr>
              <a:t>畫面左側</a:t>
            </a:r>
            <a:endParaRPr lang="zh-TW" altLang="en-US" dirty="0"/>
          </a:p>
        </p:txBody>
      </p:sp>
      <p:sp>
        <p:nvSpPr>
          <p:cNvPr id="2" name="文字版面配置區 1"/>
          <p:cNvSpPr>
            <a:spLocks noGrp="1"/>
          </p:cNvSpPr>
          <p:nvPr>
            <p:ph type="body" idx="13"/>
          </p:nvPr>
        </p:nvSpPr>
        <p:spPr>
          <a:xfrm>
            <a:off x="873832" y="237752"/>
            <a:ext cx="6738864" cy="654421"/>
          </a:xfrm>
        </p:spPr>
        <p:txBody>
          <a:bodyPr/>
          <a:lstStyle/>
          <a:p>
            <a:r>
              <a:rPr lang="zh-TW" altLang="en-US" dirty="0"/>
              <a:t>雙人聊天</a:t>
            </a:r>
            <a:r>
              <a:rPr lang="zh-TW" altLang="en-US" dirty="0" smtClean="0"/>
              <a:t>畫面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835" y="1431356"/>
            <a:ext cx="3200847" cy="4505954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1848" y="1431356"/>
            <a:ext cx="3200847" cy="4505954"/>
          </a:xfrm>
          <a:prstGeom prst="rect">
            <a:avLst/>
          </a:prstGeom>
        </p:spPr>
      </p:pic>
      <p:sp>
        <p:nvSpPr>
          <p:cNvPr id="16" name="文字方塊 15"/>
          <p:cNvSpPr txBox="1"/>
          <p:nvPr/>
        </p:nvSpPr>
        <p:spPr>
          <a:xfrm>
            <a:off x="1267838" y="1037214"/>
            <a:ext cx="2412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使用者：絹</a:t>
            </a:r>
            <a:r>
              <a:rPr lang="en-US" altLang="zh-TW" sz="1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sz="1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呈現畫面</a:t>
            </a:r>
            <a:r>
              <a:rPr lang="en-US" altLang="zh-TW" sz="1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TW" altLang="en-US" sz="1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677612" y="1037214"/>
            <a:ext cx="2669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使用者：小智</a:t>
            </a:r>
            <a:r>
              <a:rPr lang="en-US" altLang="zh-TW" sz="1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sz="1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呈現畫面</a:t>
            </a:r>
            <a:r>
              <a:rPr lang="en-US" altLang="zh-TW" sz="1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TW" altLang="en-US" sz="1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544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>
          <a:xfrm>
            <a:off x="6431392" y="900950"/>
            <a:ext cx="2880000" cy="2880000"/>
            <a:chOff x="2074544" y="981632"/>
            <a:chExt cx="2880000" cy="2880000"/>
          </a:xfrm>
        </p:grpSpPr>
        <p:sp>
          <p:nvSpPr>
            <p:cNvPr id="7" name="橢圓 6"/>
            <p:cNvSpPr/>
            <p:nvPr/>
          </p:nvSpPr>
          <p:spPr>
            <a:xfrm>
              <a:off x="2074544" y="981632"/>
              <a:ext cx="2880000" cy="288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橢圓形圖說文字 4"/>
            <p:cNvSpPr/>
            <p:nvPr/>
          </p:nvSpPr>
          <p:spPr>
            <a:xfrm>
              <a:off x="2460810" y="1479176"/>
              <a:ext cx="2151530" cy="1850132"/>
            </a:xfrm>
            <a:prstGeom prst="wedgeEllipseCallout">
              <a:avLst>
                <a:gd name="adj1" fmla="val -47267"/>
                <a:gd name="adj2" fmla="val 39050"/>
              </a:avLst>
            </a:prstGeom>
            <a:ln w="76200">
              <a:solidFill>
                <a:srgbClr val="FFFFFF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文字方塊 3"/>
            <p:cNvSpPr txBox="1"/>
            <p:nvPr/>
          </p:nvSpPr>
          <p:spPr>
            <a:xfrm>
              <a:off x="2576626" y="2090699"/>
              <a:ext cx="1875835" cy="769441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zh-TW" sz="4400" b="1" dirty="0" smtClean="0">
                  <a:solidFill>
                    <a:schemeClr val="bg1"/>
                  </a:solidFill>
                  <a:latin typeface="Segoe Script" panose="030B0504020000000003" pitchFamily="66" charset="0"/>
                  <a:ea typeface="Tahoma" panose="020B0604030504040204" pitchFamily="34" charset="0"/>
                  <a:cs typeface="Segoe UI" panose="020B0502040204020203" pitchFamily="34" charset="0"/>
                </a:rPr>
                <a:t>TALK</a:t>
              </a:r>
              <a:endParaRPr lang="zh-TW" altLang="en-US" sz="4400" b="1" dirty="0">
                <a:solidFill>
                  <a:schemeClr val="bg1"/>
                </a:solidFill>
                <a:latin typeface="Segoe Script" panose="030B0504020000000003" pitchFamily="66" charset="0"/>
                <a:cs typeface="Segoe UI" panose="020B0502040204020203" pitchFamily="34" charset="0"/>
              </a:endParaRPr>
            </a:p>
          </p:txBody>
        </p:sp>
      </p:grpSp>
      <p:sp>
        <p:nvSpPr>
          <p:cNvPr id="6" name="Rectangle 7"/>
          <p:cNvSpPr/>
          <p:nvPr/>
        </p:nvSpPr>
        <p:spPr>
          <a:xfrm>
            <a:off x="0" y="4733365"/>
            <a:ext cx="12195581" cy="1362635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文字方塊 1"/>
          <p:cNvSpPr txBox="1"/>
          <p:nvPr/>
        </p:nvSpPr>
        <p:spPr>
          <a:xfrm>
            <a:off x="1687605" y="4999183"/>
            <a:ext cx="102601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 smtClean="0">
                <a:solidFill>
                  <a:schemeClr val="accent6">
                    <a:lumMod val="75000"/>
                  </a:schemeClr>
                </a:solidFill>
                <a:latin typeface="Segoe Script" panose="030B0504020000000003" pitchFamily="66" charset="0"/>
              </a:rPr>
              <a:t>Thank you for listening!</a:t>
            </a:r>
            <a:endParaRPr lang="zh-TW" altLang="en-US" sz="4800" dirty="0">
              <a:solidFill>
                <a:schemeClr val="accent6">
                  <a:lumMod val="75000"/>
                </a:schemeClr>
              </a:solidFill>
              <a:latin typeface="Segoe Script" panose="030B0504020000000003" pitchFamily="66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930237" y="2117593"/>
            <a:ext cx="40110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 smtClean="0">
                <a:solidFill>
                  <a:schemeClr val="accent1"/>
                </a:solidFill>
                <a:latin typeface="Segoe Script" panose="030B0504020000000003" pitchFamily="66" charset="0"/>
              </a:rPr>
              <a:t>Let’s talk at</a:t>
            </a:r>
            <a:endParaRPr lang="zh-TW" altLang="en-US" sz="4800" dirty="0">
              <a:solidFill>
                <a:schemeClr val="accent1"/>
              </a:solidFill>
              <a:latin typeface="Segoe Script" panose="030B05040200000000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5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9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主要功能</a:t>
            </a:r>
            <a:endParaRPr lang="zh-TW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圖片版面配置區 10"/>
          <p:cNvSpPr>
            <a:spLocks noGrp="1"/>
          </p:cNvSpPr>
          <p:nvPr>
            <p:ph type="pic" idx="1"/>
          </p:nvPr>
        </p:nvSpPr>
        <p:spPr>
          <a:xfrm>
            <a:off x="3570644" y="753035"/>
            <a:ext cx="8621356" cy="5345336"/>
          </a:xfrm>
          <a:solidFill>
            <a:schemeClr val="bg1">
              <a:lumMod val="95000"/>
            </a:schemeClr>
          </a:solidFill>
        </p:spPr>
      </p:sp>
      <p:sp>
        <p:nvSpPr>
          <p:cNvPr id="12" name="文字版面配置區 11"/>
          <p:cNvSpPr>
            <a:spLocks noGrp="1"/>
          </p:cNvSpPr>
          <p:nvPr>
            <p:ph type="body" sz="half" idx="2"/>
          </p:nvPr>
        </p:nvSpPr>
        <p:spPr>
          <a:xfrm>
            <a:off x="256032" y="2097741"/>
            <a:ext cx="3051944" cy="3717843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註冊</a:t>
            </a:r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登入</a:t>
            </a:r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登出</a:t>
            </a:r>
            <a:endParaRPr lang="en-US" altLang="zh-TW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新增好友</a:t>
            </a:r>
            <a:endParaRPr lang="en-US" altLang="zh-TW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個人設定</a:t>
            </a:r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狀態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變更</a:t>
            </a:r>
            <a:endParaRPr lang="en-US" altLang="zh-TW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好友聊天</a:t>
            </a: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909" y="2122271"/>
            <a:ext cx="2520000" cy="3547500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0577" y="2122271"/>
            <a:ext cx="2520000" cy="3547500"/>
          </a:xfrm>
          <a:prstGeom prst="rect">
            <a:avLst/>
          </a:prstGeom>
        </p:spPr>
      </p:pic>
      <p:sp>
        <p:nvSpPr>
          <p:cNvPr id="20" name="標題 9"/>
          <p:cNvSpPr txBox="1">
            <a:spLocks/>
          </p:cNvSpPr>
          <p:nvPr/>
        </p:nvSpPr>
        <p:spPr>
          <a:xfrm>
            <a:off x="3915144" y="1143000"/>
            <a:ext cx="2834640" cy="23774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畫面呈現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1288" y="2122271"/>
            <a:ext cx="2520000" cy="3547500"/>
          </a:xfrm>
          <a:prstGeom prst="rect">
            <a:avLst/>
          </a:prstGeom>
        </p:spPr>
      </p:pic>
      <p:sp>
        <p:nvSpPr>
          <p:cNvPr id="2" name="文字方塊 1">
            <a:hlinkClick r:id="rId5" action="ppaction://hlinkfile"/>
          </p:cNvPr>
          <p:cNvSpPr txBox="1"/>
          <p:nvPr/>
        </p:nvSpPr>
        <p:spPr>
          <a:xfrm>
            <a:off x="6211725" y="129356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solidFill>
                  <a:schemeClr val="bg1">
                    <a:lumMod val="50000"/>
                  </a:schemeClr>
                </a:solidFill>
              </a:rPr>
              <a:t>播放影片</a:t>
            </a:r>
            <a:endParaRPr lang="zh-TW" altLang="en-U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92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/>
              <a:t>資料表</a:t>
            </a:r>
            <a:endParaRPr lang="en-US" altLang="zh-TW" b="1" dirty="0" smtClean="0"/>
          </a:p>
          <a:p>
            <a:pPr lvl="1"/>
            <a:r>
              <a:rPr lang="zh-TW" altLang="en-US" b="1" dirty="0"/>
              <a:t>用戶</a:t>
            </a:r>
            <a:r>
              <a:rPr lang="zh-TW" altLang="en-US" b="1" dirty="0" smtClean="0"/>
              <a:t>資料表</a:t>
            </a:r>
            <a:endParaRPr lang="en-US" altLang="zh-TW" b="1" dirty="0" smtClean="0"/>
          </a:p>
          <a:p>
            <a:pPr lvl="1"/>
            <a:r>
              <a:rPr lang="zh-TW" altLang="en-US" b="1" dirty="0" smtClean="0"/>
              <a:t>好友關係表</a:t>
            </a:r>
            <a:endParaRPr lang="en-US" altLang="zh-TW" b="1" dirty="0" smtClean="0"/>
          </a:p>
          <a:p>
            <a:pPr lvl="1"/>
            <a:r>
              <a:rPr lang="zh-TW" altLang="en-US" b="1" dirty="0" smtClean="0"/>
              <a:t>聊天室列表</a:t>
            </a:r>
            <a:endParaRPr lang="en-US" altLang="zh-TW" b="1" dirty="0" smtClean="0"/>
          </a:p>
          <a:p>
            <a:pPr lvl="1"/>
            <a:r>
              <a:rPr lang="zh-TW" altLang="en-US" b="1" dirty="0"/>
              <a:t>聊天室</a:t>
            </a:r>
            <a:r>
              <a:rPr lang="zh-TW" altLang="en-US" b="1" dirty="0" smtClean="0"/>
              <a:t>成員表</a:t>
            </a:r>
            <a:endParaRPr lang="en-US" altLang="zh-TW" b="1" dirty="0" smtClean="0"/>
          </a:p>
          <a:p>
            <a:pPr lvl="1"/>
            <a:r>
              <a:rPr lang="zh-TW" altLang="en-US" b="1" dirty="0" smtClean="0"/>
              <a:t>訊息列表</a:t>
            </a:r>
            <a:endParaRPr lang="en-US" altLang="zh-TW" b="1" dirty="0"/>
          </a:p>
          <a:p>
            <a:r>
              <a:rPr lang="zh-TW" altLang="en-US" b="1" dirty="0" smtClean="0"/>
              <a:t>關聯結構</a:t>
            </a:r>
            <a:endParaRPr lang="en-US" altLang="zh-TW" b="1" dirty="0" smtClean="0"/>
          </a:p>
          <a:p>
            <a:pPr lvl="1"/>
            <a:r>
              <a:rPr lang="zh-TW" altLang="en-US" b="1" dirty="0"/>
              <a:t>建立</a:t>
            </a:r>
            <a:r>
              <a:rPr lang="zh-TW" altLang="en-US" b="1" dirty="0" smtClean="0"/>
              <a:t>朋友</a:t>
            </a:r>
            <a:r>
              <a:rPr lang="zh-TW" altLang="en-US" b="1" dirty="0"/>
              <a:t>關係</a:t>
            </a:r>
            <a:endParaRPr lang="en-US" altLang="zh-TW" b="1" dirty="0" smtClean="0"/>
          </a:p>
          <a:p>
            <a:pPr lvl="1"/>
            <a:r>
              <a:rPr lang="zh-TW" altLang="en-US" b="1" dirty="0"/>
              <a:t>建立</a:t>
            </a:r>
            <a:r>
              <a:rPr lang="zh-TW" altLang="en-US" b="1" dirty="0" smtClean="0"/>
              <a:t>聊天室</a:t>
            </a:r>
            <a:endParaRPr lang="en-US" altLang="zh-TW" b="1" dirty="0" smtClean="0"/>
          </a:p>
          <a:p>
            <a:pPr lvl="1"/>
            <a:r>
              <a:rPr lang="zh-TW" altLang="en-US" b="1" dirty="0"/>
              <a:t>透過</a:t>
            </a:r>
            <a:r>
              <a:rPr lang="zh-TW" altLang="en-US" b="1" dirty="0" smtClean="0"/>
              <a:t>聊天室取得成員、訊息</a:t>
            </a:r>
            <a:endParaRPr lang="en-US" altLang="zh-TW" b="1" dirty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3"/>
          </p:nvPr>
        </p:nvSpPr>
        <p:spPr>
          <a:xfrm>
            <a:off x="349624" y="237752"/>
            <a:ext cx="7691717" cy="654421"/>
          </a:xfrm>
        </p:spPr>
        <p:txBody>
          <a:bodyPr/>
          <a:lstStyle/>
          <a:p>
            <a:r>
              <a:rPr lang="zh-TW" altLang="en-US" dirty="0" smtClean="0"/>
              <a:t>資料庫設計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/>
          <a:srcRect l="3992" r="8598"/>
          <a:stretch/>
        </p:blipFill>
        <p:spPr>
          <a:xfrm>
            <a:off x="648148" y="1279270"/>
            <a:ext cx="7126941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75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>
          <a:xfrm>
            <a:off x="4921625" y="1142679"/>
            <a:ext cx="6790764" cy="5083309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b="1" dirty="0"/>
              <a:t>版面設計－</a:t>
            </a:r>
            <a:r>
              <a:rPr lang="en-US" altLang="zh-TW" b="1" dirty="0" err="1"/>
              <a:t>GridLayout</a:t>
            </a:r>
            <a:endParaRPr lang="en-US" altLang="zh-TW" sz="2800" b="1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b="1" dirty="0" smtClean="0"/>
              <a:t>觸發</a:t>
            </a:r>
            <a:r>
              <a:rPr lang="zh-TW" altLang="en-US" b="1" dirty="0"/>
              <a:t>事件</a:t>
            </a:r>
            <a:endParaRPr lang="en-US" altLang="zh-TW" b="1" dirty="0"/>
          </a:p>
          <a:p>
            <a:pPr marL="901700" lvl="1" indent="-400050"/>
            <a:r>
              <a:rPr lang="zh-TW" altLang="en-US" sz="3000" b="1" dirty="0" smtClean="0"/>
              <a:t>登入</a:t>
            </a:r>
            <a:endParaRPr lang="en-US" altLang="zh-TW" sz="3000" b="1" dirty="0" smtClean="0"/>
          </a:p>
          <a:p>
            <a:pPr marL="901700" lvl="1" indent="-400050"/>
            <a:r>
              <a:rPr lang="zh-TW" altLang="en-US" sz="3000" b="1" dirty="0" smtClean="0"/>
              <a:t>註冊</a:t>
            </a:r>
            <a:endParaRPr lang="en-US" altLang="zh-TW" sz="3000" b="1" dirty="0" smtClean="0"/>
          </a:p>
          <a:p>
            <a:pPr marL="901700" lvl="1" indent="-400050">
              <a:buFont typeface="+mj-lt"/>
              <a:buAutoNum type="circleNumWdWhitePlain"/>
            </a:pPr>
            <a:endParaRPr lang="zh-TW" altLang="en-US" sz="3200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zh-TW" altLang="en-US" dirty="0" smtClean="0"/>
              <a:t>登入畫面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836" y="1431356"/>
            <a:ext cx="3200847" cy="45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50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 anchor="ctr">
            <a:normAutofit/>
          </a:bodyPr>
          <a:lstStyle/>
          <a:p>
            <a:pPr marL="513080" indent="-514350">
              <a:buFont typeface="Wingdings" panose="05000000000000000000" pitchFamily="2" charset="2"/>
              <a:buAutoNum type="circleNumWdWhitePlain"/>
            </a:pPr>
            <a:r>
              <a:rPr lang="zh-TW" altLang="en-US" sz="2800" b="1" dirty="0" smtClean="0"/>
              <a:t>註冊：</a:t>
            </a:r>
            <a:endParaRPr lang="en-US" altLang="zh-TW" sz="2800" b="1" dirty="0" smtClean="0"/>
          </a:p>
          <a:p>
            <a:pPr marL="844550" lvl="1" indent="-342900">
              <a:buFont typeface="Arial" panose="020B0604020202020204" pitchFamily="34" charset="0"/>
              <a:buChar char="•"/>
            </a:pPr>
            <a:r>
              <a:rPr lang="zh-TW" altLang="en-US" sz="2400" b="1" dirty="0" smtClean="0"/>
              <a:t>將</a:t>
            </a:r>
            <a:r>
              <a:rPr lang="zh-TW" altLang="en-US" sz="2400" b="1" dirty="0"/>
              <a:t>使用者資訊新增至</a:t>
            </a:r>
            <a:r>
              <a:rPr lang="zh-TW" altLang="en-US" sz="2400" b="1" dirty="0" smtClean="0"/>
              <a:t>資料庫</a:t>
            </a:r>
            <a:endParaRPr lang="en-US" altLang="zh-TW" sz="2400" b="1" dirty="0" smtClean="0"/>
          </a:p>
          <a:p>
            <a:pPr marL="501650" lvl="1" indent="0">
              <a:buNone/>
            </a:pPr>
            <a:endParaRPr lang="en-US" altLang="zh-TW" sz="2400" b="1" dirty="0"/>
          </a:p>
          <a:p>
            <a:pPr marL="501650" lvl="1" indent="0">
              <a:buNone/>
            </a:pPr>
            <a:endParaRPr lang="en-US" altLang="zh-TW" sz="2400" b="1" dirty="0" smtClean="0"/>
          </a:p>
          <a:p>
            <a:pPr marL="513080" indent="-514350">
              <a:buFont typeface="Wingdings" panose="05000000000000000000" pitchFamily="2" charset="2"/>
              <a:buAutoNum type="circleNumWdWhitePlain"/>
            </a:pPr>
            <a:r>
              <a:rPr lang="zh-TW" altLang="en-US" sz="2800" b="1" dirty="0"/>
              <a:t>登入：</a:t>
            </a:r>
            <a:endParaRPr lang="en-US" altLang="zh-TW" sz="2800" b="1" dirty="0"/>
          </a:p>
          <a:p>
            <a:pPr marL="844550" lvl="1" indent="-342900">
              <a:buFont typeface="Arial" panose="020B0604020202020204" pitchFamily="34" charset="0"/>
              <a:buChar char="•"/>
            </a:pPr>
            <a:r>
              <a:rPr lang="zh-TW" altLang="en-US" sz="2400" b="1" dirty="0" smtClean="0"/>
              <a:t>比對資料庫欄位，判斷帳密正確性</a:t>
            </a:r>
            <a:endParaRPr lang="en-US" altLang="zh-TW" sz="2400" dirty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zh-TW" altLang="en-US" dirty="0"/>
              <a:t>觸發</a:t>
            </a:r>
            <a:r>
              <a:rPr lang="zh-TW" altLang="en-US" dirty="0" smtClean="0"/>
              <a:t>視窗畫面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zh-TW" altLang="en-US" dirty="0" smtClean="0"/>
              <a:t>登入畫面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/>
          <a:srcRect b="534"/>
          <a:stretch/>
        </p:blipFill>
        <p:spPr>
          <a:xfrm>
            <a:off x="4947870" y="1209365"/>
            <a:ext cx="2915057" cy="220779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836" y="1431356"/>
            <a:ext cx="3200847" cy="4505954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7923" y="3601147"/>
            <a:ext cx="2514951" cy="1162212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7923" y="4935506"/>
            <a:ext cx="2514951" cy="116221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7923" y="1738076"/>
            <a:ext cx="2514951" cy="1162212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835" y="1431356"/>
            <a:ext cx="3200847" cy="4505954"/>
          </a:xfrm>
          <a:prstGeom prst="rect">
            <a:avLst/>
          </a:prstGeom>
        </p:spPr>
      </p:pic>
      <p:grpSp>
        <p:nvGrpSpPr>
          <p:cNvPr id="17" name="群組 16"/>
          <p:cNvGrpSpPr/>
          <p:nvPr/>
        </p:nvGrpSpPr>
        <p:grpSpPr>
          <a:xfrm>
            <a:off x="6590066" y="3124195"/>
            <a:ext cx="684000" cy="648000"/>
            <a:chOff x="2002396" y="4175066"/>
            <a:chExt cx="828000" cy="828000"/>
          </a:xfrm>
        </p:grpSpPr>
        <p:sp>
          <p:nvSpPr>
            <p:cNvPr id="18" name="橢圓 17"/>
            <p:cNvSpPr/>
            <p:nvPr/>
          </p:nvSpPr>
          <p:spPr>
            <a:xfrm>
              <a:off x="2002396" y="4175066"/>
              <a:ext cx="828000" cy="828000"/>
            </a:xfrm>
            <a:prstGeom prst="ellipse">
              <a:avLst/>
            </a:pr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9" name="Picture 2" descr="184,885 點擊相關的向量圖素材集- 123RF"/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9612" y="4252282"/>
              <a:ext cx="673567" cy="673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1854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b="1" dirty="0" smtClean="0"/>
              <a:t>版面設計</a:t>
            </a:r>
            <a:endParaRPr lang="en-US" altLang="zh-TW" b="1" dirty="0" smtClean="0"/>
          </a:p>
          <a:p>
            <a:pPr marL="901700" lvl="1" indent="-400050">
              <a:buFont typeface="+mj-lt"/>
              <a:buAutoNum type="circleNumWdWhitePlain"/>
            </a:pPr>
            <a:r>
              <a:rPr lang="en-US" altLang="zh-TW" b="1" dirty="0" err="1" smtClean="0"/>
              <a:t>BorderLayout</a:t>
            </a:r>
            <a:endParaRPr lang="en-US" altLang="zh-TW" b="1" dirty="0" smtClean="0"/>
          </a:p>
          <a:p>
            <a:pPr marL="901700" lvl="1" indent="-400050">
              <a:buFont typeface="+mj-lt"/>
              <a:buAutoNum type="circleNumWdWhitePlain"/>
            </a:pPr>
            <a:r>
              <a:rPr lang="en-US" altLang="zh-TW" b="1" dirty="0" err="1" smtClean="0"/>
              <a:t>FlowLayout</a:t>
            </a:r>
            <a:endParaRPr lang="en-US" altLang="zh-TW" b="1" dirty="0" smtClean="0"/>
          </a:p>
          <a:p>
            <a:pPr marL="901700" lvl="1" indent="-400050"/>
            <a:r>
              <a:rPr lang="en-US" altLang="zh-TW" b="1" dirty="0" err="1" smtClean="0"/>
              <a:t>BoxLayout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+</a:t>
            </a:r>
            <a:r>
              <a:rPr lang="zh-TW" altLang="en-US" b="1" dirty="0" smtClean="0"/>
              <a:t> </a:t>
            </a:r>
            <a:r>
              <a:rPr lang="en-US" altLang="zh-TW" b="1" dirty="0" err="1"/>
              <a:t>JScrollPane</a:t>
            </a:r>
            <a:endParaRPr lang="en-US" altLang="zh-TW" b="1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b="1" dirty="0" smtClean="0"/>
              <a:t>觸發事件</a:t>
            </a:r>
            <a:endParaRPr lang="en-US" altLang="zh-TW" b="1" dirty="0" smtClean="0"/>
          </a:p>
          <a:p>
            <a:pPr marL="901700" lvl="1" indent="-400050">
              <a:buFont typeface="Wingdings" panose="05000000000000000000" pitchFamily="2" charset="2"/>
              <a:buAutoNum type="circleNumWdWhitePlain"/>
            </a:pPr>
            <a:r>
              <a:rPr lang="zh-TW" altLang="en-US" sz="3000" b="1" dirty="0" smtClean="0"/>
              <a:t>上線</a:t>
            </a:r>
            <a:r>
              <a:rPr lang="en-US" altLang="zh-TW" sz="3000" b="1" dirty="0" smtClean="0"/>
              <a:t>/</a:t>
            </a:r>
            <a:r>
              <a:rPr lang="zh-TW" altLang="en-US" sz="3000" b="1" dirty="0" smtClean="0"/>
              <a:t>離線狀態變更</a:t>
            </a:r>
            <a:endParaRPr lang="en-US" altLang="zh-TW" sz="3000" b="1" dirty="0" smtClean="0"/>
          </a:p>
          <a:p>
            <a:pPr marL="901700" lvl="1" indent="-400050">
              <a:buFont typeface="Wingdings" panose="05000000000000000000" pitchFamily="2" charset="2"/>
              <a:buAutoNum type="circleNumWdWhitePlain"/>
            </a:pPr>
            <a:r>
              <a:rPr lang="zh-TW" altLang="en-US" sz="3000" b="1" dirty="0" smtClean="0"/>
              <a:t>加入好友</a:t>
            </a:r>
            <a:endParaRPr lang="en-US" altLang="zh-TW" sz="3000" b="1" dirty="0" smtClean="0"/>
          </a:p>
          <a:p>
            <a:pPr marL="901700" lvl="1" indent="-400050">
              <a:buFont typeface="Wingdings" panose="05000000000000000000" pitchFamily="2" charset="2"/>
              <a:buAutoNum type="circleNumWdWhitePlain"/>
            </a:pPr>
            <a:r>
              <a:rPr lang="zh-TW" altLang="en-US" sz="3000" b="1" dirty="0" smtClean="0"/>
              <a:t>個人設定</a:t>
            </a:r>
            <a:endParaRPr lang="en-US" altLang="zh-TW" sz="3000" b="1" dirty="0" smtClean="0"/>
          </a:p>
          <a:p>
            <a:pPr marL="901700" lvl="1" indent="-400050">
              <a:buFont typeface="Wingdings" panose="05000000000000000000" pitchFamily="2" charset="2"/>
              <a:buAutoNum type="circleNumWdWhitePlain"/>
            </a:pPr>
            <a:r>
              <a:rPr lang="zh-TW" altLang="en-US" sz="3000" b="1" dirty="0" smtClean="0"/>
              <a:t>登出</a:t>
            </a:r>
            <a:endParaRPr lang="en-US" altLang="zh-TW" b="1" dirty="0" smtClean="0"/>
          </a:p>
          <a:p>
            <a:pPr marL="901700" lvl="1" indent="-400050">
              <a:buFont typeface="Wingdings" panose="05000000000000000000" pitchFamily="2" charset="2"/>
              <a:buAutoNum type="circleNumWdWhitePlain"/>
            </a:pPr>
            <a:r>
              <a:rPr lang="zh-TW" altLang="en-US" sz="3000" b="1" dirty="0" smtClean="0"/>
              <a:t>開啟聊天視窗</a:t>
            </a:r>
            <a:endParaRPr lang="en-US" altLang="zh-TW" sz="3000" b="1" dirty="0" smtClean="0"/>
          </a:p>
          <a:p>
            <a:pPr marL="398780" indent="-400050">
              <a:buFont typeface="Wingdings" panose="05000000000000000000" pitchFamily="2" charset="2"/>
              <a:buAutoNum type="arabicPeriod"/>
            </a:pPr>
            <a:r>
              <a:rPr lang="zh-TW" altLang="en-US" sz="3400" b="1" dirty="0" smtClean="0"/>
              <a:t>背景執行</a:t>
            </a:r>
            <a:r>
              <a:rPr lang="en-US" altLang="zh-TW" sz="3400" b="1" dirty="0" smtClean="0"/>
              <a:t>-</a:t>
            </a:r>
            <a:r>
              <a:rPr lang="en-US" altLang="zh-TW" sz="3400" b="1" dirty="0" err="1" smtClean="0"/>
              <a:t>TimerTask</a:t>
            </a:r>
            <a:r>
              <a:rPr lang="zh-TW" altLang="en-US" sz="3400" b="1" dirty="0" smtClean="0"/>
              <a:t>更新畫面</a:t>
            </a:r>
            <a:endParaRPr lang="en-US" altLang="zh-TW" sz="3400" b="1" dirty="0" smtClean="0"/>
          </a:p>
          <a:p>
            <a:pPr marL="398780" indent="-400050">
              <a:buFont typeface="Wingdings" panose="05000000000000000000" pitchFamily="2" charset="2"/>
              <a:buAutoNum type="arabicPeriod"/>
            </a:pPr>
            <a:endParaRPr lang="en-US" altLang="zh-TW" sz="3400" b="1" dirty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zh-TW" altLang="en-US" dirty="0" smtClean="0"/>
              <a:t>個人主頁畫面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835" y="1412691"/>
            <a:ext cx="3200847" cy="450595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834" y="1412691"/>
            <a:ext cx="3200847" cy="450595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834" y="1412691"/>
            <a:ext cx="3200847" cy="45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44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內容版面配置區 6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 marL="398780" indent="-400050">
              <a:buFont typeface="Wingdings" panose="05000000000000000000" pitchFamily="2" charset="2"/>
              <a:buAutoNum type="circleNumWdWhitePlain"/>
            </a:pPr>
            <a:r>
              <a:rPr lang="zh-TW" altLang="en-US" sz="2800" b="1" dirty="0" smtClean="0"/>
              <a:t>加入好友：</a:t>
            </a:r>
            <a:endParaRPr lang="en-US" altLang="zh-TW" sz="2800" b="1" dirty="0" smtClean="0"/>
          </a:p>
          <a:p>
            <a:pPr marL="501650" lvl="1" indent="0">
              <a:buNone/>
            </a:pPr>
            <a:r>
              <a:rPr lang="zh-TW" altLang="en-US" sz="2400" b="1" dirty="0" smtClean="0"/>
              <a:t>透過</a:t>
            </a:r>
            <a:r>
              <a:rPr lang="zh-TW" altLang="en-US" sz="2400" b="1" dirty="0"/>
              <a:t>對方</a:t>
            </a:r>
            <a:r>
              <a:rPr lang="en-US" altLang="zh-TW" sz="2400" b="1" dirty="0" smtClean="0"/>
              <a:t>ID</a:t>
            </a:r>
            <a:r>
              <a:rPr lang="zh-TW" altLang="en-US" sz="2400" b="1" dirty="0" smtClean="0"/>
              <a:t>至資料庫取得資訊後加入好友列表</a:t>
            </a:r>
            <a:endParaRPr lang="en-US" altLang="zh-TW" sz="2400" b="1" dirty="0"/>
          </a:p>
          <a:p>
            <a:pPr marL="398780" indent="-400050">
              <a:buFont typeface="Wingdings" panose="05000000000000000000" pitchFamily="2" charset="2"/>
              <a:buAutoNum type="circleNumWdWhitePlain"/>
            </a:pPr>
            <a:r>
              <a:rPr lang="zh-TW" altLang="en-US" sz="2800" b="1" dirty="0"/>
              <a:t>個人</a:t>
            </a:r>
            <a:r>
              <a:rPr lang="zh-TW" altLang="en-US" sz="2800" b="1" dirty="0" smtClean="0"/>
              <a:t>設定：</a:t>
            </a:r>
            <a:endParaRPr lang="en-US" altLang="zh-TW" sz="2800" b="1" dirty="0" smtClean="0"/>
          </a:p>
          <a:p>
            <a:pPr marL="844550" lvl="1" indent="-342900">
              <a:buFont typeface="Arial" panose="020B0604020202020204" pitchFamily="34" charset="0"/>
              <a:buChar char="•"/>
            </a:pPr>
            <a:r>
              <a:rPr lang="en-US" altLang="zh-TW" sz="2400" b="1" dirty="0" err="1" smtClean="0"/>
              <a:t>JFileChooser</a:t>
            </a:r>
            <a:r>
              <a:rPr lang="zh-TW" altLang="en-US" sz="2400" b="1" dirty="0"/>
              <a:t>讓</a:t>
            </a:r>
            <a:r>
              <a:rPr lang="zh-TW" altLang="en-US" sz="2400" b="1" dirty="0" smtClean="0"/>
              <a:t>用戶上傳圖片進行頭像</a:t>
            </a:r>
            <a:r>
              <a:rPr lang="zh-TW" altLang="en-US" sz="2400" b="1" dirty="0"/>
              <a:t>變更，並更新至資料庫</a:t>
            </a:r>
            <a:endParaRPr lang="en-US" altLang="zh-TW" sz="2400" b="1" dirty="0" smtClean="0"/>
          </a:p>
          <a:p>
            <a:pPr marL="844550" lvl="1" indent="-342900">
              <a:buFont typeface="Arial" panose="020B0604020202020204" pitchFamily="34" charset="0"/>
              <a:buChar char="•"/>
            </a:pPr>
            <a:r>
              <a:rPr lang="en-US" altLang="zh-TW" sz="2400" b="1" dirty="0" err="1" smtClean="0"/>
              <a:t>TimerTask</a:t>
            </a:r>
            <a:r>
              <a:rPr lang="zh-TW" altLang="en-US" sz="2400" b="1" dirty="0" smtClean="0"/>
              <a:t>取得用戶輸入</a:t>
            </a:r>
            <a:r>
              <a:rPr lang="zh-TW" altLang="en-US" sz="2400" b="1" dirty="0"/>
              <a:t>文字</a:t>
            </a:r>
            <a:r>
              <a:rPr lang="zh-TW" altLang="en-US" sz="2400" b="1" dirty="0" smtClean="0"/>
              <a:t>，產生預覽的效果</a:t>
            </a:r>
            <a:endParaRPr lang="en-US" altLang="zh-TW" sz="2400" b="1" dirty="0" smtClean="0"/>
          </a:p>
        </p:txBody>
      </p:sp>
      <p:sp>
        <p:nvSpPr>
          <p:cNvPr id="9" name="文字版面配置區 8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zh-TW" altLang="en-US" dirty="0" smtClean="0"/>
              <a:t>事件</a:t>
            </a:r>
            <a:r>
              <a:rPr lang="zh-TW" altLang="en-US" dirty="0"/>
              <a:t>觸發</a:t>
            </a:r>
            <a:r>
              <a:rPr lang="zh-TW" altLang="en-US" dirty="0" smtClean="0"/>
              <a:t>視窗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zh-TW" altLang="en-US" dirty="0" smtClean="0"/>
              <a:t>個人主頁畫面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835" y="1412691"/>
            <a:ext cx="3200847" cy="4505954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469" y="3127430"/>
            <a:ext cx="2915057" cy="279121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3391" y="1412691"/>
            <a:ext cx="2791215" cy="1295581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835" y="1412691"/>
            <a:ext cx="3200847" cy="4505954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835" y="1412691"/>
            <a:ext cx="3200847" cy="4505954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705435" y="1855694"/>
            <a:ext cx="396000" cy="396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3120751" y="1862481"/>
            <a:ext cx="396000" cy="396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7" name="群組 16"/>
          <p:cNvGrpSpPr/>
          <p:nvPr/>
        </p:nvGrpSpPr>
        <p:grpSpPr>
          <a:xfrm>
            <a:off x="6398997" y="5689803"/>
            <a:ext cx="684000" cy="648000"/>
            <a:chOff x="2002396" y="4175066"/>
            <a:chExt cx="828000" cy="828000"/>
          </a:xfrm>
        </p:grpSpPr>
        <p:sp>
          <p:nvSpPr>
            <p:cNvPr id="18" name="橢圓 17"/>
            <p:cNvSpPr/>
            <p:nvPr/>
          </p:nvSpPr>
          <p:spPr>
            <a:xfrm>
              <a:off x="2002396" y="4175066"/>
              <a:ext cx="828000" cy="828000"/>
            </a:xfrm>
            <a:prstGeom prst="ellipse">
              <a:avLst/>
            </a:pr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9" name="Picture 2" descr="184,885 點擊相關的向量圖素材集- 123RF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9612" y="4252282"/>
              <a:ext cx="673567" cy="673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039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  <p:bldP spid="1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文字版面配置區 8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zh-TW" altLang="en-US" dirty="0" smtClean="0"/>
              <a:t>事件</a:t>
            </a:r>
            <a:r>
              <a:rPr lang="zh-TW" altLang="en-US" dirty="0"/>
              <a:t>觸發</a:t>
            </a:r>
            <a:r>
              <a:rPr lang="zh-TW" altLang="en-US" dirty="0" smtClean="0"/>
              <a:t>視窗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zh-TW" altLang="en-US" dirty="0" smtClean="0"/>
              <a:t>個人主頁畫面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835" y="1412691"/>
            <a:ext cx="3200847" cy="4505954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469" y="3127430"/>
            <a:ext cx="2915057" cy="279121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3391" y="1412691"/>
            <a:ext cx="2791215" cy="1295581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835" y="1412691"/>
            <a:ext cx="3200847" cy="4505954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835" y="1412691"/>
            <a:ext cx="3200847" cy="4505954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834" y="1412691"/>
            <a:ext cx="3200847" cy="4505954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 marL="398780" indent="-400050">
              <a:buFont typeface="Wingdings" panose="05000000000000000000" pitchFamily="2" charset="2"/>
              <a:buAutoNum type="circleNumWdWhitePlain"/>
            </a:pPr>
            <a:r>
              <a:rPr lang="zh-TW" altLang="en-US" sz="2800" b="1" dirty="0"/>
              <a:t>加入好友：</a:t>
            </a:r>
            <a:endParaRPr lang="en-US" altLang="zh-TW" sz="2800" b="1" dirty="0"/>
          </a:p>
          <a:p>
            <a:pPr marL="501650" lvl="1" indent="0">
              <a:buNone/>
            </a:pPr>
            <a:r>
              <a:rPr lang="zh-TW" altLang="en-US" sz="2400" b="1" dirty="0"/>
              <a:t>透過對方</a:t>
            </a:r>
            <a:r>
              <a:rPr lang="en-US" altLang="zh-TW" sz="2400" b="1" dirty="0"/>
              <a:t>ID</a:t>
            </a:r>
            <a:r>
              <a:rPr lang="zh-TW" altLang="en-US" sz="2400" b="1" dirty="0"/>
              <a:t>至資料庫取得資訊後加入好友列表</a:t>
            </a:r>
            <a:endParaRPr lang="en-US" altLang="zh-TW" sz="2400" b="1" dirty="0"/>
          </a:p>
          <a:p>
            <a:pPr marL="398780" indent="-400050">
              <a:buFont typeface="Wingdings" panose="05000000000000000000" pitchFamily="2" charset="2"/>
              <a:buAutoNum type="circleNumWdWhitePlain"/>
            </a:pPr>
            <a:r>
              <a:rPr lang="zh-TW" altLang="en-US" sz="2800" b="1" dirty="0"/>
              <a:t>個人設定：</a:t>
            </a:r>
            <a:endParaRPr lang="en-US" altLang="zh-TW" sz="2800" b="1" dirty="0"/>
          </a:p>
          <a:p>
            <a:pPr marL="844550" lvl="1" indent="-342900">
              <a:buFont typeface="Arial" panose="020B0604020202020204" pitchFamily="34" charset="0"/>
              <a:buChar char="•"/>
            </a:pPr>
            <a:r>
              <a:rPr lang="en-US" altLang="zh-TW" sz="2400" b="1" dirty="0" err="1" smtClean="0"/>
              <a:t>JFileChooser</a:t>
            </a:r>
            <a:r>
              <a:rPr lang="zh-TW" altLang="en-US" sz="2400" b="1" dirty="0"/>
              <a:t>讓用戶上傳圖片進行頭像</a:t>
            </a:r>
            <a:r>
              <a:rPr lang="zh-TW" altLang="en-US" sz="2400" b="1" dirty="0" smtClean="0"/>
              <a:t>變更，並更新至資料庫</a:t>
            </a:r>
            <a:endParaRPr lang="en-US" altLang="zh-TW" sz="2400" b="1" dirty="0"/>
          </a:p>
          <a:p>
            <a:pPr marL="844550" lvl="1" indent="-342900">
              <a:buFont typeface="Arial" panose="020B0604020202020204" pitchFamily="34" charset="0"/>
              <a:buChar char="•"/>
            </a:pPr>
            <a:r>
              <a:rPr lang="en-US" altLang="zh-TW" sz="2400" b="1" dirty="0" err="1" smtClean="0"/>
              <a:t>TimerTask</a:t>
            </a:r>
            <a:r>
              <a:rPr lang="zh-TW" altLang="en-US" sz="2400" b="1" dirty="0"/>
              <a:t>取得用戶輸入文字，產生預覽的</a:t>
            </a:r>
            <a:r>
              <a:rPr lang="zh-TW" altLang="en-US" sz="2400" b="1" dirty="0" smtClean="0"/>
              <a:t>效果</a:t>
            </a:r>
            <a:endParaRPr lang="en-US" altLang="zh-TW" sz="2400" b="1" dirty="0"/>
          </a:p>
        </p:txBody>
      </p:sp>
      <p:sp>
        <p:nvSpPr>
          <p:cNvPr id="15" name="矩形 14"/>
          <p:cNvSpPr/>
          <p:nvPr/>
        </p:nvSpPr>
        <p:spPr>
          <a:xfrm>
            <a:off x="873833" y="1665646"/>
            <a:ext cx="900376" cy="75303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90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內容版面配置區 6"/>
          <p:cNvSpPr>
            <a:spLocks noGrp="1"/>
          </p:cNvSpPr>
          <p:nvPr>
            <p:ph sz="half" idx="1"/>
          </p:nvPr>
        </p:nvSpPr>
        <p:spPr/>
        <p:txBody>
          <a:bodyPr anchor="ctr">
            <a:normAutofit/>
          </a:bodyPr>
          <a:lstStyle/>
          <a:p>
            <a:pPr marL="513080" indent="-514350">
              <a:buFont typeface="Wingdings" panose="05000000000000000000" pitchFamily="2" charset="2"/>
              <a:buAutoNum type="circleNumWdWhitePlain" startAt="3"/>
            </a:pPr>
            <a:r>
              <a:rPr lang="zh-TW" altLang="en-US" sz="2800" b="1" dirty="0" smtClean="0"/>
              <a:t>個人狀態變更：</a:t>
            </a:r>
            <a:endParaRPr lang="en-US" altLang="zh-TW" sz="2800" b="1" dirty="0" smtClean="0"/>
          </a:p>
          <a:p>
            <a:pPr marL="844550" lvl="1" indent="-342900"/>
            <a:r>
              <a:rPr lang="en-US" altLang="zh-TW" sz="2400" b="1" dirty="0" err="1" smtClean="0"/>
              <a:t>JComboBox</a:t>
            </a:r>
            <a:r>
              <a:rPr lang="zh-TW" altLang="en-US" sz="2400" b="1" dirty="0" smtClean="0"/>
              <a:t>增加下</a:t>
            </a:r>
            <a:r>
              <a:rPr lang="zh-TW" altLang="en-US" sz="2400" b="1" dirty="0"/>
              <a:t>拉式</a:t>
            </a:r>
            <a:r>
              <a:rPr lang="zh-TW" altLang="en-US" sz="2400" b="1" dirty="0" smtClean="0"/>
              <a:t>選單</a:t>
            </a:r>
            <a:endParaRPr lang="en-US" altLang="zh-TW" sz="2400" b="1" dirty="0"/>
          </a:p>
          <a:p>
            <a:pPr marL="844550" lvl="1" indent="-342900"/>
            <a:r>
              <a:rPr lang="en-US" altLang="zh-TW" sz="2400" b="1" dirty="0" err="1" smtClean="0"/>
              <a:t>ItemListener</a:t>
            </a:r>
            <a:r>
              <a:rPr lang="zh-TW" altLang="en-US" sz="2400" b="1" dirty="0"/>
              <a:t>將選項</a:t>
            </a:r>
            <a:r>
              <a:rPr lang="zh-TW" altLang="en-US" sz="2400" b="1" dirty="0" smtClean="0"/>
              <a:t>更新至資料庫</a:t>
            </a:r>
            <a:endParaRPr lang="en-US" altLang="zh-TW" sz="2400" b="1" dirty="0" smtClean="0"/>
          </a:p>
          <a:p>
            <a:pPr marL="844550" lvl="1" indent="-342900"/>
            <a:r>
              <a:rPr lang="en-US" altLang="zh-TW" sz="2400" b="1" dirty="0" err="1" smtClean="0"/>
              <a:t>PopupMenuListener</a:t>
            </a:r>
            <a:r>
              <a:rPr lang="zh-TW" altLang="en-US" sz="2400" b="1" dirty="0"/>
              <a:t>取得</a:t>
            </a:r>
            <a:r>
              <a:rPr lang="zh-TW" altLang="en-US" sz="2400" b="1" dirty="0" smtClean="0"/>
              <a:t>選項，設定文字色彩</a:t>
            </a:r>
            <a:endParaRPr lang="en-US" altLang="zh-TW" sz="2400" b="1" dirty="0"/>
          </a:p>
          <a:p>
            <a:pPr marL="398780" indent="-400050">
              <a:buFont typeface="Wingdings" panose="05000000000000000000" pitchFamily="2" charset="2"/>
              <a:buAutoNum type="circleNumWdWhitePlain" startAt="3"/>
            </a:pPr>
            <a:r>
              <a:rPr lang="zh-TW" altLang="en-US" sz="2800" b="1" dirty="0" smtClean="0"/>
              <a:t>登出：</a:t>
            </a:r>
            <a:endParaRPr lang="en-US" altLang="zh-TW" sz="2800" b="1" dirty="0" smtClean="0"/>
          </a:p>
          <a:p>
            <a:pPr marL="501650" lvl="1" indent="0">
              <a:buNone/>
            </a:pPr>
            <a:r>
              <a:rPr lang="zh-TW" altLang="en-US" sz="2400" b="1" dirty="0" smtClean="0"/>
              <a:t>關閉所有程式，並將離線狀態更新至資料庫</a:t>
            </a:r>
            <a:endParaRPr lang="en-US" altLang="zh-TW" sz="2400" b="1" dirty="0" smtClean="0"/>
          </a:p>
        </p:txBody>
      </p:sp>
      <p:sp>
        <p:nvSpPr>
          <p:cNvPr id="9" name="文字版面配置區 8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zh-TW" altLang="en-US" dirty="0"/>
              <a:t>事件觸發</a:t>
            </a:r>
            <a:r>
              <a:rPr lang="zh-TW" altLang="en-US" dirty="0" smtClean="0"/>
              <a:t>視窗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zh-TW" altLang="en-US" dirty="0" smtClean="0"/>
              <a:t>個人主頁畫面</a:t>
            </a:r>
            <a:endParaRPr lang="zh-TW" altLang="en-US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835" y="1412691"/>
            <a:ext cx="3200847" cy="4505954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1522" y="4245444"/>
            <a:ext cx="2514951" cy="1162212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 rotWithShape="1">
          <a:blip r:embed="rId2"/>
          <a:srcRect b="57383"/>
          <a:stretch/>
        </p:blipFill>
        <p:spPr>
          <a:xfrm>
            <a:off x="4798575" y="1608642"/>
            <a:ext cx="3200847" cy="1920331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834" y="1412691"/>
            <a:ext cx="3200847" cy="4505954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833" y="1412691"/>
            <a:ext cx="3200847" cy="4505954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1774209" y="1719618"/>
            <a:ext cx="684000" cy="684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3358583" y="1863618"/>
            <a:ext cx="396000" cy="396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8" name="群組 17"/>
          <p:cNvGrpSpPr/>
          <p:nvPr/>
        </p:nvGrpSpPr>
        <p:grpSpPr>
          <a:xfrm>
            <a:off x="6056997" y="2537028"/>
            <a:ext cx="684000" cy="648000"/>
            <a:chOff x="2002396" y="4175066"/>
            <a:chExt cx="828000" cy="828000"/>
          </a:xfrm>
        </p:grpSpPr>
        <p:sp>
          <p:nvSpPr>
            <p:cNvPr id="19" name="橢圓 18"/>
            <p:cNvSpPr/>
            <p:nvPr/>
          </p:nvSpPr>
          <p:spPr>
            <a:xfrm>
              <a:off x="2002396" y="4175066"/>
              <a:ext cx="828000" cy="828000"/>
            </a:xfrm>
            <a:prstGeom prst="ellipse">
              <a:avLst/>
            </a:pr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20" name="Picture 2" descr="184,885 點擊相關的向量圖素材集- 123RF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9612" y="4252282"/>
              <a:ext cx="673567" cy="673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9361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7" grpId="0" animBg="1"/>
      <p:bldP spid="17" grpId="1" animBg="1"/>
    </p:bldLst>
  </p:timing>
</p:sld>
</file>

<file path=ppt/theme/theme1.xml><?xml version="1.0" encoding="utf-8"?>
<a:theme xmlns:a="http://schemas.openxmlformats.org/drawingml/2006/main" name="框架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框架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框架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框架</Template>
  <TotalTime>1165</TotalTime>
  <Words>588</Words>
  <Application>Microsoft Office PowerPoint</Application>
  <PresentationFormat>寬螢幕</PresentationFormat>
  <Paragraphs>137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5" baseType="lpstr">
      <vt:lpstr>微軟正黑體</vt:lpstr>
      <vt:lpstr>Arial</vt:lpstr>
      <vt:lpstr>Corbel</vt:lpstr>
      <vt:lpstr>Segoe Script</vt:lpstr>
      <vt:lpstr>Segoe UI</vt:lpstr>
      <vt:lpstr>Tahoma</vt:lpstr>
      <vt:lpstr>Wingdings</vt:lpstr>
      <vt:lpstr>Wingdings 2</vt:lpstr>
      <vt:lpstr>框架</vt:lpstr>
      <vt:lpstr>聊天應用程式 – Talk</vt:lpstr>
      <vt:lpstr>主要功能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yajuan</dc:creator>
  <cp:lastModifiedBy>yajuan</cp:lastModifiedBy>
  <cp:revision>123</cp:revision>
  <dcterms:created xsi:type="dcterms:W3CDTF">2022-08-22T07:06:35Z</dcterms:created>
  <dcterms:modified xsi:type="dcterms:W3CDTF">2022-08-25T14:36:40Z</dcterms:modified>
</cp:coreProperties>
</file>