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3" pos="960" userDrawn="1">
          <p15:clr>
            <a:srgbClr val="A4A3A4"/>
          </p15:clr>
        </p15:guide>
        <p15:guide id="4" pos="26688" userDrawn="1">
          <p15:clr>
            <a:srgbClr val="A4A3A4"/>
          </p15:clr>
        </p15:guide>
        <p15:guide id="5" orient="horz" pos="19656" userDrawn="1">
          <p15:clr>
            <a:srgbClr val="A4A3A4"/>
          </p15:clr>
        </p15:guide>
        <p15:guide id="6" pos="6816" userDrawn="1">
          <p15:clr>
            <a:srgbClr val="A4A3A4"/>
          </p15:clr>
        </p15:guide>
        <p15:guide id="7" pos="7584" userDrawn="1">
          <p15:clr>
            <a:srgbClr val="A4A3A4"/>
          </p15:clr>
        </p15:guide>
        <p15:guide id="8" pos="13440" userDrawn="1">
          <p15:clr>
            <a:srgbClr val="A4A3A4"/>
          </p15:clr>
        </p15:guide>
        <p15:guide id="9" pos="14208" userDrawn="1">
          <p15:clr>
            <a:srgbClr val="A4A3A4"/>
          </p15:clr>
        </p15:guide>
        <p15:guide id="10" pos="20064" userDrawn="1">
          <p15:clr>
            <a:srgbClr val="A4A3A4"/>
          </p15:clr>
        </p15:guide>
        <p15:guide id="11" pos="20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7B4C"/>
    <a:srgbClr val="33006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87" autoAdjust="0"/>
    <p:restoredTop sz="94830" autoAdjust="0"/>
  </p:normalViewPr>
  <p:slideViewPr>
    <p:cSldViewPr snapToGrid="0" snapToObjects="1" showGuides="1">
      <p:cViewPr>
        <p:scale>
          <a:sx n="59" d="100"/>
          <a:sy n="59" d="100"/>
        </p:scale>
        <p:origin x="42" y="-7662"/>
      </p:cViewPr>
      <p:guideLst>
        <p:guide orient="horz" pos="1080"/>
        <p:guide pos="960"/>
        <p:guide pos="26688"/>
        <p:guide orient="horz" pos="19656"/>
        <p:guide pos="6816"/>
        <p:guide pos="7584"/>
        <p:guide pos="13440"/>
        <p:guide pos="14208"/>
        <p:guide pos="20064"/>
        <p:guide pos="208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93C6-4C62-8C21-42E1957B3BD3}"/>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93C6-4C62-8C21-42E1957B3BD3}"/>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93C6-4C62-8C21-42E1957B3BD3}"/>
            </c:ext>
          </c:extLst>
        </c:ser>
        <c:dLbls>
          <c:showLegendKey val="0"/>
          <c:showVal val="0"/>
          <c:showCatName val="0"/>
          <c:showSerName val="0"/>
          <c:showPercent val="0"/>
          <c:showBubbleSize val="0"/>
        </c:dLbls>
        <c:smooth val="0"/>
        <c:axId val="-218953008"/>
        <c:axId val="-209248688"/>
      </c:lineChart>
      <c:catAx>
        <c:axId val="-218953008"/>
        <c:scaling>
          <c:orientation val="minMax"/>
        </c:scaling>
        <c:delete val="1"/>
        <c:axPos val="b"/>
        <c:numFmt formatCode="General" sourceLinked="1"/>
        <c:majorTickMark val="none"/>
        <c:minorTickMark val="none"/>
        <c:tickLblPos val="nextTo"/>
        <c:crossAx val="-209248688"/>
        <c:crosses val="autoZero"/>
        <c:auto val="1"/>
        <c:lblAlgn val="ctr"/>
        <c:lblOffset val="100"/>
        <c:noMultiLvlLbl val="0"/>
      </c:catAx>
      <c:valAx>
        <c:axId val="-209248688"/>
        <c:scaling>
          <c:orientation val="minMax"/>
        </c:scaling>
        <c:delete val="0"/>
        <c:axPos val="l"/>
        <c:majorGridlines>
          <c:spPr>
            <a:ln w="9525" cap="flat" cmpd="sng" algn="ctr">
              <a:solidFill>
                <a:schemeClr val="accent5">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accent5">
                    <a:lumMod val="60000"/>
                    <a:lumOff val="40000"/>
                  </a:schemeClr>
                </a:solidFill>
                <a:latin typeface="Uni Sans" charset="0"/>
                <a:ea typeface="Uni Sans" charset="0"/>
                <a:cs typeface="Uni Sans" charset="0"/>
              </a:defRPr>
            </a:pPr>
            <a:endParaRPr lang="en-US"/>
          </a:p>
        </c:txPr>
        <c:crossAx val="-218953008"/>
        <c:crosses val="autoZero"/>
        <c:crossBetween val="between"/>
      </c:valAx>
      <c:spPr>
        <a:solidFill>
          <a:srgbClr val="FFFFFF"/>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E5473-0E9B-4E59-948B-14DD749F0DE1}" type="datetimeFigureOut">
              <a:rPr lang="en-US" smtClean="0"/>
              <a:t>8/14/2019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31362-810E-4C7C-9C12-3BEBA0D4BF37}" type="slidenum">
              <a:rPr lang="en-US" smtClean="0"/>
              <a:t>‹#›</a:t>
            </a:fld>
            <a:endParaRPr lang="en-US"/>
          </a:p>
        </p:txBody>
      </p:sp>
    </p:spTree>
    <p:extLst>
      <p:ext uri="{BB962C8B-B14F-4D97-AF65-F5344CB8AC3E}">
        <p14:creationId xmlns:p14="http://schemas.microsoft.com/office/powerpoint/2010/main" val="1891584717"/>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r>
              <a:rPr lang="en-US" dirty="0"/>
              <a:t>Is continuous upload part of our proof of concept or something we are implementing?</a:t>
            </a:r>
          </a:p>
          <a:p>
            <a:r>
              <a:rPr lang="en-US" dirty="0"/>
              <a:t>TEG compared to solar, batteries, need for human intervention, numbers for amt of power</a:t>
            </a:r>
          </a:p>
        </p:txBody>
      </p:sp>
      <p:sp>
        <p:nvSpPr>
          <p:cNvPr id="4" name="Slide Number Placeholder 3"/>
          <p:cNvSpPr>
            <a:spLocks noGrp="1"/>
          </p:cNvSpPr>
          <p:nvPr>
            <p:ph type="sldNum" sz="quarter" idx="5"/>
          </p:nvPr>
        </p:nvSpPr>
        <p:spPr/>
        <p:txBody>
          <a:bodyPr/>
          <a:lstStyle/>
          <a:p>
            <a:fld id="{D7D31362-810E-4C7C-9C12-3BEBA0D4BF37}" type="slidenum">
              <a:rPr lang="en-US" smtClean="0"/>
              <a:t>1</a:t>
            </a:fld>
            <a:endParaRPr lang="en-US"/>
          </a:p>
        </p:txBody>
      </p:sp>
    </p:spTree>
    <p:extLst>
      <p:ext uri="{BB962C8B-B14F-4D97-AF65-F5344CB8AC3E}">
        <p14:creationId xmlns:p14="http://schemas.microsoft.com/office/powerpoint/2010/main" val="9856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6279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307028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136242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416729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65329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353659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1730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84967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38770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62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extLst>
      <p:ext uri="{BB962C8B-B14F-4D97-AF65-F5344CB8AC3E}">
        <p14:creationId xmlns:p14="http://schemas.microsoft.com/office/powerpoint/2010/main" val="225254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4280EEA-D0D3-8B4B-92D4-DEB51ACFF84E}" type="datetimeFigureOut">
              <a:rPr lang="en-US" smtClean="0"/>
              <a:t>8/14/2019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35659161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chart" Target="../charts/chart2.xml"/><Relationship Id="rId10" Type="http://schemas.openxmlformats.org/officeDocument/2006/relationships/image" Target="../media/image6.png"/><Relationship Id="rId4" Type="http://schemas.openxmlformats.org/officeDocument/2006/relationships/chart" Target="../charts/chart1.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Arrow: Curved Right 47">
            <a:extLst>
              <a:ext uri="{FF2B5EF4-FFF2-40B4-BE49-F238E27FC236}">
                <a16:creationId xmlns:a16="http://schemas.microsoft.com/office/drawing/2014/main" id="{86174A54-F50E-4B5D-A63C-EE51FC0D9C46}"/>
              </a:ext>
            </a:extLst>
          </p:cNvPr>
          <p:cNvSpPr/>
          <p:nvPr/>
        </p:nvSpPr>
        <p:spPr>
          <a:xfrm rot="19038549">
            <a:off x="14267751" y="11134928"/>
            <a:ext cx="1560877" cy="3440030"/>
          </a:xfrm>
          <a:prstGeom prst="curvedRightArrow">
            <a:avLst>
              <a:gd name="adj1" fmla="val 26665"/>
              <a:gd name="adj2" fmla="val 61982"/>
              <a:gd name="adj3" fmla="val 36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descr="Purple Header Bar"/>
          <p:cNvSpPr/>
          <p:nvPr/>
        </p:nvSpPr>
        <p:spPr>
          <a:xfrm>
            <a:off x="0" y="866279"/>
            <a:ext cx="43891200" cy="6400800"/>
          </a:xfrm>
          <a:prstGeom prst="rect">
            <a:avLst/>
          </a:prstGeom>
          <a:solidFill>
            <a:srgbClr val="3300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77" dirty="0"/>
          </a:p>
        </p:txBody>
      </p:sp>
      <p:sp>
        <p:nvSpPr>
          <p:cNvPr id="2" name="Title 1"/>
          <p:cNvSpPr>
            <a:spLocks noGrp="1"/>
          </p:cNvSpPr>
          <p:nvPr>
            <p:ph type="ctrTitle"/>
          </p:nvPr>
        </p:nvSpPr>
        <p:spPr>
          <a:xfrm>
            <a:off x="1524000" y="2404503"/>
            <a:ext cx="37307520" cy="2275843"/>
          </a:xfrm>
        </p:spPr>
        <p:txBody>
          <a:bodyPr anchor="b">
            <a:normAutofit fontScale="90000"/>
          </a:bodyPr>
          <a:lstStyle/>
          <a:p>
            <a:pPr algn="l"/>
            <a:r>
              <a:rPr lang="en-US" sz="9600" b="1" dirty="0">
                <a:solidFill>
                  <a:srgbClr val="FFFFFF"/>
                </a:solidFill>
                <a:latin typeface="Encode Sans Normal Black" charset="0"/>
                <a:ea typeface="Encode Sans Normal Black" charset="0"/>
                <a:cs typeface="Encode Sans Normal Black" charset="0"/>
              </a:rPr>
              <a:t>THERMOELECTRIC GENERATORS EMBEDDED IN TREES TO POWER </a:t>
            </a:r>
            <a:br>
              <a:rPr lang="en-US" sz="9600" b="1" dirty="0">
                <a:solidFill>
                  <a:srgbClr val="FFFFFF"/>
                </a:solidFill>
                <a:latin typeface="Encode Sans Normal Black" charset="0"/>
                <a:ea typeface="Encode Sans Normal Black" charset="0"/>
                <a:cs typeface="Encode Sans Normal Black" charset="0"/>
              </a:rPr>
            </a:br>
            <a:r>
              <a:rPr lang="en-US" sz="9600" b="1" dirty="0">
                <a:solidFill>
                  <a:srgbClr val="FFFFFF"/>
                </a:solidFill>
                <a:latin typeface="Encode Sans Normal Black" charset="0"/>
                <a:ea typeface="Encode Sans Normal Black" charset="0"/>
                <a:cs typeface="Encode Sans Normal Black" charset="0"/>
              </a:rPr>
              <a:t>WIRELESS SENSOR NETWORK: TRACKING AIR QUALITY SUSTAINABLY</a:t>
            </a:r>
          </a:p>
        </p:txBody>
      </p:sp>
      <p:sp>
        <p:nvSpPr>
          <p:cNvPr id="10" name="TextBox 9"/>
          <p:cNvSpPr txBox="1"/>
          <p:nvPr/>
        </p:nvSpPr>
        <p:spPr>
          <a:xfrm>
            <a:off x="1476611" y="5851532"/>
            <a:ext cx="32318306" cy="1200329"/>
          </a:xfrm>
          <a:prstGeom prst="rect">
            <a:avLst/>
          </a:prstGeom>
          <a:noFill/>
        </p:spPr>
        <p:txBody>
          <a:bodyPr wrap="square" rtlCol="0">
            <a:spAutoFit/>
          </a:bodyPr>
          <a:lstStyle/>
          <a:p>
            <a:r>
              <a:rPr lang="en-US" sz="3600" dirty="0" err="1">
                <a:solidFill>
                  <a:schemeClr val="bg1"/>
                </a:solidFill>
              </a:rPr>
              <a:t>Eyhab</a:t>
            </a:r>
            <a:r>
              <a:rPr lang="en-US" sz="3600" dirty="0">
                <a:solidFill>
                  <a:schemeClr val="bg1"/>
                </a:solidFill>
              </a:rPr>
              <a:t> Al-Masri</a:t>
            </a:r>
            <a:r>
              <a:rPr lang="en-US" sz="3600" baseline="30000" dirty="0">
                <a:solidFill>
                  <a:schemeClr val="bg1"/>
                </a:solidFill>
              </a:rPr>
              <a:t>1</a:t>
            </a:r>
            <a:r>
              <a:rPr lang="en-US" sz="3600" dirty="0">
                <a:solidFill>
                  <a:schemeClr val="bg1"/>
                </a:solidFill>
              </a:rPr>
              <a:t>, Francisco Baiocchi</a:t>
            </a:r>
            <a:r>
              <a:rPr lang="en-US" sz="3600" baseline="30000" dirty="0">
                <a:solidFill>
                  <a:schemeClr val="bg1"/>
                </a:solidFill>
              </a:rPr>
              <a:t>1</a:t>
            </a:r>
            <a:r>
              <a:rPr lang="en-US" sz="3600" dirty="0">
                <a:solidFill>
                  <a:schemeClr val="bg1"/>
                </a:solidFill>
              </a:rPr>
              <a:t>, Orlando Baiocchi</a:t>
            </a:r>
            <a:r>
              <a:rPr lang="en-US" sz="3600" baseline="30000" dirty="0">
                <a:solidFill>
                  <a:schemeClr val="bg1"/>
                </a:solidFill>
              </a:rPr>
              <a:t>1</a:t>
            </a:r>
            <a:r>
              <a:rPr lang="en-US" sz="3600" dirty="0">
                <a:solidFill>
                  <a:schemeClr val="bg1"/>
                </a:solidFill>
              </a:rPr>
              <a:t>, </a:t>
            </a:r>
            <a:r>
              <a:rPr lang="en-US" sz="3600" dirty="0" err="1">
                <a:solidFill>
                  <a:schemeClr val="bg1"/>
                </a:solidFill>
              </a:rPr>
              <a:t>Katalina</a:t>
            </a:r>
            <a:r>
              <a:rPr lang="en-US" sz="3600" dirty="0">
                <a:solidFill>
                  <a:schemeClr val="bg1"/>
                </a:solidFill>
              </a:rPr>
              <a:t> Biondi</a:t>
            </a:r>
            <a:r>
              <a:rPr lang="en-US" sz="3600" baseline="30000" dirty="0">
                <a:solidFill>
                  <a:schemeClr val="bg1"/>
                </a:solidFill>
              </a:rPr>
              <a:t>1</a:t>
            </a:r>
            <a:r>
              <a:rPr lang="en-US" sz="3600" dirty="0">
                <a:solidFill>
                  <a:schemeClr val="bg1"/>
                </a:solidFill>
              </a:rPr>
              <a:t>, Graham Boyer</a:t>
            </a:r>
            <a:r>
              <a:rPr lang="en-US" sz="3600" baseline="30000" dirty="0">
                <a:solidFill>
                  <a:schemeClr val="bg1"/>
                </a:solidFill>
              </a:rPr>
              <a:t>1</a:t>
            </a:r>
            <a:r>
              <a:rPr lang="en-US" sz="3600" dirty="0">
                <a:solidFill>
                  <a:schemeClr val="bg1"/>
                </a:solidFill>
              </a:rPr>
              <a:t>, Eric Carlson</a:t>
            </a:r>
            <a:r>
              <a:rPr lang="en-US" sz="3600" baseline="30000" dirty="0">
                <a:solidFill>
                  <a:schemeClr val="bg1"/>
                </a:solidFill>
              </a:rPr>
              <a:t>1</a:t>
            </a:r>
            <a:r>
              <a:rPr lang="en-US" sz="3600" dirty="0">
                <a:solidFill>
                  <a:schemeClr val="bg1"/>
                </a:solidFill>
              </a:rPr>
              <a:t>, Jared Ferguson</a:t>
            </a:r>
            <a:r>
              <a:rPr lang="en-US" sz="3600" baseline="30000" dirty="0">
                <a:solidFill>
                  <a:schemeClr val="bg1"/>
                </a:solidFill>
              </a:rPr>
              <a:t>1</a:t>
            </a:r>
            <a:r>
              <a:rPr lang="en-US" sz="3600" dirty="0">
                <a:solidFill>
                  <a:schemeClr val="bg1"/>
                </a:solidFill>
              </a:rPr>
              <a:t>, </a:t>
            </a:r>
            <a:r>
              <a:rPr lang="en-US" sz="3600" dirty="0" err="1">
                <a:solidFill>
                  <a:schemeClr val="bg1"/>
                </a:solidFill>
              </a:rPr>
              <a:t>Suganya</a:t>
            </a:r>
            <a:r>
              <a:rPr lang="en-US" sz="3600" dirty="0">
                <a:solidFill>
                  <a:schemeClr val="bg1"/>
                </a:solidFill>
              </a:rPr>
              <a:t> Jeyaraman</a:t>
            </a:r>
            <a:r>
              <a:rPr lang="en-US" sz="3600" baseline="30000" dirty="0">
                <a:solidFill>
                  <a:schemeClr val="bg1"/>
                </a:solidFill>
              </a:rPr>
              <a:t>1</a:t>
            </a:r>
            <a:r>
              <a:rPr lang="en-US" sz="3600" dirty="0">
                <a:solidFill>
                  <a:schemeClr val="bg1"/>
                </a:solidFill>
              </a:rPr>
              <a:t>, James Olmsted</a:t>
            </a:r>
            <a:r>
              <a:rPr lang="en-US" sz="3600" baseline="30000" dirty="0">
                <a:solidFill>
                  <a:schemeClr val="bg1"/>
                </a:solidFill>
              </a:rPr>
              <a:t>1</a:t>
            </a:r>
            <a:r>
              <a:rPr lang="en-US" sz="3600" dirty="0">
                <a:solidFill>
                  <a:schemeClr val="bg1"/>
                </a:solidFill>
              </a:rPr>
              <a:t>, Eric Pospisil</a:t>
            </a:r>
            <a:r>
              <a:rPr lang="en-US" sz="3600" baseline="30000" dirty="0">
                <a:solidFill>
                  <a:schemeClr val="bg1"/>
                </a:solidFill>
              </a:rPr>
              <a:t>1</a:t>
            </a:r>
            <a:r>
              <a:rPr lang="en-US" sz="3600" dirty="0">
                <a:solidFill>
                  <a:schemeClr val="bg1"/>
                </a:solidFill>
              </a:rPr>
              <a:t>, Nicholas Purcell</a:t>
            </a:r>
            <a:r>
              <a:rPr lang="en-US" sz="3600" baseline="30000" dirty="0">
                <a:solidFill>
                  <a:schemeClr val="bg1"/>
                </a:solidFill>
              </a:rPr>
              <a:t>1</a:t>
            </a:r>
            <a:r>
              <a:rPr lang="en-US" sz="3600" dirty="0">
                <a:solidFill>
                  <a:schemeClr val="bg1"/>
                </a:solidFill>
              </a:rPr>
              <a:t>, </a:t>
            </a:r>
            <a:r>
              <a:rPr lang="en-US" sz="3600" dirty="0" err="1">
                <a:solidFill>
                  <a:schemeClr val="bg1"/>
                </a:solidFill>
              </a:rPr>
              <a:t>Cleonilson</a:t>
            </a:r>
            <a:r>
              <a:rPr lang="en-US" sz="3600" dirty="0">
                <a:solidFill>
                  <a:schemeClr val="bg1"/>
                </a:solidFill>
              </a:rPr>
              <a:t> </a:t>
            </a:r>
            <a:r>
              <a:rPr lang="en-US" sz="3600" dirty="0" err="1">
                <a:solidFill>
                  <a:schemeClr val="bg1"/>
                </a:solidFill>
              </a:rPr>
              <a:t>Protasio</a:t>
            </a:r>
            <a:r>
              <a:rPr lang="en-US" sz="3600" dirty="0">
                <a:solidFill>
                  <a:schemeClr val="bg1"/>
                </a:solidFill>
              </a:rPr>
              <a:t> de Souza</a:t>
            </a:r>
            <a:r>
              <a:rPr lang="en-US" sz="3600" baseline="30000" dirty="0">
                <a:solidFill>
                  <a:schemeClr val="bg1"/>
                </a:solidFill>
              </a:rPr>
              <a:t>2</a:t>
            </a:r>
            <a:r>
              <a:rPr lang="en-US" sz="3600" dirty="0">
                <a:solidFill>
                  <a:schemeClr val="bg1"/>
                </a:solidFill>
              </a:rPr>
              <a:t>, James Stevens</a:t>
            </a:r>
            <a:r>
              <a:rPr lang="en-US" sz="3600" baseline="30000" dirty="0">
                <a:solidFill>
                  <a:schemeClr val="bg1"/>
                </a:solidFill>
              </a:rPr>
              <a:t>1</a:t>
            </a:r>
            <a:r>
              <a:rPr lang="en-US" sz="3600" dirty="0">
                <a:solidFill>
                  <a:schemeClr val="bg1"/>
                </a:solidFill>
              </a:rPr>
              <a:t>, Selina Teng</a:t>
            </a:r>
            <a:r>
              <a:rPr lang="en-US" sz="3600" baseline="30000" dirty="0">
                <a:solidFill>
                  <a:schemeClr val="bg1"/>
                </a:solidFill>
              </a:rPr>
              <a:t>1</a:t>
            </a:r>
            <a:endParaRPr lang="en-US" sz="3600" dirty="0">
              <a:solidFill>
                <a:schemeClr val="bg1"/>
              </a:solidFill>
            </a:endParaRPr>
          </a:p>
        </p:txBody>
      </p:sp>
      <p:sp>
        <p:nvSpPr>
          <p:cNvPr id="11" name="TextBox 10"/>
          <p:cNvSpPr txBox="1"/>
          <p:nvPr/>
        </p:nvSpPr>
        <p:spPr>
          <a:xfrm>
            <a:off x="1557867" y="8144120"/>
            <a:ext cx="9393936" cy="5016758"/>
          </a:xfrm>
          <a:prstGeom prst="rect">
            <a:avLst/>
          </a:prstGeom>
          <a:noFill/>
        </p:spPr>
        <p:txBody>
          <a:bodyPr wrap="square" rtlCol="0">
            <a:spAutoFit/>
          </a:bodyPr>
          <a:lstStyle/>
          <a:p>
            <a:r>
              <a:rPr lang="en-US" sz="3200" dirty="0"/>
              <a:t>THIS PROJECT EXPLORES THE USE OF THERMOELECTRIC GENERATORS (TEGS) POWERING A NETWORK OF IoT SENSORS TO DETECT AIR POLLUTION IN REALTIME. TEGs embedded in trees fuel a low-powered network of air pollution sensors, harvesting energy from the temperature gradient between the interior and exterior of the tree trunk. This source of renewable energy offers a sustainable way to monitor air quality in long-term setups and in remote forested areas, requiring little maintenance and upkeep. </a:t>
            </a:r>
            <a:endParaRPr lang="en-US" sz="3200" dirty="0">
              <a:solidFill>
                <a:srgbClr val="000000"/>
              </a:solidFill>
              <a:latin typeface="Open Sans" charset="0"/>
              <a:ea typeface="Open Sans" charset="0"/>
              <a:cs typeface="Open Sans" charset="0"/>
            </a:endParaRPr>
          </a:p>
        </p:txBody>
      </p:sp>
      <p:sp>
        <p:nvSpPr>
          <p:cNvPr id="14" name="Rectangle 13" descr="Purple box for quick facts"/>
          <p:cNvSpPr/>
          <p:nvPr/>
        </p:nvSpPr>
        <p:spPr>
          <a:xfrm>
            <a:off x="1557867" y="23261231"/>
            <a:ext cx="9393934" cy="6862648"/>
          </a:xfrm>
          <a:prstGeom prst="rect">
            <a:avLst/>
          </a:prstGeom>
          <a:solidFill>
            <a:srgbClr val="917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77"/>
          </a:p>
        </p:txBody>
      </p:sp>
      <p:sp>
        <p:nvSpPr>
          <p:cNvPr id="13" name="TextBox 12"/>
          <p:cNvSpPr txBox="1"/>
          <p:nvPr/>
        </p:nvSpPr>
        <p:spPr>
          <a:xfrm>
            <a:off x="1962786" y="23693674"/>
            <a:ext cx="8989015" cy="6862648"/>
          </a:xfrm>
          <a:prstGeom prst="rect">
            <a:avLst/>
          </a:prstGeom>
          <a:noFill/>
        </p:spPr>
        <p:txBody>
          <a:bodyPr wrap="square" rtlCol="0">
            <a:spAutoFit/>
          </a:bodyPr>
          <a:lstStyle/>
          <a:p>
            <a:pPr>
              <a:spcAft>
                <a:spcPts val="1600"/>
              </a:spcAft>
            </a:pPr>
            <a:r>
              <a:rPr lang="en-US" sz="3733" b="1" dirty="0">
                <a:solidFill>
                  <a:schemeClr val="bg1"/>
                </a:solidFill>
                <a:latin typeface="Encode Sans Normal Black" charset="0"/>
                <a:ea typeface="Encode Sans Normal Black" charset="0"/>
                <a:cs typeface="Encode Sans Normal Black" charset="0"/>
              </a:rPr>
              <a:t>PROJECT GOALS</a:t>
            </a:r>
          </a:p>
          <a:p>
            <a:pPr marL="457200" indent="-457200">
              <a:spcAft>
                <a:spcPts val="1600"/>
              </a:spcAft>
              <a:buFont typeface="Arial" panose="020B0604020202020204" pitchFamily="34" charset="0"/>
              <a:buChar char="•"/>
            </a:pPr>
            <a:r>
              <a:rPr lang="en-US" sz="2933" b="1" dirty="0">
                <a:solidFill>
                  <a:srgbClr val="FFFFFF"/>
                </a:solidFill>
              </a:rPr>
              <a:t>Create a low-cost, low-power wireless network for monitoring air pollution</a:t>
            </a:r>
          </a:p>
          <a:p>
            <a:pPr marL="457200" indent="-457200">
              <a:spcAft>
                <a:spcPts val="1600"/>
              </a:spcAft>
              <a:buFont typeface="Arial" panose="020B0604020202020204" pitchFamily="34" charset="0"/>
              <a:buChar char="•"/>
            </a:pPr>
            <a:r>
              <a:rPr lang="en-US" sz="2933" b="1" dirty="0">
                <a:solidFill>
                  <a:srgbClr val="FFFFFF"/>
                </a:solidFill>
              </a:rPr>
              <a:t>Develop a verification system for capable thermal sources (human body, road, trees…)</a:t>
            </a:r>
          </a:p>
          <a:p>
            <a:pPr marL="457200" indent="-457200">
              <a:spcAft>
                <a:spcPts val="1600"/>
              </a:spcAft>
              <a:buFont typeface="Arial" panose="020B0604020202020204" pitchFamily="34" charset="0"/>
              <a:buChar char="•"/>
            </a:pPr>
            <a:r>
              <a:rPr lang="en-US" sz="2933" b="1" dirty="0">
                <a:solidFill>
                  <a:srgbClr val="FFFFFF"/>
                </a:solidFill>
              </a:rPr>
              <a:t>Develop a mobile + web app to upload and analyze air quality data, visualizing regional trends over time</a:t>
            </a:r>
          </a:p>
          <a:p>
            <a:pPr marL="457200" indent="-457200">
              <a:spcAft>
                <a:spcPts val="1600"/>
              </a:spcAft>
              <a:buFont typeface="Arial" panose="020B0604020202020204" pitchFamily="34" charset="0"/>
              <a:buChar char="•"/>
            </a:pPr>
            <a:r>
              <a:rPr lang="en-US" sz="2933" b="1" dirty="0">
                <a:solidFill>
                  <a:srgbClr val="FFFFFF"/>
                </a:solidFill>
              </a:rPr>
              <a:t>Implement self-sustainable sensor networks in Tacoma, WA, and the Azores Islands, Portugal </a:t>
            </a:r>
          </a:p>
          <a:p>
            <a:pPr marL="457200" indent="-457200">
              <a:spcAft>
                <a:spcPts val="1600"/>
              </a:spcAft>
              <a:buFont typeface="Arial" panose="020B0604020202020204" pitchFamily="34" charset="0"/>
              <a:buChar char="•"/>
            </a:pPr>
            <a:r>
              <a:rPr lang="en-US" sz="2933" b="1" dirty="0">
                <a:solidFill>
                  <a:schemeClr val="bg1"/>
                </a:solidFill>
              </a:rPr>
              <a:t>Explore the concept and usefulness of </a:t>
            </a:r>
            <a:r>
              <a:rPr lang="en-US" sz="2933" b="1" dirty="0" err="1">
                <a:solidFill>
                  <a:schemeClr val="bg1"/>
                </a:solidFill>
              </a:rPr>
              <a:t>IoNT</a:t>
            </a:r>
            <a:r>
              <a:rPr lang="en-US" sz="2933" b="1" dirty="0">
                <a:solidFill>
                  <a:schemeClr val="bg1"/>
                </a:solidFill>
              </a:rPr>
              <a:t> – the Internet of Natural Things </a:t>
            </a:r>
            <a:endParaRPr lang="en-US" sz="2933" b="1" dirty="0">
              <a:solidFill>
                <a:srgbClr val="FFFFFF"/>
              </a:solidFill>
            </a:endParaRPr>
          </a:p>
          <a:p>
            <a:pPr marL="457189" indent="-457189">
              <a:spcAft>
                <a:spcPts val="1600"/>
              </a:spcAft>
              <a:buFont typeface="Wingdings" charset="2"/>
              <a:buChar char="Ø"/>
            </a:pPr>
            <a:endParaRPr lang="en-US" sz="2933" dirty="0">
              <a:solidFill>
                <a:srgbClr val="FFFFFF"/>
              </a:solidFill>
            </a:endParaRPr>
          </a:p>
        </p:txBody>
      </p:sp>
      <p:grpSp>
        <p:nvGrpSpPr>
          <p:cNvPr id="23" name="Group 22" descr="Section Header and gold boundless bar"/>
          <p:cNvGrpSpPr/>
          <p:nvPr/>
        </p:nvGrpSpPr>
        <p:grpSpPr>
          <a:xfrm>
            <a:off x="11892251" y="15392503"/>
            <a:ext cx="9296400" cy="1205810"/>
            <a:chOff x="8956548" y="11722608"/>
            <a:chExt cx="6972300" cy="904357"/>
          </a:xfrm>
        </p:grpSpPr>
        <p:sp>
          <p:nvSpPr>
            <p:cNvPr id="16" name="TextBox 15" descr="Section Header and gold boundless bar"/>
            <p:cNvSpPr txBox="1"/>
            <p:nvPr/>
          </p:nvSpPr>
          <p:spPr>
            <a:xfrm>
              <a:off x="8956548" y="11722608"/>
              <a:ext cx="6972300" cy="684755"/>
            </a:xfrm>
            <a:prstGeom prst="rect">
              <a:avLst/>
            </a:prstGeom>
            <a:noFill/>
          </p:spPr>
          <p:txBody>
            <a:bodyPr wrap="square" rtlCol="0">
              <a:spAutoFit/>
            </a:bodyPr>
            <a:lstStyle/>
            <a:p>
              <a:endParaRPr lang="en-US" sz="5333" b="1" dirty="0">
                <a:latin typeface="Encode Sans Normal Black" charset="0"/>
                <a:ea typeface="Encode Sans Normal Black" charset="0"/>
                <a:cs typeface="Encode Sans Normal Black" charset="0"/>
              </a:endParaRPr>
            </a:p>
          </p:txBody>
        </p:sp>
        <p:pic>
          <p:nvPicPr>
            <p:cNvPr id="18" name="Picture 17"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12039600" y="16982068"/>
            <a:ext cx="9296401" cy="7109639"/>
          </a:xfrm>
          <a:prstGeom prst="rect">
            <a:avLst/>
          </a:prstGeom>
          <a:noFill/>
        </p:spPr>
        <p:txBody>
          <a:bodyPr wrap="square" rtlCol="0">
            <a:spAutoFit/>
          </a:bodyPr>
          <a:lstStyle/>
          <a:p>
            <a:r>
              <a:rPr lang="en-US" sz="2400" dirty="0"/>
              <a:t> 		The sensor hardware consists of a Raspberry Pi 3 paired with a Grove Pi, Grove Dust sensor and a Grove Air Quality Sensor. The Grove Pi is a modular system that allows sensors to be connected to the Raspberry Pi board while minimizing wire connections [6]. The Grove Pi is mounted on top of the Raspberry Pi 3 through the GPIO pins. The Grove dust sensor and the Grove air quality sensor is attached to the Grove Pi as shown in Fig. 1. The Grove dust sensors are used to measure the dust concentration using particulate matter levels in the air. These sensors are used to calculate the concentration by using the low pulse occupancy time in a given unit. This low occupancy time is proportional to particulate concentration. </a:t>
            </a:r>
          </a:p>
          <a:p>
            <a:r>
              <a:rPr lang="en-US" sz="2400" dirty="0"/>
              <a:t>		The energy harvester structure consists of a long nail driven into the tree, a structure to measure temperature at different depths into the tree, and the TEG mounted on the exterior of the tree trunk. Preliminary simulated data on the amount of voltage from the harvester has been collected using a thermal emulator, achieving up to 120mV at midday, while the tree-mounted casing for the actual harvester is currently being developed.</a:t>
            </a:r>
            <a:endParaRPr lang="en-US" sz="2400" dirty="0">
              <a:highlight>
                <a:srgbClr val="FFFF00"/>
              </a:highlight>
              <a:latin typeface="Open Sans" charset="0"/>
              <a:ea typeface="Open Sans" charset="0"/>
              <a:cs typeface="Open Sans" charset="0"/>
            </a:endParaRPr>
          </a:p>
          <a:p>
            <a:endParaRPr lang="en-US" sz="2400" dirty="0">
              <a:highlight>
                <a:srgbClr val="FFFF00"/>
              </a:highlight>
              <a:latin typeface="Open Sans" charset="0"/>
              <a:ea typeface="Open Sans" charset="0"/>
              <a:cs typeface="Open Sans" charset="0"/>
            </a:endParaRPr>
          </a:p>
        </p:txBody>
      </p:sp>
      <p:sp>
        <p:nvSpPr>
          <p:cNvPr id="20" name="TextBox 19"/>
          <p:cNvSpPr txBox="1"/>
          <p:nvPr/>
        </p:nvSpPr>
        <p:spPr>
          <a:xfrm>
            <a:off x="12039601" y="29576536"/>
            <a:ext cx="9296401" cy="584775"/>
          </a:xfrm>
          <a:prstGeom prst="rect">
            <a:avLst/>
          </a:prstGeom>
          <a:noFill/>
        </p:spPr>
        <p:txBody>
          <a:bodyPr wrap="square" rtlCol="0">
            <a:spAutoFit/>
          </a:bodyPr>
          <a:lstStyle/>
          <a:p>
            <a:r>
              <a:rPr lang="en-US" sz="1600" dirty="0">
                <a:solidFill>
                  <a:srgbClr val="000000"/>
                </a:solidFill>
                <a:latin typeface="Open Sans" charset="0"/>
                <a:ea typeface="Open Sans" charset="0"/>
                <a:cs typeface="Open Sans" charset="0"/>
              </a:rPr>
              <a:t>Figure 2: A Smart Tree in the network, able to generate its own energy by thermoelectricity to power a low-power embedded sensor node for air quality tracking</a:t>
            </a:r>
          </a:p>
        </p:txBody>
      </p:sp>
      <p:sp>
        <p:nvSpPr>
          <p:cNvPr id="21" name="Rectangle 20" descr="Photo placeholder"/>
          <p:cNvSpPr/>
          <p:nvPr/>
        </p:nvSpPr>
        <p:spPr>
          <a:xfrm>
            <a:off x="12039597" y="24026650"/>
            <a:ext cx="9296403" cy="536318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77">
              <a:solidFill>
                <a:schemeClr val="accent6">
                  <a:lumMod val="20000"/>
                  <a:lumOff val="80000"/>
                </a:schemeClr>
              </a:solidFill>
            </a:endParaRPr>
          </a:p>
        </p:txBody>
      </p:sp>
      <p:sp>
        <p:nvSpPr>
          <p:cNvPr id="22" name="TextBox 21"/>
          <p:cNvSpPr txBox="1"/>
          <p:nvPr/>
        </p:nvSpPr>
        <p:spPr>
          <a:xfrm>
            <a:off x="13176503" y="24828682"/>
            <a:ext cx="7022592" cy="584775"/>
          </a:xfrm>
          <a:prstGeom prst="rect">
            <a:avLst/>
          </a:prstGeom>
          <a:noFill/>
        </p:spPr>
        <p:txBody>
          <a:bodyPr wrap="square" rtlCol="0">
            <a:spAutoFit/>
          </a:bodyPr>
          <a:lstStyle/>
          <a:p>
            <a:pPr algn="ctr"/>
            <a:r>
              <a:rPr lang="en-US" sz="3200" b="1" dirty="0">
                <a:solidFill>
                  <a:schemeClr val="accent5"/>
                </a:solidFill>
                <a:latin typeface="Encode Sans Normal Black" charset="0"/>
                <a:ea typeface="Encode Sans Normal Black" charset="0"/>
                <a:cs typeface="Encode Sans Normal Black" charset="0"/>
              </a:rPr>
              <a:t>PHOTO HERE</a:t>
            </a:r>
          </a:p>
        </p:txBody>
      </p:sp>
      <p:grpSp>
        <p:nvGrpSpPr>
          <p:cNvPr id="25" name="Group 24" descr="Section Header and gold boundless bar"/>
          <p:cNvGrpSpPr/>
          <p:nvPr/>
        </p:nvGrpSpPr>
        <p:grpSpPr>
          <a:xfrm>
            <a:off x="22555200" y="7848313"/>
            <a:ext cx="9296400" cy="1205810"/>
            <a:chOff x="8956548" y="11722608"/>
            <a:chExt cx="6972300" cy="904357"/>
          </a:xfrm>
        </p:grpSpPr>
        <p:sp>
          <p:nvSpPr>
            <p:cNvPr id="26" name="TextBox 25" descr="Section Header placeholder"/>
            <p:cNvSpPr txBox="1"/>
            <p:nvPr/>
          </p:nvSpPr>
          <p:spPr>
            <a:xfrm>
              <a:off x="8956548" y="11722608"/>
              <a:ext cx="6972300" cy="684755"/>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LEVERAGING AZURE IOT HUB</a:t>
              </a:r>
            </a:p>
          </p:txBody>
        </p:sp>
        <p:pic>
          <p:nvPicPr>
            <p:cNvPr id="27" name="Picture 2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28" name="TextBox 27"/>
          <p:cNvSpPr txBox="1"/>
          <p:nvPr/>
        </p:nvSpPr>
        <p:spPr>
          <a:xfrm>
            <a:off x="22652736" y="9494392"/>
            <a:ext cx="9296401" cy="5262979"/>
          </a:xfrm>
          <a:prstGeom prst="rect">
            <a:avLst/>
          </a:prstGeom>
          <a:noFill/>
        </p:spPr>
        <p:txBody>
          <a:bodyPr wrap="square" rtlCol="0">
            <a:spAutoFit/>
          </a:bodyPr>
          <a:lstStyle/>
          <a:p>
            <a:r>
              <a:rPr lang="en-US" sz="2400" dirty="0"/>
              <a:t>		Microsoft Azure framework is used to control a system of Raspberry Pi devices from one centralized environment. Fig. 2 presents the application layer for our air pollution detection system. Through this layer, data is collected from multiple edge devices to Microsoft Azure.</a:t>
            </a:r>
          </a:p>
          <a:p>
            <a:r>
              <a:rPr lang="en-US" sz="2400" dirty="0"/>
              <a:t>		IoT is well suited to air quality monitoring systems because it allows sensors to continuously upload and process data without human oversight [7]. This interconnected model enables home and city infrastructures to sense and process information in the background, creating a “smart environment.” Here, IoT enables us to create Smart Trees that can generate their own energy by TEGs to communicate with the network. Cloud computing offers on-demand access to data around the globe with a pay-as-you go model, and is highly scalable, making it useful as the infrastructure [8].</a:t>
            </a:r>
          </a:p>
          <a:p>
            <a:endParaRPr lang="en-US" sz="2400" dirty="0"/>
          </a:p>
        </p:txBody>
      </p:sp>
      <p:grpSp>
        <p:nvGrpSpPr>
          <p:cNvPr id="29" name="Group 28" descr="Section Header and gold boundless bar"/>
          <p:cNvGrpSpPr/>
          <p:nvPr/>
        </p:nvGrpSpPr>
        <p:grpSpPr>
          <a:xfrm>
            <a:off x="33022031" y="15400223"/>
            <a:ext cx="9296400" cy="1205810"/>
            <a:chOff x="8956548" y="11722608"/>
            <a:chExt cx="6972300" cy="904357"/>
          </a:xfrm>
        </p:grpSpPr>
        <p:sp>
          <p:nvSpPr>
            <p:cNvPr id="30" name="TextBox 29" descr="Section Header "/>
            <p:cNvSpPr txBox="1"/>
            <p:nvPr/>
          </p:nvSpPr>
          <p:spPr>
            <a:xfrm>
              <a:off x="8956548" y="11722608"/>
              <a:ext cx="6972300" cy="684755"/>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BIBLIOGRAPHY</a:t>
              </a:r>
            </a:p>
          </p:txBody>
        </p:sp>
        <p:pic>
          <p:nvPicPr>
            <p:cNvPr id="31" name="Picture 3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33119566" y="17046302"/>
            <a:ext cx="9296401" cy="11172289"/>
          </a:xfrm>
          <a:prstGeom prst="rect">
            <a:avLst/>
          </a:prstGeom>
          <a:noFill/>
        </p:spPr>
        <p:txBody>
          <a:bodyPr wrap="square" rtlCol="0">
            <a:spAutoFit/>
          </a:bodyPr>
          <a:lstStyle/>
          <a:p>
            <a:pPr marL="365760" indent="-365760"/>
            <a:r>
              <a:rPr lang="en-US" sz="2000" dirty="0">
                <a:solidFill>
                  <a:srgbClr val="000000"/>
                </a:solidFill>
                <a:latin typeface="Open Sans" charset="0"/>
                <a:ea typeface="Open Sans" charset="0"/>
                <a:cs typeface="Open Sans" charset="0"/>
              </a:rPr>
              <a:t>[1] “Ambient air pollution,” World Health Organization, 02-May-2018. [Online]. Available: https://www.who.int/airpollution/ambient/en/. [Accessed: 06-Aug-2019].</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[2] A. Nayak and I. </a:t>
            </a:r>
            <a:r>
              <a:rPr lang="en-US" sz="2000" dirty="0" err="1">
                <a:solidFill>
                  <a:srgbClr val="000000"/>
                </a:solidFill>
                <a:latin typeface="Open Sans" charset="0"/>
                <a:ea typeface="Open Sans" charset="0"/>
                <a:cs typeface="Open Sans" charset="0"/>
              </a:rPr>
              <a:t>Stojmenovic</a:t>
            </a:r>
            <a:r>
              <a:rPr lang="en-US" sz="2000" dirty="0">
                <a:solidFill>
                  <a:srgbClr val="000000"/>
                </a:solidFill>
                <a:latin typeface="Open Sans" charset="0"/>
                <a:ea typeface="Open Sans" charset="0"/>
                <a:cs typeface="Open Sans" charset="0"/>
              </a:rPr>
              <a:t>, “Wireless Sensor and Actuator Networks,” A. Nayak and I. </a:t>
            </a:r>
            <a:r>
              <a:rPr lang="en-US" sz="2000" dirty="0" err="1">
                <a:solidFill>
                  <a:srgbClr val="000000"/>
                </a:solidFill>
                <a:latin typeface="Open Sans" charset="0"/>
                <a:ea typeface="Open Sans" charset="0"/>
                <a:cs typeface="Open Sans" charset="0"/>
              </a:rPr>
              <a:t>Stojmenovic</a:t>
            </a:r>
            <a:r>
              <a:rPr lang="en-US" sz="2000" dirty="0">
                <a:solidFill>
                  <a:srgbClr val="000000"/>
                </a:solidFill>
                <a:latin typeface="Open Sans" charset="0"/>
                <a:ea typeface="Open Sans" charset="0"/>
                <a:cs typeface="Open Sans" charset="0"/>
              </a:rPr>
              <a:t>, Eds. Hoboken, NJ, USA: John Wiley &amp; Sons, Inc., 1 2010. [Online]. Available: http://doi.wiley.com/10.1002/9780470570517</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[3] C. P. Souza, F. B. S. Carvalho, F. A. N. Silva, H. A. Andrade, N. d. V. Silva, O. </a:t>
            </a:r>
            <a:r>
              <a:rPr lang="en-US" sz="2000" dirty="0" err="1">
                <a:solidFill>
                  <a:srgbClr val="000000"/>
                </a:solidFill>
                <a:latin typeface="Open Sans" charset="0"/>
                <a:ea typeface="Open Sans" charset="0"/>
                <a:cs typeface="Open Sans" charset="0"/>
              </a:rPr>
              <a:t>Baiocchi</a:t>
            </a:r>
            <a:r>
              <a:rPr lang="en-US" sz="2000" dirty="0">
                <a:solidFill>
                  <a:srgbClr val="000000"/>
                </a:solidFill>
                <a:latin typeface="Open Sans" charset="0"/>
                <a:ea typeface="Open Sans" charset="0"/>
                <a:cs typeface="Open Sans" charset="0"/>
              </a:rPr>
              <a:t>, and I. Muller, “On Harvesting ¨ Energy from Tree Trunks for Environmental Monitoring,” International Journal of Distributed Sensor Networks, 6 2016. [Online]. Available: https://doi.org/10.1155/2016/9383765</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[4] S. Bandyopadhyay and A. P. </a:t>
            </a:r>
            <a:r>
              <a:rPr lang="en-US" sz="2000" dirty="0" err="1">
                <a:solidFill>
                  <a:srgbClr val="000000"/>
                </a:solidFill>
                <a:latin typeface="Open Sans" charset="0"/>
                <a:ea typeface="Open Sans" charset="0"/>
                <a:cs typeface="Open Sans" charset="0"/>
              </a:rPr>
              <a:t>Chandrakasan</a:t>
            </a:r>
            <a:r>
              <a:rPr lang="en-US" sz="2000" dirty="0">
                <a:solidFill>
                  <a:srgbClr val="000000"/>
                </a:solidFill>
                <a:latin typeface="Open Sans" charset="0"/>
                <a:ea typeface="Open Sans" charset="0"/>
                <a:cs typeface="Open Sans" charset="0"/>
              </a:rPr>
              <a:t>, “Platform Architecture for Solar, Thermal, and Vibration Energy Combining With MPPT and Single Inductor,” IEEE JOURNAL OF SOLID-STATE CIRCUITS, vol. 47, no. 9, 2012. [Online]. Available: http://ieeexplore.ieee.org.</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[5] M. Ali, L. </a:t>
            </a:r>
            <a:r>
              <a:rPr lang="en-US" sz="2000" dirty="0" err="1">
                <a:solidFill>
                  <a:srgbClr val="000000"/>
                </a:solidFill>
                <a:latin typeface="Open Sans" charset="0"/>
                <a:ea typeface="Open Sans" charset="0"/>
                <a:cs typeface="Open Sans" charset="0"/>
              </a:rPr>
              <a:t>Albasha</a:t>
            </a:r>
            <a:r>
              <a:rPr lang="en-US" sz="2000" dirty="0">
                <a:solidFill>
                  <a:srgbClr val="000000"/>
                </a:solidFill>
                <a:latin typeface="Open Sans" charset="0"/>
                <a:ea typeface="Open Sans" charset="0"/>
                <a:cs typeface="Open Sans" charset="0"/>
              </a:rPr>
              <a:t>, and N. </a:t>
            </a:r>
            <a:r>
              <a:rPr lang="en-US" sz="2000" dirty="0" err="1">
                <a:solidFill>
                  <a:srgbClr val="000000"/>
                </a:solidFill>
                <a:latin typeface="Open Sans" charset="0"/>
                <a:ea typeface="Open Sans" charset="0"/>
                <a:cs typeface="Open Sans" charset="0"/>
              </a:rPr>
              <a:t>Qaddoumi</a:t>
            </a:r>
            <a:r>
              <a:rPr lang="en-US" sz="2000" dirty="0">
                <a:solidFill>
                  <a:srgbClr val="000000"/>
                </a:solidFill>
                <a:latin typeface="Open Sans" charset="0"/>
                <a:ea typeface="Open Sans" charset="0"/>
                <a:cs typeface="Open Sans" charset="0"/>
              </a:rPr>
              <a:t>, “RF energy harvesting for autonomous wireless sensor networks,” in 2013 8th International Conference on Design &amp; Technology of Integrated Systems in Nanoscale Era (DTIS). IEEE, 3 2013, pp. 78–81. [Online]. Available: http://ieeexplore.ieee.org/document/6527782/</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[6] Seeedstudio.com, “</a:t>
            </a:r>
            <a:r>
              <a:rPr lang="en-US" sz="2000" dirty="0" err="1">
                <a:solidFill>
                  <a:srgbClr val="000000"/>
                </a:solidFill>
                <a:latin typeface="Open Sans" charset="0"/>
                <a:ea typeface="Open Sans" charset="0"/>
                <a:cs typeface="Open Sans" charset="0"/>
              </a:rPr>
              <a:t>GrovePi</a:t>
            </a:r>
            <a:r>
              <a:rPr lang="en-US" sz="2000" dirty="0">
                <a:solidFill>
                  <a:srgbClr val="000000"/>
                </a:solidFill>
                <a:latin typeface="Open Sans" charset="0"/>
                <a:ea typeface="Open Sans" charset="0"/>
                <a:cs typeface="Open Sans" charset="0"/>
              </a:rPr>
              <a:t>” [Online]. Available: https://www.seeedstudio.com/GrovePi-p-2241.html [Accessed: 04-05-2019].</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[7] J. Gubbi, R. </a:t>
            </a:r>
            <a:r>
              <a:rPr lang="en-US" sz="2000" dirty="0" err="1">
                <a:solidFill>
                  <a:srgbClr val="000000"/>
                </a:solidFill>
                <a:latin typeface="Open Sans" charset="0"/>
                <a:ea typeface="Open Sans" charset="0"/>
                <a:cs typeface="Open Sans" charset="0"/>
              </a:rPr>
              <a:t>Buyya</a:t>
            </a:r>
            <a:r>
              <a:rPr lang="en-US" sz="2000" dirty="0">
                <a:solidFill>
                  <a:srgbClr val="000000"/>
                </a:solidFill>
                <a:latin typeface="Open Sans" charset="0"/>
                <a:ea typeface="Open Sans" charset="0"/>
                <a:cs typeface="Open Sans" charset="0"/>
              </a:rPr>
              <a:t>, S. </a:t>
            </a:r>
            <a:r>
              <a:rPr lang="en-US" sz="2000" dirty="0" err="1">
                <a:solidFill>
                  <a:srgbClr val="000000"/>
                </a:solidFill>
                <a:latin typeface="Open Sans" charset="0"/>
                <a:ea typeface="Open Sans" charset="0"/>
                <a:cs typeface="Open Sans" charset="0"/>
              </a:rPr>
              <a:t>Marusic</a:t>
            </a:r>
            <a:r>
              <a:rPr lang="en-US" sz="2000" dirty="0">
                <a:solidFill>
                  <a:srgbClr val="000000"/>
                </a:solidFill>
                <a:latin typeface="Open Sans" charset="0"/>
                <a:ea typeface="Open Sans" charset="0"/>
                <a:cs typeface="Open Sans" charset="0"/>
              </a:rPr>
              <a:t>, and M. </a:t>
            </a:r>
            <a:r>
              <a:rPr lang="en-US" sz="2000" dirty="0" err="1">
                <a:solidFill>
                  <a:srgbClr val="000000"/>
                </a:solidFill>
                <a:latin typeface="Open Sans" charset="0"/>
                <a:ea typeface="Open Sans" charset="0"/>
                <a:cs typeface="Open Sans" charset="0"/>
              </a:rPr>
              <a:t>Palaniswami</a:t>
            </a:r>
            <a:r>
              <a:rPr lang="en-US" sz="2000" dirty="0">
                <a:solidFill>
                  <a:srgbClr val="000000"/>
                </a:solidFill>
                <a:latin typeface="Open Sans" charset="0"/>
                <a:ea typeface="Open Sans" charset="0"/>
                <a:cs typeface="Open Sans" charset="0"/>
              </a:rPr>
              <a:t>, “Internet of Things (IoT): A Vision, Architectural Elements, and Future Directions,” Future Generation Computer Systems, vol. 29, no. 7, pp. 1645–1660, Sep. 2013.</a:t>
            </a:r>
          </a:p>
          <a:p>
            <a:endParaRPr lang="en-US" sz="2000" dirty="0">
              <a:solidFill>
                <a:srgbClr val="000000"/>
              </a:solidFill>
              <a:latin typeface="Open Sans" charset="0"/>
              <a:ea typeface="Open Sans" charset="0"/>
              <a:cs typeface="Open Sans" charset="0"/>
            </a:endParaRPr>
          </a:p>
          <a:p>
            <a:pPr marL="365760" indent="-365760"/>
            <a:r>
              <a:rPr lang="en-US" sz="2000" dirty="0">
                <a:solidFill>
                  <a:srgbClr val="000000"/>
                </a:solidFill>
                <a:latin typeface="Open Sans" charset="0"/>
                <a:ea typeface="Open Sans" charset="0"/>
                <a:cs typeface="Open Sans" charset="0"/>
              </a:rPr>
              <a:t>[8] J. </a:t>
            </a:r>
            <a:r>
              <a:rPr lang="en-US" sz="2000" dirty="0" err="1">
                <a:solidFill>
                  <a:srgbClr val="000000"/>
                </a:solidFill>
                <a:latin typeface="Open Sans" charset="0"/>
                <a:ea typeface="Open Sans" charset="0"/>
                <a:cs typeface="Open Sans" charset="0"/>
              </a:rPr>
              <a:t>Jin</a:t>
            </a:r>
            <a:r>
              <a:rPr lang="en-US" sz="2000" dirty="0">
                <a:solidFill>
                  <a:srgbClr val="000000"/>
                </a:solidFill>
                <a:latin typeface="Open Sans" charset="0"/>
                <a:ea typeface="Open Sans" charset="0"/>
                <a:cs typeface="Open Sans" charset="0"/>
              </a:rPr>
              <a:t>, S. </a:t>
            </a:r>
            <a:r>
              <a:rPr lang="en-US" sz="2000" dirty="0" err="1">
                <a:solidFill>
                  <a:srgbClr val="000000"/>
                </a:solidFill>
                <a:latin typeface="Open Sans" charset="0"/>
                <a:ea typeface="Open Sans" charset="0"/>
                <a:cs typeface="Open Sans" charset="0"/>
              </a:rPr>
              <a:t>Marusic</a:t>
            </a:r>
            <a:r>
              <a:rPr lang="en-US" sz="2000" dirty="0">
                <a:solidFill>
                  <a:srgbClr val="000000"/>
                </a:solidFill>
                <a:latin typeface="Open Sans" charset="0"/>
                <a:ea typeface="Open Sans" charset="0"/>
                <a:cs typeface="Open Sans" charset="0"/>
              </a:rPr>
              <a:t>, J. Gubbi, and M. </a:t>
            </a:r>
            <a:r>
              <a:rPr lang="en-US" sz="2000" dirty="0" err="1">
                <a:solidFill>
                  <a:srgbClr val="000000"/>
                </a:solidFill>
                <a:latin typeface="Open Sans" charset="0"/>
                <a:ea typeface="Open Sans" charset="0"/>
                <a:cs typeface="Open Sans" charset="0"/>
              </a:rPr>
              <a:t>Palaniswami</a:t>
            </a:r>
            <a:r>
              <a:rPr lang="en-US" sz="2000" dirty="0">
                <a:solidFill>
                  <a:srgbClr val="000000"/>
                </a:solidFill>
                <a:latin typeface="Open Sans" charset="0"/>
                <a:ea typeface="Open Sans" charset="0"/>
                <a:cs typeface="Open Sans" charset="0"/>
              </a:rPr>
              <a:t>, “An Information Framework for Creating a Smart City Through Internet of Things,” IEEE Internet of Things Journal, vol. 1, no. 2, pp. 112–121, Apr. 2014.</a:t>
            </a:r>
          </a:p>
          <a:p>
            <a:endParaRPr lang="en-US" sz="2000" dirty="0">
              <a:solidFill>
                <a:srgbClr val="000000"/>
              </a:solidFill>
              <a:latin typeface="Open Sans" charset="0"/>
              <a:ea typeface="Open Sans" charset="0"/>
              <a:cs typeface="Open Sans" charset="0"/>
            </a:endParaRPr>
          </a:p>
          <a:p>
            <a:r>
              <a:rPr lang="en-US" sz="2000" dirty="0">
                <a:solidFill>
                  <a:srgbClr val="000000"/>
                </a:solidFill>
                <a:latin typeface="Open Sans" charset="0"/>
                <a:ea typeface="Open Sans" charset="0"/>
                <a:cs typeface="Open Sans" charset="0"/>
              </a:rPr>
              <a:t>[9] M. Abraham and B. </a:t>
            </a:r>
            <a:r>
              <a:rPr lang="en-US" sz="2000" dirty="0" err="1">
                <a:solidFill>
                  <a:srgbClr val="000000"/>
                </a:solidFill>
                <a:latin typeface="Open Sans" charset="0"/>
                <a:ea typeface="Open Sans" charset="0"/>
                <a:cs typeface="Open Sans" charset="0"/>
              </a:rPr>
              <a:t>Bfjellman</a:t>
            </a:r>
            <a:r>
              <a:rPr lang="en-US" sz="2000" dirty="0">
                <a:solidFill>
                  <a:srgbClr val="000000"/>
                </a:solidFill>
                <a:latin typeface="Open Sans" charset="0"/>
                <a:ea typeface="Open Sans" charset="0"/>
                <a:cs typeface="Open Sans" charset="0"/>
              </a:rPr>
              <a:t>, private communication, 2016.</a:t>
            </a:r>
          </a:p>
          <a:p>
            <a:endParaRPr lang="en-US" sz="2000" dirty="0">
              <a:solidFill>
                <a:srgbClr val="000000"/>
              </a:solidFill>
              <a:latin typeface="Open Sans" charset="0"/>
              <a:ea typeface="Open Sans" charset="0"/>
              <a:cs typeface="Open Sans" charset="0"/>
            </a:endParaRPr>
          </a:p>
        </p:txBody>
      </p:sp>
      <p:grpSp>
        <p:nvGrpSpPr>
          <p:cNvPr id="33" name="Group 32" descr="Section Header and gold boundless bar"/>
          <p:cNvGrpSpPr/>
          <p:nvPr/>
        </p:nvGrpSpPr>
        <p:grpSpPr>
          <a:xfrm>
            <a:off x="22457663" y="22066523"/>
            <a:ext cx="9968773" cy="1164023"/>
            <a:chOff x="8956548" y="11811100"/>
            <a:chExt cx="6972300" cy="873015"/>
          </a:xfrm>
        </p:grpSpPr>
        <p:sp>
          <p:nvSpPr>
            <p:cNvPr id="34" name="TextBox 33" descr="Section Header "/>
            <p:cNvSpPr txBox="1"/>
            <p:nvPr/>
          </p:nvSpPr>
          <p:spPr>
            <a:xfrm>
              <a:off x="8956548" y="11811100"/>
              <a:ext cx="6972300" cy="684755"/>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FUTURE IMPACT</a:t>
              </a:r>
            </a:p>
          </p:txBody>
        </p:sp>
        <p:pic>
          <p:nvPicPr>
            <p:cNvPr id="35" name="Picture 3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71339"/>
              <a:ext cx="1399032" cy="112776"/>
            </a:xfrm>
            <a:prstGeom prst="rect">
              <a:avLst/>
            </a:prstGeom>
          </p:spPr>
        </p:pic>
      </p:grpSp>
      <p:sp>
        <p:nvSpPr>
          <p:cNvPr id="36" name="TextBox 35"/>
          <p:cNvSpPr txBox="1"/>
          <p:nvPr/>
        </p:nvSpPr>
        <p:spPr>
          <a:xfrm>
            <a:off x="22591128" y="23591619"/>
            <a:ext cx="9296401" cy="6740307"/>
          </a:xfrm>
          <a:prstGeom prst="rect">
            <a:avLst/>
          </a:prstGeom>
          <a:noFill/>
        </p:spPr>
        <p:txBody>
          <a:bodyPr wrap="square" rtlCol="0">
            <a:spAutoFit/>
          </a:bodyPr>
          <a:lstStyle/>
          <a:p>
            <a:r>
              <a:rPr lang="en-US" sz="2400" dirty="0">
                <a:solidFill>
                  <a:srgbClr val="000000"/>
                </a:solidFill>
                <a:latin typeface="Open Sans" charset="0"/>
                <a:ea typeface="Open Sans" charset="0"/>
                <a:cs typeface="Open Sans" charset="0"/>
              </a:rPr>
              <a:t>		The current project serves as a proof of concept for an energy harvesting scheme allowing for environmentally friendly air pollution monitoring via a wireless sensor network. Ongoing work involves developing a mobile app to allow users to upload qualitative air quality assessments, as well as a companion web app displaying the dataset [9]. The application needs to easily communicate geographic and time trends in air quality, as well as have a built-in process to ensure secure and valid data entry. The end intention is for the sensors to upload data continually and without user intervention, making the system most valuable for deployment in remote or inaccessible locations.</a:t>
            </a:r>
          </a:p>
          <a:p>
            <a:r>
              <a:rPr lang="en-US" sz="2400" dirty="0">
                <a:solidFill>
                  <a:srgbClr val="000000"/>
                </a:solidFill>
                <a:latin typeface="Open Sans" charset="0"/>
                <a:ea typeface="Open Sans" charset="0"/>
                <a:cs typeface="Open Sans" charset="0"/>
              </a:rPr>
              <a:t>		This research is undertaken jointly by the University of Washington, Tacoma with the University of the Azores, Portugal, and the Federal University of Paraiba, Brazil. Currently preliminary sensor networks are being set up and tested at these respective campuses. The end goal is to deploy in the Azores Islands, to promote environmental protection legislation, where increasing tourism activity has contributed to worsening air conditions.</a:t>
            </a:r>
            <a:endParaRPr lang="en-US" sz="2400" dirty="0">
              <a:latin typeface="Open Sans" charset="0"/>
              <a:ea typeface="Open Sans" charset="0"/>
              <a:cs typeface="Open Sans" charset="0"/>
            </a:endParaRPr>
          </a:p>
        </p:txBody>
      </p:sp>
      <p:graphicFrame>
        <p:nvGraphicFramePr>
          <p:cNvPr id="55" name="Chart 54" descr="ring chart place holder"/>
          <p:cNvGraphicFramePr/>
          <p:nvPr>
            <p:extLst>
              <p:ext uri="{D42A27DB-BD31-4B8C-83A1-F6EECF244321}">
                <p14:modId xmlns:p14="http://schemas.microsoft.com/office/powerpoint/2010/main" val="191298573"/>
              </p:ext>
            </p:extLst>
          </p:nvPr>
        </p:nvGraphicFramePr>
        <p:xfrm>
          <a:off x="27754077" y="16373642"/>
          <a:ext cx="3893615" cy="4292325"/>
        </p:xfrm>
        <a:graphic>
          <a:graphicData uri="http://schemas.openxmlformats.org/drawingml/2006/chart">
            <c:chart xmlns:c="http://schemas.openxmlformats.org/drawingml/2006/chart" xmlns:r="http://schemas.openxmlformats.org/officeDocument/2006/relationships" r:id="rId4"/>
          </a:graphicData>
        </a:graphic>
      </p:graphicFrame>
      <p:sp>
        <p:nvSpPr>
          <p:cNvPr id="61" name="TextBox 60"/>
          <p:cNvSpPr txBox="1"/>
          <p:nvPr/>
        </p:nvSpPr>
        <p:spPr>
          <a:xfrm>
            <a:off x="22555200" y="15542959"/>
            <a:ext cx="9296400" cy="707886"/>
          </a:xfrm>
          <a:prstGeom prst="rect">
            <a:avLst/>
          </a:prstGeom>
          <a:noFill/>
        </p:spPr>
        <p:txBody>
          <a:bodyPr wrap="square" rtlCol="0">
            <a:spAutoFit/>
          </a:bodyPr>
          <a:lstStyle/>
          <a:p>
            <a:pPr algn="ctr"/>
            <a:r>
              <a:rPr lang="en-US" sz="4000" dirty="0">
                <a:latin typeface="Uni Sans Book" charset="0"/>
                <a:ea typeface="Uni Sans Book" charset="0"/>
                <a:cs typeface="Uni Sans Book" charset="0"/>
              </a:rPr>
              <a:t>CHART TITLE</a:t>
            </a:r>
          </a:p>
        </p:txBody>
      </p:sp>
      <p:graphicFrame>
        <p:nvGraphicFramePr>
          <p:cNvPr id="64" name="Chart 63" descr="line chart placeholder"/>
          <p:cNvGraphicFramePr/>
          <p:nvPr>
            <p:extLst>
              <p:ext uri="{D42A27DB-BD31-4B8C-83A1-F6EECF244321}">
                <p14:modId xmlns:p14="http://schemas.microsoft.com/office/powerpoint/2010/main" val="3148755781"/>
              </p:ext>
            </p:extLst>
          </p:nvPr>
        </p:nvGraphicFramePr>
        <p:xfrm>
          <a:off x="33794917" y="8940320"/>
          <a:ext cx="8572284" cy="4617096"/>
        </p:xfrm>
        <a:graphic>
          <a:graphicData uri="http://schemas.openxmlformats.org/drawingml/2006/chart">
            <c:chart xmlns:c="http://schemas.openxmlformats.org/drawingml/2006/chart" xmlns:r="http://schemas.openxmlformats.org/officeDocument/2006/relationships" r:id="rId5"/>
          </a:graphicData>
        </a:graphic>
      </p:graphicFrame>
      <p:sp>
        <p:nvSpPr>
          <p:cNvPr id="66" name="TextBox 65"/>
          <p:cNvSpPr txBox="1"/>
          <p:nvPr/>
        </p:nvSpPr>
        <p:spPr>
          <a:xfrm rot="10800000">
            <a:off x="33150344" y="9423179"/>
            <a:ext cx="553998" cy="3711936"/>
          </a:xfrm>
          <a:prstGeom prst="rect">
            <a:avLst/>
          </a:prstGeom>
          <a:noFill/>
        </p:spPr>
        <p:txBody>
          <a:bodyPr vert="vert" wrap="square" rtlCol="0">
            <a:spAutoFit/>
          </a:bodyPr>
          <a:lstStyle/>
          <a:p>
            <a:pPr algn="ctr"/>
            <a:r>
              <a:rPr lang="en-US" sz="2400" dirty="0">
                <a:latin typeface="Uni Sans Book" charset="0"/>
                <a:ea typeface="Uni Sans Book" charset="0"/>
                <a:cs typeface="Uni Sans Book" charset="0"/>
              </a:rPr>
              <a:t>CHART AXIS LABEL</a:t>
            </a:r>
          </a:p>
        </p:txBody>
      </p:sp>
      <p:sp>
        <p:nvSpPr>
          <p:cNvPr id="67" name="TextBox 66"/>
          <p:cNvSpPr txBox="1"/>
          <p:nvPr/>
        </p:nvSpPr>
        <p:spPr>
          <a:xfrm>
            <a:off x="33089088" y="7952518"/>
            <a:ext cx="9296400" cy="707886"/>
          </a:xfrm>
          <a:prstGeom prst="rect">
            <a:avLst/>
          </a:prstGeom>
          <a:noFill/>
        </p:spPr>
        <p:txBody>
          <a:bodyPr wrap="square" rtlCol="0">
            <a:spAutoFit/>
          </a:bodyPr>
          <a:lstStyle/>
          <a:p>
            <a:pPr algn="ctr"/>
            <a:r>
              <a:rPr lang="en-US" sz="4000" dirty="0">
                <a:latin typeface="Uni Sans Book" charset="0"/>
                <a:ea typeface="Uni Sans Book" charset="0"/>
                <a:cs typeface="Uni Sans Book" charset="0"/>
              </a:rPr>
              <a:t>CHART TITLE</a:t>
            </a:r>
          </a:p>
        </p:txBody>
      </p:sp>
      <p:pic>
        <p:nvPicPr>
          <p:cNvPr id="47" name="Picture 46" descr="Gold Boundless Bar" title="Gold Boundless Ba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4245763"/>
            <a:ext cx="5169408" cy="1267968"/>
          </a:xfrm>
          <a:prstGeom prst="rect">
            <a:avLst/>
          </a:prstGeom>
        </p:spPr>
      </p:pic>
      <p:cxnSp>
        <p:nvCxnSpPr>
          <p:cNvPr id="5" name="Straight Connector 4" descr="Gold rule line divider"/>
          <p:cNvCxnSpPr/>
          <p:nvPr/>
        </p:nvCxnSpPr>
        <p:spPr>
          <a:xfrm>
            <a:off x="11423314" y="8144119"/>
            <a:ext cx="0" cy="20458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21945600" y="8154992"/>
            <a:ext cx="0" cy="20458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32462091" y="8144119"/>
            <a:ext cx="0" cy="20458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White Block W"/>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60095" y="3729437"/>
            <a:ext cx="5299456" cy="3581305"/>
          </a:xfrm>
          <a:prstGeom prst="rect">
            <a:avLst/>
          </a:prstGeom>
        </p:spPr>
      </p:pic>
      <p:grpSp>
        <p:nvGrpSpPr>
          <p:cNvPr id="49" name="Group 48" descr="Section Header and gold boundless bar">
            <a:extLst>
              <a:ext uri="{FF2B5EF4-FFF2-40B4-BE49-F238E27FC236}">
                <a16:creationId xmlns:a16="http://schemas.microsoft.com/office/drawing/2014/main" id="{F05B7232-BF4D-46D9-BA8E-FA4381FDD8BE}"/>
              </a:ext>
            </a:extLst>
          </p:cNvPr>
          <p:cNvGrpSpPr/>
          <p:nvPr/>
        </p:nvGrpSpPr>
        <p:grpSpPr>
          <a:xfrm>
            <a:off x="33174431" y="28190821"/>
            <a:ext cx="9296400" cy="1205810"/>
            <a:chOff x="8956548" y="11722608"/>
            <a:chExt cx="6972300" cy="904357"/>
          </a:xfrm>
        </p:grpSpPr>
        <p:sp>
          <p:nvSpPr>
            <p:cNvPr id="50" name="TextBox 49" descr="Section Header ">
              <a:extLst>
                <a:ext uri="{FF2B5EF4-FFF2-40B4-BE49-F238E27FC236}">
                  <a16:creationId xmlns:a16="http://schemas.microsoft.com/office/drawing/2014/main" id="{307C8E2C-DDAE-4C31-AEBE-CC9436C70462}"/>
                </a:ext>
              </a:extLst>
            </p:cNvPr>
            <p:cNvSpPr txBox="1"/>
            <p:nvPr/>
          </p:nvSpPr>
          <p:spPr>
            <a:xfrm>
              <a:off x="8956548" y="11722608"/>
              <a:ext cx="6972300" cy="684755"/>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ACKNOWLEDGEMENTS</a:t>
              </a:r>
            </a:p>
          </p:txBody>
        </p:sp>
        <p:pic>
          <p:nvPicPr>
            <p:cNvPr id="54" name="Picture 53" descr="gold boundless bar">
              <a:extLst>
                <a:ext uri="{FF2B5EF4-FFF2-40B4-BE49-F238E27FC236}">
                  <a16:creationId xmlns:a16="http://schemas.microsoft.com/office/drawing/2014/main" id="{0EB55B6C-5399-4AA5-A173-6D5ACF1CF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58" name="TextBox 57">
            <a:extLst>
              <a:ext uri="{FF2B5EF4-FFF2-40B4-BE49-F238E27FC236}">
                <a16:creationId xmlns:a16="http://schemas.microsoft.com/office/drawing/2014/main" id="{4CDAD128-78F2-47F1-91A9-83B2D79370D5}"/>
              </a:ext>
            </a:extLst>
          </p:cNvPr>
          <p:cNvSpPr txBox="1"/>
          <p:nvPr/>
        </p:nvSpPr>
        <p:spPr>
          <a:xfrm>
            <a:off x="33271966" y="29455075"/>
            <a:ext cx="9296401" cy="1200329"/>
          </a:xfrm>
          <a:prstGeom prst="rect">
            <a:avLst/>
          </a:prstGeom>
          <a:noFill/>
        </p:spPr>
        <p:txBody>
          <a:bodyPr wrap="square" rtlCol="0">
            <a:spAutoFit/>
          </a:bodyPr>
          <a:lstStyle/>
          <a:p>
            <a:r>
              <a:rPr lang="en-US" sz="2400" dirty="0">
                <a:solidFill>
                  <a:srgbClr val="000000"/>
                </a:solidFill>
                <a:latin typeface="Open Sans" charset="0"/>
                <a:ea typeface="Open Sans" charset="0"/>
                <a:cs typeface="Open Sans" charset="0"/>
              </a:rPr>
              <a:t>The team extend our thanks to the School of Engineering Technology at UW Tacoma, as well as to Microsoft.</a:t>
            </a:r>
          </a:p>
          <a:p>
            <a:endParaRPr lang="en-US" sz="2400" dirty="0">
              <a:solidFill>
                <a:srgbClr val="000000"/>
              </a:solidFill>
              <a:latin typeface="Open Sans" charset="0"/>
              <a:ea typeface="Open Sans" charset="0"/>
              <a:cs typeface="Open Sans" charset="0"/>
            </a:endParaRPr>
          </a:p>
        </p:txBody>
      </p:sp>
      <p:grpSp>
        <p:nvGrpSpPr>
          <p:cNvPr id="60" name="Group 59" descr="Section Header and gold boundless bar">
            <a:extLst>
              <a:ext uri="{FF2B5EF4-FFF2-40B4-BE49-F238E27FC236}">
                <a16:creationId xmlns:a16="http://schemas.microsoft.com/office/drawing/2014/main" id="{81F33620-C8A0-49F4-98E0-B4B0E6EF27A2}"/>
              </a:ext>
            </a:extLst>
          </p:cNvPr>
          <p:cNvGrpSpPr/>
          <p:nvPr/>
        </p:nvGrpSpPr>
        <p:grpSpPr>
          <a:xfrm>
            <a:off x="1410375" y="13668056"/>
            <a:ext cx="9296400" cy="1205810"/>
            <a:chOff x="8956548" y="11722608"/>
            <a:chExt cx="6972300" cy="904357"/>
          </a:xfrm>
        </p:grpSpPr>
        <p:sp>
          <p:nvSpPr>
            <p:cNvPr id="65" name="TextBox 64" descr="Section Header placeholder">
              <a:extLst>
                <a:ext uri="{FF2B5EF4-FFF2-40B4-BE49-F238E27FC236}">
                  <a16:creationId xmlns:a16="http://schemas.microsoft.com/office/drawing/2014/main" id="{C62B39FF-FC3B-493C-9366-9EA62EF4B812}"/>
                </a:ext>
              </a:extLst>
            </p:cNvPr>
            <p:cNvSpPr txBox="1"/>
            <p:nvPr/>
          </p:nvSpPr>
          <p:spPr>
            <a:xfrm>
              <a:off x="8956548" y="11722608"/>
              <a:ext cx="6972300" cy="684755"/>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BACKGROUND</a:t>
              </a:r>
            </a:p>
          </p:txBody>
        </p:sp>
        <p:pic>
          <p:nvPicPr>
            <p:cNvPr id="69" name="Picture 68" descr="gold boundless bar">
              <a:extLst>
                <a:ext uri="{FF2B5EF4-FFF2-40B4-BE49-F238E27FC236}">
                  <a16:creationId xmlns:a16="http://schemas.microsoft.com/office/drawing/2014/main" id="{C7A15DEB-B00F-4D97-9107-7BFEB6507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70" name="TextBox 69">
            <a:extLst>
              <a:ext uri="{FF2B5EF4-FFF2-40B4-BE49-F238E27FC236}">
                <a16:creationId xmlns:a16="http://schemas.microsoft.com/office/drawing/2014/main" id="{390AA73C-317F-4540-849B-45466CA00736}"/>
              </a:ext>
            </a:extLst>
          </p:cNvPr>
          <p:cNvSpPr txBox="1"/>
          <p:nvPr/>
        </p:nvSpPr>
        <p:spPr>
          <a:xfrm>
            <a:off x="1507911" y="15314135"/>
            <a:ext cx="9296401" cy="7879080"/>
          </a:xfrm>
          <a:prstGeom prst="rect">
            <a:avLst/>
          </a:prstGeom>
          <a:noFill/>
        </p:spPr>
        <p:txBody>
          <a:bodyPr wrap="square" rtlCol="0">
            <a:spAutoFit/>
          </a:bodyPr>
          <a:lstStyle/>
          <a:p>
            <a:r>
              <a:rPr lang="en-US" sz="2200" dirty="0">
                <a:latin typeface="Open Sans" charset="0"/>
                <a:ea typeface="Open Sans" charset="0"/>
                <a:cs typeface="Open Sans" charset="0"/>
              </a:rPr>
              <a:t>		Air pollution consists of particulates and gases, including carbon dioxide, methane, and soot, that exist in the atmosphere in harmful quantities. Ambient air pollution poses immense health risks, accounting for 4.2 million premature deaths per year, primarily from cancer, heart diseases, and respiratory diseases [1]. </a:t>
            </a:r>
          </a:p>
          <a:p>
            <a:r>
              <a:rPr lang="en-US" sz="2200" dirty="0">
                <a:latin typeface="Open Sans" charset="0"/>
                <a:ea typeface="Open Sans" charset="0"/>
                <a:cs typeface="Open Sans" charset="0"/>
              </a:rPr>
              <a:t>		In the short term, spikes in local poor air quality can also be hazardous, especially for sensitive groups such as children and older adults. In highly populated areas, monitoring air quality levels, and by extension regulating emissions from human activities, is of great importance.</a:t>
            </a:r>
          </a:p>
          <a:p>
            <a:r>
              <a:rPr lang="en-US" sz="2200" dirty="0">
                <a:latin typeface="Open Sans" charset="0"/>
                <a:ea typeface="Open Sans" charset="0"/>
                <a:cs typeface="Open Sans" charset="0"/>
              </a:rPr>
              <a:t>		Ongoing air quality monitoring can be achieved by a wireless sensor network, which is advantageous because it is low-cost and low-power [2]. A challenge is powering the network with a sustainable energy source, rather than traditional battery power. Thermoelectric generators (TEGs) are a promising source for energy harvesting, converting temperature gradients into electrical energy. This can be applied to heat sources such as rooftops, roads, and trees [3][4].</a:t>
            </a:r>
          </a:p>
          <a:p>
            <a:r>
              <a:rPr lang="en-US" sz="2200" dirty="0">
                <a:latin typeface="Open Sans" charset="0"/>
                <a:ea typeface="Open Sans" charset="0"/>
                <a:cs typeface="Open Sans" charset="0"/>
              </a:rPr>
              <a:t>		A wireless sensor network powered by TEGs embedded in trees offers a novel way to monitor air pollutant levels that is self-sustaining, environmentally friendly, and – when combined with automatic data upload to the cloud – valuable for use in inaccessible areas and with minimal human intervention needed [5].</a:t>
            </a:r>
          </a:p>
          <a:p>
            <a:endParaRPr lang="en-US" sz="2200" dirty="0">
              <a:latin typeface="Open Sans" charset="0"/>
              <a:ea typeface="Open Sans" charset="0"/>
              <a:cs typeface="Open Sans" charset="0"/>
            </a:endParaRPr>
          </a:p>
        </p:txBody>
      </p:sp>
      <p:sp>
        <p:nvSpPr>
          <p:cNvPr id="71" name="TextBox 70" descr="Section Header placeholder">
            <a:extLst>
              <a:ext uri="{FF2B5EF4-FFF2-40B4-BE49-F238E27FC236}">
                <a16:creationId xmlns:a16="http://schemas.microsoft.com/office/drawing/2014/main" id="{31AD0CA0-8171-4D89-9E58-F8A145D924F9}"/>
              </a:ext>
            </a:extLst>
          </p:cNvPr>
          <p:cNvSpPr txBox="1"/>
          <p:nvPr/>
        </p:nvSpPr>
        <p:spPr>
          <a:xfrm>
            <a:off x="11887202" y="15413320"/>
            <a:ext cx="9296400" cy="913007"/>
          </a:xfrm>
          <a:prstGeom prst="rect">
            <a:avLst/>
          </a:prstGeom>
          <a:noFill/>
        </p:spPr>
        <p:txBody>
          <a:bodyPr wrap="square" rtlCol="0">
            <a:spAutoFit/>
          </a:bodyPr>
          <a:lstStyle/>
          <a:p>
            <a:r>
              <a:rPr lang="en-US" sz="5333" b="1" dirty="0">
                <a:latin typeface="Encode Sans Normal Black" charset="0"/>
                <a:ea typeface="Encode Sans Normal Black" charset="0"/>
                <a:cs typeface="Encode Sans Normal Black" charset="0"/>
              </a:rPr>
              <a:t>DATA COLLECTION</a:t>
            </a:r>
          </a:p>
        </p:txBody>
      </p:sp>
      <p:pic>
        <p:nvPicPr>
          <p:cNvPr id="72" name="Picture 71" descr="page1image57191392">
            <a:extLst>
              <a:ext uri="{FF2B5EF4-FFF2-40B4-BE49-F238E27FC236}">
                <a16:creationId xmlns:a16="http://schemas.microsoft.com/office/drawing/2014/main" id="{D1A9DC04-58E0-4704-846B-E712ED10322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2325519" y="14677335"/>
            <a:ext cx="10158067" cy="5964922"/>
          </a:xfrm>
          <a:prstGeom prst="rect">
            <a:avLst/>
          </a:prstGeom>
          <a:noFill/>
          <a:ln>
            <a:noFill/>
          </a:ln>
        </p:spPr>
      </p:pic>
      <p:pic>
        <p:nvPicPr>
          <p:cNvPr id="9" name="Picture 8" descr="A screenshot of a cell phone&#10;&#10;Description automatically generated">
            <a:extLst>
              <a:ext uri="{FF2B5EF4-FFF2-40B4-BE49-F238E27FC236}">
                <a16:creationId xmlns:a16="http://schemas.microsoft.com/office/drawing/2014/main" id="{E5BC6A2C-FC09-4D44-B256-69475AC59394}"/>
              </a:ext>
            </a:extLst>
          </p:cNvPr>
          <p:cNvPicPr>
            <a:picLocks noChangeAspect="1"/>
          </p:cNvPicPr>
          <p:nvPr/>
        </p:nvPicPr>
        <p:blipFill>
          <a:blip r:embed="rId9"/>
          <a:stretch>
            <a:fillRect/>
          </a:stretch>
        </p:blipFill>
        <p:spPr>
          <a:xfrm>
            <a:off x="12157635" y="24136752"/>
            <a:ext cx="9007010" cy="5152315"/>
          </a:xfrm>
          <a:prstGeom prst="rect">
            <a:avLst/>
          </a:prstGeom>
        </p:spPr>
      </p:pic>
      <p:sp>
        <p:nvSpPr>
          <p:cNvPr id="73" name="TextBox 72">
            <a:extLst>
              <a:ext uri="{FF2B5EF4-FFF2-40B4-BE49-F238E27FC236}">
                <a16:creationId xmlns:a16="http://schemas.microsoft.com/office/drawing/2014/main" id="{8DD13B28-37D4-45FE-BA8C-8C0F87296F30}"/>
              </a:ext>
            </a:extLst>
          </p:cNvPr>
          <p:cNvSpPr txBox="1"/>
          <p:nvPr/>
        </p:nvSpPr>
        <p:spPr>
          <a:xfrm>
            <a:off x="22579093" y="20793713"/>
            <a:ext cx="9296401" cy="584775"/>
          </a:xfrm>
          <a:prstGeom prst="rect">
            <a:avLst/>
          </a:prstGeom>
          <a:noFill/>
        </p:spPr>
        <p:txBody>
          <a:bodyPr wrap="square" rtlCol="0">
            <a:spAutoFit/>
          </a:bodyPr>
          <a:lstStyle/>
          <a:p>
            <a:r>
              <a:rPr lang="en-US" sz="1600" dirty="0">
                <a:solidFill>
                  <a:srgbClr val="000000"/>
                </a:solidFill>
                <a:latin typeface="Open Sans" charset="0"/>
                <a:ea typeface="Open Sans" charset="0"/>
                <a:cs typeface="Open Sans" charset="0"/>
              </a:rPr>
              <a:t>Figure 3: High-level map of how the network of Raspberry Pi edge devices communicate with the IoT hub in Microsoft Azure to relay air quality and geolocation information</a:t>
            </a:r>
          </a:p>
        </p:txBody>
      </p:sp>
      <p:pic>
        <p:nvPicPr>
          <p:cNvPr id="38" name="Picture 37" descr="A close up of a tree&#10;&#10;Description automatically generated">
            <a:extLst>
              <a:ext uri="{FF2B5EF4-FFF2-40B4-BE49-F238E27FC236}">
                <a16:creationId xmlns:a16="http://schemas.microsoft.com/office/drawing/2014/main" id="{39D97E25-C839-4312-BB7E-95957CCE9015}"/>
              </a:ext>
            </a:extLst>
          </p:cNvPr>
          <p:cNvPicPr>
            <a:picLocks noChangeAspect="1"/>
          </p:cNvPicPr>
          <p:nvPr/>
        </p:nvPicPr>
        <p:blipFill>
          <a:blip r:embed="rId10"/>
          <a:stretch>
            <a:fillRect/>
          </a:stretch>
        </p:blipFill>
        <p:spPr>
          <a:xfrm>
            <a:off x="16715369" y="7895496"/>
            <a:ext cx="4812359" cy="6332051"/>
          </a:xfrm>
          <a:prstGeom prst="rect">
            <a:avLst/>
          </a:prstGeom>
          <a:ln>
            <a:solidFill>
              <a:schemeClr val="tx1"/>
            </a:solidFill>
          </a:ln>
        </p:spPr>
      </p:pic>
      <p:pic>
        <p:nvPicPr>
          <p:cNvPr id="74" name="Picture 73" descr="page1image57193264">
            <a:extLst>
              <a:ext uri="{FF2B5EF4-FFF2-40B4-BE49-F238E27FC236}">
                <a16:creationId xmlns:a16="http://schemas.microsoft.com/office/drawing/2014/main" id="{E15256AB-E2F6-4B11-B083-BAFE57574E30}"/>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2016715" y="8444376"/>
            <a:ext cx="5246050" cy="3627563"/>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5" name="TextBox 74">
            <a:extLst>
              <a:ext uri="{FF2B5EF4-FFF2-40B4-BE49-F238E27FC236}">
                <a16:creationId xmlns:a16="http://schemas.microsoft.com/office/drawing/2014/main" id="{AEE5275D-2FDD-41B2-B58A-A2F59D4A5581}"/>
              </a:ext>
            </a:extLst>
          </p:cNvPr>
          <p:cNvSpPr txBox="1"/>
          <p:nvPr/>
        </p:nvSpPr>
        <p:spPr>
          <a:xfrm>
            <a:off x="11932641" y="14406828"/>
            <a:ext cx="9296401" cy="584775"/>
          </a:xfrm>
          <a:prstGeom prst="rect">
            <a:avLst/>
          </a:prstGeom>
          <a:noFill/>
        </p:spPr>
        <p:txBody>
          <a:bodyPr wrap="square" rtlCol="0">
            <a:spAutoFit/>
          </a:bodyPr>
          <a:lstStyle/>
          <a:p>
            <a:r>
              <a:rPr lang="en-US" sz="1600" dirty="0">
                <a:solidFill>
                  <a:srgbClr val="000000"/>
                </a:solidFill>
                <a:latin typeface="Open Sans" charset="0"/>
                <a:ea typeface="Open Sans" charset="0"/>
                <a:cs typeface="Open Sans" charset="0"/>
              </a:rPr>
              <a:t>Figure 1: Hardware package for air quality sensing, in-lab (left) and attached to a tree at US Army Reserve Center, Tacoma, WA (right)</a:t>
            </a:r>
          </a:p>
        </p:txBody>
      </p:sp>
      <p:pic>
        <p:nvPicPr>
          <p:cNvPr id="1026" name="Picture 2" descr="Beijing Air Pollution">
            <a:extLst>
              <a:ext uri="{FF2B5EF4-FFF2-40B4-BE49-F238E27FC236}">
                <a16:creationId xmlns:a16="http://schemas.microsoft.com/office/drawing/2014/main" id="{74130AD9-DC1E-4624-93DB-3A8210202C2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98894" y="7957389"/>
            <a:ext cx="9613963" cy="6393676"/>
          </a:xfrm>
          <a:prstGeom prst="rect">
            <a:avLst/>
          </a:prstGeom>
          <a:solidFill>
            <a:srgbClr val="FFFFFF">
              <a:shade val="85000"/>
            </a:srgbClr>
          </a:solidFill>
          <a:ln w="127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7" name="TextBox 76">
            <a:extLst>
              <a:ext uri="{FF2B5EF4-FFF2-40B4-BE49-F238E27FC236}">
                <a16:creationId xmlns:a16="http://schemas.microsoft.com/office/drawing/2014/main" id="{CEC7A3E9-85B5-42CC-9C3B-E45D093F4636}"/>
              </a:ext>
            </a:extLst>
          </p:cNvPr>
          <p:cNvSpPr txBox="1"/>
          <p:nvPr/>
        </p:nvSpPr>
        <p:spPr>
          <a:xfrm>
            <a:off x="33174431" y="14610611"/>
            <a:ext cx="9296401" cy="338554"/>
          </a:xfrm>
          <a:prstGeom prst="rect">
            <a:avLst/>
          </a:prstGeom>
          <a:noFill/>
        </p:spPr>
        <p:txBody>
          <a:bodyPr wrap="square" rtlCol="0">
            <a:spAutoFit/>
          </a:bodyPr>
          <a:lstStyle/>
          <a:p>
            <a:r>
              <a:rPr lang="en-US" sz="1600" dirty="0">
                <a:solidFill>
                  <a:srgbClr val="000000"/>
                </a:solidFill>
                <a:latin typeface="Open Sans" charset="0"/>
                <a:ea typeface="Open Sans" charset="0"/>
                <a:cs typeface="Open Sans" charset="0"/>
              </a:rPr>
              <a:t>Figure 3: Before and after image during a major smog alert in Beijing, China, Dec. 8, 2015</a:t>
            </a:r>
          </a:p>
        </p:txBody>
      </p:sp>
      <p:sp>
        <p:nvSpPr>
          <p:cNvPr id="57" name="TextBox 56">
            <a:extLst>
              <a:ext uri="{FF2B5EF4-FFF2-40B4-BE49-F238E27FC236}">
                <a16:creationId xmlns:a16="http://schemas.microsoft.com/office/drawing/2014/main" id="{595F4C54-B0EC-4611-9F7E-CF1687F218AF}"/>
              </a:ext>
            </a:extLst>
          </p:cNvPr>
          <p:cNvSpPr txBox="1"/>
          <p:nvPr/>
        </p:nvSpPr>
        <p:spPr>
          <a:xfrm>
            <a:off x="1540590" y="30559239"/>
            <a:ext cx="24617777" cy="769441"/>
          </a:xfrm>
          <a:prstGeom prst="rect">
            <a:avLst/>
          </a:prstGeom>
          <a:noFill/>
        </p:spPr>
        <p:txBody>
          <a:bodyPr wrap="square" rtlCol="0">
            <a:spAutoFit/>
          </a:bodyPr>
          <a:lstStyle/>
          <a:p>
            <a:r>
              <a:rPr lang="en-US" sz="2200" baseline="30000" dirty="0">
                <a:latin typeface="Open Sans" charset="0"/>
                <a:ea typeface="Open Sans" charset="0"/>
                <a:cs typeface="Open Sans" charset="0"/>
              </a:rPr>
              <a:t>1</a:t>
            </a:r>
            <a:r>
              <a:rPr lang="en-US" sz="2200" dirty="0">
                <a:latin typeface="Open Sans" charset="0"/>
                <a:ea typeface="Open Sans" charset="0"/>
                <a:cs typeface="Open Sans" charset="0"/>
              </a:rPr>
              <a:t>School of Engineering and Technology University of Washington Tacoma, WA, USA; </a:t>
            </a:r>
            <a:r>
              <a:rPr lang="en-US" sz="2400" baseline="30000" dirty="0">
                <a:latin typeface="Open Sans" charset="0"/>
                <a:ea typeface="Open Sans" charset="0"/>
                <a:cs typeface="Open Sans" charset="0"/>
              </a:rPr>
              <a:t>2</a:t>
            </a:r>
            <a:r>
              <a:rPr lang="en-US" sz="2200" dirty="0">
                <a:latin typeface="Open Sans" charset="0"/>
                <a:ea typeface="Open Sans" charset="0"/>
                <a:cs typeface="Open Sans" charset="0"/>
              </a:rPr>
              <a:t>Department </a:t>
            </a:r>
            <a:r>
              <a:rPr lang="en-US" sz="2200">
                <a:latin typeface="Open Sans" charset="0"/>
                <a:ea typeface="Open Sans" charset="0"/>
                <a:cs typeface="Open Sans" charset="0"/>
              </a:rPr>
              <a:t>of Electrical </a:t>
            </a:r>
            <a:r>
              <a:rPr lang="en-US" sz="2200" dirty="0">
                <a:latin typeface="Open Sans" charset="0"/>
                <a:ea typeface="Open Sans" charset="0"/>
                <a:cs typeface="Open Sans" charset="0"/>
              </a:rPr>
              <a:t>Engineering, Federal University of </a:t>
            </a:r>
            <a:r>
              <a:rPr lang="en-US" sz="2200" dirty="0" err="1">
                <a:latin typeface="Open Sans" charset="0"/>
                <a:ea typeface="Open Sans" charset="0"/>
                <a:cs typeface="Open Sans" charset="0"/>
              </a:rPr>
              <a:t>Paraba</a:t>
            </a:r>
            <a:r>
              <a:rPr lang="en-US" sz="2200" dirty="0">
                <a:latin typeface="Open Sans" charset="0"/>
                <a:ea typeface="Open Sans" charset="0"/>
                <a:cs typeface="Open Sans" charset="0"/>
              </a:rPr>
              <a:t>, </a:t>
            </a:r>
            <a:r>
              <a:rPr lang="en-US" sz="2200" dirty="0" err="1">
                <a:latin typeface="Open Sans" charset="0"/>
                <a:ea typeface="Open Sans" charset="0"/>
                <a:cs typeface="Open Sans" charset="0"/>
              </a:rPr>
              <a:t>Joo</a:t>
            </a:r>
            <a:r>
              <a:rPr lang="en-US" sz="2200" dirty="0">
                <a:latin typeface="Open Sans" charset="0"/>
                <a:ea typeface="Open Sans" charset="0"/>
                <a:cs typeface="Open Sans" charset="0"/>
              </a:rPr>
              <a:t> </a:t>
            </a:r>
            <a:r>
              <a:rPr lang="en-US" sz="2200" dirty="0" err="1">
                <a:latin typeface="Open Sans" charset="0"/>
                <a:ea typeface="Open Sans" charset="0"/>
                <a:cs typeface="Open Sans" charset="0"/>
              </a:rPr>
              <a:t>Perssoa</a:t>
            </a:r>
            <a:r>
              <a:rPr lang="en-US" sz="2200" dirty="0">
                <a:latin typeface="Open Sans" charset="0"/>
                <a:ea typeface="Open Sans" charset="0"/>
                <a:cs typeface="Open Sans" charset="0"/>
              </a:rPr>
              <a:t>, PB Brazil, UK</a:t>
            </a:r>
          </a:p>
          <a:p>
            <a:endParaRPr lang="en-US" sz="2200" dirty="0">
              <a:latin typeface="Open Sans" charset="0"/>
              <a:ea typeface="Open Sans" charset="0"/>
              <a:cs typeface="Open Sans" charset="0"/>
            </a:endParaRP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894</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Normal Black</vt:lpstr>
      <vt:lpstr>Open Sans</vt:lpstr>
      <vt:lpstr>Uni Sans Book</vt:lpstr>
      <vt:lpstr>Wingdings</vt:lpstr>
      <vt:lpstr>Office Theme</vt:lpstr>
      <vt:lpstr>THERMOELECTRIC GENERATORS EMBEDDED IN TREES TO POWER  WIRELESS SENSOR NETWORK: TRACKING AIR QUALITY SUSTAINABLY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Selina Teng</cp:lastModifiedBy>
  <cp:revision>46</cp:revision>
  <dcterms:created xsi:type="dcterms:W3CDTF">2018-02-06T21:34:11Z</dcterms:created>
  <dcterms:modified xsi:type="dcterms:W3CDTF">2019-08-15T03:59:48Z</dcterms:modified>
</cp:coreProperties>
</file>