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9144000" cy="6858000" type="letter"/>
  <p:notesSz cx="6858000" cy="9144000"/>
  <p:defaultTextStyle>
    <a:defPPr>
      <a:defRPr lang="ko-KR"/>
    </a:defPPr>
    <a:lvl1pPr marL="0" algn="l" defTabSz="91394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6972" algn="l" defTabSz="91394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3944" algn="l" defTabSz="91394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0916" algn="l" defTabSz="91394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7888" algn="l" defTabSz="91394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4861" algn="l" defTabSz="91394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1833" algn="l" defTabSz="91394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8805" algn="l" defTabSz="91394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5776" algn="l" defTabSz="913944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284"/>
    <a:srgbClr val="482E53"/>
    <a:srgbClr val="BF2F58"/>
    <a:srgbClr val="AE4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122366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2" y="3602058"/>
            <a:ext cx="6858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7" indent="0" algn="ctr">
              <a:buNone/>
              <a:defRPr sz="2000"/>
            </a:lvl2pPr>
            <a:lvl3pPr marL="914371" indent="0" algn="ctr">
              <a:buNone/>
              <a:defRPr sz="1800"/>
            </a:lvl3pPr>
            <a:lvl4pPr marL="1371558" indent="0" algn="ctr">
              <a:buNone/>
              <a:defRPr sz="1599"/>
            </a:lvl4pPr>
            <a:lvl5pPr marL="1828744" indent="0" algn="ctr">
              <a:buNone/>
              <a:defRPr sz="1599"/>
            </a:lvl5pPr>
            <a:lvl6pPr marL="2285931" indent="0" algn="ctr">
              <a:buNone/>
              <a:defRPr sz="1599"/>
            </a:lvl6pPr>
            <a:lvl7pPr marL="2743117" indent="0" algn="ctr">
              <a:buNone/>
              <a:defRPr sz="1599"/>
            </a:lvl7pPr>
            <a:lvl8pPr marL="3200305" indent="0" algn="ctr">
              <a:buNone/>
              <a:defRPr sz="1599"/>
            </a:lvl8pPr>
            <a:lvl9pPr marL="3657490" indent="0" algn="ctr">
              <a:buNone/>
              <a:defRPr sz="1599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96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74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2" y="365147"/>
            <a:ext cx="1971675" cy="58118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64" y="365147"/>
            <a:ext cx="5800725" cy="58118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4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8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6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8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5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74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931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311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30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7490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1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32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2" y="1825632"/>
            <a:ext cx="3886200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365132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5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1" indent="0">
              <a:buNone/>
              <a:defRPr sz="1800" b="1"/>
            </a:lvl3pPr>
            <a:lvl4pPr marL="1371558" indent="0">
              <a:buNone/>
              <a:defRPr sz="1599" b="1"/>
            </a:lvl4pPr>
            <a:lvl5pPr marL="1828744" indent="0">
              <a:buNone/>
              <a:defRPr sz="1599" b="1"/>
            </a:lvl5pPr>
            <a:lvl6pPr marL="2285931" indent="0">
              <a:buNone/>
              <a:defRPr sz="1599" b="1"/>
            </a:lvl6pPr>
            <a:lvl7pPr marL="2743117" indent="0">
              <a:buNone/>
              <a:defRPr sz="1599" b="1"/>
            </a:lvl7pPr>
            <a:lvl8pPr marL="3200305" indent="0">
              <a:buNone/>
              <a:defRPr sz="1599" b="1"/>
            </a:lvl8pPr>
            <a:lvl9pPr marL="3657490" indent="0">
              <a:buNone/>
              <a:defRPr sz="159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5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61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1" indent="0">
              <a:buNone/>
              <a:defRPr sz="1800" b="1"/>
            </a:lvl3pPr>
            <a:lvl4pPr marL="1371558" indent="0">
              <a:buNone/>
              <a:defRPr sz="1599" b="1"/>
            </a:lvl4pPr>
            <a:lvl5pPr marL="1828744" indent="0">
              <a:buNone/>
              <a:defRPr sz="1599" b="1"/>
            </a:lvl5pPr>
            <a:lvl6pPr marL="2285931" indent="0">
              <a:buNone/>
              <a:defRPr sz="1599" b="1"/>
            </a:lvl6pPr>
            <a:lvl7pPr marL="2743117" indent="0">
              <a:buNone/>
              <a:defRPr sz="1599" b="1"/>
            </a:lvl7pPr>
            <a:lvl8pPr marL="3200305" indent="0">
              <a:buNone/>
              <a:defRPr sz="1599" b="1"/>
            </a:lvl8pPr>
            <a:lvl9pPr marL="3657490" indent="0">
              <a:buNone/>
              <a:defRPr sz="1599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8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6" y="98744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1"/>
            <a:ext cx="294917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87" indent="0">
              <a:buNone/>
              <a:defRPr sz="1400"/>
            </a:lvl2pPr>
            <a:lvl3pPr marL="914371" indent="0">
              <a:buNone/>
              <a:defRPr sz="1200"/>
            </a:lvl3pPr>
            <a:lvl4pPr marL="1371558" indent="0">
              <a:buNone/>
              <a:defRPr sz="1000"/>
            </a:lvl4pPr>
            <a:lvl5pPr marL="1828744" indent="0">
              <a:buNone/>
              <a:defRPr sz="1000"/>
            </a:lvl5pPr>
            <a:lvl6pPr marL="2285931" indent="0">
              <a:buNone/>
              <a:defRPr sz="1000"/>
            </a:lvl6pPr>
            <a:lvl7pPr marL="2743117" indent="0">
              <a:buNone/>
              <a:defRPr sz="1000"/>
            </a:lvl7pPr>
            <a:lvl8pPr marL="3200305" indent="0">
              <a:buNone/>
              <a:defRPr sz="1000"/>
            </a:lvl8pPr>
            <a:lvl9pPr marL="365749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2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6" y="987449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1" indent="0">
              <a:buNone/>
              <a:defRPr sz="2400"/>
            </a:lvl3pPr>
            <a:lvl4pPr marL="1371558" indent="0">
              <a:buNone/>
              <a:defRPr sz="2000"/>
            </a:lvl4pPr>
            <a:lvl5pPr marL="1828744" indent="0">
              <a:buNone/>
              <a:defRPr sz="2000"/>
            </a:lvl5pPr>
            <a:lvl6pPr marL="2285931" indent="0">
              <a:buNone/>
              <a:defRPr sz="2000"/>
            </a:lvl6pPr>
            <a:lvl7pPr marL="2743117" indent="0">
              <a:buNone/>
              <a:defRPr sz="2000"/>
            </a:lvl7pPr>
            <a:lvl8pPr marL="3200305" indent="0">
              <a:buNone/>
              <a:defRPr sz="2000"/>
            </a:lvl8pPr>
            <a:lvl9pPr marL="365749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4" y="2057401"/>
            <a:ext cx="2949178" cy="3811588"/>
          </a:xfrm>
        </p:spPr>
        <p:txBody>
          <a:bodyPr/>
          <a:lstStyle>
            <a:lvl1pPr marL="0" indent="0">
              <a:buNone/>
              <a:defRPr sz="1599"/>
            </a:lvl1pPr>
            <a:lvl2pPr marL="457187" indent="0">
              <a:buNone/>
              <a:defRPr sz="1400"/>
            </a:lvl2pPr>
            <a:lvl3pPr marL="914371" indent="0">
              <a:buNone/>
              <a:defRPr sz="1200"/>
            </a:lvl3pPr>
            <a:lvl4pPr marL="1371558" indent="0">
              <a:buNone/>
              <a:defRPr sz="1000"/>
            </a:lvl4pPr>
            <a:lvl5pPr marL="1828744" indent="0">
              <a:buNone/>
              <a:defRPr sz="1000"/>
            </a:lvl5pPr>
            <a:lvl6pPr marL="2285931" indent="0">
              <a:buNone/>
              <a:defRPr sz="1000"/>
            </a:lvl6pPr>
            <a:lvl7pPr marL="2743117" indent="0">
              <a:buNone/>
              <a:defRPr sz="1000"/>
            </a:lvl7pPr>
            <a:lvl8pPr marL="3200305" indent="0">
              <a:buNone/>
              <a:defRPr sz="1000"/>
            </a:lvl8pPr>
            <a:lvl9pPr marL="365749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57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6513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2" y="1825632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3" y="63563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D2E5C-0FC1-4950-A380-1AA364683779}" type="datetimeFigureOut">
              <a:rPr lang="ko-KR" altLang="en-US" smtClean="0"/>
              <a:t>2019-09-26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7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4" y="635637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F34F-03AF-48F6-AC56-0D7DB08E2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4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1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1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8" indent="-228593" algn="l" defTabSz="91437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4" indent="-228593" algn="l" defTabSz="91437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3" indent="-228593" algn="l" defTabSz="91437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9" indent="-228593" algn="l" defTabSz="91437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4" indent="-228593" algn="l" defTabSz="91437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0" indent="-228593" algn="l" defTabSz="91437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7" indent="-228593" algn="l" defTabSz="91437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3" indent="-228593" algn="l" defTabSz="91437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91437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8" algn="l" defTabSz="91437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4" algn="l" defTabSz="91437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1" algn="l" defTabSz="91437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7" algn="l" defTabSz="91437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5" algn="l" defTabSz="91437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0" algn="l" defTabSz="914371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4696" y="1326561"/>
            <a:ext cx="4142481" cy="1076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97" dirty="0">
                <a:solidFill>
                  <a:srgbClr val="BF2F58"/>
                </a:solidFill>
                <a:latin typeface="Karmatic Arcade" panose="02000000000000000000" pitchFamily="2" charset="0"/>
              </a:rPr>
              <a:t>2D </a:t>
            </a:r>
            <a:r>
              <a:rPr lang="ko-KR" altLang="en-US" sz="3597" dirty="0">
                <a:solidFill>
                  <a:srgbClr val="BF2F58"/>
                </a:solidFill>
                <a:latin typeface="Karmatic Arcade" panose="02000000000000000000" pitchFamily="2" charset="0"/>
              </a:rPr>
              <a:t>게임 프로그래밍</a:t>
            </a:r>
            <a:endParaRPr lang="en-US" altLang="ko-KR" sz="3597" dirty="0">
              <a:solidFill>
                <a:srgbClr val="BF2F58"/>
              </a:solidFill>
              <a:latin typeface="Karmatic Arcade" panose="02000000000000000000" pitchFamily="2" charset="0"/>
            </a:endParaRPr>
          </a:p>
          <a:p>
            <a:pPr algn="ctr"/>
            <a:r>
              <a:rPr lang="ko-KR" altLang="en-US" sz="2799" dirty="0">
                <a:solidFill>
                  <a:srgbClr val="D86284"/>
                </a:solidFill>
                <a:latin typeface="Karmatic Arcade" panose="02000000000000000000" pitchFamily="2" charset="0"/>
              </a:rPr>
              <a:t>프로젝트 </a:t>
            </a:r>
            <a:r>
              <a:rPr lang="en-US" altLang="ko-KR" sz="2799" dirty="0">
                <a:solidFill>
                  <a:srgbClr val="D86284"/>
                </a:solidFill>
                <a:latin typeface="Karmatic Arcade" panose="02000000000000000000" pitchFamily="2" charset="0"/>
              </a:rPr>
              <a:t>1</a:t>
            </a:r>
            <a:r>
              <a:rPr lang="ko-KR" altLang="en-US" sz="2799" dirty="0">
                <a:solidFill>
                  <a:srgbClr val="D86284"/>
                </a:solidFill>
                <a:latin typeface="Karmatic Arcade" panose="02000000000000000000" pitchFamily="2" charset="0"/>
              </a:rPr>
              <a:t>차 발표</a:t>
            </a:r>
            <a:endParaRPr lang="en-US" altLang="ko-KR" sz="2799" dirty="0">
              <a:solidFill>
                <a:srgbClr val="D86284"/>
              </a:solidFill>
              <a:latin typeface="Karmatic Arcade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4281" y="3204653"/>
            <a:ext cx="192288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399" dirty="0" err="1">
                <a:solidFill>
                  <a:schemeClr val="bg1"/>
                </a:solidFill>
                <a:latin typeface="LVDC Game Over 2" panose="00000400000000000000" pitchFamily="2" charset="0"/>
              </a:rPr>
              <a:t>게임공</a:t>
            </a:r>
            <a:r>
              <a:rPr lang="ko-KR" altLang="en-US" sz="1599" dirty="0">
                <a:solidFill>
                  <a:schemeClr val="bg1"/>
                </a:solidFill>
                <a:latin typeface="LVDC Game Over 2" panose="00000400000000000000" pitchFamily="2" charset="0"/>
              </a:rPr>
              <a:t> </a:t>
            </a:r>
            <a:r>
              <a:rPr lang="en-US" altLang="ko-KR" sz="1599" dirty="0">
                <a:solidFill>
                  <a:schemeClr val="bg1"/>
                </a:solidFill>
                <a:latin typeface="LVDC Game Over 2" panose="00000400000000000000" pitchFamily="2" charset="0"/>
              </a:rPr>
              <a:t>2016180027</a:t>
            </a:r>
          </a:p>
          <a:p>
            <a:pPr algn="r"/>
            <a:r>
              <a:rPr lang="ko-KR" altLang="en-US" sz="1599" dirty="0" err="1">
                <a:solidFill>
                  <a:schemeClr val="bg1"/>
                </a:solidFill>
                <a:latin typeface="LVDC Game Over 2" panose="00000400000000000000" pitchFamily="2" charset="0"/>
              </a:rPr>
              <a:t>야준서</a:t>
            </a:r>
            <a:endParaRPr lang="ko-KR" altLang="en-US" sz="1599" dirty="0">
              <a:solidFill>
                <a:schemeClr val="bg1"/>
              </a:solidFill>
              <a:latin typeface="LVDC Game Over 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5616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209953" y="664077"/>
            <a:ext cx="1041363" cy="749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065" y="664081"/>
            <a:ext cx="6814749" cy="92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95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컨셉</a:t>
            </a:r>
          </a:p>
        </p:txBody>
      </p:sp>
      <p:pic>
        <p:nvPicPr>
          <p:cNvPr id="5" name="내용 개체 틀 7">
            <a:extLst>
              <a:ext uri="{FF2B5EF4-FFF2-40B4-BE49-F238E27FC236}">
                <a16:creationId xmlns:a16="http://schemas.microsoft.com/office/drawing/2014/main" id="{353D6C80-C003-4586-A334-5A74992D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1" y="2364928"/>
            <a:ext cx="3456063" cy="3111859"/>
          </a:xfrm>
          <a:prstGeom prst="rect">
            <a:avLst/>
          </a:prstGeom>
        </p:spPr>
      </p:pic>
      <p:pic>
        <p:nvPicPr>
          <p:cNvPr id="6" name="내용 개체 틀 10" descr="모니터, 화면이(가) 표시된 사진&#10;&#10;자동 생성된 설명">
            <a:extLst>
              <a:ext uri="{FF2B5EF4-FFF2-40B4-BE49-F238E27FC236}">
                <a16:creationId xmlns:a16="http://schemas.microsoft.com/office/drawing/2014/main" id="{A6D2B542-FDAD-41BA-A547-CE5CFB42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431" y="2364928"/>
            <a:ext cx="3456063" cy="311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047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209953" y="664077"/>
            <a:ext cx="1041363" cy="749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065" y="664081"/>
            <a:ext cx="6814749" cy="92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95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화면</a:t>
            </a:r>
          </a:p>
        </p:txBody>
      </p:sp>
      <p:pic>
        <p:nvPicPr>
          <p:cNvPr id="9" name="내용 개체 틀 10" descr="모니터, 화면이(가) 표시된 사진&#10;&#10;자동 생성된 설명">
            <a:extLst>
              <a:ext uri="{FF2B5EF4-FFF2-40B4-BE49-F238E27FC236}">
                <a16:creationId xmlns:a16="http://schemas.microsoft.com/office/drawing/2014/main" id="{472B7C07-6259-4519-A99A-BD780466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14" y="2413159"/>
            <a:ext cx="6740123" cy="3456640"/>
          </a:xfrm>
          <a:prstGeom prst="rect">
            <a:avLst/>
          </a:prstGeom>
        </p:spPr>
      </p:pic>
      <p:sp>
        <p:nvSpPr>
          <p:cNvPr id="10" name="설명선: 굽은 선 9">
            <a:extLst>
              <a:ext uri="{FF2B5EF4-FFF2-40B4-BE49-F238E27FC236}">
                <a16:creationId xmlns:a16="http://schemas.microsoft.com/office/drawing/2014/main" id="{6C251F4C-A90B-401A-AFA1-D00E7DCCA3C4}"/>
              </a:ext>
            </a:extLst>
          </p:cNvPr>
          <p:cNvSpPr/>
          <p:nvPr/>
        </p:nvSpPr>
        <p:spPr>
          <a:xfrm flipH="1">
            <a:off x="209953" y="1789769"/>
            <a:ext cx="1041363" cy="420560"/>
          </a:xfrm>
          <a:prstGeom prst="borderCallout2">
            <a:avLst>
              <a:gd name="adj1" fmla="val 51240"/>
              <a:gd name="adj2" fmla="val 1558"/>
              <a:gd name="adj3" fmla="val 51034"/>
              <a:gd name="adj4" fmla="val -23171"/>
              <a:gd name="adj5" fmla="val 150575"/>
              <a:gd name="adj6" fmla="val -47480"/>
            </a:avLst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99" dirty="0"/>
              <a:t>남은 목숨</a:t>
            </a:r>
          </a:p>
        </p:txBody>
      </p:sp>
      <p:sp>
        <p:nvSpPr>
          <p:cNvPr id="11" name="설명선: 굽은 선 10">
            <a:extLst>
              <a:ext uri="{FF2B5EF4-FFF2-40B4-BE49-F238E27FC236}">
                <a16:creationId xmlns:a16="http://schemas.microsoft.com/office/drawing/2014/main" id="{1F7EF1FF-5DA9-4D3B-990F-7A66718F019A}"/>
              </a:ext>
            </a:extLst>
          </p:cNvPr>
          <p:cNvSpPr/>
          <p:nvPr/>
        </p:nvSpPr>
        <p:spPr>
          <a:xfrm flipH="1">
            <a:off x="2347810" y="1789759"/>
            <a:ext cx="1046647" cy="420549"/>
          </a:xfrm>
          <a:prstGeom prst="borderCallout2">
            <a:avLst>
              <a:gd name="adj1" fmla="val 51240"/>
              <a:gd name="adj2" fmla="val 1558"/>
              <a:gd name="adj3" fmla="val 51034"/>
              <a:gd name="adj4" fmla="val -23171"/>
              <a:gd name="adj5" fmla="val 150575"/>
              <a:gd name="adj6" fmla="val -47480"/>
            </a:avLst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29" dirty="0"/>
              <a:t>점수</a:t>
            </a:r>
          </a:p>
        </p:txBody>
      </p:sp>
      <p:sp>
        <p:nvSpPr>
          <p:cNvPr id="12" name="설명선: 굽은 선 11">
            <a:extLst>
              <a:ext uri="{FF2B5EF4-FFF2-40B4-BE49-F238E27FC236}">
                <a16:creationId xmlns:a16="http://schemas.microsoft.com/office/drawing/2014/main" id="{F4D096A4-4451-4BFE-8DC8-8B184CF8812B}"/>
              </a:ext>
            </a:extLst>
          </p:cNvPr>
          <p:cNvSpPr/>
          <p:nvPr/>
        </p:nvSpPr>
        <p:spPr>
          <a:xfrm flipH="1">
            <a:off x="4761051" y="1789759"/>
            <a:ext cx="1046647" cy="420549"/>
          </a:xfrm>
          <a:prstGeom prst="borderCallout2">
            <a:avLst>
              <a:gd name="adj1" fmla="val 51240"/>
              <a:gd name="adj2" fmla="val 1558"/>
              <a:gd name="adj3" fmla="val 51034"/>
              <a:gd name="adj4" fmla="val -23171"/>
              <a:gd name="adj5" fmla="val 150575"/>
              <a:gd name="adj6" fmla="val -47480"/>
            </a:avLst>
          </a:pr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29" dirty="0"/>
              <a:t>돈</a:t>
            </a:r>
          </a:p>
        </p:txBody>
      </p:sp>
      <p:sp>
        <p:nvSpPr>
          <p:cNvPr id="13" name="설명선: 굽은 선 12">
            <a:extLst>
              <a:ext uri="{FF2B5EF4-FFF2-40B4-BE49-F238E27FC236}">
                <a16:creationId xmlns:a16="http://schemas.microsoft.com/office/drawing/2014/main" id="{1D5E89C5-4F7A-45C2-9A53-71C097A7FC5C}"/>
              </a:ext>
            </a:extLst>
          </p:cNvPr>
          <p:cNvSpPr/>
          <p:nvPr/>
        </p:nvSpPr>
        <p:spPr>
          <a:xfrm>
            <a:off x="6508426" y="3586413"/>
            <a:ext cx="1297571" cy="420560"/>
          </a:xfrm>
          <a:prstGeom prst="borderCallout2">
            <a:avLst>
              <a:gd name="adj1" fmla="val 51240"/>
              <a:gd name="adj2" fmla="val 1558"/>
              <a:gd name="adj3" fmla="val 51034"/>
              <a:gd name="adj4" fmla="val -23171"/>
              <a:gd name="adj5" fmla="val 150575"/>
              <a:gd name="adj6" fmla="val -47480"/>
            </a:avLst>
          </a:prstGeom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99" dirty="0"/>
              <a:t>발판</a:t>
            </a:r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C48B193E-AB3A-4E6F-8FCC-EEAD8EC9EC7A}"/>
              </a:ext>
            </a:extLst>
          </p:cNvPr>
          <p:cNvSpPr/>
          <p:nvPr/>
        </p:nvSpPr>
        <p:spPr>
          <a:xfrm>
            <a:off x="2745633" y="6051584"/>
            <a:ext cx="1297571" cy="481240"/>
          </a:xfrm>
          <a:prstGeom prst="borderCallout2">
            <a:avLst>
              <a:gd name="adj1" fmla="val 51240"/>
              <a:gd name="adj2" fmla="val 1558"/>
              <a:gd name="adj3" fmla="val 51034"/>
              <a:gd name="adj4" fmla="val -23171"/>
              <a:gd name="adj5" fmla="val -62094"/>
              <a:gd name="adj6" fmla="val -474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99" dirty="0"/>
              <a:t>함정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A4F5861-5AC6-4EAF-8718-51E106DA6E21}"/>
              </a:ext>
            </a:extLst>
          </p:cNvPr>
          <p:cNvSpPr/>
          <p:nvPr/>
        </p:nvSpPr>
        <p:spPr>
          <a:xfrm>
            <a:off x="730636" y="2356879"/>
            <a:ext cx="1626311" cy="4794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7" rIns="91441" bIns="45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29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67EDE37-7694-472B-9927-9F9E85848D80}"/>
              </a:ext>
            </a:extLst>
          </p:cNvPr>
          <p:cNvSpPr/>
          <p:nvPr/>
        </p:nvSpPr>
        <p:spPr>
          <a:xfrm>
            <a:off x="2956009" y="2356879"/>
            <a:ext cx="1626311" cy="4794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7" rIns="91441" bIns="45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29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885731-34E8-4B2C-AAD1-0B04EC870B3C}"/>
              </a:ext>
            </a:extLst>
          </p:cNvPr>
          <p:cNvSpPr/>
          <p:nvPr/>
        </p:nvSpPr>
        <p:spPr>
          <a:xfrm>
            <a:off x="5181386" y="2347191"/>
            <a:ext cx="1626311" cy="4794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7" rIns="91441" bIns="45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29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8F490E7-F8A3-4DB5-A2C6-1C4C9FC5915B}"/>
              </a:ext>
            </a:extLst>
          </p:cNvPr>
          <p:cNvSpPr/>
          <p:nvPr/>
        </p:nvSpPr>
        <p:spPr>
          <a:xfrm>
            <a:off x="4882407" y="4108489"/>
            <a:ext cx="1626311" cy="4794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7" rIns="91441" bIns="45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29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6BAECF4-9AFE-4F15-8CA6-752DA3320098}"/>
              </a:ext>
            </a:extLst>
          </p:cNvPr>
          <p:cNvSpPr/>
          <p:nvPr/>
        </p:nvSpPr>
        <p:spPr>
          <a:xfrm>
            <a:off x="1550722" y="5481267"/>
            <a:ext cx="1626311" cy="479412"/>
          </a:xfrm>
          <a:prstGeom prst="ellipse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7" rIns="91441" bIns="457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29"/>
          </a:p>
        </p:txBody>
      </p:sp>
    </p:spTree>
    <p:extLst>
      <p:ext uri="{BB962C8B-B14F-4D97-AF65-F5344CB8AC3E}">
        <p14:creationId xmlns:p14="http://schemas.microsoft.com/office/powerpoint/2010/main" val="22732231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209953" y="664077"/>
            <a:ext cx="1041363" cy="749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065" y="664081"/>
            <a:ext cx="6814749" cy="92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95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흐름</a:t>
            </a:r>
            <a:r>
              <a:rPr lang="en-US" altLang="ko-KR" sz="5395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  <a:endParaRPr lang="ko-KR" altLang="en-US" sz="5395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내용 개체 틀 5" descr="건물이(가) 표시된 사진&#10;&#10;자동 생성된 설명">
            <a:extLst>
              <a:ext uri="{FF2B5EF4-FFF2-40B4-BE49-F238E27FC236}">
                <a16:creationId xmlns:a16="http://schemas.microsoft.com/office/drawing/2014/main" id="{9852ACA7-5B78-4899-9C85-7C2F5C324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5" y="1805287"/>
            <a:ext cx="2977260" cy="2491284"/>
          </a:xfrm>
          <a:prstGeom prst="rect">
            <a:avLst/>
          </a:prstGeom>
        </p:spPr>
      </p:pic>
      <p:sp>
        <p:nvSpPr>
          <p:cNvPr id="14" name="내용 개체 틀 17">
            <a:extLst>
              <a:ext uri="{FF2B5EF4-FFF2-40B4-BE49-F238E27FC236}">
                <a16:creationId xmlns:a16="http://schemas.microsoft.com/office/drawing/2014/main" id="{08B5B9E8-C63D-4C13-A142-33753E2B5E7D}"/>
              </a:ext>
            </a:extLst>
          </p:cNvPr>
          <p:cNvSpPr txBox="1">
            <a:spLocks/>
          </p:cNvSpPr>
          <p:nvPr/>
        </p:nvSpPr>
        <p:spPr>
          <a:xfrm>
            <a:off x="3210288" y="1805325"/>
            <a:ext cx="5073152" cy="37539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2399" dirty="0"/>
          </a:p>
          <a:p>
            <a:pPr marL="0" indent="0">
              <a:buNone/>
            </a:pPr>
            <a:r>
              <a:rPr lang="en-US" altLang="ko-KR" sz="1799" dirty="0"/>
              <a:t>    - </a:t>
            </a:r>
            <a:r>
              <a:rPr lang="ko-KR" altLang="en-US" sz="1799" dirty="0"/>
              <a:t>각 스테이지는 기본 적과 보스가 존재</a:t>
            </a:r>
            <a:endParaRPr lang="en-US" altLang="ko-KR" sz="1799" dirty="0"/>
          </a:p>
          <a:p>
            <a:endParaRPr lang="en-US" altLang="ko-KR" sz="1799" dirty="0"/>
          </a:p>
          <a:p>
            <a:pPr marL="0" indent="0">
              <a:buNone/>
            </a:pPr>
            <a:r>
              <a:rPr lang="en-US" altLang="ko-KR" sz="1799" dirty="0"/>
              <a:t>    - </a:t>
            </a:r>
            <a:r>
              <a:rPr lang="ko-KR" altLang="en-US" sz="1799" dirty="0"/>
              <a:t>스테이지 보스를 격파하는게 목표</a:t>
            </a:r>
            <a:endParaRPr lang="en-US" altLang="ko-KR" sz="1799" dirty="0"/>
          </a:p>
          <a:p>
            <a:pPr marL="0" indent="0">
              <a:buNone/>
            </a:pPr>
            <a:endParaRPr lang="en-US" altLang="ko-KR" sz="1799" dirty="0"/>
          </a:p>
          <a:p>
            <a:pPr marL="0" indent="0">
              <a:buNone/>
            </a:pPr>
            <a:r>
              <a:rPr lang="en-US" altLang="ko-KR" sz="1799" dirty="0"/>
              <a:t>    - </a:t>
            </a:r>
            <a:r>
              <a:rPr lang="ko-KR" altLang="en-US" sz="1799" dirty="0"/>
              <a:t>각 스테이지 별로 난이도 증가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AF35D0C-447F-455B-A99E-A8FD641F7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48" y="4514506"/>
            <a:ext cx="1612075" cy="16436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72CF6BA-2520-4016-A825-C55FC4700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111" y="5510476"/>
            <a:ext cx="647699" cy="6476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7AA720-21C6-4F66-A1B3-C182EB01E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9501" y="5510476"/>
            <a:ext cx="647699" cy="6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44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209953" y="664077"/>
            <a:ext cx="1041363" cy="749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065" y="664081"/>
            <a:ext cx="6814749" cy="92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95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흐름</a:t>
            </a:r>
            <a:r>
              <a:rPr lang="en-US" altLang="ko-KR" sz="5395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  <a:endParaRPr lang="ko-KR" altLang="en-US" sz="5395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내용 개체 틀 17">
            <a:extLst>
              <a:ext uri="{FF2B5EF4-FFF2-40B4-BE49-F238E27FC236}">
                <a16:creationId xmlns:a16="http://schemas.microsoft.com/office/drawing/2014/main" id="{9F3D4E9C-05BE-4150-872C-EAAE3473762B}"/>
              </a:ext>
            </a:extLst>
          </p:cNvPr>
          <p:cNvSpPr txBox="1">
            <a:spLocks/>
          </p:cNvSpPr>
          <p:nvPr/>
        </p:nvSpPr>
        <p:spPr>
          <a:xfrm>
            <a:off x="2947359" y="1841449"/>
            <a:ext cx="6096001" cy="4229856"/>
          </a:xfrm>
          <a:prstGeom prst="rect">
            <a:avLst/>
          </a:prstGeom>
        </p:spPr>
        <p:txBody>
          <a:bodyPr vert="horz" lIns="91441" tIns="45727" rIns="91441" bIns="45727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799" dirty="0"/>
          </a:p>
          <a:p>
            <a:pPr marL="0" indent="0">
              <a:buNone/>
            </a:pPr>
            <a:r>
              <a:rPr lang="en-US" altLang="ko-KR" sz="1799" dirty="0"/>
              <a:t>   - </a:t>
            </a:r>
            <a:r>
              <a:rPr lang="ko-KR" altLang="en-US" sz="1799" dirty="0"/>
              <a:t>적을 잡으면 나오는 과일로 점수 획득</a:t>
            </a:r>
            <a:endParaRPr lang="en-US" altLang="ko-KR" sz="1799" dirty="0"/>
          </a:p>
          <a:p>
            <a:pPr marL="0" indent="0">
              <a:buNone/>
            </a:pPr>
            <a:r>
              <a:rPr lang="en-US" altLang="ko-KR" sz="1799" dirty="0"/>
              <a:t>	</a:t>
            </a:r>
          </a:p>
          <a:p>
            <a:pPr marL="0" indent="0">
              <a:buNone/>
            </a:pPr>
            <a:r>
              <a:rPr lang="en-US" altLang="ko-KR" sz="1799" dirty="0"/>
              <a:t>   - </a:t>
            </a:r>
            <a:r>
              <a:rPr lang="ko-KR" altLang="en-US" sz="1799" dirty="0"/>
              <a:t>적을 잡으면 나오는 코인으로 아이템 </a:t>
            </a:r>
            <a:endParaRPr lang="en-US" altLang="ko-KR" sz="1799" dirty="0"/>
          </a:p>
          <a:p>
            <a:pPr marL="0" indent="0">
              <a:buNone/>
            </a:pPr>
            <a:r>
              <a:rPr lang="en-US" altLang="ko-KR" sz="1799" dirty="0"/>
              <a:t>     </a:t>
            </a:r>
            <a:r>
              <a:rPr lang="ko-KR" altLang="en-US" sz="1799" dirty="0"/>
              <a:t>구매 가능</a:t>
            </a:r>
            <a:endParaRPr lang="en-US" altLang="ko-KR" sz="1799" dirty="0"/>
          </a:p>
          <a:p>
            <a:pPr marL="0" indent="0">
              <a:buNone/>
            </a:pPr>
            <a:r>
              <a:rPr lang="en-US" altLang="ko-KR" sz="1799" dirty="0"/>
              <a:t>  </a:t>
            </a:r>
          </a:p>
          <a:p>
            <a:pPr marL="0" indent="0">
              <a:buNone/>
            </a:pPr>
            <a:r>
              <a:rPr lang="en-US" altLang="ko-KR" sz="1799" dirty="0"/>
              <a:t>   - </a:t>
            </a:r>
            <a:r>
              <a:rPr lang="ko-KR" altLang="en-US" sz="1799" dirty="0"/>
              <a:t>스테이지 종료 후 상점에서 특수 아이템  </a:t>
            </a:r>
            <a:endParaRPr lang="en-US" altLang="ko-KR" sz="1799" dirty="0"/>
          </a:p>
          <a:p>
            <a:pPr marL="0" indent="0">
              <a:buNone/>
            </a:pPr>
            <a:r>
              <a:rPr lang="en-US" altLang="ko-KR" sz="1799" dirty="0"/>
              <a:t>     </a:t>
            </a:r>
            <a:r>
              <a:rPr lang="ko-KR" altLang="en-US" sz="1799" dirty="0"/>
              <a:t>구매 가능</a:t>
            </a:r>
            <a:endParaRPr lang="en-US" altLang="ko-KR" sz="1799" dirty="0"/>
          </a:p>
          <a:p>
            <a:pPr marL="0" indent="0">
              <a:buNone/>
            </a:pPr>
            <a:endParaRPr lang="en-US" altLang="ko-KR" sz="2399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7B89663-6304-4C15-80B7-B10B62A8C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28" y="3094388"/>
            <a:ext cx="2427227" cy="24272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6EFCC32-7AF5-4B5B-87F5-857166E59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08" y="2001735"/>
            <a:ext cx="1092663" cy="1092663"/>
          </a:xfrm>
          <a:prstGeom prst="rect">
            <a:avLst/>
          </a:prstGeom>
        </p:spPr>
      </p:pic>
      <p:pic>
        <p:nvPicPr>
          <p:cNvPr id="12" name="그림 11" descr="음악이(가) 표시된 사진&#10;&#10;자동 생성된 설명">
            <a:extLst>
              <a:ext uri="{FF2B5EF4-FFF2-40B4-BE49-F238E27FC236}">
                <a16:creationId xmlns:a16="http://schemas.microsoft.com/office/drawing/2014/main" id="{91D3BFF8-8AC0-4B1C-BC34-21F189568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22" y="2001737"/>
            <a:ext cx="1334556" cy="112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331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209953" y="664077"/>
            <a:ext cx="1041363" cy="749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065" y="664076"/>
            <a:ext cx="6814749" cy="92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95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게임 흐름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AB2E34F-3AD7-4D4C-B0E6-0D6A4FE9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789" y="2148104"/>
            <a:ext cx="1795765" cy="1931792"/>
          </a:xfrm>
          <a:prstGeom prst="rect">
            <a:avLst/>
          </a:prstGeom>
        </p:spPr>
      </p:pic>
      <p:pic>
        <p:nvPicPr>
          <p:cNvPr id="10" name="내용 개체 틀 10" descr="모니터, 화면이(가) 표시된 사진&#10;&#10;자동 생성된 설명">
            <a:extLst>
              <a:ext uri="{FF2B5EF4-FFF2-40B4-BE49-F238E27FC236}">
                <a16:creationId xmlns:a16="http://schemas.microsoft.com/office/drawing/2014/main" id="{9F25C58F-1DF7-423C-9C4C-FB50D680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63" y="2149856"/>
            <a:ext cx="1943740" cy="1792259"/>
          </a:xfrm>
          <a:prstGeom prst="rect">
            <a:avLst/>
          </a:prstGeom>
        </p:spPr>
      </p:pic>
      <p:pic>
        <p:nvPicPr>
          <p:cNvPr id="11" name="내용 개체 틀 5" descr="건물이(가) 표시된 사진&#10;&#10;자동 생성된 설명">
            <a:extLst>
              <a:ext uri="{FF2B5EF4-FFF2-40B4-BE49-F238E27FC236}">
                <a16:creationId xmlns:a16="http://schemas.microsoft.com/office/drawing/2014/main" id="{A26D2ABD-7362-4E00-9B8B-FDE50F81E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4676" y="2148126"/>
            <a:ext cx="1992963" cy="179397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15B67A4-411F-4056-8250-24E2BFF5CCED}"/>
              </a:ext>
            </a:extLst>
          </p:cNvPr>
          <p:cNvSpPr/>
          <p:nvPr/>
        </p:nvSpPr>
        <p:spPr>
          <a:xfrm>
            <a:off x="2484602" y="2820360"/>
            <a:ext cx="344344" cy="398841"/>
          </a:xfrm>
          <a:prstGeom prst="rightArrow">
            <a:avLst/>
          </a:prstGeom>
          <a:solidFill>
            <a:srgbClr val="7030A0"/>
          </a:solidFill>
          <a:ln>
            <a:solidFill>
              <a:srgbClr val="D86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29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C949610-22EC-47AD-A18F-656B0F719304}"/>
              </a:ext>
            </a:extLst>
          </p:cNvPr>
          <p:cNvSpPr/>
          <p:nvPr/>
        </p:nvSpPr>
        <p:spPr>
          <a:xfrm>
            <a:off x="5161024" y="2820360"/>
            <a:ext cx="344344" cy="398841"/>
          </a:xfrm>
          <a:prstGeom prst="rightArrow">
            <a:avLst/>
          </a:prstGeom>
          <a:solidFill>
            <a:srgbClr val="7030A0"/>
          </a:solidFill>
          <a:ln>
            <a:solidFill>
              <a:srgbClr val="D86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29"/>
          </a:p>
        </p:txBody>
      </p:sp>
      <p:sp>
        <p:nvSpPr>
          <p:cNvPr id="19" name="화살표: U자형 18">
            <a:extLst>
              <a:ext uri="{FF2B5EF4-FFF2-40B4-BE49-F238E27FC236}">
                <a16:creationId xmlns:a16="http://schemas.microsoft.com/office/drawing/2014/main" id="{3A04F502-AAE8-4415-8F4F-9CBDAB8E6EC7}"/>
              </a:ext>
            </a:extLst>
          </p:cNvPr>
          <p:cNvSpPr/>
          <p:nvPr/>
        </p:nvSpPr>
        <p:spPr>
          <a:xfrm rot="10800000">
            <a:off x="1475061" y="4198925"/>
            <a:ext cx="4767731" cy="721455"/>
          </a:xfrm>
          <a:prstGeom prst="uturnArrow">
            <a:avLst/>
          </a:prstGeom>
          <a:solidFill>
            <a:srgbClr val="7030A0"/>
          </a:solidFill>
          <a:ln>
            <a:solidFill>
              <a:srgbClr val="D862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29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454E59-89DD-48F0-AAE3-97DA44359FB1}"/>
              </a:ext>
            </a:extLst>
          </p:cNvPr>
          <p:cNvSpPr/>
          <p:nvPr/>
        </p:nvSpPr>
        <p:spPr>
          <a:xfrm>
            <a:off x="2412342" y="4920381"/>
            <a:ext cx="2893163" cy="591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9" dirty="0">
                <a:solidFill>
                  <a:schemeClr val="tx1"/>
                </a:solidFill>
              </a:rPr>
              <a:t>난이도 증가</a:t>
            </a:r>
          </a:p>
        </p:txBody>
      </p:sp>
    </p:spTree>
    <p:extLst>
      <p:ext uri="{BB962C8B-B14F-4D97-AF65-F5344CB8AC3E}">
        <p14:creationId xmlns:p14="http://schemas.microsoft.com/office/powerpoint/2010/main" val="26523285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209953" y="664077"/>
            <a:ext cx="1041363" cy="749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065" y="664081"/>
            <a:ext cx="6814749" cy="92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95" dirty="0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범위</a:t>
            </a:r>
          </a:p>
        </p:txBody>
      </p:sp>
      <p:graphicFrame>
        <p:nvGraphicFramePr>
          <p:cNvPr id="13" name="표 10">
            <a:extLst>
              <a:ext uri="{FF2B5EF4-FFF2-40B4-BE49-F238E27FC236}">
                <a16:creationId xmlns:a16="http://schemas.microsoft.com/office/drawing/2014/main" id="{D39C3445-3141-407D-A3E9-7C2299BB6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0555015"/>
              </p:ext>
            </p:extLst>
          </p:nvPr>
        </p:nvGraphicFramePr>
        <p:xfrm>
          <a:off x="268702" y="1778466"/>
          <a:ext cx="7230065" cy="43435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77775">
                  <a:extLst>
                    <a:ext uri="{9D8B030D-6E8A-4147-A177-3AD203B41FA5}">
                      <a16:colId xmlns:a16="http://schemas.microsoft.com/office/drawing/2014/main" val="3450012974"/>
                    </a:ext>
                  </a:extLst>
                </a:gridCol>
                <a:gridCol w="3126145">
                  <a:extLst>
                    <a:ext uri="{9D8B030D-6E8A-4147-A177-3AD203B41FA5}">
                      <a16:colId xmlns:a16="http://schemas.microsoft.com/office/drawing/2014/main" val="2451847531"/>
                    </a:ext>
                  </a:extLst>
                </a:gridCol>
                <a:gridCol w="3126145">
                  <a:extLst>
                    <a:ext uri="{9D8B030D-6E8A-4147-A177-3AD203B41FA5}">
                      <a16:colId xmlns:a16="http://schemas.microsoft.com/office/drawing/2014/main" val="1202280885"/>
                    </a:ext>
                  </a:extLst>
                </a:gridCol>
              </a:tblGrid>
              <a:tr h="2422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내용</a:t>
                      </a:r>
                    </a:p>
                  </a:txBody>
                  <a:tcPr marL="91441" marR="91441" marT="45727" marB="4572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최소 범위</a:t>
                      </a:r>
                    </a:p>
                  </a:txBody>
                  <a:tcPr marL="91441" marR="91441" marT="45727" marB="45727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추가 범위</a:t>
                      </a:r>
                    </a:p>
                  </a:txBody>
                  <a:tcPr marL="91441" marR="91441" marT="45727" marB="45727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1635758"/>
                  </a:ext>
                </a:extLst>
              </a:tr>
              <a:tr h="4288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/>
                        <a:t>캐릭터</a:t>
                      </a:r>
                      <a:endParaRPr lang="en-US" altLang="ko-KR" sz="1100" b="1" dirty="0"/>
                    </a:p>
                    <a:p>
                      <a:pPr algn="l" latinLnBrk="1"/>
                      <a:r>
                        <a:rPr lang="ko-KR" altLang="en-US" sz="1100" b="1" dirty="0"/>
                        <a:t>컨트롤</a:t>
                      </a:r>
                    </a:p>
                  </a:txBody>
                  <a:tcPr marL="91441" marR="91441" marT="45727" marB="4572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우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점프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자연스러운 </a:t>
                      </a:r>
                      <a:r>
                        <a:rPr lang="ko-KR" altLang="en-US" sz="1100" dirty="0" err="1"/>
                        <a:t>케릭터</a:t>
                      </a:r>
                      <a:r>
                        <a:rPr lang="ko-KR" altLang="en-US" sz="1100" dirty="0"/>
                        <a:t> 이동</a:t>
                      </a:r>
                    </a:p>
                  </a:txBody>
                  <a:tcPr marL="91441" marR="91441" marT="45727" marB="45727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4906984"/>
                  </a:ext>
                </a:extLst>
              </a:tr>
              <a:tr h="4288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/>
                        <a:t>캐릭터</a:t>
                      </a:r>
                      <a:endParaRPr lang="en-US" altLang="ko-KR" sz="1100" b="1" dirty="0"/>
                    </a:p>
                    <a:p>
                      <a:pPr algn="l" latinLnBrk="1"/>
                      <a:r>
                        <a:rPr lang="ko-KR" altLang="en-US" sz="1100" b="1" dirty="0"/>
                        <a:t>기술</a:t>
                      </a:r>
                    </a:p>
                  </a:txBody>
                  <a:tcPr marL="91441" marR="91441" marT="45727" marB="4572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버블 공격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기본 공격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추가 아이템으로 </a:t>
                      </a:r>
                      <a:r>
                        <a:rPr lang="ko-KR" altLang="en-US" sz="1100" dirty="0" err="1"/>
                        <a:t>케릭터</a:t>
                      </a:r>
                      <a:r>
                        <a:rPr lang="ko-KR" altLang="en-US" sz="1100" dirty="0"/>
                        <a:t> 기본 능력 강화</a:t>
                      </a:r>
                    </a:p>
                  </a:txBody>
                  <a:tcPr marL="91441" marR="91441" marT="45727" marB="45727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8674998"/>
                  </a:ext>
                </a:extLst>
              </a:tr>
              <a:tr h="46872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/>
                        <a:t>맵</a:t>
                      </a:r>
                    </a:p>
                  </a:txBody>
                  <a:tcPr marL="91441" marR="91441" marT="45727" marB="4572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캐릭터가 밟고 움직일 수 있는 발판</a:t>
                      </a:r>
                      <a:endParaRPr lang="en-US" altLang="ko-KR" sz="1100" dirty="0"/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추가 맵 구현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주인공을 방해하는 함정 설치</a:t>
                      </a:r>
                    </a:p>
                  </a:txBody>
                  <a:tcPr marL="91441" marR="91441" marT="45727" marB="45727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25934757"/>
                  </a:ext>
                </a:extLst>
              </a:tr>
              <a:tr h="6153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/>
                        <a:t>적 </a:t>
                      </a:r>
                      <a:r>
                        <a:rPr lang="en-US" altLang="ko-KR" sz="1100" b="1" dirty="0"/>
                        <a:t>AI</a:t>
                      </a:r>
                      <a:endParaRPr lang="ko-KR" altLang="en-US" sz="1100" b="1" dirty="0"/>
                    </a:p>
                  </a:txBody>
                  <a:tcPr marL="91441" marR="91441" marT="45727" marB="4572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정해진 패턴 대로 움직임 구현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 err="1"/>
                        <a:t>보스몹</a:t>
                      </a:r>
                      <a:r>
                        <a:rPr lang="ko-KR" altLang="en-US" sz="1100" dirty="0"/>
                        <a:t> 구현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적들의 다양한 공격 패턴 추가</a:t>
                      </a:r>
                    </a:p>
                  </a:txBody>
                  <a:tcPr marL="91441" marR="91441" marT="45727" marB="45727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5142323"/>
                  </a:ext>
                </a:extLst>
              </a:tr>
              <a:tr h="6153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/>
                        <a:t>난이도</a:t>
                      </a:r>
                    </a:p>
                  </a:txBody>
                  <a:tcPr marL="91441" marR="91441" marT="45727" marB="4572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스테이지가 높아질 수록 적 수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속도 증가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스테이지가 높아질 수록 적 패턴 추가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 marL="91441" marR="91441" marT="45727" marB="45727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60192107"/>
                  </a:ext>
                </a:extLst>
              </a:tr>
              <a:tr h="66973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/>
                        <a:t>게임기능</a:t>
                      </a:r>
                    </a:p>
                  </a:txBody>
                  <a:tcPr marL="91441" marR="91441" marT="45727" marB="4572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스테이지 </a:t>
                      </a:r>
                      <a:r>
                        <a:rPr lang="ko-KR" altLang="en-US" sz="1100" dirty="0" err="1"/>
                        <a:t>클리어시</a:t>
                      </a:r>
                      <a:r>
                        <a:rPr lang="ko-KR" altLang="en-US" sz="1100" dirty="0"/>
                        <a:t> 상점에서 아이템 구매 가능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상점 이용 후 다음 스테이지 도전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스테이지 선택 기능</a:t>
                      </a:r>
                    </a:p>
                  </a:txBody>
                  <a:tcPr marL="91441" marR="91441" marT="45727" marB="45727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7087677"/>
                  </a:ext>
                </a:extLst>
              </a:tr>
              <a:tr h="4288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/>
                        <a:t>사운드</a:t>
                      </a:r>
                    </a:p>
                  </a:txBody>
                  <a:tcPr marL="91441" marR="91441" marT="45727" marB="4572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기본 </a:t>
                      </a:r>
                      <a:r>
                        <a:rPr lang="ko-KR" altLang="en-US" sz="1100" dirty="0" err="1"/>
                        <a:t>배경음</a:t>
                      </a:r>
                      <a:endParaRPr lang="ko-KR" altLang="en-US" sz="1100" dirty="0"/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공격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아이템 획득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피해를 입을 때 등</a:t>
                      </a:r>
                    </a:p>
                  </a:txBody>
                  <a:tcPr marL="91441" marR="91441" marT="45727" marB="45727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0566976"/>
                  </a:ext>
                </a:extLst>
              </a:tr>
              <a:tr h="42885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/>
                        <a:t>애니메이션</a:t>
                      </a:r>
                    </a:p>
                  </a:txBody>
                  <a:tcPr marL="91441" marR="91441" marT="45727" marB="45727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좌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우 이동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가만이 있을 시 캐릭터들의 움직임</a:t>
                      </a:r>
                    </a:p>
                  </a:txBody>
                  <a:tcPr marL="91441" marR="91441" marT="45727" marB="45727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공격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죽었을 때 역동적인 움직임</a:t>
                      </a:r>
                    </a:p>
                  </a:txBody>
                  <a:tcPr marL="91441" marR="91441" marT="45727" marB="45727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8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80444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4" t="45647" r="43694" b="28883"/>
          <a:stretch/>
        </p:blipFill>
        <p:spPr>
          <a:xfrm>
            <a:off x="209953" y="664077"/>
            <a:ext cx="1041363" cy="7492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75065" y="664081"/>
            <a:ext cx="6814749" cy="922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395">
                <a:solidFill>
                  <a:srgbClr val="BF2F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계획</a:t>
            </a:r>
            <a:endParaRPr lang="ko-KR" altLang="en-US" sz="5395" dirty="0">
              <a:solidFill>
                <a:srgbClr val="BF2F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3CD8F18F-0B77-4C4E-8F94-E30384083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723451"/>
              </p:ext>
            </p:extLst>
          </p:nvPr>
        </p:nvGraphicFramePr>
        <p:xfrm>
          <a:off x="317941" y="1746196"/>
          <a:ext cx="7408371" cy="47601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9457">
                  <a:extLst>
                    <a:ext uri="{9D8B030D-6E8A-4147-A177-3AD203B41FA5}">
                      <a16:colId xmlns:a16="http://schemas.microsoft.com/office/drawing/2014/main" val="868062167"/>
                    </a:ext>
                  </a:extLst>
                </a:gridCol>
                <a:gridCol w="2484503">
                  <a:extLst>
                    <a:ext uri="{9D8B030D-6E8A-4147-A177-3AD203B41FA5}">
                      <a16:colId xmlns:a16="http://schemas.microsoft.com/office/drawing/2014/main" val="1363696804"/>
                    </a:ext>
                  </a:extLst>
                </a:gridCol>
                <a:gridCol w="2454411">
                  <a:extLst>
                    <a:ext uri="{9D8B030D-6E8A-4147-A177-3AD203B41FA5}">
                      <a16:colId xmlns:a16="http://schemas.microsoft.com/office/drawing/2014/main" val="2993084903"/>
                    </a:ext>
                  </a:extLst>
                </a:gridCol>
              </a:tblGrid>
              <a:tr h="4003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주차</a:t>
                      </a:r>
                    </a:p>
                  </a:txBody>
                  <a:tcPr marL="91441" marR="91441" marT="45727" marB="4572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목표</a:t>
                      </a:r>
                    </a:p>
                  </a:txBody>
                  <a:tcPr marL="91441" marR="91441" marT="45727" marB="45727"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세부계획</a:t>
                      </a:r>
                    </a:p>
                  </a:txBody>
                  <a:tcPr marL="91441" marR="91441" marT="45727" marB="45727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2936464"/>
                  </a:ext>
                </a:extLst>
              </a:tr>
              <a:tr h="400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91441" marR="91441" marT="45727" marB="4572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리소스 수집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케릭터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아이템</a:t>
                      </a:r>
                    </a:p>
                  </a:txBody>
                  <a:tcPr marL="91441" marR="91441" marT="45727" marB="45727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16173622"/>
                  </a:ext>
                </a:extLst>
              </a:tr>
              <a:tr h="461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91441" marR="91441" marT="45727" marB="4572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캐릭터 구현 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케릭터</a:t>
                      </a:r>
                      <a:r>
                        <a:rPr lang="ko-KR" altLang="en-US" sz="1100" dirty="0"/>
                        <a:t> 능력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속도 등 기본 능력 구현</a:t>
                      </a:r>
                    </a:p>
                  </a:txBody>
                  <a:tcPr marL="91441" marR="91441" marT="45727" marB="45727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42665733"/>
                  </a:ext>
                </a:extLst>
              </a:tr>
              <a:tr h="400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91441" marR="91441" marT="45727" marB="4572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적 구현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적군 속도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움직임 등 구현</a:t>
                      </a:r>
                    </a:p>
                  </a:txBody>
                  <a:tcPr marL="91441" marR="91441" marT="45727" marB="45727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0394844"/>
                  </a:ext>
                </a:extLst>
              </a:tr>
              <a:tr h="400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91441" marR="91441" marT="45727" marB="4572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맵 구현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발판 구현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벽 구현</a:t>
                      </a:r>
                      <a:endParaRPr lang="en-US" altLang="ko-KR" sz="1100" dirty="0"/>
                    </a:p>
                  </a:txBody>
                  <a:tcPr marL="91441" marR="91441" marT="45727" marB="45727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4271147"/>
                  </a:ext>
                </a:extLst>
              </a:tr>
              <a:tr h="461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91441" marR="91441" marT="45727" marB="4572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중간 점검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메뉴창</a:t>
                      </a:r>
                      <a:r>
                        <a:rPr lang="ko-KR" altLang="en-US" sz="1100" dirty="0"/>
                        <a:t> 구현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설명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일시정지 등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latinLnBrk="1"/>
                      <a:r>
                        <a:rPr lang="ko-KR" altLang="en-US" sz="1100" dirty="0"/>
                        <a:t>기본 </a:t>
                      </a:r>
                      <a:r>
                        <a:rPr lang="en-US" altLang="ko-KR" sz="1100" dirty="0"/>
                        <a:t>UI </a:t>
                      </a:r>
                      <a:r>
                        <a:rPr lang="ko-KR" altLang="en-US" sz="1100" dirty="0"/>
                        <a:t>구현 및 보완</a:t>
                      </a:r>
                    </a:p>
                  </a:txBody>
                  <a:tcPr marL="91441" marR="91441" marT="45727" marB="45727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65578259"/>
                  </a:ext>
                </a:extLst>
              </a:tr>
              <a:tr h="461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91441" marR="91441" marT="45727" marB="4572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아이템 구현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상점 구현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아이템 능력 설정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상점 구현</a:t>
                      </a:r>
                    </a:p>
                  </a:txBody>
                  <a:tcPr marL="91441" marR="91441" marT="45727" marB="45727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37573748"/>
                  </a:ext>
                </a:extLst>
              </a:tr>
              <a:tr h="461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91441" marR="91441" marT="45727" marB="4572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스테이지 구현</a:t>
                      </a:r>
                    </a:p>
                    <a:p>
                      <a:pPr latinLnBrk="1"/>
                      <a:endParaRPr lang="ko-KR" altLang="en-US" sz="1100" dirty="0"/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스테이지 별 난이도 설정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및 보스 패턴 설정</a:t>
                      </a:r>
                    </a:p>
                  </a:txBody>
                  <a:tcPr marL="91441" marR="91441" marT="45727" marB="45727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98204410"/>
                  </a:ext>
                </a:extLst>
              </a:tr>
              <a:tr h="461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91441" marR="91441" marT="45727" marB="4572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사운드 추가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게임 </a:t>
                      </a:r>
                      <a:r>
                        <a:rPr lang="ko-KR" altLang="en-US" sz="1100" dirty="0" err="1"/>
                        <a:t>배경음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아이템 사용시 사운드 적용</a:t>
                      </a:r>
                    </a:p>
                  </a:txBody>
                  <a:tcPr marL="91441" marR="91441" marT="45727" marB="45727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715872"/>
                  </a:ext>
                </a:extLst>
              </a:tr>
              <a:tr h="450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9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91441" marR="91441" marT="45727" marB="4572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난이도 조절</a:t>
                      </a:r>
                    </a:p>
                  </a:txBody>
                  <a:tcPr marL="91441" marR="91441" marT="45727" marB="4572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스테이지 별 난이도 </a:t>
                      </a:r>
                      <a:r>
                        <a:rPr lang="ko-KR" altLang="en-US" sz="1100" dirty="0" err="1"/>
                        <a:t>벨런스</a:t>
                      </a:r>
                      <a:r>
                        <a:rPr lang="ko-KR" altLang="en-US" sz="1100" dirty="0"/>
                        <a:t> 조정</a:t>
                      </a:r>
                    </a:p>
                  </a:txBody>
                  <a:tcPr marL="91441" marR="91441" marT="45727" marB="45727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2055725"/>
                  </a:ext>
                </a:extLst>
              </a:tr>
              <a:tr h="4003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/>
                        <a:t>10</a:t>
                      </a:r>
                      <a:r>
                        <a:rPr lang="ko-KR" altLang="en-US" sz="2000" dirty="0"/>
                        <a:t>주차</a:t>
                      </a:r>
                    </a:p>
                  </a:txBody>
                  <a:tcPr marL="91441" marR="91441" marT="45727" marB="4572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마무리</a:t>
                      </a:r>
                    </a:p>
                  </a:txBody>
                  <a:tcPr marL="91441" marR="91441" marT="45727" marB="45727"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최종 점검</a:t>
                      </a:r>
                    </a:p>
                  </a:txBody>
                  <a:tcPr marL="91441" marR="91441" marT="45727" marB="45727"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10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7096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5875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314</Words>
  <Application>Microsoft Office PowerPoint</Application>
  <PresentationFormat>Letter 용지(8.5x11in)</PresentationFormat>
  <Paragraphs>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Karmatic Arcade</vt:lpstr>
      <vt:lpstr>LVDC Game Over 2</vt:lpstr>
      <vt:lpstr>나눔고딕 ExtraBold</vt:lpstr>
      <vt:lpstr>Arial</vt:lpstr>
      <vt:lpstr>Calibri</vt:lpstr>
      <vt:lpstr>Calibri Light</vt:lpstr>
      <vt:lpstr>Wingdings 3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chunjae</dc:creator>
  <cp:lastModifiedBy>야 준서</cp:lastModifiedBy>
  <cp:revision>14</cp:revision>
  <dcterms:created xsi:type="dcterms:W3CDTF">2015-03-01T15:12:57Z</dcterms:created>
  <dcterms:modified xsi:type="dcterms:W3CDTF">2019-09-26T05:28:26Z</dcterms:modified>
</cp:coreProperties>
</file>