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8" r:id="rId4"/>
    <p:sldId id="300" r:id="rId5"/>
    <p:sldId id="302" r:id="rId6"/>
    <p:sldId id="304" r:id="rId7"/>
    <p:sldId id="306" r:id="rId8"/>
    <p:sldId id="297" r:id="rId9"/>
    <p:sldId id="305" r:id="rId10"/>
    <p:sldId id="298" r:id="rId1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592"/>
    <a:srgbClr val="952637"/>
    <a:srgbClr val="212E53"/>
    <a:srgbClr val="BB7243"/>
    <a:srgbClr val="506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2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EBDF60E-2714-4C0E-ADA7-356FBC264F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C70D4-73D2-4424-91FA-25D4136A91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3231CF3-E6A2-463E-88C8-3B8A1DD6D929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8017971B-4C29-44E9-B8AC-D535817B48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4EB7874-2DD3-4C76-93A5-5CDE55876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5C8F-D5EF-4384-A804-F99C9F4E1B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BE1C5-E4CD-4E2F-8242-1AD76E2A8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6E3C16D-361C-4FD2-AE5D-6C42FA672F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>
            <a:extLst>
              <a:ext uri="{FF2B5EF4-FFF2-40B4-BE49-F238E27FC236}">
                <a16:creationId xmlns:a16="http://schemas.microsoft.com/office/drawing/2014/main" id="{76A2537F-3E72-4843-9CEA-1BEC6AF905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>
            <a:extLst>
              <a:ext uri="{FF2B5EF4-FFF2-40B4-BE49-F238E27FC236}">
                <a16:creationId xmlns:a16="http://schemas.microsoft.com/office/drawing/2014/main" id="{8B83ADB9-3C42-4CCC-A5CA-8BEE2CD07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4100" name="슬라이드 번호 개체 틀 3">
            <a:extLst>
              <a:ext uri="{FF2B5EF4-FFF2-40B4-BE49-F238E27FC236}">
                <a16:creationId xmlns:a16="http://schemas.microsoft.com/office/drawing/2014/main" id="{D0760F9A-306B-4ACF-8157-C14426567C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26038D-1BFE-49AF-B567-EF06A64FD703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>
            <a:extLst>
              <a:ext uri="{FF2B5EF4-FFF2-40B4-BE49-F238E27FC236}">
                <a16:creationId xmlns:a16="http://schemas.microsoft.com/office/drawing/2014/main" id="{6C572F17-2070-4E92-BA31-302E19735B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>
            <a:extLst>
              <a:ext uri="{FF2B5EF4-FFF2-40B4-BE49-F238E27FC236}">
                <a16:creationId xmlns:a16="http://schemas.microsoft.com/office/drawing/2014/main" id="{48D81F5D-1515-4D2F-A694-58E821310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5D523EA3-8DE4-43A5-B051-76D29CE37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0DBDFE-F2C6-4807-BB6C-DE06AD35D75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8CC7E145-7187-41A5-BE10-551F11E4C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DF27A980-2E2E-40FE-9229-952BE6E50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432807DB-832E-46B3-B77E-B47B8DD6BB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B3AF94-0D9D-46EB-8F32-42A6DE881F4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B36598D2-30BD-4252-887A-D071CAC12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7EC2A7C4-943C-4E9B-943C-1CF9330B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DB2AE2A-CA4F-4FB6-9B7F-508772C96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3828DB-E100-438F-9155-ABE2771B09F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B36598D2-30BD-4252-887A-D071CAC12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7EC2A7C4-943C-4E9B-943C-1CF9330B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DB2AE2A-CA4F-4FB6-9B7F-508772C96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3828DB-E100-438F-9155-ABE2771B09F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6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B36598D2-30BD-4252-887A-D071CAC12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7EC2A7C4-943C-4E9B-943C-1CF9330B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DB2AE2A-CA4F-4FB6-9B7F-508772C96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3828DB-E100-438F-9155-ABE2771B09F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32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B36598D2-30BD-4252-887A-D071CAC127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7EC2A7C4-943C-4E9B-943C-1CF9330B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http://minheeblog.tistory.com/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DB2AE2A-CA4F-4FB6-9B7F-508772C96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3828DB-E100-438F-9155-ABE2771B09F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8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F4320975-7E13-4ADE-95BB-73FE545A6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59EF33B-ACD9-4731-BB18-162ABFC5D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423CFF32-5A72-4B31-ABD0-C487DC98D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D6CCC4-F1EF-4EC3-B9D3-28CFA0F9F48D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17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F4320975-7E13-4ADE-95BB-73FE545A6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59EF33B-ACD9-4731-BB18-162ABFC5D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423CFF32-5A72-4B31-ABD0-C487DC98D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D6CCC4-F1EF-4EC3-B9D3-28CFA0F9F48D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>
            <a:extLst>
              <a:ext uri="{FF2B5EF4-FFF2-40B4-BE49-F238E27FC236}">
                <a16:creationId xmlns:a16="http://schemas.microsoft.com/office/drawing/2014/main" id="{F4320975-7E13-4ADE-95BB-73FE545A6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>
            <a:extLst>
              <a:ext uri="{FF2B5EF4-FFF2-40B4-BE49-F238E27FC236}">
                <a16:creationId xmlns:a16="http://schemas.microsoft.com/office/drawing/2014/main" id="{A59EF33B-ACD9-4731-BB18-162ABFC5D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/>
              <a:t>http://minheeblog.tistory.com/</a:t>
            </a:r>
          </a:p>
        </p:txBody>
      </p:sp>
      <p:sp>
        <p:nvSpPr>
          <p:cNvPr id="12292" name="슬라이드 번호 개체 틀 3">
            <a:extLst>
              <a:ext uri="{FF2B5EF4-FFF2-40B4-BE49-F238E27FC236}">
                <a16:creationId xmlns:a16="http://schemas.microsoft.com/office/drawing/2014/main" id="{423CFF32-5A72-4B31-ABD0-C487DC98D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D6CCC4-F1EF-4EC3-B9D3-28CFA0F9F48D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7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7198B-CDD8-4C18-AE16-F4215F5C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73D53-B6E5-4FD0-9519-91DB9B898E72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ED884-D7AE-4662-B08D-E84168ED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E2A73-2E4A-44AA-9F36-3902BD42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3E09D-0701-4FDD-ADFE-080612B7BF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FF25B-9AD6-403F-A78E-80A662AE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6C32A-8215-482A-A9A4-6B55C6D841FA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FC9AF-C7ED-4036-ABD1-52BBC6A0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E3387-A438-4CB3-B7B9-023F046C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9433B-659C-48A8-BB74-DE54D49113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7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9238A-5B02-4A09-915D-9E3F868C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C018F-96EC-4C72-B0A7-6A43089C0125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D66D6-4397-42E4-BA13-F6BEE51E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86FF9-6E4D-495C-B640-C3EEE668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289C7-99C5-4A35-9683-7DF22F199F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2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328AC-ADE7-4482-AD63-B4E4A9D4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E0DA7-96DF-4830-A2BC-9E67F8C918E8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239B8-4126-444A-BF54-FAE9E9A5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16FEB-3BA6-4955-BD15-B4B2DF1C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5DB9A-E5BD-4AF4-92CA-A8C7C545C0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6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D1AB6-DEA5-404E-905B-34F85647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E1DD6-907E-4A30-B75B-9CE55D19A6BC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0A3A7-8CF4-4497-9AB3-791D7DC0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52E48-1438-41B0-A5C6-C8148C8E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AEB2B-E6E7-4278-962E-F76371E4CC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4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E8D5495-9E9C-4381-B2EF-62F1AC41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A1C95-688F-4E6B-BE04-E74B19794D35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B8E1E11C-5477-41C3-8E91-DCB9831E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6D3BF52-1D5C-4609-9669-DD00281C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6399E-7D49-4709-8EE7-E6E8B3A678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8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0FDBE59-595F-4A14-B62A-0C91F1FD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A4379-E6D3-49B9-AC48-269C8C954E46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148FBCAC-A95F-41F3-BA81-1FB0309A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1FBA252-99C3-48B8-B94E-54D4B524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10732-F877-458E-A23B-CBD5B57111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8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54CC1DB2-3B25-455B-8D75-BA26E5A3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9D7F6-DAF8-490D-9183-1B5591169E08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9BBFD07C-BBF2-46B6-81BA-AABC4245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F1846CAF-F5B5-4F7D-92F7-D8025E59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100AD-4946-4E02-A037-7E67B5E487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7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25B5591C-BF48-4E12-A415-AD090952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C9ACA-2C88-4AE5-AE48-B8959F621DC9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A4FCB19C-E5F5-4AA7-ADB6-02294065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B354F038-9703-469A-BEB6-075411FC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67FC2-48F8-4C10-9409-B7DE4129AD2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AD45F82-63B6-4E70-B905-8FFA2901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479C0-E3F2-4830-B852-7D2CA2D23900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FC99089-8B3D-4857-B693-6CA9762F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498BC85-F42B-4323-9F33-4A889582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0BC0-58FA-4C8C-81DF-2E49CA1872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51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41F9F26-688D-4F29-BB45-AFFC77B3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5A5F-612A-4913-939E-9B7C89AFA3E1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82D803F9-FA4B-4441-A703-1F857B62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ECF4957-F2A0-4929-ADBC-414942BE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A49AA-C145-43FF-B88A-F31D00B247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105C2685-CE2A-45D4-808C-A33DD34F8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EC1FEDE3-FB7F-46DF-9672-A16C6F964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EC717-925B-4448-9CEA-52E7B38D3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3BDE00-CF00-4048-96D7-1089E1BD8662}" type="datetimeFigureOut">
              <a:rPr lang="ko-KR" altLang="en-US"/>
              <a:pPr>
                <a:defRPr/>
              </a:pPr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C96CD-A2D5-4CB9-BDB8-A8D1353A6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7A6D6-4337-4B77-BFEE-4840126FB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FC6EE6-E978-43DB-8098-88AC185120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40CF13-4798-4D94-A04D-37ECF4328FEB}"/>
              </a:ext>
            </a:extLst>
          </p:cNvPr>
          <p:cNvSpPr txBox="1"/>
          <p:nvPr/>
        </p:nvSpPr>
        <p:spPr>
          <a:xfrm>
            <a:off x="1475581" y="941576"/>
            <a:ext cx="6192837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 dirty="0">
                <a:solidFill>
                  <a:schemeClr val="bg1"/>
                </a:solidFill>
                <a:latin typeface="+mn-lt"/>
                <a:ea typeface="+mn-ea"/>
              </a:rPr>
              <a:t>스크립트 언어</a:t>
            </a:r>
            <a:endParaRPr lang="en-US" altLang="ko-KR" sz="4800" b="1" spc="-150" dirty="0">
              <a:solidFill>
                <a:schemeClr val="bg1"/>
              </a:solidFill>
              <a:latin typeface="+mn-lt"/>
              <a:ea typeface="+mn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 dirty="0">
                <a:solidFill>
                  <a:schemeClr val="bg1"/>
                </a:solidFill>
                <a:latin typeface="+mn-lt"/>
                <a:ea typeface="+mn-ea"/>
              </a:rPr>
              <a:t>최종 보고서</a:t>
            </a:r>
            <a:endParaRPr lang="en-US" altLang="ko-KR" sz="48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84C2C-7901-463D-B74B-2C829BE4A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652963"/>
            <a:ext cx="50403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endParaRPr lang="en-US" altLang="ko-KR" b="1" dirty="0"/>
          </a:p>
          <a:p>
            <a:pPr algn="ctr" eaLnBrk="1" hangingPunct="1"/>
            <a:r>
              <a:rPr lang="ko-KR" altLang="en-US" b="1" dirty="0">
                <a:solidFill>
                  <a:schemeClr val="bg1"/>
                </a:solidFill>
              </a:rPr>
              <a:t>게임공학과 </a:t>
            </a:r>
            <a:r>
              <a:rPr lang="en-US" altLang="ko-KR" b="1" dirty="0">
                <a:solidFill>
                  <a:schemeClr val="bg1"/>
                </a:solidFill>
              </a:rPr>
              <a:t>2016180027 </a:t>
            </a:r>
            <a:r>
              <a:rPr lang="ko-KR" altLang="en-US" b="1" dirty="0" err="1">
                <a:solidFill>
                  <a:schemeClr val="bg1"/>
                </a:solidFill>
              </a:rPr>
              <a:t>야준서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4D3AE316-2D62-4DB4-9B38-7CB431634C2A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AB312123-9CEE-47BA-837D-8E5FED6977C5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56510B4-B438-4DCB-B511-B5960C5DF4AF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E16A136-AA23-4674-B789-F228261DA534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그룹 89">
            <a:extLst>
              <a:ext uri="{FF2B5EF4-FFF2-40B4-BE49-F238E27FC236}">
                <a16:creationId xmlns:a16="http://schemas.microsoft.com/office/drawing/2014/main" id="{B71B23AB-780C-45C2-A6E9-277527CC102F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3082" name="그룹 85">
              <a:extLst>
                <a:ext uri="{FF2B5EF4-FFF2-40B4-BE49-F238E27FC236}">
                  <a16:creationId xmlns:a16="http://schemas.microsoft.com/office/drawing/2014/main" id="{F4EBBE24-B96B-4437-A0F4-7ECBBAE23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38E826D-B421-4E39-82D0-581A0F3C86B5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876E8B68-8106-472B-9EF7-D737C357C35E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CD987BA4-CDBE-4D01-9E5E-820257FC864A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2F58812-DA2C-4AC7-B5BB-FC945B29D3C7}"/>
              </a:ext>
            </a:extLst>
          </p:cNvPr>
          <p:cNvSpPr txBox="1"/>
          <p:nvPr/>
        </p:nvSpPr>
        <p:spPr>
          <a:xfrm>
            <a:off x="2987675" y="2822575"/>
            <a:ext cx="316865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150" dirty="0">
                <a:solidFill>
                  <a:schemeClr val="tx2"/>
                </a:solidFill>
                <a:latin typeface="+mn-lt"/>
                <a:ea typeface="+mn-ea"/>
              </a:rPr>
              <a:t>전국 병원 정보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4" grpId="0" animBg="1"/>
      <p:bldP spid="7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8ACC04-31C9-4E71-BBC1-7F8E0673596C}"/>
              </a:ext>
            </a:extLst>
          </p:cNvPr>
          <p:cNvSpPr txBox="1"/>
          <p:nvPr/>
        </p:nvSpPr>
        <p:spPr>
          <a:xfrm>
            <a:off x="1547813" y="1989138"/>
            <a:ext cx="619283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150" dirty="0">
                <a:solidFill>
                  <a:schemeClr val="bg1"/>
                </a:solidFill>
                <a:latin typeface="+mn-lt"/>
                <a:ea typeface="+mn-ea"/>
              </a:rPr>
              <a:t>감사합니다</a:t>
            </a:r>
            <a:endParaRPr lang="en-US" altLang="ko-KR" sz="48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5603" name="TextBox 7">
            <a:extLst>
              <a:ext uri="{FF2B5EF4-FFF2-40B4-BE49-F238E27FC236}">
                <a16:creationId xmlns:a16="http://schemas.microsoft.com/office/drawing/2014/main" id="{E98757D1-3E45-4B3F-92BF-052777A6C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652963"/>
            <a:ext cx="50403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endParaRPr lang="en-US" altLang="ko-KR" b="1" dirty="0"/>
          </a:p>
          <a:p>
            <a:pPr algn="ctr" eaLnBrk="1" hangingPunct="1"/>
            <a:r>
              <a:rPr lang="ko-KR" altLang="en-US" b="1" dirty="0">
                <a:solidFill>
                  <a:schemeClr val="bg1"/>
                </a:solidFill>
              </a:rPr>
              <a:t>게임공학과 </a:t>
            </a:r>
            <a:r>
              <a:rPr lang="en-US" altLang="ko-KR" b="1" dirty="0">
                <a:solidFill>
                  <a:schemeClr val="bg1"/>
                </a:solidFill>
              </a:rPr>
              <a:t>2016180027 </a:t>
            </a:r>
            <a:r>
              <a:rPr lang="ko-KR" altLang="en-US" b="1" dirty="0" err="1">
                <a:solidFill>
                  <a:schemeClr val="bg1"/>
                </a:solidFill>
              </a:rPr>
              <a:t>야준서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4" name="순서도: 논리합 73">
            <a:extLst>
              <a:ext uri="{FF2B5EF4-FFF2-40B4-BE49-F238E27FC236}">
                <a16:creationId xmlns:a16="http://schemas.microsoft.com/office/drawing/2014/main" id="{C4F6DFD4-5717-42D2-A2FC-89A1DD775CE4}"/>
              </a:ext>
            </a:extLst>
          </p:cNvPr>
          <p:cNvSpPr/>
          <p:nvPr/>
        </p:nvSpPr>
        <p:spPr>
          <a:xfrm>
            <a:off x="179388" y="2590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5" name="순서도: 논리합 74">
            <a:extLst>
              <a:ext uri="{FF2B5EF4-FFF2-40B4-BE49-F238E27FC236}">
                <a16:creationId xmlns:a16="http://schemas.microsoft.com/office/drawing/2014/main" id="{D1118996-E87E-4C1E-B796-5CDCCB38F291}"/>
              </a:ext>
            </a:extLst>
          </p:cNvPr>
          <p:cNvSpPr/>
          <p:nvPr/>
        </p:nvSpPr>
        <p:spPr>
          <a:xfrm>
            <a:off x="8748713" y="26050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32563E2-1023-4F6A-90E2-EFA2F38CF91E}"/>
              </a:ext>
            </a:extLst>
          </p:cNvPr>
          <p:cNvCxnSpPr>
            <a:stCxn id="74" idx="6"/>
          </p:cNvCxnSpPr>
          <p:nvPr/>
        </p:nvCxnSpPr>
        <p:spPr>
          <a:xfrm>
            <a:off x="395288" y="2698750"/>
            <a:ext cx="244792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D4B522D-38B1-47A8-8723-CD44120DC667}"/>
              </a:ext>
            </a:extLst>
          </p:cNvPr>
          <p:cNvCxnSpPr/>
          <p:nvPr/>
        </p:nvCxnSpPr>
        <p:spPr>
          <a:xfrm>
            <a:off x="6443663" y="2709863"/>
            <a:ext cx="2314575" cy="9525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08" name="그룹 89">
            <a:extLst>
              <a:ext uri="{FF2B5EF4-FFF2-40B4-BE49-F238E27FC236}">
                <a16:creationId xmlns:a16="http://schemas.microsoft.com/office/drawing/2014/main" id="{2F75EADC-BB8D-4DCF-81F0-4E73559A402D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852738"/>
            <a:ext cx="3743325" cy="431800"/>
            <a:chOff x="2699792" y="2852936"/>
            <a:chExt cx="3744416" cy="504056"/>
          </a:xfrm>
        </p:grpSpPr>
        <p:grpSp>
          <p:nvGrpSpPr>
            <p:cNvPr id="25610" name="그룹 85">
              <a:extLst>
                <a:ext uri="{FF2B5EF4-FFF2-40B4-BE49-F238E27FC236}">
                  <a16:creationId xmlns:a16="http://schemas.microsoft.com/office/drawing/2014/main" id="{DD3D93FA-B120-4A7A-9C35-FFE115DE0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852936"/>
              <a:ext cx="3456384" cy="504056"/>
              <a:chOff x="899592" y="2060848"/>
              <a:chExt cx="3456384" cy="504056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C53B8B8-23D1-49D7-AD94-68C4C585747D}"/>
                  </a:ext>
                </a:extLst>
              </p:cNvPr>
              <p:cNvSpPr/>
              <p:nvPr/>
            </p:nvSpPr>
            <p:spPr>
              <a:xfrm>
                <a:off x="898981" y="2060848"/>
                <a:ext cx="3241032" cy="5040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B49AF808-F4F8-45B9-8FEC-2F17E827CA18}"/>
                  </a:ext>
                </a:extLst>
              </p:cNvPr>
              <p:cNvSpPr/>
              <p:nvPr/>
            </p:nvSpPr>
            <p:spPr>
              <a:xfrm>
                <a:off x="3852591" y="2060848"/>
                <a:ext cx="503385" cy="504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A7566C4D-F978-4C40-9EE2-0E6A8FD799F6}"/>
                </a:ext>
              </a:extLst>
            </p:cNvPr>
            <p:cNvSpPr/>
            <p:nvPr/>
          </p:nvSpPr>
          <p:spPr>
            <a:xfrm>
              <a:off x="2699792" y="2852936"/>
              <a:ext cx="503384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5BFB072-23E4-4AC4-9ADB-78DB859136AD}"/>
              </a:ext>
            </a:extLst>
          </p:cNvPr>
          <p:cNvSpPr txBox="1"/>
          <p:nvPr/>
        </p:nvSpPr>
        <p:spPr>
          <a:xfrm>
            <a:off x="2987675" y="2822575"/>
            <a:ext cx="31686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150" dirty="0">
                <a:solidFill>
                  <a:schemeClr val="tx2"/>
                </a:solidFill>
                <a:latin typeface="+mn-lt"/>
                <a:ea typeface="+mn-ea"/>
              </a:rPr>
              <a:t>THANK YOU</a:t>
            </a:r>
            <a:endParaRPr lang="ko-KR" altLang="en-US" sz="2400" b="1" spc="-150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B8C718-2C27-4701-93BD-F24B347BE7C1}"/>
              </a:ext>
            </a:extLst>
          </p:cNvPr>
          <p:cNvSpPr txBox="1"/>
          <p:nvPr/>
        </p:nvSpPr>
        <p:spPr>
          <a:xfrm>
            <a:off x="179388" y="447675"/>
            <a:ext cx="619283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150" dirty="0">
                <a:solidFill>
                  <a:schemeClr val="bg1"/>
                </a:solidFill>
                <a:latin typeface="+mn-lt"/>
                <a:ea typeface="+mn-ea"/>
              </a:rPr>
              <a:t>목차</a:t>
            </a:r>
            <a:endParaRPr lang="ko-KR" altLang="en-US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5123" name="그룹 8">
            <a:extLst>
              <a:ext uri="{FF2B5EF4-FFF2-40B4-BE49-F238E27FC236}">
                <a16:creationId xmlns:a16="http://schemas.microsoft.com/office/drawing/2014/main" id="{75CB138D-BF31-4F97-BB11-A0C421F064C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268413"/>
            <a:ext cx="2520950" cy="504825"/>
            <a:chOff x="1835696" y="2060848"/>
            <a:chExt cx="2520280" cy="50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414DDB-5AB6-43DE-98DC-1A44779231D6}"/>
                </a:ext>
              </a:extLst>
            </p:cNvPr>
            <p:cNvSpPr/>
            <p:nvPr/>
          </p:nvSpPr>
          <p:spPr>
            <a:xfrm>
              <a:off x="1835696" y="2060848"/>
              <a:ext cx="2304437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6144DE6-5702-460D-A1DC-87E71E638CBA}"/>
                </a:ext>
              </a:extLst>
            </p:cNvPr>
            <p:cNvSpPr/>
            <p:nvPr/>
          </p:nvSpPr>
          <p:spPr>
            <a:xfrm>
              <a:off x="3851285" y="2060848"/>
              <a:ext cx="504691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DBDFEC7-AC61-46CF-951E-4A90FA5646E9}"/>
              </a:ext>
            </a:extLst>
          </p:cNvPr>
          <p:cNvSpPr txBox="1"/>
          <p:nvPr/>
        </p:nvSpPr>
        <p:spPr>
          <a:xfrm>
            <a:off x="539750" y="1268413"/>
            <a:ext cx="23034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150" dirty="0">
                <a:solidFill>
                  <a:schemeClr val="tx2"/>
                </a:solidFill>
                <a:latin typeface="+mn-lt"/>
                <a:ea typeface="+mn-ea"/>
              </a:rPr>
              <a:t>CONTENTS</a:t>
            </a:r>
            <a:endParaRPr lang="ko-KR" altLang="en-US" sz="2800" b="1" spc="-15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CD2F3F-2D58-454B-BD5E-45ECD24FDAD7}"/>
              </a:ext>
            </a:extLst>
          </p:cNvPr>
          <p:cNvCxnSpPr/>
          <p:nvPr/>
        </p:nvCxnSpPr>
        <p:spPr>
          <a:xfrm>
            <a:off x="1476375" y="1773238"/>
            <a:ext cx="4248150" cy="424815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논리합 13">
            <a:extLst>
              <a:ext uri="{FF2B5EF4-FFF2-40B4-BE49-F238E27FC236}">
                <a16:creationId xmlns:a16="http://schemas.microsoft.com/office/drawing/2014/main" id="{744629A5-47CF-47F1-8835-96815DECF8B4}"/>
              </a:ext>
            </a:extLst>
          </p:cNvPr>
          <p:cNvSpPr/>
          <p:nvPr/>
        </p:nvSpPr>
        <p:spPr>
          <a:xfrm>
            <a:off x="1979613" y="2276475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82F134-2AF3-4C8C-91F8-611E87FFB834}"/>
              </a:ext>
            </a:extLst>
          </p:cNvPr>
          <p:cNvSpPr txBox="1"/>
          <p:nvPr/>
        </p:nvSpPr>
        <p:spPr>
          <a:xfrm>
            <a:off x="2268538" y="2276475"/>
            <a:ext cx="37433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01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기본 소개</a:t>
            </a:r>
          </a:p>
        </p:txBody>
      </p:sp>
      <p:sp>
        <p:nvSpPr>
          <p:cNvPr id="16" name="순서도: 논리합 15">
            <a:extLst>
              <a:ext uri="{FF2B5EF4-FFF2-40B4-BE49-F238E27FC236}">
                <a16:creationId xmlns:a16="http://schemas.microsoft.com/office/drawing/2014/main" id="{52E1291D-F966-41CD-B517-65D0B50B556D}"/>
              </a:ext>
            </a:extLst>
          </p:cNvPr>
          <p:cNvSpPr/>
          <p:nvPr/>
        </p:nvSpPr>
        <p:spPr>
          <a:xfrm>
            <a:off x="2700338" y="2971800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DA90DD-22CF-4BD5-9BDF-2EAF917B8FBC}"/>
              </a:ext>
            </a:extLst>
          </p:cNvPr>
          <p:cNvSpPr txBox="1"/>
          <p:nvPr/>
        </p:nvSpPr>
        <p:spPr>
          <a:xfrm>
            <a:off x="2987675" y="2971800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02 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구현 기능</a:t>
            </a:r>
          </a:p>
        </p:txBody>
      </p:sp>
      <p:sp>
        <p:nvSpPr>
          <p:cNvPr id="18" name="순서도: 논리합 17">
            <a:extLst>
              <a:ext uri="{FF2B5EF4-FFF2-40B4-BE49-F238E27FC236}">
                <a16:creationId xmlns:a16="http://schemas.microsoft.com/office/drawing/2014/main" id="{B2B58278-E8DC-4DC7-8F3B-EE8E42709672}"/>
              </a:ext>
            </a:extLst>
          </p:cNvPr>
          <p:cNvSpPr/>
          <p:nvPr/>
        </p:nvSpPr>
        <p:spPr>
          <a:xfrm>
            <a:off x="3348038" y="365918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C10C63-81FF-426F-97E9-91E3C9AFF06E}"/>
              </a:ext>
            </a:extLst>
          </p:cNvPr>
          <p:cNvSpPr txBox="1"/>
          <p:nvPr/>
        </p:nvSpPr>
        <p:spPr>
          <a:xfrm>
            <a:off x="3635375" y="3659188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03 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실행 방법 및 화면</a:t>
            </a:r>
          </a:p>
        </p:txBody>
      </p:sp>
      <p:sp>
        <p:nvSpPr>
          <p:cNvPr id="20" name="순서도: 논리합 19">
            <a:extLst>
              <a:ext uri="{FF2B5EF4-FFF2-40B4-BE49-F238E27FC236}">
                <a16:creationId xmlns:a16="http://schemas.microsoft.com/office/drawing/2014/main" id="{0077766E-D82C-43A6-9A16-F0755545CE3D}"/>
              </a:ext>
            </a:extLst>
          </p:cNvPr>
          <p:cNvSpPr/>
          <p:nvPr/>
        </p:nvSpPr>
        <p:spPr>
          <a:xfrm>
            <a:off x="4754563" y="5044281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9BC91-855E-472C-936F-2EB2D5C1920A}"/>
              </a:ext>
            </a:extLst>
          </p:cNvPr>
          <p:cNvSpPr txBox="1"/>
          <p:nvPr/>
        </p:nvSpPr>
        <p:spPr>
          <a:xfrm>
            <a:off x="5043488" y="5044281"/>
            <a:ext cx="3744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05    </a:t>
            </a:r>
            <a:r>
              <a:rPr lang="ko-KR" altLang="en-US" sz="2000" b="1" spc="-150" dirty="0" err="1">
                <a:solidFill>
                  <a:schemeClr val="bg1"/>
                </a:solidFill>
                <a:latin typeface="+mn-lt"/>
                <a:ea typeface="+mn-ea"/>
              </a:rPr>
              <a:t>주차별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 계획 및 </a:t>
            </a:r>
            <a:r>
              <a:rPr lang="ko-KR" altLang="en-US" sz="2000" b="1" spc="-150" dirty="0" err="1">
                <a:solidFill>
                  <a:schemeClr val="bg1"/>
                </a:solidFill>
                <a:latin typeface="+mn-lt"/>
                <a:ea typeface="+mn-ea"/>
              </a:rPr>
              <a:t>커밋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 현황</a:t>
            </a:r>
          </a:p>
        </p:txBody>
      </p:sp>
      <p:sp>
        <p:nvSpPr>
          <p:cNvPr id="22" name="순서도: 논리합 21">
            <a:extLst>
              <a:ext uri="{FF2B5EF4-FFF2-40B4-BE49-F238E27FC236}">
                <a16:creationId xmlns:a16="http://schemas.microsoft.com/office/drawing/2014/main" id="{2E57DA91-3844-4E2A-A6E8-5375B3456E14}"/>
              </a:ext>
            </a:extLst>
          </p:cNvPr>
          <p:cNvSpPr/>
          <p:nvPr/>
        </p:nvSpPr>
        <p:spPr>
          <a:xfrm>
            <a:off x="5437188" y="5733256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43420C-B738-43A9-BE37-94E53C297688}"/>
              </a:ext>
            </a:extLst>
          </p:cNvPr>
          <p:cNvSpPr txBox="1"/>
          <p:nvPr/>
        </p:nvSpPr>
        <p:spPr>
          <a:xfrm>
            <a:off x="5724525" y="5733256"/>
            <a:ext cx="3744913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06	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부족한 점</a:t>
            </a:r>
            <a:endParaRPr lang="ko-KR" altLang="en-US" sz="1600" b="1" spc="-1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4" name="순서도: 논리합 23">
            <a:extLst>
              <a:ext uri="{FF2B5EF4-FFF2-40B4-BE49-F238E27FC236}">
                <a16:creationId xmlns:a16="http://schemas.microsoft.com/office/drawing/2014/main" id="{80780EAD-1A32-427B-87A3-1571DAEB9206}"/>
              </a:ext>
            </a:extLst>
          </p:cNvPr>
          <p:cNvSpPr/>
          <p:nvPr/>
        </p:nvSpPr>
        <p:spPr>
          <a:xfrm>
            <a:off x="4068639" y="4364038"/>
            <a:ext cx="215900" cy="215900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445CDB-098B-4A6D-8B57-CDE9970DDE21}"/>
              </a:ext>
            </a:extLst>
          </p:cNvPr>
          <p:cNvSpPr txBox="1"/>
          <p:nvPr/>
        </p:nvSpPr>
        <p:spPr>
          <a:xfrm>
            <a:off x="4355976" y="4364038"/>
            <a:ext cx="37449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spc="-150" dirty="0">
                <a:solidFill>
                  <a:schemeClr val="bg1"/>
                </a:solidFill>
                <a:latin typeface="+mn-lt"/>
                <a:ea typeface="+mn-ea"/>
              </a:rPr>
              <a:t>04    </a:t>
            </a:r>
            <a:r>
              <a:rPr lang="ko-KR" altLang="en-US" sz="2000" b="1" spc="-150" dirty="0">
                <a:solidFill>
                  <a:schemeClr val="bg1"/>
                </a:solidFill>
                <a:latin typeface="+mn-lt"/>
                <a:ea typeface="+mn-ea"/>
              </a:rPr>
              <a:t>사용한 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D5A1C8E-5540-4C3B-97E6-928F69C9063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1E1F03F6-FB74-45CD-9DF8-051130982E1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7172" name="그룹 76">
            <a:extLst>
              <a:ext uri="{FF2B5EF4-FFF2-40B4-BE49-F238E27FC236}">
                <a16:creationId xmlns:a16="http://schemas.microsoft.com/office/drawing/2014/main" id="{C5801BEB-89A9-46A1-956D-1C540457E1F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79E86F6-86E3-478E-AEFC-CFD3FDE448CA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DC030BB-CCCC-4CC7-9376-576D1B93EB0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1C8C48-6AC5-4390-8F1F-AB8A08CCAB77}"/>
              </a:ext>
            </a:extLst>
          </p:cNvPr>
          <p:cNvSpPr txBox="1"/>
          <p:nvPr/>
        </p:nvSpPr>
        <p:spPr>
          <a:xfrm>
            <a:off x="323528" y="6525344"/>
            <a:ext cx="3168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175" name="TextBox 8">
            <a:extLst>
              <a:ext uri="{FF2B5EF4-FFF2-40B4-BE49-F238E27FC236}">
                <a16:creationId xmlns:a16="http://schemas.microsoft.com/office/drawing/2014/main" id="{4906441B-C61C-47F2-94C6-B33DA7B8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2"/>
                </a:solidFill>
              </a:rPr>
              <a:t>기본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5F2B1C-3DC4-4C45-926D-B860DAB17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924175"/>
            <a:ext cx="6696075" cy="6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주변 의료시설의 위치와 정보를 알려 줘 긴급 상황에 유용하게 쓸 수 있도록 한다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 algn="ctr" eaLnBrk="1" hangingPunct="1"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F32B63-D087-47D6-8558-5C343426B918}"/>
              </a:ext>
            </a:extLst>
          </p:cNvPr>
          <p:cNvSpPr/>
          <p:nvPr/>
        </p:nvSpPr>
        <p:spPr>
          <a:xfrm>
            <a:off x="971550" y="2636838"/>
            <a:ext cx="7561263" cy="158432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5FD986-D43F-41B3-851E-64D5C3EECFF7}"/>
              </a:ext>
            </a:extLst>
          </p:cNvPr>
          <p:cNvSpPr/>
          <p:nvPr/>
        </p:nvSpPr>
        <p:spPr>
          <a:xfrm>
            <a:off x="900113" y="2565400"/>
            <a:ext cx="7704137" cy="1727200"/>
          </a:xfrm>
          <a:prstGeom prst="rect">
            <a:avLst/>
          </a:prstGeom>
          <a:noFill/>
          <a:ln w="3175">
            <a:solidFill>
              <a:schemeClr val="bg1">
                <a:alpha val="2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D5A1C8E-5540-4C3B-97E6-928F69C9063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1E1F03F6-FB74-45CD-9DF8-051130982E1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7172" name="그룹 76">
            <a:extLst>
              <a:ext uri="{FF2B5EF4-FFF2-40B4-BE49-F238E27FC236}">
                <a16:creationId xmlns:a16="http://schemas.microsoft.com/office/drawing/2014/main" id="{C5801BEB-89A9-46A1-956D-1C540457E1F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79E86F6-86E3-478E-AEFC-CFD3FDE448CA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DC030BB-CCCC-4CC7-9376-576D1B93EB0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1C8C48-6AC5-4390-8F1F-AB8A08CCAB77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175" name="TextBox 8">
            <a:extLst>
              <a:ext uri="{FF2B5EF4-FFF2-40B4-BE49-F238E27FC236}">
                <a16:creationId xmlns:a16="http://schemas.microsoft.com/office/drawing/2014/main" id="{4906441B-C61C-47F2-94C6-B33DA7B8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2"/>
                </a:solidFill>
              </a:rPr>
              <a:t>구현 기능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F32B63-D087-47D6-8558-5C343426B918}"/>
              </a:ext>
            </a:extLst>
          </p:cNvPr>
          <p:cNvSpPr/>
          <p:nvPr/>
        </p:nvSpPr>
        <p:spPr>
          <a:xfrm>
            <a:off x="971550" y="2636838"/>
            <a:ext cx="7561263" cy="2088306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dirty="0"/>
              <a:t>지역별 병원 찾기 기능</a:t>
            </a: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dirty="0" err="1"/>
              <a:t>질병별</a:t>
            </a:r>
            <a:r>
              <a:rPr lang="ko-KR" altLang="en-US" dirty="0"/>
              <a:t> 병원 찾기 기능</a:t>
            </a:r>
            <a:endParaRPr lang="en-US" altLang="ko-KR" dirty="0"/>
          </a:p>
          <a:p>
            <a:pPr marL="342900" indent="-342900" eaLnBrk="1" fontAlgn="auto" latinLnBrk="1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830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05483E-9D2E-45A8-A7AD-472BD0FEF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92" y="2911920"/>
            <a:ext cx="1692398" cy="242907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6D5A1C8E-5540-4C3B-97E6-928F69C9063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1E1F03F6-FB74-45CD-9DF8-051130982E1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7172" name="그룹 76">
            <a:extLst>
              <a:ext uri="{FF2B5EF4-FFF2-40B4-BE49-F238E27FC236}">
                <a16:creationId xmlns:a16="http://schemas.microsoft.com/office/drawing/2014/main" id="{C5801BEB-89A9-46A1-956D-1C540457E1F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79E86F6-86E3-478E-AEFC-CFD3FDE448CA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DC030BB-CCCC-4CC7-9376-576D1B93EB0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1C8C48-6AC5-4390-8F1F-AB8A08CCAB77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175" name="TextBox 8">
            <a:extLst>
              <a:ext uri="{FF2B5EF4-FFF2-40B4-BE49-F238E27FC236}">
                <a16:creationId xmlns:a16="http://schemas.microsoft.com/office/drawing/2014/main" id="{4906441B-C61C-47F2-94C6-B33DA7B8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2"/>
                </a:solidFill>
              </a:rPr>
              <a:t>실행 방법 및 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697D05-E437-4601-9A77-719020607025}"/>
              </a:ext>
            </a:extLst>
          </p:cNvPr>
          <p:cNvSpPr/>
          <p:nvPr/>
        </p:nvSpPr>
        <p:spPr>
          <a:xfrm>
            <a:off x="791368" y="1381125"/>
            <a:ext cx="7561263" cy="607715"/>
          </a:xfrm>
          <a:prstGeom prst="rect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Script-language-term-project </a:t>
            </a:r>
            <a:r>
              <a:rPr lang="ko-KR" altLang="en-US" dirty="0"/>
              <a:t>폴더에 </a:t>
            </a:r>
            <a:r>
              <a:rPr lang="en-US" altLang="ko-KR" dirty="0"/>
              <a:t>main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B3BAD0-062B-4F30-9ACF-C05050919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335" y="2564904"/>
            <a:ext cx="3101330" cy="32936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C564951-C0A4-45F7-B80C-B82B7B15B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2881374"/>
            <a:ext cx="1692399" cy="242907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57DC95-A5BF-4ADE-9F47-2D8310383295}"/>
              </a:ext>
            </a:extLst>
          </p:cNvPr>
          <p:cNvSpPr/>
          <p:nvPr/>
        </p:nvSpPr>
        <p:spPr>
          <a:xfrm>
            <a:off x="3628231" y="2160313"/>
            <a:ext cx="1735857" cy="29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메인화면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A6E3033-C4C4-4503-ACC5-F7F3FA846CFD}"/>
              </a:ext>
            </a:extLst>
          </p:cNvPr>
          <p:cNvSpPr/>
          <p:nvPr/>
        </p:nvSpPr>
        <p:spPr>
          <a:xfrm>
            <a:off x="640597" y="2160242"/>
            <a:ext cx="1735857" cy="29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병원정보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4258BFF-84A2-4A9F-BDC2-0430451BB880}"/>
              </a:ext>
            </a:extLst>
          </p:cNvPr>
          <p:cNvSpPr/>
          <p:nvPr/>
        </p:nvSpPr>
        <p:spPr>
          <a:xfrm>
            <a:off x="6976814" y="2160242"/>
            <a:ext cx="1735857" cy="29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즐겨찾기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E96CB86-61F7-4AEB-9C23-B343C3D42F81}"/>
              </a:ext>
            </a:extLst>
          </p:cNvPr>
          <p:cNvCxnSpPr>
            <a:cxnSpLocks/>
          </p:cNvCxnSpPr>
          <p:nvPr/>
        </p:nvCxnSpPr>
        <p:spPr>
          <a:xfrm flipH="1" flipV="1">
            <a:off x="2504900" y="5164629"/>
            <a:ext cx="1330242" cy="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C50A08B-B951-435F-A208-BCEF02E97C38}"/>
              </a:ext>
            </a:extLst>
          </p:cNvPr>
          <p:cNvCxnSpPr>
            <a:cxnSpLocks/>
          </p:cNvCxnSpPr>
          <p:nvPr/>
        </p:nvCxnSpPr>
        <p:spPr>
          <a:xfrm>
            <a:off x="7451259" y="3132788"/>
            <a:ext cx="0" cy="36822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C0E9E3C-7801-41FC-9C84-B11AFE6627E2}"/>
              </a:ext>
            </a:extLst>
          </p:cNvPr>
          <p:cNvSpPr/>
          <p:nvPr/>
        </p:nvSpPr>
        <p:spPr>
          <a:xfrm>
            <a:off x="3834632" y="4983946"/>
            <a:ext cx="648072" cy="36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1EA74BC-CE18-4C24-AB3C-40B8E3FE2B43}"/>
              </a:ext>
            </a:extLst>
          </p:cNvPr>
          <p:cNvSpPr/>
          <p:nvPr/>
        </p:nvSpPr>
        <p:spPr>
          <a:xfrm>
            <a:off x="4716016" y="4983946"/>
            <a:ext cx="648072" cy="36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42116D-D725-4294-A7E6-4C55706A8048}"/>
              </a:ext>
            </a:extLst>
          </p:cNvPr>
          <p:cNvCxnSpPr>
            <a:cxnSpLocks/>
          </p:cNvCxnSpPr>
          <p:nvPr/>
        </p:nvCxnSpPr>
        <p:spPr>
          <a:xfrm flipV="1">
            <a:off x="5364041" y="5164628"/>
            <a:ext cx="1571921" cy="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FDDB106B-E04A-4E8A-A6AF-4990C15EA91A}"/>
              </a:ext>
            </a:extLst>
          </p:cNvPr>
          <p:cNvSpPr/>
          <p:nvPr/>
        </p:nvSpPr>
        <p:spPr>
          <a:xfrm>
            <a:off x="1007712" y="2964414"/>
            <a:ext cx="359475" cy="1690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F50A438-F6F7-4C95-9DB3-9F3D0EDA2F87}"/>
              </a:ext>
            </a:extLst>
          </p:cNvPr>
          <p:cNvCxnSpPr>
            <a:cxnSpLocks/>
          </p:cNvCxnSpPr>
          <p:nvPr/>
        </p:nvCxnSpPr>
        <p:spPr>
          <a:xfrm>
            <a:off x="1367187" y="3059237"/>
            <a:ext cx="5221037" cy="1230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38FD11A-D1E7-4C93-BE25-FC82624A2884}"/>
              </a:ext>
            </a:extLst>
          </p:cNvPr>
          <p:cNvSpPr/>
          <p:nvPr/>
        </p:nvSpPr>
        <p:spPr>
          <a:xfrm>
            <a:off x="6976814" y="2964414"/>
            <a:ext cx="317643" cy="168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0F5AD61-A4C6-432F-9AED-80767093CD60}"/>
              </a:ext>
            </a:extLst>
          </p:cNvPr>
          <p:cNvSpPr/>
          <p:nvPr/>
        </p:nvSpPr>
        <p:spPr>
          <a:xfrm>
            <a:off x="7292438" y="2964413"/>
            <a:ext cx="317643" cy="168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FAED587-D5E4-48E9-903A-28D2C027E3F4}"/>
              </a:ext>
            </a:extLst>
          </p:cNvPr>
          <p:cNvCxnSpPr>
            <a:cxnSpLocks/>
          </p:cNvCxnSpPr>
          <p:nvPr/>
        </p:nvCxnSpPr>
        <p:spPr>
          <a:xfrm flipH="1">
            <a:off x="2504900" y="3479732"/>
            <a:ext cx="4946360" cy="736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86D46B69-7792-4196-9CDA-C7C523CCBCE7}"/>
              </a:ext>
            </a:extLst>
          </p:cNvPr>
          <p:cNvSpPr/>
          <p:nvPr/>
        </p:nvSpPr>
        <p:spPr>
          <a:xfrm>
            <a:off x="698148" y="2955882"/>
            <a:ext cx="317643" cy="168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FEBE80C-CF58-40D6-A595-61CE9E054F3F}"/>
              </a:ext>
            </a:extLst>
          </p:cNvPr>
          <p:cNvCxnSpPr>
            <a:cxnSpLocks/>
          </p:cNvCxnSpPr>
          <p:nvPr/>
        </p:nvCxnSpPr>
        <p:spPr>
          <a:xfrm>
            <a:off x="856969" y="2596193"/>
            <a:ext cx="0" cy="36822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DEDD9E9-F3E6-4ADD-9E45-112A32094D9E}"/>
              </a:ext>
            </a:extLst>
          </p:cNvPr>
          <p:cNvCxnSpPr>
            <a:cxnSpLocks/>
          </p:cNvCxnSpPr>
          <p:nvPr/>
        </p:nvCxnSpPr>
        <p:spPr>
          <a:xfrm>
            <a:off x="856969" y="2616315"/>
            <a:ext cx="2058847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4B5FE41-E5B2-4DDF-9643-2CB4DA3FA5A3}"/>
              </a:ext>
            </a:extLst>
          </p:cNvPr>
          <p:cNvCxnSpPr>
            <a:cxnSpLocks/>
          </p:cNvCxnSpPr>
          <p:nvPr/>
        </p:nvCxnSpPr>
        <p:spPr>
          <a:xfrm>
            <a:off x="7140009" y="2596193"/>
            <a:ext cx="0" cy="36822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9EA0EBE-1B39-406E-8D6A-E07C76F8B2C8}"/>
              </a:ext>
            </a:extLst>
          </p:cNvPr>
          <p:cNvCxnSpPr>
            <a:cxnSpLocks/>
          </p:cNvCxnSpPr>
          <p:nvPr/>
        </p:nvCxnSpPr>
        <p:spPr>
          <a:xfrm flipH="1" flipV="1">
            <a:off x="6122665" y="2626955"/>
            <a:ext cx="1015692" cy="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08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6D5A1C8E-5540-4C3B-97E6-928F69C90634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03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1E1F03F6-FB74-45CD-9DF8-051130982E16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7172" name="그룹 76">
            <a:extLst>
              <a:ext uri="{FF2B5EF4-FFF2-40B4-BE49-F238E27FC236}">
                <a16:creationId xmlns:a16="http://schemas.microsoft.com/office/drawing/2014/main" id="{C5801BEB-89A9-46A1-956D-1C540457E1F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2957512" cy="431800"/>
            <a:chOff x="1835696" y="2060848"/>
            <a:chExt cx="2520280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79E86F6-86E3-478E-AEFC-CFD3FDE448CA}"/>
                </a:ext>
              </a:extLst>
            </p:cNvPr>
            <p:cNvSpPr/>
            <p:nvPr/>
          </p:nvSpPr>
          <p:spPr>
            <a:xfrm>
              <a:off x="1835696" y="2060848"/>
              <a:ext cx="2303831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DC030BB-CCCC-4CC7-9376-576D1B93EB08}"/>
                </a:ext>
              </a:extLst>
            </p:cNvPr>
            <p:cNvSpPr/>
            <p:nvPr/>
          </p:nvSpPr>
          <p:spPr>
            <a:xfrm>
              <a:off x="3851379" y="2060848"/>
              <a:ext cx="504597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1C8C48-6AC5-4390-8F1F-AB8A08CCAB77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175" name="TextBox 8">
            <a:extLst>
              <a:ext uri="{FF2B5EF4-FFF2-40B4-BE49-F238E27FC236}">
                <a16:creationId xmlns:a16="http://schemas.microsoft.com/office/drawing/2014/main" id="{4906441B-C61C-47F2-94C6-B33DA7B8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5475"/>
            <a:ext cx="267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2000" b="1" dirty="0">
                <a:solidFill>
                  <a:schemeClr val="tx2"/>
                </a:solidFill>
              </a:rPr>
              <a:t>실행 방법 및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CD2EC6-BD07-4845-BE25-7F7D41A30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32" y="1844824"/>
            <a:ext cx="2557293" cy="3744416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A6E3033-C4C4-4503-ACC5-F7F3FA846CFD}"/>
              </a:ext>
            </a:extLst>
          </p:cNvPr>
          <p:cNvSpPr/>
          <p:nvPr/>
        </p:nvSpPr>
        <p:spPr>
          <a:xfrm>
            <a:off x="5148064" y="1988840"/>
            <a:ext cx="3096344" cy="345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100" dirty="0"/>
              <a:t>원하는 질병을 선택합니다</a:t>
            </a:r>
            <a:r>
              <a:rPr lang="en-US" altLang="ko-KR" sz="1100" dirty="0"/>
              <a:t>(</a:t>
            </a:r>
            <a:r>
              <a:rPr lang="ko-KR" altLang="en-US" sz="1100" dirty="0"/>
              <a:t>확인</a:t>
            </a:r>
            <a:r>
              <a:rPr lang="en-US" altLang="ko-KR" sz="1100" dirty="0"/>
              <a:t>)</a:t>
            </a:r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FontTx/>
              <a:buAutoNum type="arabicPeriod"/>
            </a:pPr>
            <a:r>
              <a:rPr lang="ko-KR" altLang="en-US" sz="1100" dirty="0"/>
              <a:t>원하는 지역을 선택합니다</a:t>
            </a:r>
            <a:r>
              <a:rPr lang="en-US" altLang="ko-KR" sz="1100" dirty="0"/>
              <a:t>(</a:t>
            </a:r>
            <a:r>
              <a:rPr lang="ko-KR" altLang="en-US" sz="1100" dirty="0"/>
              <a:t>확인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r>
              <a:rPr lang="en-US" altLang="ko-KR" sz="1100" dirty="0"/>
              <a:t>-  </a:t>
            </a:r>
            <a:r>
              <a:rPr lang="ko-KR" altLang="en-US" sz="1100" dirty="0"/>
              <a:t>입력한 정보가 출력 됩니다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pPr marL="228600" indent="-228600">
              <a:buAutoNum type="arabicPeriod" startAt="3"/>
            </a:pPr>
            <a:endParaRPr lang="en-US" altLang="ko-KR" sz="1100" dirty="0"/>
          </a:p>
          <a:p>
            <a:pPr marL="228600" indent="-228600">
              <a:buAutoNum type="arabicPeriod" startAt="3"/>
            </a:pPr>
            <a:r>
              <a:rPr lang="ko-KR" altLang="en-US" sz="1100" dirty="0"/>
              <a:t>출력된 정보에서 원하는 정보의 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ko-KR" altLang="en-US" sz="1100" dirty="0"/>
              <a:t>번호를 입력해 </a:t>
            </a:r>
            <a:r>
              <a:rPr lang="ko-KR" altLang="en-US" sz="1100" dirty="0" err="1"/>
              <a:t>즐겨찾기에</a:t>
            </a:r>
            <a:r>
              <a:rPr lang="ko-KR" altLang="en-US" sz="1100" dirty="0"/>
              <a:t> 등록합니다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8104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A75CD55-F5E9-494B-A1A9-6ED987ABFA0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04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BCBE40C8-45FB-4167-A9AD-8A1CF0799452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11268" name="그룹 76">
            <a:extLst>
              <a:ext uri="{FF2B5EF4-FFF2-40B4-BE49-F238E27FC236}">
                <a16:creationId xmlns:a16="http://schemas.microsoft.com/office/drawing/2014/main" id="{B0DA83F7-7F23-488C-A6D5-05118EE1992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3311525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07A0700-0D75-4BE7-A76D-F6F66ED350D0}"/>
                </a:ext>
              </a:extLst>
            </p:cNvPr>
            <p:cNvSpPr/>
            <p:nvPr/>
          </p:nvSpPr>
          <p:spPr>
            <a:xfrm>
              <a:off x="733074" y="2060848"/>
              <a:ext cx="3407543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ADCA1CA-8B9F-4C2A-863C-718CC9CB698C}"/>
                </a:ext>
              </a:extLst>
            </p:cNvPr>
            <p:cNvSpPr/>
            <p:nvPr/>
          </p:nvSpPr>
          <p:spPr>
            <a:xfrm>
              <a:off x="3852313" y="2060848"/>
              <a:ext cx="503663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3A4E183-84A0-4919-B471-6F8E3C6F9292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5BC15E-AD34-49B3-988E-5F14E265EA7E}"/>
              </a:ext>
            </a:extLst>
          </p:cNvPr>
          <p:cNvSpPr txBox="1"/>
          <p:nvPr/>
        </p:nvSpPr>
        <p:spPr>
          <a:xfrm>
            <a:off x="981075" y="630238"/>
            <a:ext cx="31686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tx2"/>
                </a:solidFill>
                <a:latin typeface="+mn-lt"/>
                <a:ea typeface="+mn-ea"/>
              </a:rPr>
              <a:t>사용한 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A27F7A-EB6B-481E-884B-2C9D5E66E5AF}"/>
              </a:ext>
            </a:extLst>
          </p:cNvPr>
          <p:cNvSpPr/>
          <p:nvPr/>
        </p:nvSpPr>
        <p:spPr>
          <a:xfrm>
            <a:off x="899592" y="2420888"/>
            <a:ext cx="7416824" cy="223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400" dirty="0"/>
              <a:t>Game_framework.py (2d </a:t>
            </a:r>
            <a:r>
              <a:rPr lang="ko-KR" altLang="en-US" sz="1400" dirty="0"/>
              <a:t>게임프로그래밍 수업 때 사용한 구조를 사용했습니다</a:t>
            </a:r>
            <a:r>
              <a:rPr lang="en-US" altLang="ko-KR" sz="1400" dirty="0"/>
              <a:t>)</a:t>
            </a:r>
          </a:p>
          <a:p>
            <a:pPr marL="228600" indent="-228600">
              <a:buAutoNum type="arabicPeriod"/>
            </a:pPr>
            <a:endParaRPr lang="en-US" altLang="ko-KR" sz="1400" dirty="0"/>
          </a:p>
          <a:p>
            <a:pPr marL="228600" indent="-228600">
              <a:buAutoNum type="arabicPeriod"/>
            </a:pPr>
            <a:r>
              <a:rPr lang="en-US" altLang="ko-KR" sz="1400" dirty="0" err="1"/>
              <a:t>Tkinter</a:t>
            </a:r>
            <a:endParaRPr lang="en-US" altLang="ko-KR" sz="1400" dirty="0"/>
          </a:p>
          <a:p>
            <a:pPr marL="228600" indent="-228600">
              <a:buAutoNum type="arabicPeriod"/>
            </a:pPr>
            <a:endParaRPr lang="en-US" altLang="ko-KR" sz="1400" dirty="0"/>
          </a:p>
          <a:p>
            <a:pPr marL="228600" indent="-228600">
              <a:buAutoNum type="arabicPeriod"/>
            </a:pPr>
            <a:r>
              <a:rPr lang="en-US" altLang="ko-KR" sz="1400" dirty="0" err="1"/>
              <a:t>urllib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7312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A75CD55-F5E9-494B-A1A9-6ED987ABFA0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05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BCBE40C8-45FB-4167-A9AD-8A1CF0799452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11268" name="그룹 76">
            <a:extLst>
              <a:ext uri="{FF2B5EF4-FFF2-40B4-BE49-F238E27FC236}">
                <a16:creationId xmlns:a16="http://schemas.microsoft.com/office/drawing/2014/main" id="{B0DA83F7-7F23-488C-A6D5-05118EE1992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3311525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07A0700-0D75-4BE7-A76D-F6F66ED350D0}"/>
                </a:ext>
              </a:extLst>
            </p:cNvPr>
            <p:cNvSpPr/>
            <p:nvPr/>
          </p:nvSpPr>
          <p:spPr>
            <a:xfrm>
              <a:off x="733074" y="2060848"/>
              <a:ext cx="3407543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ADCA1CA-8B9F-4C2A-863C-718CC9CB698C}"/>
                </a:ext>
              </a:extLst>
            </p:cNvPr>
            <p:cNvSpPr/>
            <p:nvPr/>
          </p:nvSpPr>
          <p:spPr>
            <a:xfrm>
              <a:off x="3852313" y="2060848"/>
              <a:ext cx="503663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3A4E183-84A0-4919-B471-6F8E3C6F9292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5BC15E-AD34-49B3-988E-5F14E265EA7E}"/>
              </a:ext>
            </a:extLst>
          </p:cNvPr>
          <p:cNvSpPr txBox="1"/>
          <p:nvPr/>
        </p:nvSpPr>
        <p:spPr>
          <a:xfrm>
            <a:off x="981075" y="630238"/>
            <a:ext cx="31686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 err="1">
                <a:solidFill>
                  <a:schemeClr val="tx2"/>
                </a:solidFill>
                <a:latin typeface="+mn-lt"/>
                <a:ea typeface="+mn-ea"/>
              </a:rPr>
              <a:t>주차별</a:t>
            </a:r>
            <a:r>
              <a:rPr lang="ko-KR" altLang="en-US" sz="2000" b="1" dirty="0">
                <a:solidFill>
                  <a:schemeClr val="tx2"/>
                </a:solidFill>
                <a:latin typeface="+mn-lt"/>
                <a:ea typeface="+mn-ea"/>
              </a:rPr>
              <a:t> 계획 및 </a:t>
            </a:r>
            <a:r>
              <a:rPr lang="ko-KR" altLang="en-US" sz="2000" b="1" dirty="0" err="1">
                <a:solidFill>
                  <a:schemeClr val="tx2"/>
                </a:solidFill>
                <a:latin typeface="+mn-lt"/>
                <a:ea typeface="+mn-ea"/>
              </a:rPr>
              <a:t>커밋현황</a:t>
            </a:r>
            <a:endParaRPr lang="ko-KR" altLang="en-US" sz="2000" b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E4ACBC6-A068-46CF-A47D-D434CCAF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65043"/>
              </p:ext>
            </p:extLst>
          </p:nvPr>
        </p:nvGraphicFramePr>
        <p:xfrm>
          <a:off x="647563" y="1381125"/>
          <a:ext cx="7848873" cy="317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1">
                  <a:extLst>
                    <a:ext uri="{9D8B030D-6E8A-4147-A177-3AD203B41FA5}">
                      <a16:colId xmlns:a16="http://schemas.microsoft.com/office/drawing/2014/main" val="337524305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4127351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779559137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957159624"/>
                    </a:ext>
                  </a:extLst>
                </a:gridCol>
              </a:tblGrid>
              <a:tr h="374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완성률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236057"/>
                  </a:ext>
                </a:extLst>
              </a:tr>
              <a:tr h="550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 err="1"/>
                        <a:t>텀</a:t>
                      </a:r>
                      <a:r>
                        <a:rPr lang="ko-KR" altLang="en-US" sz="1100" dirty="0"/>
                        <a:t> 프로젝트 제안서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필요한 </a:t>
                      </a:r>
                      <a:r>
                        <a:rPr lang="en-US" altLang="ko-KR" sz="1100" dirty="0"/>
                        <a:t>Open API </a:t>
                      </a:r>
                      <a:r>
                        <a:rPr lang="ko-KR" altLang="en-US" sz="1100" dirty="0"/>
                        <a:t>승인 획득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세부 계획 설정</a:t>
                      </a:r>
                      <a:r>
                        <a:rPr lang="en-US" altLang="ko-KR" sz="1100" dirty="0"/>
                        <a:t> 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100% </a:t>
                      </a:r>
                      <a:r>
                        <a:rPr lang="ko-KR" altLang="en-US" sz="1100" dirty="0"/>
                        <a:t>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472539"/>
                  </a:ext>
                </a:extLst>
              </a:tr>
              <a:tr h="550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기본 구조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필요한 이미지 리소스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획득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기본 구조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100% </a:t>
                      </a:r>
                      <a:r>
                        <a:rPr lang="ko-KR" altLang="en-US" sz="1100" dirty="0"/>
                        <a:t>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044485"/>
                  </a:ext>
                </a:extLst>
              </a:tr>
              <a:tr h="550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검색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 err="1"/>
                        <a:t>선택별</a:t>
                      </a:r>
                      <a:r>
                        <a:rPr lang="ko-KR" altLang="en-US" sz="1100" dirty="0"/>
                        <a:t> 검색 기능 구현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병원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약국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50% </a:t>
                      </a:r>
                      <a:r>
                        <a:rPr lang="ko-KR" altLang="en-US" sz="1100" dirty="0"/>
                        <a:t>약국 기능을 구현 못함</a:t>
                      </a:r>
                      <a:endParaRPr lang="en-US" altLang="ko-KR" sz="1100" dirty="0"/>
                    </a:p>
                    <a:p>
                      <a:pPr lvl="0" algn="ctr" latinLnBrk="1"/>
                      <a:r>
                        <a:rPr lang="ko-KR" altLang="en-US" sz="1100" dirty="0"/>
                        <a:t>계획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495909"/>
                  </a:ext>
                </a:extLst>
              </a:tr>
              <a:tr h="550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추가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시간적 여유가 될 시 추가 기능 구현</a:t>
                      </a:r>
                      <a:endParaRPr lang="en-US" altLang="ko-KR" sz="1100" dirty="0"/>
                    </a:p>
                    <a:p>
                      <a:pPr lvl="0" algn="ctr"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지되에</a:t>
                      </a:r>
                      <a:r>
                        <a:rPr lang="ko-KR" altLang="en-US" sz="1100" dirty="0"/>
                        <a:t> 추가 정보 표시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이메일 기능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등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30% </a:t>
                      </a:r>
                      <a:r>
                        <a:rPr lang="ko-KR" altLang="en-US" sz="1100" dirty="0"/>
                        <a:t>추가구현 기능 못함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311458"/>
                  </a:ext>
                </a:extLst>
              </a:tr>
              <a:tr h="550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보완 및 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부족한 부분이나 보완할 부분 추가 기능 추가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lvl="0" algn="ctr" latinLnBrk="1"/>
                      <a:r>
                        <a:rPr lang="ko-KR" altLang="en-US" sz="1100" dirty="0"/>
                        <a:t>최종 프로젝트 발표 준비 및 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40% </a:t>
                      </a:r>
                      <a:r>
                        <a:rPr lang="ko-KR" altLang="en-US" sz="1100" dirty="0"/>
                        <a:t>계획한대로 기능을 구현</a:t>
                      </a:r>
                      <a:endParaRPr lang="en-US" altLang="ko-KR" sz="1100" dirty="0"/>
                    </a:p>
                    <a:p>
                      <a:pPr lvl="0" algn="ctr" latinLnBrk="1"/>
                      <a:r>
                        <a:rPr lang="ko-KR" altLang="en-US" sz="1100" dirty="0"/>
                        <a:t>못함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이메일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지도 등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60877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1616A27-64BC-482D-BC18-DB8CD3503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4" y="4686300"/>
            <a:ext cx="8096250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DA75CD55-F5E9-494B-A1A9-6ED987ABFA0A}"/>
              </a:ext>
            </a:extLst>
          </p:cNvPr>
          <p:cNvSpPr txBox="1"/>
          <p:nvPr/>
        </p:nvSpPr>
        <p:spPr>
          <a:xfrm>
            <a:off x="179388" y="404813"/>
            <a:ext cx="10080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b="1" spc="-300" dirty="0">
                <a:solidFill>
                  <a:schemeClr val="bg1"/>
                </a:solidFill>
                <a:latin typeface="+mn-lt"/>
                <a:ea typeface="+mn-ea"/>
              </a:rPr>
              <a:t>06</a:t>
            </a:r>
            <a:endParaRPr lang="ko-KR" altLang="en-US" b="1" spc="-3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6" name="순서도: 논리합 75">
            <a:extLst>
              <a:ext uri="{FF2B5EF4-FFF2-40B4-BE49-F238E27FC236}">
                <a16:creationId xmlns:a16="http://schemas.microsoft.com/office/drawing/2014/main" id="{BCBE40C8-45FB-4167-A9AD-8A1CF0799452}"/>
              </a:ext>
            </a:extLst>
          </p:cNvPr>
          <p:cNvSpPr/>
          <p:nvPr/>
        </p:nvSpPr>
        <p:spPr>
          <a:xfrm>
            <a:off x="107950" y="6524625"/>
            <a:ext cx="215900" cy="217488"/>
          </a:xfrm>
          <a:prstGeom prst="flowChartOr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11268" name="그룹 76">
            <a:extLst>
              <a:ext uri="{FF2B5EF4-FFF2-40B4-BE49-F238E27FC236}">
                <a16:creationId xmlns:a16="http://schemas.microsoft.com/office/drawing/2014/main" id="{B0DA83F7-7F23-488C-A6D5-05118EE19928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611188"/>
            <a:ext cx="3311525" cy="431800"/>
            <a:chOff x="733074" y="2060848"/>
            <a:chExt cx="3622902" cy="5040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07A0700-0D75-4BE7-A76D-F6F66ED350D0}"/>
                </a:ext>
              </a:extLst>
            </p:cNvPr>
            <p:cNvSpPr/>
            <p:nvPr/>
          </p:nvSpPr>
          <p:spPr>
            <a:xfrm>
              <a:off x="733074" y="2060848"/>
              <a:ext cx="3407543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ADCA1CA-8B9F-4C2A-863C-718CC9CB698C}"/>
                </a:ext>
              </a:extLst>
            </p:cNvPr>
            <p:cNvSpPr/>
            <p:nvPr/>
          </p:nvSpPr>
          <p:spPr>
            <a:xfrm>
              <a:off x="3852313" y="2060848"/>
              <a:ext cx="503663" cy="504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3A4E183-84A0-4919-B471-6F8E3C6F9292}"/>
              </a:ext>
            </a:extLst>
          </p:cNvPr>
          <p:cNvSpPr txBox="1"/>
          <p:nvPr/>
        </p:nvSpPr>
        <p:spPr>
          <a:xfrm>
            <a:off x="323528" y="6525344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게임공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alpha val="50000"/>
                  </a:schemeClr>
                </a:solidFill>
              </a:rPr>
              <a:t>2016180027</a:t>
            </a:r>
            <a:r>
              <a:rPr lang="ko-KR" altLang="en-US" b="1" dirty="0">
                <a:solidFill>
                  <a:schemeClr val="bg1">
                    <a:alpha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bg1">
                    <a:alpha val="50000"/>
                  </a:schemeClr>
                </a:solidFill>
              </a:rPr>
              <a:t>야준서</a:t>
            </a:r>
            <a:endParaRPr lang="ko-KR" altLang="en-US" b="1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5BC15E-AD34-49B3-988E-5F14E265EA7E}"/>
              </a:ext>
            </a:extLst>
          </p:cNvPr>
          <p:cNvSpPr txBox="1"/>
          <p:nvPr/>
        </p:nvSpPr>
        <p:spPr>
          <a:xfrm>
            <a:off x="981075" y="630238"/>
            <a:ext cx="31686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tx2"/>
                </a:solidFill>
                <a:latin typeface="+mn-lt"/>
                <a:ea typeface="+mn-ea"/>
              </a:rPr>
              <a:t>부족한 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A27F7A-EB6B-481E-884B-2C9D5E66E5AF}"/>
              </a:ext>
            </a:extLst>
          </p:cNvPr>
          <p:cNvSpPr/>
          <p:nvPr/>
        </p:nvSpPr>
        <p:spPr>
          <a:xfrm>
            <a:off x="899592" y="1988840"/>
            <a:ext cx="7416824" cy="345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100" dirty="0"/>
              <a:t>기능을 많이 못 구현했습니다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지도 이메일 등 추가 기능을 구현 못 했습니다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즐겨찾기 기능 구현 중 문제가 생겨 시간 내 구현을 못 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949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397</Words>
  <Application>Microsoft Office PowerPoint</Application>
  <PresentationFormat>화면 슬라이드 쇼(4:3)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야 준서</cp:lastModifiedBy>
  <cp:revision>38</cp:revision>
  <dcterms:created xsi:type="dcterms:W3CDTF">2017-03-28T04:45:29Z</dcterms:created>
  <dcterms:modified xsi:type="dcterms:W3CDTF">2020-06-27T17:51:54Z</dcterms:modified>
</cp:coreProperties>
</file>