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4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DE3"/>
    <a:srgbClr val="F16BBB"/>
    <a:srgbClr val="F06262"/>
    <a:srgbClr val="482E53"/>
    <a:srgbClr val="BF2F58"/>
    <a:srgbClr val="D86284"/>
    <a:srgbClr val="AE4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6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4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2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1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8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0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7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2E5C-0FC1-4950-A380-1AA364683779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4830" y="1771135"/>
            <a:ext cx="39821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BF2F58"/>
                </a:solidFill>
                <a:latin typeface="Karmatic Arcade" panose="02000000000000000000" pitchFamily="2" charset="0"/>
              </a:rPr>
              <a:t>윈도우프로그래밍</a:t>
            </a:r>
            <a:endParaRPr lang="en-US" altLang="ko-KR" sz="3600" dirty="0">
              <a:solidFill>
                <a:srgbClr val="BF2F58"/>
              </a:solidFill>
              <a:latin typeface="Karmatic Arcade" panose="02000000000000000000" pitchFamily="2" charset="0"/>
            </a:endParaRPr>
          </a:p>
          <a:p>
            <a:pPr algn="ctr"/>
            <a:r>
              <a:rPr lang="ko-KR" altLang="en-US" sz="2800" dirty="0" err="1">
                <a:solidFill>
                  <a:srgbClr val="D86284"/>
                </a:solidFill>
                <a:latin typeface="Karmatic Arcade" panose="02000000000000000000" pitchFamily="2" charset="0"/>
              </a:rPr>
              <a:t>텀</a:t>
            </a:r>
            <a:r>
              <a:rPr lang="ko-KR" altLang="en-US" sz="2800" dirty="0">
                <a:solidFill>
                  <a:srgbClr val="D86284"/>
                </a:solidFill>
                <a:latin typeface="Karmatic Arcade" panose="02000000000000000000" pitchFamily="2" charset="0"/>
              </a:rPr>
              <a:t> 프로젝트 결과 보고서</a:t>
            </a:r>
            <a:endParaRPr lang="en-US" altLang="ko-KR" sz="2800" dirty="0">
              <a:solidFill>
                <a:srgbClr val="D86284"/>
              </a:solidFill>
              <a:latin typeface="Karmatic Arcade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4030" y="3328086"/>
            <a:ext cx="16754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게임공학과  </a:t>
            </a:r>
            <a:r>
              <a:rPr lang="en-US" altLang="ko-KR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2016180027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  </a:t>
            </a:r>
            <a:r>
              <a:rPr lang="ko-KR" altLang="en-US" sz="1100" dirty="0" err="1">
                <a:solidFill>
                  <a:schemeClr val="bg1"/>
                </a:solidFill>
                <a:latin typeface="LVDC Game Over 2" panose="00000400000000000000" pitchFamily="2" charset="0"/>
              </a:rPr>
              <a:t>야준서</a:t>
            </a:r>
            <a:endParaRPr lang="ko-KR" altLang="en-US" sz="1100" dirty="0">
              <a:solidFill>
                <a:schemeClr val="bg1"/>
              </a:solidFill>
              <a:latin typeface="LVDC Game Over 2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616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467830" y="1125059"/>
            <a:ext cx="1483057" cy="461665"/>
            <a:chOff x="2916195" y="641197"/>
            <a:chExt cx="1483057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2916195" y="64119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1</a:t>
              </a:r>
              <a:endParaRPr lang="ko-KR" altLang="en-US" sz="24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09503" y="68736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게임 소개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449194" y="2084968"/>
            <a:ext cx="3470718" cy="461665"/>
            <a:chOff x="2916195" y="641197"/>
            <a:chExt cx="3470718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2916195" y="641197"/>
              <a:ext cx="580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2</a:t>
              </a:r>
              <a:endParaRPr lang="ko-KR" altLang="en-US" sz="24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28139" y="68736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오브젝트</a:t>
              </a: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5713529" y="359739"/>
              <a:ext cx="355146" cy="991622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4449194" y="3071328"/>
            <a:ext cx="1474855" cy="461665"/>
            <a:chOff x="2916195" y="641197"/>
            <a:chExt cx="1474855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2916195" y="641197"/>
              <a:ext cx="580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3</a:t>
              </a:r>
              <a:endParaRPr lang="ko-KR" altLang="en-US" sz="24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01301" y="68591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게임 진행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473258" y="4124510"/>
            <a:ext cx="2251878" cy="461665"/>
            <a:chOff x="2916195" y="641197"/>
            <a:chExt cx="2251878" cy="461665"/>
          </a:xfrm>
        </p:grpSpPr>
        <p:sp>
          <p:nvSpPr>
            <p:cNvPr id="29" name="TextBox 28"/>
            <p:cNvSpPr txBox="1"/>
            <p:nvPr/>
          </p:nvSpPr>
          <p:spPr>
            <a:xfrm>
              <a:off x="2916195" y="641197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4</a:t>
              </a:r>
              <a:endParaRPr lang="ko-KR" altLang="en-US" sz="24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06202" y="687363"/>
              <a:ext cx="196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주차별</a:t>
              </a:r>
              <a:r>
                <a:rPr lang="ko-KR" altLang="en-US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계획 현황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44C7D9E-91E4-45C3-AC3E-69F8B1DFB301}"/>
              </a:ext>
            </a:extLst>
          </p:cNvPr>
          <p:cNvGrpSpPr/>
          <p:nvPr/>
        </p:nvGrpSpPr>
        <p:grpSpPr>
          <a:xfrm>
            <a:off x="4505341" y="5251466"/>
            <a:ext cx="2388564" cy="461665"/>
            <a:chOff x="2916195" y="641197"/>
            <a:chExt cx="2388564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ABEBCE-6EC6-4BBC-A214-78A4D495EEEB}"/>
                </a:ext>
              </a:extLst>
            </p:cNvPr>
            <p:cNvSpPr txBox="1"/>
            <p:nvPr/>
          </p:nvSpPr>
          <p:spPr>
            <a:xfrm>
              <a:off x="2916195" y="641197"/>
              <a:ext cx="417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5.</a:t>
              </a:r>
              <a:endParaRPr lang="ko-KR" altLang="en-US" sz="24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C95881-B95F-451A-B886-3C07801A744C}"/>
                </a:ext>
              </a:extLst>
            </p:cNvPr>
            <p:cNvSpPr txBox="1"/>
            <p:nvPr/>
          </p:nvSpPr>
          <p:spPr>
            <a:xfrm>
              <a:off x="3214423" y="689758"/>
              <a:ext cx="2090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부족한 점 및 후기</a:t>
              </a:r>
              <a:endPara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C27E296D-E123-448B-95F5-544862D58A5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E329770-4A47-454D-A968-B1FA61D2B58A}"/>
              </a:ext>
            </a:extLst>
          </p:cNvPr>
          <p:cNvSpPr txBox="1"/>
          <p:nvPr/>
        </p:nvSpPr>
        <p:spPr>
          <a:xfrm>
            <a:off x="1161754" y="205108"/>
            <a:ext cx="273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5F8BAF8-01B2-44E7-958A-D65E2A4FED23}"/>
              </a:ext>
            </a:extLst>
          </p:cNvPr>
          <p:cNvSpPr/>
          <p:nvPr/>
        </p:nvSpPr>
        <p:spPr>
          <a:xfrm>
            <a:off x="7534890" y="2147716"/>
            <a:ext cx="360512" cy="303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18E5097-DD19-4D12-A15B-EAF3E1ECAE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9" t="38980" r="-1433" b="-1173"/>
          <a:stretch/>
        </p:blipFill>
        <p:spPr>
          <a:xfrm rot="16200000">
            <a:off x="7246528" y="867173"/>
            <a:ext cx="355146" cy="99162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5ECB869-CF9B-46F5-A30F-ADDF25546E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9" t="38980" r="-1433" b="-1173"/>
          <a:stretch/>
        </p:blipFill>
        <p:spPr>
          <a:xfrm rot="16200000">
            <a:off x="7246528" y="2797810"/>
            <a:ext cx="355146" cy="9916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6E36664-C79E-40BC-A9FD-8888FFD2A4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9" t="38980" r="-1433" b="-1173"/>
          <a:stretch/>
        </p:blipFill>
        <p:spPr>
          <a:xfrm rot="16200000">
            <a:off x="7222018" y="3852438"/>
            <a:ext cx="355146" cy="99162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7504913-2CE1-41CE-B873-13DC34C8AD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9" t="38980" r="-1433" b="-1173"/>
          <a:stretch/>
        </p:blipFill>
        <p:spPr>
          <a:xfrm rot="16200000">
            <a:off x="7218078" y="4986487"/>
            <a:ext cx="355146" cy="991622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E89E49CB-9F0D-46FD-918B-E28F2F204DBB}"/>
              </a:ext>
            </a:extLst>
          </p:cNvPr>
          <p:cNvSpPr/>
          <p:nvPr/>
        </p:nvSpPr>
        <p:spPr>
          <a:xfrm>
            <a:off x="7530950" y="1237349"/>
            <a:ext cx="360512" cy="303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824C238-9DEF-4B6B-9E86-D5D0A124E601}"/>
              </a:ext>
            </a:extLst>
          </p:cNvPr>
          <p:cNvSpPr/>
          <p:nvPr/>
        </p:nvSpPr>
        <p:spPr>
          <a:xfrm>
            <a:off x="7530950" y="3149110"/>
            <a:ext cx="360512" cy="303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1A8BA00-883F-4D43-B637-973A125082E9}"/>
              </a:ext>
            </a:extLst>
          </p:cNvPr>
          <p:cNvSpPr/>
          <p:nvPr/>
        </p:nvSpPr>
        <p:spPr>
          <a:xfrm>
            <a:off x="7525015" y="4222614"/>
            <a:ext cx="360512" cy="303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41D63E3-CFC1-42C5-B65F-2CD5D63D35F5}"/>
              </a:ext>
            </a:extLst>
          </p:cNvPr>
          <p:cNvSpPr/>
          <p:nvPr/>
        </p:nvSpPr>
        <p:spPr>
          <a:xfrm>
            <a:off x="7525015" y="5366151"/>
            <a:ext cx="360512" cy="303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037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1754" y="205108"/>
            <a:ext cx="273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360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  <a:endParaRPr lang="ko-KR" altLang="en-US" sz="3600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69F5DAA-9EB8-495D-BA48-4AEAEBA86C39}"/>
              </a:ext>
            </a:extLst>
          </p:cNvPr>
          <p:cNvSpPr/>
          <p:nvPr/>
        </p:nvSpPr>
        <p:spPr>
          <a:xfrm>
            <a:off x="3897799" y="1446417"/>
            <a:ext cx="4657520" cy="44678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 err="1">
                <a:solidFill>
                  <a:schemeClr val="tx1"/>
                </a:solidFill>
              </a:rPr>
              <a:t>부루마블</a:t>
            </a:r>
            <a:r>
              <a:rPr lang="ko-KR" altLang="en-US" b="1" dirty="0">
                <a:solidFill>
                  <a:schemeClr val="tx1"/>
                </a:solidFill>
              </a:rPr>
              <a:t> 컨셉의 보드 게임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땅을 구입하고 건물을 지어 상대방의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 </a:t>
            </a:r>
            <a:r>
              <a:rPr lang="ko-KR" altLang="en-US" b="1" dirty="0">
                <a:solidFill>
                  <a:schemeClr val="tx1"/>
                </a:solidFill>
              </a:rPr>
              <a:t>돈을 파산시키면 이기는 게임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 startAt="3"/>
            </a:pPr>
            <a:r>
              <a:rPr lang="ko-KR" altLang="en-US" b="1" dirty="0">
                <a:solidFill>
                  <a:schemeClr val="tx1"/>
                </a:solidFill>
              </a:rPr>
              <a:t>컨트롤 버튼으로 조작을 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 startAt="3"/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583B6B-7301-407D-B39A-8AD4A6EF8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81" y="1978432"/>
            <a:ext cx="3068919" cy="31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047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1754" y="205108"/>
            <a:ext cx="43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오브젝트</a:t>
            </a:r>
          </a:p>
        </p:txBody>
      </p:sp>
      <p:pic>
        <p:nvPicPr>
          <p:cNvPr id="8" name="그림 7" descr="그리기, 머그이(가) 표시된 사진&#10;&#10;자동 생성된 설명">
            <a:extLst>
              <a:ext uri="{FF2B5EF4-FFF2-40B4-BE49-F238E27FC236}">
                <a16:creationId xmlns:a16="http://schemas.microsoft.com/office/drawing/2014/main" id="{B2586C4C-21DB-4FB3-B393-5489945C7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4" y="1976681"/>
            <a:ext cx="571500" cy="714375"/>
          </a:xfrm>
          <a:prstGeom prst="rect">
            <a:avLst/>
          </a:prstGeom>
        </p:spPr>
      </p:pic>
      <p:pic>
        <p:nvPicPr>
          <p:cNvPr id="10" name="그림 9" descr="셔츠이(가) 표시된 사진&#10;&#10;자동 생성된 설명">
            <a:extLst>
              <a:ext uri="{FF2B5EF4-FFF2-40B4-BE49-F238E27FC236}">
                <a16:creationId xmlns:a16="http://schemas.microsoft.com/office/drawing/2014/main" id="{42FCBF30-A626-4A51-AF13-EF43D2888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4" y="1976680"/>
            <a:ext cx="571500" cy="714375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ABDB315-B3B5-4D88-94F9-72DF9FD416C4}"/>
              </a:ext>
            </a:extLst>
          </p:cNvPr>
          <p:cNvSpPr/>
          <p:nvPr/>
        </p:nvSpPr>
        <p:spPr>
          <a:xfrm>
            <a:off x="2014324" y="1797519"/>
            <a:ext cx="6615326" cy="10726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각 플레이어를 대표하는 캐릭터이다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A32C0E2-CE7E-46DD-B1A4-73417104F3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5" y="3510120"/>
            <a:ext cx="485775" cy="4381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8D4C6B6-1AF7-4335-B363-9ED828736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74" y="3529170"/>
            <a:ext cx="552450" cy="381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EFB1CDF-9E4C-4F4E-8F1A-1B613692D8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6" y="3510120"/>
            <a:ext cx="533400" cy="457200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C44B9E6-C2AF-4B72-9881-ABD1077C8A0B}"/>
              </a:ext>
            </a:extLst>
          </p:cNvPr>
          <p:cNvSpPr/>
          <p:nvPr/>
        </p:nvSpPr>
        <p:spPr>
          <a:xfrm>
            <a:off x="2057518" y="3202372"/>
            <a:ext cx="6615326" cy="10726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땅을 구입하고 건물을 지을 시 생성되는 표시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빌라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빌딩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호텔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36" name="그림 35" descr="거울이(가) 표시된 사진&#10;&#10;자동 생성된 설명">
            <a:extLst>
              <a:ext uri="{FF2B5EF4-FFF2-40B4-BE49-F238E27FC236}">
                <a16:creationId xmlns:a16="http://schemas.microsoft.com/office/drawing/2014/main" id="{D39AD7A5-9D5E-469E-B7DF-4DEE93490C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1" y="4767334"/>
            <a:ext cx="600075" cy="600075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F92040F-A0F3-4B36-B4EB-0CF803A117F5}"/>
              </a:ext>
            </a:extLst>
          </p:cNvPr>
          <p:cNvSpPr/>
          <p:nvPr/>
        </p:nvSpPr>
        <p:spPr>
          <a:xfrm>
            <a:off x="2014324" y="4531023"/>
            <a:ext cx="6615326" cy="10726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주사위를 굴렸을 때 나온 눈금을 표시함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36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1754" y="205108"/>
            <a:ext cx="496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진행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3E4DADF-8C1A-43A8-91B0-FB4199E00BAF}"/>
              </a:ext>
            </a:extLst>
          </p:cNvPr>
          <p:cNvSpPr/>
          <p:nvPr/>
        </p:nvSpPr>
        <p:spPr>
          <a:xfrm>
            <a:off x="393701" y="1311925"/>
            <a:ext cx="8141526" cy="4543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100" b="1" dirty="0">
                <a:solidFill>
                  <a:schemeClr val="tx1"/>
                </a:solidFill>
              </a:rPr>
              <a:t>게임이 시작되면 화면 중앙에 현제 턴인 플레이어가 표시됩니다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b="1" dirty="0">
                <a:solidFill>
                  <a:schemeClr val="tx1"/>
                </a:solidFill>
              </a:rPr>
              <a:t>게임 진행 순서는 각자의 턴이 왔을 때  주사위 굴리기 </a:t>
            </a:r>
            <a:r>
              <a:rPr lang="en-US" altLang="ko-KR" sz="1100" b="1" dirty="0">
                <a:solidFill>
                  <a:schemeClr val="tx1"/>
                </a:solidFill>
              </a:rPr>
              <a:t>-&gt; </a:t>
            </a:r>
            <a:r>
              <a:rPr lang="ko-KR" altLang="en-US" sz="1100" b="1" dirty="0">
                <a:solidFill>
                  <a:schemeClr val="tx1"/>
                </a:solidFill>
              </a:rPr>
              <a:t>구매할 건물 선택 </a:t>
            </a:r>
            <a:r>
              <a:rPr lang="en-US" altLang="ko-KR" sz="1100" b="1" dirty="0">
                <a:solidFill>
                  <a:schemeClr val="tx1"/>
                </a:solidFill>
              </a:rPr>
              <a:t>-&gt; </a:t>
            </a:r>
            <a:r>
              <a:rPr lang="ko-KR" altLang="en-US" sz="1100" b="1" dirty="0">
                <a:solidFill>
                  <a:schemeClr val="tx1"/>
                </a:solidFill>
              </a:rPr>
              <a:t>구입하기 </a:t>
            </a:r>
            <a:r>
              <a:rPr lang="en-US" altLang="ko-KR" sz="1100" b="1" dirty="0">
                <a:solidFill>
                  <a:schemeClr val="tx1"/>
                </a:solidFill>
              </a:rPr>
              <a:t>-&gt; </a:t>
            </a:r>
            <a:r>
              <a:rPr lang="ko-KR" altLang="en-US" sz="1100" b="1" dirty="0">
                <a:solidFill>
                  <a:schemeClr val="tx1"/>
                </a:solidFill>
              </a:rPr>
              <a:t>턴 종료 순입니다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주사위 굴리기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</a:rPr>
              <a:t>각 턴에 한 번씩 굴릴 수 있으며 나온 눈금은 위에 주사위 비트맵으로 표시됩니다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구매할 건물 선택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</a:rPr>
              <a:t>파란 박스 안에 각 플레이어의 돈과 구매할 수 있는 건물의 체크 박스가 있습니다</a:t>
            </a:r>
            <a:r>
              <a:rPr lang="en-US" altLang="ko-KR" sz="1100" b="1" dirty="0">
                <a:solidFill>
                  <a:schemeClr val="tx1"/>
                </a:solidFill>
              </a:rPr>
              <a:t>. </a:t>
            </a:r>
            <a:r>
              <a:rPr lang="ko-KR" altLang="en-US" sz="1100" b="1" dirty="0">
                <a:solidFill>
                  <a:schemeClr val="tx1"/>
                </a:solidFill>
              </a:rPr>
              <a:t>땅을 무조건 체크하고 </a:t>
            </a:r>
            <a:r>
              <a:rPr lang="en-US" altLang="ko-KR" sz="1100" b="1" dirty="0">
                <a:solidFill>
                  <a:schemeClr val="tx1"/>
                </a:solidFill>
              </a:rPr>
              <a:t> 	</a:t>
            </a:r>
            <a:r>
              <a:rPr lang="ko-KR" altLang="en-US" sz="1100" b="1" dirty="0">
                <a:solidFill>
                  <a:schemeClr val="tx1"/>
                </a:solidFill>
              </a:rPr>
              <a:t>다른 건물을 선택해야 구매가 가능합니다</a:t>
            </a:r>
            <a:r>
              <a:rPr lang="en-US" altLang="ko-KR" sz="1100" b="1" dirty="0">
                <a:solidFill>
                  <a:schemeClr val="tx1"/>
                </a:solidFill>
              </a:rPr>
              <a:t>.(</a:t>
            </a:r>
            <a:r>
              <a:rPr lang="ko-KR" altLang="en-US" sz="1100" b="1" dirty="0">
                <a:solidFill>
                  <a:schemeClr val="tx1"/>
                </a:solidFill>
              </a:rPr>
              <a:t>화면 중앙에 각 건물들의 가격이 표시됩니다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구입하기 </a:t>
            </a:r>
            <a:r>
              <a:rPr lang="en-US" altLang="ko-KR" sz="1100" b="1" dirty="0">
                <a:solidFill>
                  <a:schemeClr val="tx1"/>
                </a:solidFill>
              </a:rPr>
              <a:t>:</a:t>
            </a:r>
            <a:r>
              <a:rPr lang="ko-KR" altLang="en-US" sz="1100" b="1" dirty="0">
                <a:solidFill>
                  <a:schemeClr val="tx1"/>
                </a:solidFill>
              </a:rPr>
              <a:t>건물을 선택했으면 해당 가격만큼 플레이어의 자산이 차감됩니다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턴 종료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</a:rPr>
              <a:t>클릭 시 다음 플레이어의 턴으로 넘어갑니다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pPr marL="228600" indent="-228600">
              <a:buAutoNum type="arabicPeriod" startAt="3"/>
            </a:pPr>
            <a:r>
              <a:rPr lang="ko-KR" altLang="en-US" sz="1100" b="1" dirty="0">
                <a:solidFill>
                  <a:schemeClr val="tx1"/>
                </a:solidFill>
              </a:rPr>
              <a:t>상대가 보유한 땅에 도착 시 보유 건물 가격만큼 자산이 차감됩니다</a:t>
            </a:r>
            <a:r>
              <a:rPr lang="en-US" altLang="ko-KR" sz="1100" b="1" dirty="0">
                <a:solidFill>
                  <a:schemeClr val="tx1"/>
                </a:solidFill>
              </a:rPr>
              <a:t>. </a:t>
            </a:r>
            <a:r>
              <a:rPr lang="ko-KR" altLang="en-US" sz="1100" b="1" dirty="0">
                <a:solidFill>
                  <a:schemeClr val="tx1"/>
                </a:solidFill>
              </a:rPr>
              <a:t>만약 이 땅을 인수할 생각이 있으면 아래 인수하기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        버튼을 누르면 됩니다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인수하기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</a:rPr>
              <a:t>상대방 보유 땅에 도착 시 선택할 수 있으며 상대방 보유 건물의 가격 </a:t>
            </a:r>
            <a:r>
              <a:rPr lang="en-US" altLang="ko-KR" sz="1100" b="1" dirty="0">
                <a:solidFill>
                  <a:schemeClr val="tx1"/>
                </a:solidFill>
              </a:rPr>
              <a:t>+ 500</a:t>
            </a:r>
            <a:r>
              <a:rPr lang="ko-KR" altLang="en-US" sz="1100" b="1" dirty="0">
                <a:solidFill>
                  <a:schemeClr val="tx1"/>
                </a:solidFill>
              </a:rPr>
              <a:t>원으로 인수가 가능하다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 startAt="4"/>
            </a:pPr>
            <a:r>
              <a:rPr lang="ko-KR" altLang="en-US" sz="1100" b="1" dirty="0">
                <a:solidFill>
                  <a:schemeClr val="tx1"/>
                </a:solidFill>
              </a:rPr>
              <a:t>한 바퀴를 돌 시 월급 </a:t>
            </a:r>
            <a:r>
              <a:rPr lang="en-US" altLang="ko-KR" sz="1100" b="1" dirty="0">
                <a:solidFill>
                  <a:schemeClr val="tx1"/>
                </a:solidFill>
              </a:rPr>
              <a:t>300</a:t>
            </a:r>
            <a:r>
              <a:rPr lang="ko-KR" altLang="en-US" sz="1100" b="1" dirty="0">
                <a:solidFill>
                  <a:schemeClr val="tx1"/>
                </a:solidFill>
              </a:rPr>
              <a:t>원이 지급되며 특수 지역에 도착 시 건물을 지을 수 없지만 특별한 효과를 받는다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chemeClr val="tx1"/>
                </a:solidFill>
              </a:rPr>
              <a:t>무인도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</a:rPr>
              <a:t>도착 시 </a:t>
            </a:r>
            <a:r>
              <a:rPr lang="en-US" altLang="ko-KR" sz="1100" b="1" dirty="0">
                <a:solidFill>
                  <a:schemeClr val="tx1"/>
                </a:solidFill>
              </a:rPr>
              <a:t>3</a:t>
            </a:r>
            <a:r>
              <a:rPr lang="ko-KR" altLang="en-US" sz="1100" b="1" dirty="0">
                <a:solidFill>
                  <a:schemeClr val="tx1"/>
                </a:solidFill>
              </a:rPr>
              <a:t>턴 동안 플레이를 진행할 수 없다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자신의 턴이 되면 턴 종료 밖에 누를 수 없다</a:t>
            </a:r>
            <a:r>
              <a:rPr lang="en-US" altLang="ko-KR" sz="1100" b="1" dirty="0">
                <a:solidFill>
                  <a:schemeClr val="tx1"/>
                </a:solidFill>
              </a:rPr>
              <a:t>) </a:t>
            </a:r>
            <a:r>
              <a:rPr lang="ko-KR" altLang="en-US" sz="1100" b="1" dirty="0">
                <a:solidFill>
                  <a:schemeClr val="tx1"/>
                </a:solidFill>
              </a:rPr>
              <a:t>남은 제약 횟수가 화면에        </a:t>
            </a:r>
            <a:r>
              <a:rPr lang="en-US" altLang="ko-KR" sz="1100" b="1" dirty="0">
                <a:solidFill>
                  <a:schemeClr val="tx1"/>
                </a:solidFill>
              </a:rPr>
              <a:t>	</a:t>
            </a:r>
            <a:r>
              <a:rPr lang="ko-KR" altLang="en-US" sz="1100" b="1" dirty="0">
                <a:solidFill>
                  <a:schemeClr val="tx1"/>
                </a:solidFill>
              </a:rPr>
              <a:t>표시된다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chemeClr val="tx1"/>
                </a:solidFill>
              </a:rPr>
              <a:t>황금카드 </a:t>
            </a:r>
            <a:r>
              <a:rPr lang="en-US" altLang="ko-KR" sz="1100" b="1" dirty="0">
                <a:solidFill>
                  <a:schemeClr val="tx1"/>
                </a:solidFill>
              </a:rPr>
              <a:t>:  </a:t>
            </a:r>
            <a:r>
              <a:rPr lang="ko-KR" altLang="en-US" sz="1100" b="1" dirty="0">
                <a:solidFill>
                  <a:schemeClr val="tx1"/>
                </a:solidFill>
              </a:rPr>
              <a:t>도착 시 보너스 금액 천 원을 받을 수 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chemeClr val="tx1"/>
                </a:solidFill>
              </a:rPr>
              <a:t>사회복지 기금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</a:rPr>
              <a:t>도착 시 </a:t>
            </a:r>
            <a:r>
              <a:rPr lang="en-US" altLang="ko-KR" sz="1100" b="1" dirty="0">
                <a:solidFill>
                  <a:schemeClr val="tx1"/>
                </a:solidFill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</a:rPr>
              <a:t>천 원을 지출하며 사회복지 기금 접수처의 금액에 누적된다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chemeClr val="tx1"/>
                </a:solidFill>
              </a:rPr>
              <a:t>사회복지 기금 접수처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</a:rPr>
              <a:t>도착 시 누적된 금액을 획득한다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14727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1754" y="205108"/>
            <a:ext cx="496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진행</a:t>
            </a:r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흐름도</a:t>
            </a:r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3600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CEB5F9-052A-4C99-907B-109B7996F2C9}"/>
              </a:ext>
            </a:extLst>
          </p:cNvPr>
          <p:cNvSpPr/>
          <p:nvPr/>
        </p:nvSpPr>
        <p:spPr>
          <a:xfrm>
            <a:off x="715372" y="1249238"/>
            <a:ext cx="1224793" cy="243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/>
              <a:t>ㅠ</a:t>
            </a:r>
            <a:r>
              <a:rPr lang="ko-KR" altLang="en-US" sz="1000" err="1">
                <a:solidFill>
                  <a:schemeClr val="tx1"/>
                </a:solidFill>
              </a:rPr>
              <a:t>플레이어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턴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5DDE010-9102-49F1-83F6-72CB39595C30}"/>
              </a:ext>
            </a:extLst>
          </p:cNvPr>
          <p:cNvSpPr/>
          <p:nvPr/>
        </p:nvSpPr>
        <p:spPr>
          <a:xfrm>
            <a:off x="102976" y="1700982"/>
            <a:ext cx="2502571" cy="707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화면 중앙에 현제 턴 플레이어 표시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78D19FE-97A6-47CC-AA98-C16DA5BE2A20}"/>
              </a:ext>
            </a:extLst>
          </p:cNvPr>
          <p:cNvSpPr/>
          <p:nvPr/>
        </p:nvSpPr>
        <p:spPr>
          <a:xfrm>
            <a:off x="2898909" y="1492519"/>
            <a:ext cx="422788" cy="314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C7521E-F480-47B2-8A41-9C038F7957FA}"/>
              </a:ext>
            </a:extLst>
          </p:cNvPr>
          <p:cNvSpPr/>
          <p:nvPr/>
        </p:nvSpPr>
        <p:spPr>
          <a:xfrm>
            <a:off x="4126957" y="1118893"/>
            <a:ext cx="1071716" cy="373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주사위 굴리기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6F7B24-8E4C-4CC6-8737-3846E7C6335E}"/>
              </a:ext>
            </a:extLst>
          </p:cNvPr>
          <p:cNvSpPr/>
          <p:nvPr/>
        </p:nvSpPr>
        <p:spPr>
          <a:xfrm>
            <a:off x="3411530" y="1700982"/>
            <a:ext cx="2502571" cy="707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누를 시 주사위를 굴림 나온 눈금만큼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캐릭터 이동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B521C1A-533F-4E6F-8320-F7FBA4F92517}"/>
              </a:ext>
            </a:extLst>
          </p:cNvPr>
          <p:cNvSpPr/>
          <p:nvPr/>
        </p:nvSpPr>
        <p:spPr>
          <a:xfrm>
            <a:off x="6045383" y="1454476"/>
            <a:ext cx="422788" cy="314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010E48-6BB5-4F88-8A52-A30F48AD86DA}"/>
              </a:ext>
            </a:extLst>
          </p:cNvPr>
          <p:cNvSpPr/>
          <p:nvPr/>
        </p:nvSpPr>
        <p:spPr>
          <a:xfrm>
            <a:off x="6719361" y="1115436"/>
            <a:ext cx="2267323" cy="5657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E1AD6D-F75B-494D-B197-59B2D45D48D7}"/>
              </a:ext>
            </a:extLst>
          </p:cNvPr>
          <p:cNvSpPr/>
          <p:nvPr/>
        </p:nvSpPr>
        <p:spPr>
          <a:xfrm>
            <a:off x="6843273" y="1239425"/>
            <a:ext cx="2035276" cy="3084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     땅         별장         빌딩         호텔    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63578F-A4AB-4861-A596-1E378B73DD39}"/>
              </a:ext>
            </a:extLst>
          </p:cNvPr>
          <p:cNvSpPr/>
          <p:nvPr/>
        </p:nvSpPr>
        <p:spPr>
          <a:xfrm>
            <a:off x="7269989" y="1297136"/>
            <a:ext cx="190742" cy="147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24D595-7265-4B17-B262-7F0F20EB9F90}"/>
              </a:ext>
            </a:extLst>
          </p:cNvPr>
          <p:cNvSpPr/>
          <p:nvPr/>
        </p:nvSpPr>
        <p:spPr>
          <a:xfrm>
            <a:off x="6843273" y="1313318"/>
            <a:ext cx="190742" cy="147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9CDBD7-1A99-4C7A-BAAE-6CBDBC451F2B}"/>
              </a:ext>
            </a:extLst>
          </p:cNvPr>
          <p:cNvSpPr/>
          <p:nvPr/>
        </p:nvSpPr>
        <p:spPr>
          <a:xfrm>
            <a:off x="7788148" y="1313318"/>
            <a:ext cx="190742" cy="147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424367-B913-4BD3-AC42-D3EC9FA086A6}"/>
              </a:ext>
            </a:extLst>
          </p:cNvPr>
          <p:cNvSpPr/>
          <p:nvPr/>
        </p:nvSpPr>
        <p:spPr>
          <a:xfrm>
            <a:off x="8237886" y="1306992"/>
            <a:ext cx="190742" cy="147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8DDE9F7-6900-4CF5-A2B1-47333EB8DAC0}"/>
              </a:ext>
            </a:extLst>
          </p:cNvPr>
          <p:cNvSpPr/>
          <p:nvPr/>
        </p:nvSpPr>
        <p:spPr>
          <a:xfrm>
            <a:off x="6576073" y="1738946"/>
            <a:ext cx="2502571" cy="707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구입하고 싶은 건물 선택</a:t>
            </a:r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구입 시 땅은 필수 선택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2934F23-563F-4133-BA7C-2F2854BF54C7}"/>
              </a:ext>
            </a:extLst>
          </p:cNvPr>
          <p:cNvSpPr/>
          <p:nvPr/>
        </p:nvSpPr>
        <p:spPr>
          <a:xfrm>
            <a:off x="172146" y="3427018"/>
            <a:ext cx="422788" cy="314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E1ED8C-BA26-4213-A306-6AD54BCD9F09}"/>
              </a:ext>
            </a:extLst>
          </p:cNvPr>
          <p:cNvSpPr/>
          <p:nvPr/>
        </p:nvSpPr>
        <p:spPr>
          <a:xfrm>
            <a:off x="1534553" y="3070597"/>
            <a:ext cx="1071716" cy="373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구입하기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B550E2B-B0E5-49C7-95DF-3F0D901FA603}"/>
              </a:ext>
            </a:extLst>
          </p:cNvPr>
          <p:cNvSpPr/>
          <p:nvPr/>
        </p:nvSpPr>
        <p:spPr>
          <a:xfrm>
            <a:off x="819126" y="3652686"/>
            <a:ext cx="2502571" cy="707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구입 시 금액만큼 금액 차감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C44F122-0829-4C09-A2F7-176AE1F52D1D}"/>
              </a:ext>
            </a:extLst>
          </p:cNvPr>
          <p:cNvSpPr/>
          <p:nvPr/>
        </p:nvSpPr>
        <p:spPr>
          <a:xfrm>
            <a:off x="3479977" y="3427018"/>
            <a:ext cx="422788" cy="314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560B13-9EC2-43A1-B4C0-DC526A3A0AAB}"/>
              </a:ext>
            </a:extLst>
          </p:cNvPr>
          <p:cNvSpPr/>
          <p:nvPr/>
        </p:nvSpPr>
        <p:spPr>
          <a:xfrm>
            <a:off x="4842384" y="3070597"/>
            <a:ext cx="1071716" cy="373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턴 종료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FD3CF46-E211-48A2-8B74-A0F92A07F3F1}"/>
              </a:ext>
            </a:extLst>
          </p:cNvPr>
          <p:cNvSpPr/>
          <p:nvPr/>
        </p:nvSpPr>
        <p:spPr>
          <a:xfrm>
            <a:off x="4126957" y="3652686"/>
            <a:ext cx="2502571" cy="707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클릭 시 다음 플레이어 턴으로 </a:t>
            </a:r>
            <a:r>
              <a:rPr lang="ko-KR" altLang="en-US" sz="1000" b="1" dirty="0" err="1">
                <a:solidFill>
                  <a:schemeClr val="tx1"/>
                </a:solidFill>
              </a:rPr>
              <a:t>넘어감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EBE0033-AC82-4887-AE3C-DAB78911BEA9}"/>
              </a:ext>
            </a:extLst>
          </p:cNvPr>
          <p:cNvSpPr/>
          <p:nvPr/>
        </p:nvSpPr>
        <p:spPr>
          <a:xfrm>
            <a:off x="1534553" y="4925016"/>
            <a:ext cx="1071716" cy="373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인수하기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7EB899D-4097-4E7C-B45B-62BF223445C1}"/>
              </a:ext>
            </a:extLst>
          </p:cNvPr>
          <p:cNvSpPr/>
          <p:nvPr/>
        </p:nvSpPr>
        <p:spPr>
          <a:xfrm>
            <a:off x="819126" y="5507105"/>
            <a:ext cx="2502571" cy="707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상대방 땅 도착 시 금액을 지불하고 인수할 생각이 있으면 클릭 시 인수 가능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건물 비용 </a:t>
            </a:r>
            <a:r>
              <a:rPr lang="en-US" altLang="ko-KR" sz="1000" b="1" dirty="0">
                <a:solidFill>
                  <a:schemeClr val="tx1"/>
                </a:solidFill>
              </a:rPr>
              <a:t>+ 500 </a:t>
            </a:r>
            <a:r>
              <a:rPr lang="ko-KR" altLang="en-US" sz="1000" b="1" dirty="0">
                <a:solidFill>
                  <a:schemeClr val="tx1"/>
                </a:solidFill>
              </a:rPr>
              <a:t>원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46BFE1-42AC-44C4-B1B0-5640CD8BA8BB}"/>
              </a:ext>
            </a:extLst>
          </p:cNvPr>
          <p:cNvSpPr/>
          <p:nvPr/>
        </p:nvSpPr>
        <p:spPr>
          <a:xfrm>
            <a:off x="531794" y="4539855"/>
            <a:ext cx="3077233" cy="1934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94DC6F7-FA63-4EE0-80CB-85303CDDA437}"/>
              </a:ext>
            </a:extLst>
          </p:cNvPr>
          <p:cNvCxnSpPr/>
          <p:nvPr/>
        </p:nvCxnSpPr>
        <p:spPr>
          <a:xfrm>
            <a:off x="6256777" y="1976284"/>
            <a:ext cx="0" cy="6980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466CA4C-CD3F-4CB2-9552-1B8578302505}"/>
              </a:ext>
            </a:extLst>
          </p:cNvPr>
          <p:cNvCxnSpPr/>
          <p:nvPr/>
        </p:nvCxnSpPr>
        <p:spPr>
          <a:xfrm flipH="1">
            <a:off x="3234813" y="2684206"/>
            <a:ext cx="302196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7D78D08-9879-4003-BFB1-199C48CEF176}"/>
              </a:ext>
            </a:extLst>
          </p:cNvPr>
          <p:cNvCxnSpPr>
            <a:stCxn id="34" idx="3"/>
          </p:cNvCxnSpPr>
          <p:nvPr/>
        </p:nvCxnSpPr>
        <p:spPr>
          <a:xfrm flipV="1">
            <a:off x="3609027" y="5507104"/>
            <a:ext cx="1513579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21A1C90-ECDE-4B3B-AD3D-65FFA045B529}"/>
              </a:ext>
            </a:extLst>
          </p:cNvPr>
          <p:cNvCxnSpPr/>
          <p:nvPr/>
        </p:nvCxnSpPr>
        <p:spPr>
          <a:xfrm flipV="1">
            <a:off x="5122606" y="4484463"/>
            <a:ext cx="0" cy="102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5A7F599-897B-497D-B67A-D960908C7909}"/>
              </a:ext>
            </a:extLst>
          </p:cNvPr>
          <p:cNvCxnSpPr/>
          <p:nvPr/>
        </p:nvCxnSpPr>
        <p:spPr>
          <a:xfrm>
            <a:off x="3234813" y="2684206"/>
            <a:ext cx="0" cy="185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7718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1754" y="205108"/>
            <a:ext cx="643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3600" dirty="0" err="1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주차별</a:t>
            </a:r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계획 현황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9A25EF43-8269-4FCF-AD33-7936904FF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4805"/>
              </p:ext>
            </p:extLst>
          </p:nvPr>
        </p:nvGraphicFramePr>
        <p:xfrm>
          <a:off x="703846" y="942475"/>
          <a:ext cx="7427497" cy="36970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4980">
                  <a:extLst>
                    <a:ext uri="{9D8B030D-6E8A-4147-A177-3AD203B41FA5}">
                      <a16:colId xmlns:a16="http://schemas.microsoft.com/office/drawing/2014/main" val="1651893251"/>
                    </a:ext>
                  </a:extLst>
                </a:gridCol>
                <a:gridCol w="1640974">
                  <a:extLst>
                    <a:ext uri="{9D8B030D-6E8A-4147-A177-3AD203B41FA5}">
                      <a16:colId xmlns:a16="http://schemas.microsoft.com/office/drawing/2014/main" val="3673577912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1752037448"/>
                    </a:ext>
                  </a:extLst>
                </a:gridCol>
                <a:gridCol w="2327443">
                  <a:extLst>
                    <a:ext uri="{9D8B030D-6E8A-4147-A177-3AD203B41FA5}">
                      <a16:colId xmlns:a16="http://schemas.microsoft.com/office/drawing/2014/main" val="3344429336"/>
                    </a:ext>
                  </a:extLst>
                </a:gridCol>
              </a:tblGrid>
              <a:tr h="3108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완성률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301814"/>
                  </a:ext>
                </a:extLst>
              </a:tr>
              <a:tr h="666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게임 제안서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게임 컨셉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진행 방향 정하기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100%</a:t>
                      </a:r>
                    </a:p>
                    <a:p>
                      <a:pPr latinLnBrk="1"/>
                      <a:r>
                        <a:rPr lang="ko-KR" altLang="en-US" sz="1000" dirty="0"/>
                        <a:t>컨셉을 정하고 룰 구상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55520"/>
                  </a:ext>
                </a:extLst>
              </a:tr>
              <a:tr h="666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리소스 수집 및 뼈대 잡기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게임에 필요한 비트맵 이미지 수집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게임의 전체적인 토대 및 디자인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100%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리소스 수집 완료 및 맵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699405"/>
                  </a:ext>
                </a:extLst>
              </a:tr>
              <a:tr h="666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캐릭터 움직임 및 컨트롤 다이얼로그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  </a:t>
                      </a:r>
                      <a:r>
                        <a:rPr lang="ko-KR" altLang="en-US" sz="1000" dirty="0"/>
                        <a:t>각 플레이어들 턴마다 선택할 수 있는 다이얼로그 세부 설정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 </a:t>
                      </a:r>
                      <a:r>
                        <a:rPr lang="ko-KR" altLang="en-US" sz="1000" dirty="0"/>
                        <a:t>애니메이션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80%</a:t>
                      </a:r>
                    </a:p>
                    <a:p>
                      <a:pPr latinLnBrk="1"/>
                      <a:r>
                        <a:rPr lang="ko-KR" altLang="en-US" sz="1000" dirty="0"/>
                        <a:t>컨트롤 박스 구현 및 캐릭터 애니메이션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054373"/>
                  </a:ext>
                </a:extLst>
              </a:tr>
              <a:tr h="666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  </a:t>
                      </a:r>
                      <a:r>
                        <a:rPr lang="ko-KR" altLang="en-US" sz="1000" dirty="0"/>
                        <a:t>부족한 부분 마무리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사운드 삽입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그 외 추가적 요소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70%</a:t>
                      </a:r>
                    </a:p>
                    <a:p>
                      <a:pPr latinLnBrk="1"/>
                      <a:r>
                        <a:rPr lang="ko-KR" altLang="en-US" sz="1000" dirty="0"/>
                        <a:t>게임 배경 사운드 추가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특수 지역 효과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061964"/>
                  </a:ext>
                </a:extLst>
              </a:tr>
              <a:tr h="666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버그 잡기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최종 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지속적으로 플레이하면서 버그 없애기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최종 발표 준비 및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100%</a:t>
                      </a:r>
                    </a:p>
                    <a:p>
                      <a:pPr latinLnBrk="1"/>
                      <a:r>
                        <a:rPr lang="ko-KR" altLang="en-US" sz="1000" dirty="0"/>
                        <a:t>버그 수정 및 결과 보고서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47880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C48F1DA-72C8-4045-8C13-661BE6038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46" y="4943475"/>
            <a:ext cx="7427496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330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1754" y="205108"/>
            <a:ext cx="496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부족한 점 및 후기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3E4DADF-8C1A-43A8-91B0-FB4199E00BAF}"/>
              </a:ext>
            </a:extLst>
          </p:cNvPr>
          <p:cNvSpPr/>
          <p:nvPr/>
        </p:nvSpPr>
        <p:spPr>
          <a:xfrm>
            <a:off x="393700" y="1311925"/>
            <a:ext cx="8242299" cy="4543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100" b="1" dirty="0">
                <a:solidFill>
                  <a:schemeClr val="tx1"/>
                </a:solidFill>
              </a:rPr>
              <a:t>플레이어의 이동 애니메이션을 다양하게 구연하고 싶었는데 기본 밖에 못했습니다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b="1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b="1" dirty="0" err="1">
                <a:solidFill>
                  <a:schemeClr val="tx1"/>
                </a:solidFill>
              </a:rPr>
              <a:t>황금열쇠의</a:t>
            </a:r>
            <a:r>
              <a:rPr lang="ko-KR" altLang="en-US" sz="1100" b="1" dirty="0">
                <a:solidFill>
                  <a:schemeClr val="tx1"/>
                </a:solidFill>
              </a:rPr>
              <a:t> 효과를 다양하게 구연하고 싶었는데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r>
              <a:rPr lang="ko-KR" altLang="en-US" sz="1100" b="1" dirty="0">
                <a:solidFill>
                  <a:schemeClr val="tx1"/>
                </a:solidFill>
              </a:rPr>
              <a:t>개밖에 못했습니다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b="1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b="1" dirty="0">
                <a:solidFill>
                  <a:schemeClr val="tx1"/>
                </a:solidFill>
              </a:rPr>
              <a:t>컨트롤 별 효과음을 설정하고 싶었는데 </a:t>
            </a:r>
            <a:r>
              <a:rPr lang="ko-KR" altLang="en-US" sz="1100" b="1" dirty="0" err="1">
                <a:solidFill>
                  <a:schemeClr val="tx1"/>
                </a:solidFill>
              </a:rPr>
              <a:t>배경음</a:t>
            </a:r>
            <a:r>
              <a:rPr lang="ko-KR" altLang="en-US" sz="1100" b="1" dirty="0">
                <a:solidFill>
                  <a:schemeClr val="tx1"/>
                </a:solidFill>
              </a:rPr>
              <a:t> 밖에 못했습니다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b="1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b="1" dirty="0">
                <a:solidFill>
                  <a:schemeClr val="tx1"/>
                </a:solidFill>
              </a:rPr>
              <a:t>우주센터의 효과를 구현 못했습니다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후기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 err="1">
                <a:solidFill>
                  <a:schemeClr val="tx1"/>
                </a:solidFill>
              </a:rPr>
              <a:t>Api</a:t>
            </a:r>
            <a:r>
              <a:rPr lang="ko-KR" altLang="en-US" sz="1100" b="1" dirty="0">
                <a:solidFill>
                  <a:schemeClr val="tx1"/>
                </a:solidFill>
              </a:rPr>
              <a:t>를 이용해 간단한 </a:t>
            </a:r>
            <a:r>
              <a:rPr lang="en-US" altLang="ko-KR" sz="1100" b="1" dirty="0">
                <a:solidFill>
                  <a:schemeClr val="tx1"/>
                </a:solidFill>
              </a:rPr>
              <a:t>2d </a:t>
            </a:r>
            <a:r>
              <a:rPr lang="ko-KR" altLang="en-US" sz="1100" b="1" dirty="0">
                <a:solidFill>
                  <a:schemeClr val="tx1"/>
                </a:solidFill>
              </a:rPr>
              <a:t>게임을 만들어 봤는데 </a:t>
            </a:r>
            <a:r>
              <a:rPr lang="en-US" altLang="ko-KR" sz="1100" b="1" dirty="0">
                <a:solidFill>
                  <a:schemeClr val="tx1"/>
                </a:solidFill>
              </a:rPr>
              <a:t>c</a:t>
            </a:r>
            <a:r>
              <a:rPr lang="ko-KR" altLang="en-US" sz="1100" b="1" dirty="0">
                <a:solidFill>
                  <a:schemeClr val="tx1"/>
                </a:solidFill>
              </a:rPr>
              <a:t>로 이미지가 없는 게임을 만들 때 보다 훨씬 재미있고 보람찬 게임 제작이었다</a:t>
            </a:r>
            <a:r>
              <a:rPr lang="en-US" altLang="ko-KR" sz="1100" b="1" dirty="0">
                <a:solidFill>
                  <a:schemeClr val="tx1"/>
                </a:solidFill>
              </a:rPr>
              <a:t>. </a:t>
            </a:r>
            <a:r>
              <a:rPr lang="ko-KR" altLang="en-US" sz="1100" b="1" dirty="0">
                <a:solidFill>
                  <a:schemeClr val="tx1"/>
                </a:solidFill>
              </a:rPr>
              <a:t>다만 다른 과목 과제와 기말고사가 겹쳐서 많은 시간을 할애하지 못한 게 좀 아쉽다</a:t>
            </a:r>
            <a:r>
              <a:rPr lang="en-US" altLang="ko-KR" sz="1100" b="1" dirty="0">
                <a:solidFill>
                  <a:schemeClr val="tx1"/>
                </a:solidFill>
              </a:rPr>
              <a:t>. </a:t>
            </a:r>
            <a:r>
              <a:rPr lang="ko-KR" altLang="en-US" sz="1100" b="1" dirty="0">
                <a:solidFill>
                  <a:schemeClr val="tx1"/>
                </a:solidFill>
              </a:rPr>
              <a:t>이번 프로젝트를 통해 게임의 기본적인 구조를 알았고 </a:t>
            </a:r>
            <a:r>
              <a:rPr lang="en-US" altLang="ko-KR" sz="1100" b="1" dirty="0" err="1">
                <a:solidFill>
                  <a:schemeClr val="tx1"/>
                </a:solidFill>
              </a:rPr>
              <a:t>gdi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비트맵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타이머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더블 </a:t>
            </a:r>
            <a:r>
              <a:rPr lang="ko-KR" altLang="en-US" sz="1100" b="1" dirty="0" err="1">
                <a:solidFill>
                  <a:schemeClr val="tx1"/>
                </a:solidFill>
              </a:rPr>
              <a:t>버퍼링</a:t>
            </a:r>
            <a:r>
              <a:rPr lang="ko-KR" altLang="en-US" sz="1100" b="1" dirty="0">
                <a:solidFill>
                  <a:schemeClr val="tx1"/>
                </a:solidFill>
              </a:rPr>
              <a:t> 같은 </a:t>
            </a:r>
            <a:r>
              <a:rPr lang="en-US" altLang="ko-KR" sz="1100" b="1" dirty="0">
                <a:solidFill>
                  <a:schemeClr val="tx1"/>
                </a:solidFill>
              </a:rPr>
              <a:t>window </a:t>
            </a:r>
            <a:r>
              <a:rPr lang="en-US" altLang="ko-KR" sz="1100" b="1" dirty="0" err="1">
                <a:solidFill>
                  <a:schemeClr val="tx1"/>
                </a:solidFill>
              </a:rPr>
              <a:t>api</a:t>
            </a:r>
            <a:r>
              <a:rPr lang="ko-KR" altLang="en-US" sz="1100" b="1" dirty="0">
                <a:solidFill>
                  <a:schemeClr val="tx1"/>
                </a:solidFill>
              </a:rPr>
              <a:t>의 기능들을 사용하면서 좀 더 익숙해진 것 같다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7978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5875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640</Words>
  <Application>Microsoft Office PowerPoint</Application>
  <PresentationFormat>화면 슬라이드 쇼(4:3)</PresentationFormat>
  <Paragraphs>109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Karmatic Arcade</vt:lpstr>
      <vt:lpstr>LVDC Game Over 2</vt:lpstr>
      <vt:lpstr>나눔고딕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chunjae</dc:creator>
  <cp:lastModifiedBy>야 준서</cp:lastModifiedBy>
  <cp:revision>23</cp:revision>
  <dcterms:created xsi:type="dcterms:W3CDTF">2015-03-01T15:12:57Z</dcterms:created>
  <dcterms:modified xsi:type="dcterms:W3CDTF">2020-06-21T06:59:15Z</dcterms:modified>
</cp:coreProperties>
</file>