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6" r:id="rId8"/>
    <p:sldId id="262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DE3"/>
    <a:srgbClr val="F16BBB"/>
    <a:srgbClr val="F06262"/>
    <a:srgbClr val="482E53"/>
    <a:srgbClr val="BF2F58"/>
    <a:srgbClr val="D86284"/>
    <a:srgbClr val="AE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-31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830" y="1771135"/>
            <a:ext cx="39821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BF2F58"/>
                </a:solidFill>
                <a:latin typeface="Karmatic Arcade" panose="02000000000000000000" pitchFamily="2" charset="0"/>
              </a:rPr>
              <a:t>윈도우프로그래밍</a:t>
            </a:r>
            <a:endParaRPr lang="en-US" altLang="ko-KR" sz="3600" dirty="0">
              <a:solidFill>
                <a:srgbClr val="BF2F58"/>
              </a:solidFill>
              <a:latin typeface="Karmatic Arcade" panose="02000000000000000000" pitchFamily="2" charset="0"/>
            </a:endParaRPr>
          </a:p>
          <a:p>
            <a:pPr algn="ctr"/>
            <a:r>
              <a:rPr lang="ko-KR" altLang="en-US" sz="2800" dirty="0" err="1">
                <a:solidFill>
                  <a:srgbClr val="D86284"/>
                </a:solidFill>
                <a:latin typeface="Karmatic Arcade" panose="02000000000000000000" pitchFamily="2" charset="0"/>
              </a:rPr>
              <a:t>텀</a:t>
            </a:r>
            <a:r>
              <a:rPr lang="ko-KR" altLang="en-US" sz="2800" dirty="0">
                <a:solidFill>
                  <a:srgbClr val="D86284"/>
                </a:solidFill>
                <a:latin typeface="Karmatic Arcade" panose="02000000000000000000" pitchFamily="2" charset="0"/>
              </a:rPr>
              <a:t> 프로젝트 제안서</a:t>
            </a:r>
            <a:endParaRPr lang="en-US" altLang="ko-KR" sz="2800" dirty="0">
              <a:solidFill>
                <a:srgbClr val="D86284"/>
              </a:solidFill>
              <a:latin typeface="Karmatic Arcad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4030" y="3328086"/>
            <a:ext cx="16754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게임공학과  </a:t>
            </a:r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2016180027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latin typeface="LVDC Game Over 2" panose="00000400000000000000" pitchFamily="2" charset="0"/>
              </a:rPr>
              <a:t>  </a:t>
            </a:r>
            <a:r>
              <a:rPr lang="ko-KR" altLang="en-US" sz="1100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야준서</a:t>
            </a:r>
            <a:endParaRPr lang="ko-KR" altLang="en-US" sz="1100" dirty="0">
              <a:solidFill>
                <a:schemeClr val="bg1"/>
              </a:solidFill>
              <a:latin typeface="LVDC Game Over 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313406" y="1125059"/>
            <a:ext cx="2827752" cy="461665"/>
            <a:chOff x="2916195" y="641197"/>
            <a:chExt cx="2827752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2916195" y="64119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1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9503" y="68736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컨셉</a:t>
              </a: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070563" y="376218"/>
              <a:ext cx="355146" cy="991622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5294770" y="2084968"/>
            <a:ext cx="2834256" cy="461665"/>
            <a:chOff x="2916195" y="641197"/>
            <a:chExt cx="2834256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2916195" y="641197"/>
              <a:ext cx="580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2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8139" y="68736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화면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077067" y="330725"/>
              <a:ext cx="355146" cy="991622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5294770" y="3071328"/>
            <a:ext cx="2870453" cy="461665"/>
            <a:chOff x="2916195" y="641197"/>
            <a:chExt cx="2870453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2916195" y="641197"/>
              <a:ext cx="580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3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01301" y="68591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진행</a:t>
              </a: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113264" y="323903"/>
              <a:ext cx="355146" cy="991622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5318834" y="4124510"/>
            <a:ext cx="2846389" cy="461665"/>
            <a:chOff x="2916195" y="641197"/>
            <a:chExt cx="2846389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2916195" y="641197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4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6203" y="687363"/>
              <a:ext cx="1220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범위</a:t>
              </a: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089200" y="360021"/>
              <a:ext cx="355146" cy="991622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4C7D9E-91E4-45C3-AC3E-69F8B1DFB301}"/>
              </a:ext>
            </a:extLst>
          </p:cNvPr>
          <p:cNvGrpSpPr/>
          <p:nvPr/>
        </p:nvGrpSpPr>
        <p:grpSpPr>
          <a:xfrm>
            <a:off x="5350917" y="5251466"/>
            <a:ext cx="2810374" cy="461665"/>
            <a:chOff x="2916195" y="641197"/>
            <a:chExt cx="2810374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ABEBCE-6EC6-4BBC-A214-78A4D495EEEB}"/>
                </a:ext>
              </a:extLst>
            </p:cNvPr>
            <p:cNvSpPr txBox="1"/>
            <p:nvPr/>
          </p:nvSpPr>
          <p:spPr>
            <a:xfrm>
              <a:off x="2916195" y="641197"/>
              <a:ext cx="417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BF2F58"/>
                  </a:solidFill>
                  <a:latin typeface="LVDC Game Over 2" panose="00000400000000000000" pitchFamily="2" charset="0"/>
                </a:rPr>
                <a:t>5.</a:t>
              </a:r>
              <a:endParaRPr lang="ko-KR" altLang="en-US" sz="2400" dirty="0">
                <a:solidFill>
                  <a:srgbClr val="BF2F58"/>
                </a:solidFill>
                <a:latin typeface="LVDC Game Over 2" panose="000004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C95881-B95F-451A-B886-3C07801A744C}"/>
                </a:ext>
              </a:extLst>
            </p:cNvPr>
            <p:cNvSpPr txBox="1"/>
            <p:nvPr/>
          </p:nvSpPr>
          <p:spPr>
            <a:xfrm>
              <a:off x="3214423" y="689758"/>
              <a:ext cx="1569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주차별</a:t>
              </a:r>
              <a:r>
                <a:rPr lang="ko-KR" altLang="en-US" dirty="0">
                  <a:solidFill>
                    <a:srgbClr val="BF2F5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계획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BD514A0-51F9-4786-AF1A-873479AAA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89" t="38980" r="-1433" b="-1173"/>
            <a:stretch/>
          </p:blipFill>
          <p:spPr>
            <a:xfrm rot="16200000">
              <a:off x="5053185" y="348230"/>
              <a:ext cx="355146" cy="991622"/>
            </a:xfrm>
            <a:prstGeom prst="rect">
              <a:avLst/>
            </a:prstGeom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C27E296D-E123-448B-95F5-544862D58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329770-4A47-454D-A968-B1FA61D2B58A}"/>
              </a:ext>
            </a:extLst>
          </p:cNvPr>
          <p:cNvSpPr txBox="1"/>
          <p:nvPr/>
        </p:nvSpPr>
        <p:spPr>
          <a:xfrm>
            <a:off x="1161754" y="205108"/>
            <a:ext cx="27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825E18A-B1FB-4947-8092-A1235136E739}"/>
              </a:ext>
            </a:extLst>
          </p:cNvPr>
          <p:cNvSpPr/>
          <p:nvPr/>
        </p:nvSpPr>
        <p:spPr>
          <a:xfrm>
            <a:off x="7761596" y="1237349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5F8BAF8-01B2-44E7-958A-D65E2A4FED23}"/>
              </a:ext>
            </a:extLst>
          </p:cNvPr>
          <p:cNvSpPr/>
          <p:nvPr/>
        </p:nvSpPr>
        <p:spPr>
          <a:xfrm>
            <a:off x="7739939" y="2143208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10F9D19-5307-43B3-9AB1-D185374848CC}"/>
              </a:ext>
            </a:extLst>
          </p:cNvPr>
          <p:cNvSpPr/>
          <p:nvPr/>
        </p:nvSpPr>
        <p:spPr>
          <a:xfrm>
            <a:off x="7761596" y="3147171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3BC5A2B-F5D0-4979-950D-1E7A9F026462}"/>
              </a:ext>
            </a:extLst>
          </p:cNvPr>
          <p:cNvSpPr/>
          <p:nvPr/>
        </p:nvSpPr>
        <p:spPr>
          <a:xfrm>
            <a:off x="7766988" y="4185998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BCECD1-F808-4720-ABBE-C75CBEE8080E}"/>
              </a:ext>
            </a:extLst>
          </p:cNvPr>
          <p:cNvSpPr/>
          <p:nvPr/>
        </p:nvSpPr>
        <p:spPr>
          <a:xfrm>
            <a:off x="7798694" y="5307753"/>
            <a:ext cx="360512" cy="3032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037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27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</a:t>
            </a:r>
          </a:p>
        </p:txBody>
      </p:sp>
      <p:pic>
        <p:nvPicPr>
          <p:cNvPr id="1026" name="Picture 2" descr="브루마블 한판하는데 시간이 엄청걸리네요.">
            <a:extLst>
              <a:ext uri="{FF2B5EF4-FFF2-40B4-BE49-F238E27FC236}">
                <a16:creationId xmlns:a16="http://schemas.microsoft.com/office/drawing/2014/main" id="{F3541C87-C6FA-4987-B653-5D68E91D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1" y="1335504"/>
            <a:ext cx="3441897" cy="22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모두의마블2 스크린샷 뭐지? 궁금!">
            <a:extLst>
              <a:ext uri="{FF2B5EF4-FFF2-40B4-BE49-F238E27FC236}">
                <a16:creationId xmlns:a16="http://schemas.microsoft.com/office/drawing/2014/main" id="{87053E57-ECB0-4AAA-B1C3-D015AE737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02" y="1335503"/>
            <a:ext cx="3441897" cy="22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9F5DAA-9EB8-495D-BA48-4AEAEBA86C39}"/>
              </a:ext>
            </a:extLst>
          </p:cNvPr>
          <p:cNvSpPr/>
          <p:nvPr/>
        </p:nvSpPr>
        <p:spPr>
          <a:xfrm>
            <a:off x="588681" y="3850107"/>
            <a:ext cx="7439918" cy="22138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부루마블과</a:t>
            </a:r>
            <a:r>
              <a:rPr lang="ko-KR" altLang="en-US" b="1" dirty="0">
                <a:solidFill>
                  <a:schemeClr val="tx1"/>
                </a:solidFill>
              </a:rPr>
              <a:t> 같은 보드게임 컨셉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인용 게임이며 건물을 짓고 상대방을 파산시키면 이기는 게임</a:t>
            </a:r>
          </a:p>
        </p:txBody>
      </p:sp>
    </p:spTree>
    <p:extLst>
      <p:ext uri="{BB962C8B-B14F-4D97-AF65-F5344CB8AC3E}">
        <p14:creationId xmlns:p14="http://schemas.microsoft.com/office/powerpoint/2010/main" val="36726047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27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화면</a:t>
            </a:r>
          </a:p>
        </p:txBody>
      </p:sp>
      <p:pic>
        <p:nvPicPr>
          <p:cNvPr id="2050" name="Picture 2" descr="·이데일리-세상을 올바르게,세상을 따뜻하게·">
            <a:extLst>
              <a:ext uri="{FF2B5EF4-FFF2-40B4-BE49-F238E27FC236}">
                <a16:creationId xmlns:a16="http://schemas.microsoft.com/office/drawing/2014/main" id="{385FC53D-9B8F-46C3-AAB3-24EA3361A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94" y="1346033"/>
            <a:ext cx="481571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D26790-62E0-4CF4-9698-B059EB384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04" y="1346033"/>
            <a:ext cx="1828800" cy="337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A0E67D-4DFA-4606-B592-EBFB2373EFC5}"/>
              </a:ext>
            </a:extLst>
          </p:cNvPr>
          <p:cNvSpPr/>
          <p:nvPr/>
        </p:nvSpPr>
        <p:spPr>
          <a:xfrm>
            <a:off x="5863905" y="1921079"/>
            <a:ext cx="1627464" cy="10402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3861-27CD-41AD-9171-561B1AD153D1}"/>
              </a:ext>
            </a:extLst>
          </p:cNvPr>
          <p:cNvSpPr/>
          <p:nvPr/>
        </p:nvSpPr>
        <p:spPr>
          <a:xfrm>
            <a:off x="5926822" y="1979802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플레이어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87EF29-16DA-4662-A703-8F35D943DB48}"/>
              </a:ext>
            </a:extLst>
          </p:cNvPr>
          <p:cNvSpPr/>
          <p:nvPr/>
        </p:nvSpPr>
        <p:spPr>
          <a:xfrm>
            <a:off x="5926821" y="2197916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EBAF4-C611-44C3-8707-265D6D91CC62}"/>
              </a:ext>
            </a:extLst>
          </p:cNvPr>
          <p:cNvSpPr/>
          <p:nvPr/>
        </p:nvSpPr>
        <p:spPr>
          <a:xfrm>
            <a:off x="5926820" y="2420224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259D4E-A65F-40EE-9E71-3AF23FA37E06}"/>
              </a:ext>
            </a:extLst>
          </p:cNvPr>
          <p:cNvSpPr/>
          <p:nvPr/>
        </p:nvSpPr>
        <p:spPr>
          <a:xfrm>
            <a:off x="5918431" y="2642532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AEF05F-409B-4D9E-B2D1-B60F21B4D883}"/>
              </a:ext>
            </a:extLst>
          </p:cNvPr>
          <p:cNvSpPr/>
          <p:nvPr/>
        </p:nvSpPr>
        <p:spPr>
          <a:xfrm>
            <a:off x="6660856" y="2195618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500,00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510A21-289F-4248-B0D8-CD83AE90499D}"/>
              </a:ext>
            </a:extLst>
          </p:cNvPr>
          <p:cNvSpPr/>
          <p:nvPr/>
        </p:nvSpPr>
        <p:spPr>
          <a:xfrm>
            <a:off x="6669245" y="2424418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호텔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EEAB88-98C8-4235-AED9-17C62ED2A815}"/>
              </a:ext>
            </a:extLst>
          </p:cNvPr>
          <p:cNvSpPr/>
          <p:nvPr/>
        </p:nvSpPr>
        <p:spPr>
          <a:xfrm>
            <a:off x="6660856" y="2642532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43270-BE3A-4179-B857-90CC23DF5039}"/>
              </a:ext>
            </a:extLst>
          </p:cNvPr>
          <p:cNvSpPr/>
          <p:nvPr/>
        </p:nvSpPr>
        <p:spPr>
          <a:xfrm>
            <a:off x="5863905" y="3082954"/>
            <a:ext cx="1627464" cy="10402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4765A4-D933-412B-B42F-ADEB829DA8E8}"/>
              </a:ext>
            </a:extLst>
          </p:cNvPr>
          <p:cNvSpPr/>
          <p:nvPr/>
        </p:nvSpPr>
        <p:spPr>
          <a:xfrm>
            <a:off x="5926822" y="3141677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플레이어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3EB79B-9BAD-42DD-A404-7363756E3CB1}"/>
              </a:ext>
            </a:extLst>
          </p:cNvPr>
          <p:cNvSpPr/>
          <p:nvPr/>
        </p:nvSpPr>
        <p:spPr>
          <a:xfrm>
            <a:off x="5926821" y="3359791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8BFBDE-72DF-4EE0-8661-9C918521CC9A}"/>
              </a:ext>
            </a:extLst>
          </p:cNvPr>
          <p:cNvSpPr/>
          <p:nvPr/>
        </p:nvSpPr>
        <p:spPr>
          <a:xfrm>
            <a:off x="5926820" y="3582099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504AF8-6E14-4D6A-B243-3CC19FCA120D}"/>
              </a:ext>
            </a:extLst>
          </p:cNvPr>
          <p:cNvSpPr/>
          <p:nvPr/>
        </p:nvSpPr>
        <p:spPr>
          <a:xfrm>
            <a:off x="5918431" y="3804407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64E7A7-3395-439B-A3B7-EE2FD1B4A429}"/>
              </a:ext>
            </a:extLst>
          </p:cNvPr>
          <p:cNvSpPr/>
          <p:nvPr/>
        </p:nvSpPr>
        <p:spPr>
          <a:xfrm>
            <a:off x="6660856" y="3357493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300,00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9A32A-2882-4CB5-8D79-873A522B7910}"/>
              </a:ext>
            </a:extLst>
          </p:cNvPr>
          <p:cNvSpPr/>
          <p:nvPr/>
        </p:nvSpPr>
        <p:spPr>
          <a:xfrm>
            <a:off x="6669245" y="3586293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호텔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2BD57F-22DF-4168-BB0E-9DE8FD345213}"/>
              </a:ext>
            </a:extLst>
          </p:cNvPr>
          <p:cNvSpPr/>
          <p:nvPr/>
        </p:nvSpPr>
        <p:spPr>
          <a:xfrm>
            <a:off x="6660856" y="3804407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E4DADF-8C1A-43A8-91B0-FB4199E00BAF}"/>
              </a:ext>
            </a:extLst>
          </p:cNvPr>
          <p:cNvSpPr/>
          <p:nvPr/>
        </p:nvSpPr>
        <p:spPr>
          <a:xfrm>
            <a:off x="588680" y="4924071"/>
            <a:ext cx="3891041" cy="17288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게임 화면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게임을 진행하는 화면이며 비트맵이나 애니메이션이 출력 되는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화면이다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9901066-4F30-4311-AE5C-DFEBAAE9D01E}"/>
              </a:ext>
            </a:extLst>
          </p:cNvPr>
          <p:cNvSpPr/>
          <p:nvPr/>
        </p:nvSpPr>
        <p:spPr>
          <a:xfrm>
            <a:off x="4664279" y="4924070"/>
            <a:ext cx="3891041" cy="17288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컨트롤 화면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게임 진행을 보조하는 컨트롤 화면이다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b="1" dirty="0">
                <a:solidFill>
                  <a:schemeClr val="tx1"/>
                </a:solidFill>
              </a:rPr>
              <a:t>재산과 같은 플레이어의 정보가 표시된다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b="1" dirty="0">
                <a:solidFill>
                  <a:schemeClr val="tx1"/>
                </a:solidFill>
              </a:rPr>
              <a:t>각 턴마다 플레이어가 수행할 일도 이 화면을 통해 수행할 수 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6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496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진행</a:t>
            </a:r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</a:t>
            </a:r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600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D26790-62E0-4CF4-9698-B059EB38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2" y="1743075"/>
            <a:ext cx="1828800" cy="337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A0E67D-4DFA-4606-B592-EBFB2373EFC5}"/>
              </a:ext>
            </a:extLst>
          </p:cNvPr>
          <p:cNvSpPr/>
          <p:nvPr/>
        </p:nvSpPr>
        <p:spPr>
          <a:xfrm>
            <a:off x="1001063" y="2318121"/>
            <a:ext cx="1627464" cy="10402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3861-27CD-41AD-9171-561B1AD153D1}"/>
              </a:ext>
            </a:extLst>
          </p:cNvPr>
          <p:cNvSpPr/>
          <p:nvPr/>
        </p:nvSpPr>
        <p:spPr>
          <a:xfrm>
            <a:off x="1063980" y="2376844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플레이어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87EF29-16DA-4662-A703-8F35D943DB48}"/>
              </a:ext>
            </a:extLst>
          </p:cNvPr>
          <p:cNvSpPr/>
          <p:nvPr/>
        </p:nvSpPr>
        <p:spPr>
          <a:xfrm>
            <a:off x="1063979" y="2594958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EBAF4-C611-44C3-8707-265D6D91CC62}"/>
              </a:ext>
            </a:extLst>
          </p:cNvPr>
          <p:cNvSpPr/>
          <p:nvPr/>
        </p:nvSpPr>
        <p:spPr>
          <a:xfrm>
            <a:off x="1063978" y="2817266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259D4E-A65F-40EE-9E71-3AF23FA37E06}"/>
              </a:ext>
            </a:extLst>
          </p:cNvPr>
          <p:cNvSpPr/>
          <p:nvPr/>
        </p:nvSpPr>
        <p:spPr>
          <a:xfrm>
            <a:off x="1055589" y="3039574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AEF05F-409B-4D9E-B2D1-B60F21B4D883}"/>
              </a:ext>
            </a:extLst>
          </p:cNvPr>
          <p:cNvSpPr/>
          <p:nvPr/>
        </p:nvSpPr>
        <p:spPr>
          <a:xfrm>
            <a:off x="1798014" y="2592660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500,00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510A21-289F-4248-B0D8-CD83AE90499D}"/>
              </a:ext>
            </a:extLst>
          </p:cNvPr>
          <p:cNvSpPr/>
          <p:nvPr/>
        </p:nvSpPr>
        <p:spPr>
          <a:xfrm>
            <a:off x="1806403" y="2821460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호텔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EEAB88-98C8-4235-AED9-17C62ED2A815}"/>
              </a:ext>
            </a:extLst>
          </p:cNvPr>
          <p:cNvSpPr/>
          <p:nvPr/>
        </p:nvSpPr>
        <p:spPr>
          <a:xfrm>
            <a:off x="1798014" y="3039574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43270-BE3A-4179-B857-90CC23DF5039}"/>
              </a:ext>
            </a:extLst>
          </p:cNvPr>
          <p:cNvSpPr/>
          <p:nvPr/>
        </p:nvSpPr>
        <p:spPr>
          <a:xfrm>
            <a:off x="1001063" y="3479996"/>
            <a:ext cx="1627464" cy="10402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4765A4-D933-412B-B42F-ADEB829DA8E8}"/>
              </a:ext>
            </a:extLst>
          </p:cNvPr>
          <p:cNvSpPr/>
          <p:nvPr/>
        </p:nvSpPr>
        <p:spPr>
          <a:xfrm>
            <a:off x="1063980" y="3538719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플레이어</a:t>
            </a:r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3EB79B-9BAD-42DD-A404-7363756E3CB1}"/>
              </a:ext>
            </a:extLst>
          </p:cNvPr>
          <p:cNvSpPr/>
          <p:nvPr/>
        </p:nvSpPr>
        <p:spPr>
          <a:xfrm>
            <a:off x="1063979" y="3756833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8BFBDE-72DF-4EE0-8661-9C918521CC9A}"/>
              </a:ext>
            </a:extLst>
          </p:cNvPr>
          <p:cNvSpPr/>
          <p:nvPr/>
        </p:nvSpPr>
        <p:spPr>
          <a:xfrm>
            <a:off x="1063978" y="3979141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504AF8-6E14-4D6A-B243-3CC19FCA120D}"/>
              </a:ext>
            </a:extLst>
          </p:cNvPr>
          <p:cNvSpPr/>
          <p:nvPr/>
        </p:nvSpPr>
        <p:spPr>
          <a:xfrm>
            <a:off x="1055589" y="4201449"/>
            <a:ext cx="742425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64E7A7-3395-439B-A3B7-EE2FD1B4A429}"/>
              </a:ext>
            </a:extLst>
          </p:cNvPr>
          <p:cNvSpPr/>
          <p:nvPr/>
        </p:nvSpPr>
        <p:spPr>
          <a:xfrm>
            <a:off x="1798014" y="3754535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300,00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E9A32A-2882-4CB5-8D79-873A522B7910}"/>
              </a:ext>
            </a:extLst>
          </p:cNvPr>
          <p:cNvSpPr/>
          <p:nvPr/>
        </p:nvSpPr>
        <p:spPr>
          <a:xfrm>
            <a:off x="1806403" y="3983335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호텔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2BD57F-22DF-4168-BB0E-9DE8FD345213}"/>
              </a:ext>
            </a:extLst>
          </p:cNvPr>
          <p:cNvSpPr/>
          <p:nvPr/>
        </p:nvSpPr>
        <p:spPr>
          <a:xfrm>
            <a:off x="1798014" y="4201449"/>
            <a:ext cx="742425" cy="1593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E4DADF-8C1A-43A8-91B0-FB4199E00BAF}"/>
              </a:ext>
            </a:extLst>
          </p:cNvPr>
          <p:cNvSpPr/>
          <p:nvPr/>
        </p:nvSpPr>
        <p:spPr>
          <a:xfrm>
            <a:off x="3433867" y="1426225"/>
            <a:ext cx="5126759" cy="4543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기본 방식은 기존의 </a:t>
            </a:r>
            <a:r>
              <a:rPr lang="ko-KR" altLang="en-US" sz="1100" b="1" dirty="0" err="1">
                <a:solidFill>
                  <a:schemeClr val="tx1"/>
                </a:solidFill>
              </a:rPr>
              <a:t>부루마블과</a:t>
            </a:r>
            <a:r>
              <a:rPr lang="ko-KR" altLang="en-US" sz="1100" b="1" dirty="0">
                <a:solidFill>
                  <a:schemeClr val="tx1"/>
                </a:solidFill>
              </a:rPr>
              <a:t> 동일한 룰이다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각 플레이어 턴이 </a:t>
            </a:r>
            <a:r>
              <a:rPr lang="ko-KR" altLang="en-US" sz="1100" b="1" dirty="0" err="1">
                <a:solidFill>
                  <a:schemeClr val="tx1"/>
                </a:solidFill>
              </a:rPr>
              <a:t>메인화면</a:t>
            </a:r>
            <a:r>
              <a:rPr lang="ko-KR" altLang="en-US" sz="1100" b="1" dirty="0">
                <a:solidFill>
                  <a:schemeClr val="tx1"/>
                </a:solidFill>
              </a:rPr>
              <a:t> 중앙에 주사위를 굴려 자신의 말을 이동시킨다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도착한 곳에서 옆에 보이는 컨트롤 박스를 이용해서 건물을 살거나 팔아서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재산을 불린다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b="1" dirty="0">
                <a:solidFill>
                  <a:schemeClr val="tx1"/>
                </a:solidFill>
              </a:rPr>
              <a:t>상대방이 파산하거나 항복을 선언하면 승리한다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727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3" y="205108"/>
            <a:ext cx="509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진행</a:t>
            </a:r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</a:t>
            </a:r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600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E4DADF-8C1A-43A8-91B0-FB4199E00BAF}"/>
              </a:ext>
            </a:extLst>
          </p:cNvPr>
          <p:cNvSpPr/>
          <p:nvPr/>
        </p:nvSpPr>
        <p:spPr>
          <a:xfrm>
            <a:off x="2982964" y="1056135"/>
            <a:ext cx="5006004" cy="17288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각 지역마다 아이템을 먹을 수 있는 특수 지역이 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9901066-4F30-4311-AE5C-DFEBAAE9D01E}"/>
              </a:ext>
            </a:extLst>
          </p:cNvPr>
          <p:cNvSpPr/>
          <p:nvPr/>
        </p:nvSpPr>
        <p:spPr>
          <a:xfrm>
            <a:off x="2982964" y="2896575"/>
            <a:ext cx="5006004" cy="17288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기존 </a:t>
            </a:r>
            <a:r>
              <a:rPr lang="ko-KR" altLang="en-US" sz="1100" b="1" dirty="0" err="1">
                <a:solidFill>
                  <a:schemeClr val="tx1"/>
                </a:solidFill>
              </a:rPr>
              <a:t>부루마블과</a:t>
            </a:r>
            <a:r>
              <a:rPr lang="ko-KR" altLang="en-US" sz="1100" b="1" dirty="0">
                <a:solidFill>
                  <a:schemeClr val="tx1"/>
                </a:solidFill>
              </a:rPr>
              <a:t> 같이 밟으면 손해를 보는 특수 지역이 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55688-8397-4ADB-B741-148694649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2" y="1028437"/>
            <a:ext cx="905376" cy="1710155"/>
          </a:xfrm>
          <a:prstGeom prst="rect">
            <a:avLst/>
          </a:prstGeom>
        </p:spPr>
      </p:pic>
      <p:pic>
        <p:nvPicPr>
          <p:cNvPr id="3074" name="Picture 2" descr="감염자들 24화">
            <a:extLst>
              <a:ext uri="{FF2B5EF4-FFF2-40B4-BE49-F238E27FC236}">
                <a16:creationId xmlns:a16="http://schemas.microsoft.com/office/drawing/2014/main" id="{846DEB9A-EEBB-4FE0-8D88-C2292367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3" y="2915241"/>
            <a:ext cx="2027284" cy="171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[비행기표가격] 휴가철 비행기표가격 할인혜택! 저렴한 비행기표가격">
            <a:extLst>
              <a:ext uri="{FF2B5EF4-FFF2-40B4-BE49-F238E27FC236}">
                <a16:creationId xmlns:a16="http://schemas.microsoft.com/office/drawing/2014/main" id="{C7BC14F0-A410-452D-8DC8-382C5F65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3" y="4802045"/>
            <a:ext cx="2027284" cy="171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896E32B-A546-45E8-B170-2C04073388E7}"/>
              </a:ext>
            </a:extLst>
          </p:cNvPr>
          <p:cNvSpPr/>
          <p:nvPr/>
        </p:nvSpPr>
        <p:spPr>
          <a:xfrm>
            <a:off x="2982964" y="4792711"/>
            <a:ext cx="5006004" cy="17288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손해 보는 지역과 달리 이득을 볼 수 있는 지역도 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310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359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9A25EF43-8269-4FCF-AD33-7936904FF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75815"/>
              </p:ext>
            </p:extLst>
          </p:nvPr>
        </p:nvGraphicFramePr>
        <p:xfrm>
          <a:off x="741946" y="1348874"/>
          <a:ext cx="7427496" cy="4284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80">
                  <a:extLst>
                    <a:ext uri="{9D8B030D-6E8A-4147-A177-3AD203B41FA5}">
                      <a16:colId xmlns:a16="http://schemas.microsoft.com/office/drawing/2014/main" val="1651893251"/>
                    </a:ext>
                  </a:extLst>
                </a:gridCol>
                <a:gridCol w="2538663">
                  <a:extLst>
                    <a:ext uri="{9D8B030D-6E8A-4147-A177-3AD203B41FA5}">
                      <a16:colId xmlns:a16="http://schemas.microsoft.com/office/drawing/2014/main" val="3673577912"/>
                    </a:ext>
                  </a:extLst>
                </a:gridCol>
                <a:gridCol w="3753853">
                  <a:extLst>
                    <a:ext uri="{9D8B030D-6E8A-4147-A177-3AD203B41FA5}">
                      <a16:colId xmlns:a16="http://schemas.microsoft.com/office/drawing/2014/main" val="1752037448"/>
                    </a:ext>
                  </a:extLst>
                </a:gridCol>
              </a:tblGrid>
              <a:tr h="3475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01814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캐릭터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다이얼로그를 이용한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필요시 컨트롤 박스 외에 캐릭터 컨트롤 추가 구현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55520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</a:t>
                      </a:r>
                      <a:r>
                        <a:rPr lang="ko-KR" altLang="en-US" sz="1000" dirty="0" err="1"/>
                        <a:t>부루마블</a:t>
                      </a:r>
                      <a:r>
                        <a:rPr lang="ko-KR" altLang="en-US" sz="1000" dirty="0"/>
                        <a:t>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테마가 정해진 </a:t>
                      </a:r>
                      <a:r>
                        <a:rPr lang="ko-KR" altLang="en-US" sz="1000" dirty="0" err="1"/>
                        <a:t>부루마블</a:t>
                      </a:r>
                      <a:r>
                        <a:rPr lang="ko-KR" altLang="en-US" sz="1000" dirty="0"/>
                        <a:t> 맵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모두의 </a:t>
                      </a:r>
                      <a:r>
                        <a:rPr lang="ko-KR" altLang="en-US" sz="1000" dirty="0" err="1"/>
                        <a:t>마블과</a:t>
                      </a:r>
                      <a:r>
                        <a:rPr lang="ko-KR" altLang="en-US" sz="1000" dirty="0"/>
                        <a:t> 같이 각 </a:t>
                      </a:r>
                      <a:r>
                        <a:rPr lang="ko-KR" altLang="en-US" sz="1000" dirty="0" err="1"/>
                        <a:t>맵마다</a:t>
                      </a:r>
                      <a:r>
                        <a:rPr lang="ko-KR" altLang="en-US" sz="1000" dirty="0"/>
                        <a:t> 테마가 있어 적용 효과가 있음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699405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황금 카드 획득 시 효과 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우주여행이나 사회복지시설과 같은 특수 지역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054373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기본 </a:t>
                      </a:r>
                      <a:r>
                        <a:rPr lang="ko-KR" altLang="en-US" sz="1000" dirty="0" err="1"/>
                        <a:t>배경음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건물 지을 때 효과음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매각 시 효과음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그 외 행동 시 효과음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061964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 움직임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기본 상태 시 움직임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건물 생성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파괴 시 애니메이션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황금카드 사용 시 애니메이션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주사위 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47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935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102976" y="97414"/>
            <a:ext cx="983917" cy="707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1754" y="205108"/>
            <a:ext cx="359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3600" dirty="0" err="1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주차별</a:t>
            </a:r>
            <a:r>
              <a:rPr lang="ko-KR" altLang="en-US" sz="3600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계획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9A25EF43-8269-4FCF-AD33-7936904FF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60220"/>
              </p:ext>
            </p:extLst>
          </p:nvPr>
        </p:nvGraphicFramePr>
        <p:xfrm>
          <a:off x="741946" y="1348874"/>
          <a:ext cx="7427496" cy="4284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4980">
                  <a:extLst>
                    <a:ext uri="{9D8B030D-6E8A-4147-A177-3AD203B41FA5}">
                      <a16:colId xmlns:a16="http://schemas.microsoft.com/office/drawing/2014/main" val="1651893251"/>
                    </a:ext>
                  </a:extLst>
                </a:gridCol>
                <a:gridCol w="2538663">
                  <a:extLst>
                    <a:ext uri="{9D8B030D-6E8A-4147-A177-3AD203B41FA5}">
                      <a16:colId xmlns:a16="http://schemas.microsoft.com/office/drawing/2014/main" val="3673577912"/>
                    </a:ext>
                  </a:extLst>
                </a:gridCol>
                <a:gridCol w="3753853">
                  <a:extLst>
                    <a:ext uri="{9D8B030D-6E8A-4147-A177-3AD203B41FA5}">
                      <a16:colId xmlns:a16="http://schemas.microsoft.com/office/drawing/2014/main" val="1752037448"/>
                    </a:ext>
                  </a:extLst>
                </a:gridCol>
              </a:tblGrid>
              <a:tr h="3475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01814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게임 제안서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게임 컨셉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진행 방향 정하기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55520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리소스 수집 및 뼈대 잡기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게임에 필요한 비트맵 이미지 수집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게임의 전체적인 토대 및 디자인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699405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 움직임 및 컨트롤 다이얼로그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각 플레이어들 턴마다 선택할 수 있는 다이얼로그 세부 설정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애니메이션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054373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개발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 </a:t>
                      </a:r>
                      <a:r>
                        <a:rPr lang="ko-KR" altLang="en-US" sz="1000" dirty="0"/>
                        <a:t>부족한 부분 마무리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사운드 삽입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그 외 추가적 요소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061964"/>
                  </a:ext>
                </a:extLst>
              </a:tr>
              <a:tr h="783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버그 잡기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최종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지속적으로 플레이하면서 버그 없애기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최종 발표 준비 및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47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330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400</Words>
  <Application>Microsoft Office PowerPoint</Application>
  <PresentationFormat>화면 슬라이드 쇼(4:3)</PresentationFormat>
  <Paragraphs>143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Karmatic Arcade</vt:lpstr>
      <vt:lpstr>LVDC Game Over 2</vt:lpstr>
      <vt:lpstr>나눔고딕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야 준서</cp:lastModifiedBy>
  <cp:revision>14</cp:revision>
  <dcterms:created xsi:type="dcterms:W3CDTF">2015-03-01T15:12:57Z</dcterms:created>
  <dcterms:modified xsi:type="dcterms:W3CDTF">2020-05-28T09:01:48Z</dcterms:modified>
</cp:coreProperties>
</file>