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6" r:id="rId8"/>
    <p:sldId id="262" r:id="rId9"/>
    <p:sldId id="264" r:id="rId10"/>
    <p:sldId id="25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7DE3"/>
    <a:srgbClr val="F16BBB"/>
    <a:srgbClr val="F06262"/>
    <a:srgbClr val="482E53"/>
    <a:srgbClr val="BF2F58"/>
    <a:srgbClr val="D86284"/>
    <a:srgbClr val="AE40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96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74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84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82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61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08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03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0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12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57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D2E5C-0FC1-4950-A380-1AA364683779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41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4830" y="1771135"/>
            <a:ext cx="39821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BF2F58"/>
                </a:solidFill>
                <a:latin typeface="Karmatic Arcade" panose="02000000000000000000" pitchFamily="2" charset="0"/>
              </a:rPr>
              <a:t>윈도우프로그래밍</a:t>
            </a:r>
            <a:endParaRPr lang="en-US" altLang="ko-KR" sz="3600" dirty="0">
              <a:solidFill>
                <a:srgbClr val="BF2F58"/>
              </a:solidFill>
              <a:latin typeface="Karmatic Arcade" panose="02000000000000000000" pitchFamily="2" charset="0"/>
            </a:endParaRPr>
          </a:p>
          <a:p>
            <a:pPr algn="ctr"/>
            <a:r>
              <a:rPr lang="ko-KR" altLang="en-US" sz="2800" dirty="0" err="1">
                <a:solidFill>
                  <a:srgbClr val="D86284"/>
                </a:solidFill>
                <a:latin typeface="Karmatic Arcade" panose="02000000000000000000" pitchFamily="2" charset="0"/>
              </a:rPr>
              <a:t>텀</a:t>
            </a:r>
            <a:r>
              <a:rPr lang="ko-KR" altLang="en-US" sz="2800" dirty="0">
                <a:solidFill>
                  <a:srgbClr val="D86284"/>
                </a:solidFill>
                <a:latin typeface="Karmatic Arcade" panose="02000000000000000000" pitchFamily="2" charset="0"/>
              </a:rPr>
              <a:t> 프로젝트 결과 보고서</a:t>
            </a:r>
            <a:endParaRPr lang="en-US" altLang="ko-KR" sz="2800" dirty="0">
              <a:solidFill>
                <a:srgbClr val="D86284"/>
              </a:solidFill>
              <a:latin typeface="Karmatic Arcade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64030" y="3328086"/>
            <a:ext cx="16754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>
                <a:solidFill>
                  <a:schemeClr val="bg1"/>
                </a:solidFill>
                <a:latin typeface="LVDC Game Over 2" panose="00000400000000000000" pitchFamily="2" charset="0"/>
              </a:rPr>
              <a:t>게임공학과  </a:t>
            </a:r>
            <a:r>
              <a:rPr lang="en-US" altLang="ko-KR" sz="1100" dirty="0">
                <a:solidFill>
                  <a:schemeClr val="bg1"/>
                </a:solidFill>
                <a:latin typeface="LVDC Game Over 2" panose="00000400000000000000" pitchFamily="2" charset="0"/>
              </a:rPr>
              <a:t>2016180027</a:t>
            </a:r>
          </a:p>
          <a:p>
            <a:pPr algn="r"/>
            <a:r>
              <a:rPr lang="en-US" altLang="ko-KR" sz="1100" dirty="0">
                <a:solidFill>
                  <a:schemeClr val="bg1"/>
                </a:solidFill>
                <a:latin typeface="LVDC Game Over 2" panose="00000400000000000000" pitchFamily="2" charset="0"/>
              </a:rPr>
              <a:t>  </a:t>
            </a:r>
            <a:r>
              <a:rPr lang="ko-KR" altLang="en-US" sz="1100" dirty="0" err="1">
                <a:solidFill>
                  <a:schemeClr val="bg1"/>
                </a:solidFill>
                <a:latin typeface="LVDC Game Over 2" panose="00000400000000000000" pitchFamily="2" charset="0"/>
              </a:rPr>
              <a:t>야준서</a:t>
            </a:r>
            <a:endParaRPr lang="ko-KR" altLang="en-US" sz="1100" dirty="0">
              <a:solidFill>
                <a:schemeClr val="bg1"/>
              </a:solidFill>
              <a:latin typeface="LVDC Game Over 2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56161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658758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4467830" y="1125059"/>
            <a:ext cx="1483057" cy="461665"/>
            <a:chOff x="2916195" y="641197"/>
            <a:chExt cx="1483057" cy="461665"/>
          </a:xfrm>
        </p:grpSpPr>
        <p:sp>
          <p:nvSpPr>
            <p:cNvPr id="4" name="TextBox 3"/>
            <p:cNvSpPr txBox="1"/>
            <p:nvPr/>
          </p:nvSpPr>
          <p:spPr>
            <a:xfrm>
              <a:off x="2916195" y="641197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rgbClr val="BF2F58"/>
                  </a:solidFill>
                  <a:latin typeface="LVDC Game Over 2" panose="00000400000000000000" pitchFamily="2" charset="0"/>
                </a:rPr>
                <a:t>1</a:t>
              </a:r>
              <a:endParaRPr lang="ko-KR" altLang="en-US" sz="2400" dirty="0">
                <a:solidFill>
                  <a:srgbClr val="BF2F58"/>
                </a:solidFill>
                <a:latin typeface="LVDC Game Over 2" panose="000004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09503" y="687363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게임 소개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449194" y="2084968"/>
            <a:ext cx="3470718" cy="461665"/>
            <a:chOff x="2916195" y="641197"/>
            <a:chExt cx="3470718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2916195" y="641197"/>
              <a:ext cx="5806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rgbClr val="BF2F58"/>
                  </a:solidFill>
                  <a:latin typeface="LVDC Game Over 2" panose="00000400000000000000" pitchFamily="2" charset="0"/>
                </a:rPr>
                <a:t>2</a:t>
              </a:r>
              <a:endParaRPr lang="ko-KR" altLang="en-US" sz="2400" dirty="0">
                <a:solidFill>
                  <a:srgbClr val="BF2F58"/>
                </a:solidFill>
                <a:latin typeface="LVDC Game Over 2" panose="00000400000000000000" pitchFamily="2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28139" y="68736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오브젝트</a:t>
              </a:r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489" t="38980" r="-1433" b="-1173"/>
            <a:stretch/>
          </p:blipFill>
          <p:spPr>
            <a:xfrm rot="16200000">
              <a:off x="5713529" y="359739"/>
              <a:ext cx="355146" cy="991622"/>
            </a:xfrm>
            <a:prstGeom prst="rect">
              <a:avLst/>
            </a:prstGeom>
          </p:spPr>
        </p:pic>
      </p:grpSp>
      <p:grpSp>
        <p:nvGrpSpPr>
          <p:cNvPr id="21" name="그룹 20"/>
          <p:cNvGrpSpPr/>
          <p:nvPr/>
        </p:nvGrpSpPr>
        <p:grpSpPr>
          <a:xfrm>
            <a:off x="4449194" y="3071328"/>
            <a:ext cx="1474855" cy="461665"/>
            <a:chOff x="2916195" y="641197"/>
            <a:chExt cx="1474855" cy="461665"/>
          </a:xfrm>
        </p:grpSpPr>
        <p:sp>
          <p:nvSpPr>
            <p:cNvPr id="22" name="TextBox 21"/>
            <p:cNvSpPr txBox="1"/>
            <p:nvPr/>
          </p:nvSpPr>
          <p:spPr>
            <a:xfrm>
              <a:off x="2916195" y="641197"/>
              <a:ext cx="5806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rgbClr val="BF2F58"/>
                  </a:solidFill>
                  <a:latin typeface="LVDC Game Over 2" panose="00000400000000000000" pitchFamily="2" charset="0"/>
                </a:rPr>
                <a:t>3</a:t>
              </a:r>
              <a:endParaRPr lang="ko-KR" altLang="en-US" sz="2400" dirty="0">
                <a:solidFill>
                  <a:srgbClr val="BF2F58"/>
                </a:solidFill>
                <a:latin typeface="LVDC Game Over 2" panose="00000400000000000000" pitchFamily="2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01301" y="685917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게임 진행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473258" y="4124510"/>
            <a:ext cx="2251878" cy="461665"/>
            <a:chOff x="2916195" y="641197"/>
            <a:chExt cx="2251878" cy="461665"/>
          </a:xfrm>
        </p:grpSpPr>
        <p:sp>
          <p:nvSpPr>
            <p:cNvPr id="29" name="TextBox 28"/>
            <p:cNvSpPr txBox="1"/>
            <p:nvPr/>
          </p:nvSpPr>
          <p:spPr>
            <a:xfrm>
              <a:off x="2916195" y="641197"/>
              <a:ext cx="6238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rgbClr val="BF2F58"/>
                  </a:solidFill>
                  <a:latin typeface="LVDC Game Over 2" panose="00000400000000000000" pitchFamily="2" charset="0"/>
                </a:rPr>
                <a:t>4</a:t>
              </a:r>
              <a:endParaRPr lang="ko-KR" altLang="en-US" sz="2400" dirty="0">
                <a:solidFill>
                  <a:srgbClr val="BF2F58"/>
                </a:solidFill>
                <a:latin typeface="LVDC Game Over 2" panose="00000400000000000000" pitchFamily="2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06202" y="687363"/>
              <a:ext cx="196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주차별</a:t>
              </a:r>
              <a:r>
                <a:rPr lang="ko-KR" altLang="en-US" dirty="0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계획 현황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44C7D9E-91E4-45C3-AC3E-69F8B1DFB301}"/>
              </a:ext>
            </a:extLst>
          </p:cNvPr>
          <p:cNvGrpSpPr/>
          <p:nvPr/>
        </p:nvGrpSpPr>
        <p:grpSpPr>
          <a:xfrm>
            <a:off x="4505341" y="5251466"/>
            <a:ext cx="2388564" cy="461665"/>
            <a:chOff x="2916195" y="641197"/>
            <a:chExt cx="2388564" cy="46166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ABEBCE-6EC6-4BBC-A214-78A4D495EEEB}"/>
                </a:ext>
              </a:extLst>
            </p:cNvPr>
            <p:cNvSpPr txBox="1"/>
            <p:nvPr/>
          </p:nvSpPr>
          <p:spPr>
            <a:xfrm>
              <a:off x="2916195" y="641197"/>
              <a:ext cx="417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rgbClr val="BF2F58"/>
                  </a:solidFill>
                  <a:latin typeface="LVDC Game Over 2" panose="00000400000000000000" pitchFamily="2" charset="0"/>
                </a:rPr>
                <a:t>5.</a:t>
              </a:r>
              <a:endParaRPr lang="ko-KR" altLang="en-US" sz="2400" dirty="0">
                <a:solidFill>
                  <a:srgbClr val="BF2F58"/>
                </a:solidFill>
                <a:latin typeface="LVDC Game Over 2" panose="00000400000000000000" pitchFamily="2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C95881-B95F-451A-B886-3C07801A744C}"/>
                </a:ext>
              </a:extLst>
            </p:cNvPr>
            <p:cNvSpPr txBox="1"/>
            <p:nvPr/>
          </p:nvSpPr>
          <p:spPr>
            <a:xfrm>
              <a:off x="3214423" y="689758"/>
              <a:ext cx="2090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부족한 점 및 후기</a:t>
              </a:r>
              <a:endParaRPr lang="ko-KR" altLang="en-US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C27E296D-E123-448B-95F5-544862D58A5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983917" cy="70794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E329770-4A47-454D-A968-B1FA61D2B58A}"/>
              </a:ext>
            </a:extLst>
          </p:cNvPr>
          <p:cNvSpPr txBox="1"/>
          <p:nvPr/>
        </p:nvSpPr>
        <p:spPr>
          <a:xfrm>
            <a:off x="1161754" y="205108"/>
            <a:ext cx="2736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5F8BAF8-01B2-44E7-958A-D65E2A4FED23}"/>
              </a:ext>
            </a:extLst>
          </p:cNvPr>
          <p:cNvSpPr/>
          <p:nvPr/>
        </p:nvSpPr>
        <p:spPr>
          <a:xfrm>
            <a:off x="7534890" y="2147716"/>
            <a:ext cx="360512" cy="3032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518E5097-DD19-4D12-A15B-EAF3E1ECAE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89" t="38980" r="-1433" b="-1173"/>
          <a:stretch/>
        </p:blipFill>
        <p:spPr>
          <a:xfrm rot="16200000">
            <a:off x="7246528" y="867173"/>
            <a:ext cx="355146" cy="99162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95ECB869-CF9B-46F5-A30F-ADDF25546ED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89" t="38980" r="-1433" b="-1173"/>
          <a:stretch/>
        </p:blipFill>
        <p:spPr>
          <a:xfrm rot="16200000">
            <a:off x="7246528" y="2797810"/>
            <a:ext cx="355146" cy="99162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6E36664-C79E-40BC-A9FD-8888FFD2A43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89" t="38980" r="-1433" b="-1173"/>
          <a:stretch/>
        </p:blipFill>
        <p:spPr>
          <a:xfrm rot="16200000">
            <a:off x="7222018" y="3852438"/>
            <a:ext cx="355146" cy="99162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7504913-2CE1-41CE-B873-13DC34C8AD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89" t="38980" r="-1433" b="-1173"/>
          <a:stretch/>
        </p:blipFill>
        <p:spPr>
          <a:xfrm rot="16200000">
            <a:off x="7218078" y="4986487"/>
            <a:ext cx="355146" cy="991622"/>
          </a:xfrm>
          <a:prstGeom prst="rect">
            <a:avLst/>
          </a:prstGeom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E89E49CB-9F0D-46FD-918B-E28F2F204DBB}"/>
              </a:ext>
            </a:extLst>
          </p:cNvPr>
          <p:cNvSpPr/>
          <p:nvPr/>
        </p:nvSpPr>
        <p:spPr>
          <a:xfrm>
            <a:off x="7530950" y="1237349"/>
            <a:ext cx="360512" cy="3032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9824C238-9DEF-4B6B-9E86-D5D0A124E601}"/>
              </a:ext>
            </a:extLst>
          </p:cNvPr>
          <p:cNvSpPr/>
          <p:nvPr/>
        </p:nvSpPr>
        <p:spPr>
          <a:xfrm>
            <a:off x="7530950" y="3149110"/>
            <a:ext cx="360512" cy="3032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1A8BA00-883F-4D43-B637-973A125082E9}"/>
              </a:ext>
            </a:extLst>
          </p:cNvPr>
          <p:cNvSpPr/>
          <p:nvPr/>
        </p:nvSpPr>
        <p:spPr>
          <a:xfrm>
            <a:off x="7525015" y="4222614"/>
            <a:ext cx="360512" cy="3032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41D63E3-CFC1-42C5-B65F-2CD5D63D35F5}"/>
              </a:ext>
            </a:extLst>
          </p:cNvPr>
          <p:cNvSpPr/>
          <p:nvPr/>
        </p:nvSpPr>
        <p:spPr>
          <a:xfrm>
            <a:off x="7525015" y="5366151"/>
            <a:ext cx="360512" cy="3032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30375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983917" cy="7079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61754" y="205108"/>
            <a:ext cx="2736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360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소개</a:t>
            </a:r>
            <a:endParaRPr lang="ko-KR" altLang="en-US" sz="3600" dirty="0">
              <a:solidFill>
                <a:srgbClr val="BF2F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69F5DAA-9EB8-495D-BA48-4AEAEBA86C39}"/>
              </a:ext>
            </a:extLst>
          </p:cNvPr>
          <p:cNvSpPr/>
          <p:nvPr/>
        </p:nvSpPr>
        <p:spPr>
          <a:xfrm>
            <a:off x="3897799" y="1446417"/>
            <a:ext cx="4657520" cy="44678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b="1" dirty="0" err="1">
                <a:solidFill>
                  <a:schemeClr val="tx1"/>
                </a:solidFill>
              </a:rPr>
              <a:t>부루마블</a:t>
            </a:r>
            <a:r>
              <a:rPr lang="ko-KR" altLang="en-US" b="1" dirty="0">
                <a:solidFill>
                  <a:schemeClr val="tx1"/>
                </a:solidFill>
              </a:rPr>
              <a:t> 컨셉의 보드 게임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땅을 구입하고 건물을 지어 상대방의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    </a:t>
            </a:r>
            <a:r>
              <a:rPr lang="ko-KR" altLang="en-US" b="1" dirty="0">
                <a:solidFill>
                  <a:schemeClr val="tx1"/>
                </a:solidFill>
              </a:rPr>
              <a:t>돈을 파산시키면 이기는 게임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>
              <a:buAutoNum type="arabicPeriod" startAt="3"/>
            </a:pPr>
            <a:r>
              <a:rPr lang="ko-KR" altLang="en-US" b="1" dirty="0">
                <a:solidFill>
                  <a:schemeClr val="tx1"/>
                </a:solidFill>
              </a:rPr>
              <a:t>컨트롤 버튼으로 조작을 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 startAt="3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>
              <a:buAutoNum type="arabicPeriod" startAt="3"/>
            </a:pPr>
            <a:endParaRPr lang="en-US" altLang="ko-KR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583B6B-7301-407D-B39A-8AD4A6EF8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81" y="1861303"/>
            <a:ext cx="3068919" cy="31353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0625B80-D961-40F7-99EE-62AE8C94DF51}"/>
              </a:ext>
            </a:extLst>
          </p:cNvPr>
          <p:cNvSpPr/>
          <p:nvPr/>
        </p:nvSpPr>
        <p:spPr>
          <a:xfrm>
            <a:off x="4400670" y="4675695"/>
            <a:ext cx="3651778" cy="5089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실행방법</a:t>
            </a:r>
            <a:r>
              <a:rPr lang="en-US" altLang="ko-KR" sz="1000" dirty="0">
                <a:solidFill>
                  <a:srgbClr val="FF0000"/>
                </a:solidFill>
              </a:rPr>
              <a:t>: Release </a:t>
            </a:r>
            <a:r>
              <a:rPr lang="ko-KR" altLang="en-US" sz="1000" dirty="0">
                <a:solidFill>
                  <a:srgbClr val="FF0000"/>
                </a:solidFill>
              </a:rPr>
              <a:t>폴더에 </a:t>
            </a:r>
            <a:r>
              <a:rPr lang="en-US" altLang="ko-KR" sz="1000" dirty="0" err="1">
                <a:solidFill>
                  <a:srgbClr val="FF0000"/>
                </a:solidFill>
              </a:rPr>
              <a:t>BlueMarble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>
                <a:solidFill>
                  <a:srgbClr val="FF0000"/>
                </a:solidFill>
              </a:rPr>
              <a:t>응용 프로그램 클릭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60474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983917" cy="7079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61754" y="205108"/>
            <a:ext cx="4381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3600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오브젝트</a:t>
            </a:r>
          </a:p>
        </p:txBody>
      </p:sp>
      <p:pic>
        <p:nvPicPr>
          <p:cNvPr id="8" name="그림 7" descr="그리기, 머그이(가) 표시된 사진&#10;&#10;자동 생성된 설명">
            <a:extLst>
              <a:ext uri="{FF2B5EF4-FFF2-40B4-BE49-F238E27FC236}">
                <a16:creationId xmlns:a16="http://schemas.microsoft.com/office/drawing/2014/main" id="{B2586C4C-21DB-4FB3-B393-5489945C7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84" y="1976681"/>
            <a:ext cx="571500" cy="714375"/>
          </a:xfrm>
          <a:prstGeom prst="rect">
            <a:avLst/>
          </a:prstGeom>
        </p:spPr>
      </p:pic>
      <p:pic>
        <p:nvPicPr>
          <p:cNvPr id="10" name="그림 9" descr="셔츠이(가) 표시된 사진&#10;&#10;자동 생성된 설명">
            <a:extLst>
              <a:ext uri="{FF2B5EF4-FFF2-40B4-BE49-F238E27FC236}">
                <a16:creationId xmlns:a16="http://schemas.microsoft.com/office/drawing/2014/main" id="{42FCBF30-A626-4A51-AF13-EF43D28887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54" y="1976680"/>
            <a:ext cx="571500" cy="714375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ABDB315-B3B5-4D88-94F9-72DF9FD416C4}"/>
              </a:ext>
            </a:extLst>
          </p:cNvPr>
          <p:cNvSpPr/>
          <p:nvPr/>
        </p:nvSpPr>
        <p:spPr>
          <a:xfrm>
            <a:off x="2014324" y="1797519"/>
            <a:ext cx="6615326" cy="10726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각 플레이어를 대표하는 캐릭터이다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A32C0E2-CE7E-46DD-B1A4-73417104F3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05" y="3510120"/>
            <a:ext cx="485775" cy="4381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F8D4C6B6-1AF7-4335-B363-9ED8287363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974" y="3529170"/>
            <a:ext cx="552450" cy="381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EEFB1CDF-9E4C-4F4E-8F1A-1B613692D8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6" y="3510120"/>
            <a:ext cx="533400" cy="457200"/>
          </a:xfrm>
          <a:prstGeom prst="rect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C44B9E6-C2AF-4B72-9881-ABD1077C8A0B}"/>
              </a:ext>
            </a:extLst>
          </p:cNvPr>
          <p:cNvSpPr/>
          <p:nvPr/>
        </p:nvSpPr>
        <p:spPr>
          <a:xfrm>
            <a:off x="2057518" y="3202372"/>
            <a:ext cx="6615326" cy="10726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땅을 구입하고 건물을 지을 시 생성되는 표시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빌라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빌딩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호텔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36" name="그림 35" descr="거울이(가) 표시된 사진&#10;&#10;자동 생성된 설명">
            <a:extLst>
              <a:ext uri="{FF2B5EF4-FFF2-40B4-BE49-F238E27FC236}">
                <a16:creationId xmlns:a16="http://schemas.microsoft.com/office/drawing/2014/main" id="{D39AD7A5-9D5E-469E-B7DF-4DEE93490C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21" y="4767334"/>
            <a:ext cx="600075" cy="600075"/>
          </a:xfrm>
          <a:prstGeom prst="rect">
            <a:avLst/>
          </a:prstGeom>
        </p:spPr>
      </p:pic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F92040F-A0F3-4B36-B4EB-0CF803A117F5}"/>
              </a:ext>
            </a:extLst>
          </p:cNvPr>
          <p:cNvSpPr/>
          <p:nvPr/>
        </p:nvSpPr>
        <p:spPr>
          <a:xfrm>
            <a:off x="2014324" y="4531023"/>
            <a:ext cx="6615326" cy="10726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주사위를 굴렸을 때 나온 눈금을 표시함 </a:t>
            </a:r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368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983917" cy="7079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61754" y="205108"/>
            <a:ext cx="496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3600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진행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3E4DADF-8C1A-43A8-91B0-FB4199E00BAF}"/>
              </a:ext>
            </a:extLst>
          </p:cNvPr>
          <p:cNvSpPr/>
          <p:nvPr/>
        </p:nvSpPr>
        <p:spPr>
          <a:xfrm>
            <a:off x="393701" y="1311925"/>
            <a:ext cx="8141526" cy="46951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100" b="1" dirty="0">
                <a:solidFill>
                  <a:schemeClr val="tx1"/>
                </a:solidFill>
              </a:rPr>
              <a:t>게임이 시작되면 화면 중앙에 현제 턴인 플레이어가 표시됩니다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100" b="1" dirty="0">
                <a:solidFill>
                  <a:schemeClr val="tx1"/>
                </a:solidFill>
              </a:rPr>
              <a:t>게임 진행 순서는 각자의 턴이 왔을 때  주사위 굴리기 </a:t>
            </a:r>
            <a:r>
              <a:rPr lang="en-US" altLang="ko-KR" sz="1100" b="1" dirty="0">
                <a:solidFill>
                  <a:schemeClr val="tx1"/>
                </a:solidFill>
              </a:rPr>
              <a:t>-&gt; </a:t>
            </a:r>
            <a:r>
              <a:rPr lang="ko-KR" altLang="en-US" sz="1100" b="1" dirty="0">
                <a:solidFill>
                  <a:schemeClr val="tx1"/>
                </a:solidFill>
              </a:rPr>
              <a:t>구매할 건물 선택 </a:t>
            </a:r>
            <a:r>
              <a:rPr lang="en-US" altLang="ko-KR" sz="1100" b="1" dirty="0">
                <a:solidFill>
                  <a:schemeClr val="tx1"/>
                </a:solidFill>
              </a:rPr>
              <a:t>-&gt; </a:t>
            </a:r>
            <a:r>
              <a:rPr lang="ko-KR" altLang="en-US" sz="1100" b="1" dirty="0">
                <a:solidFill>
                  <a:schemeClr val="tx1"/>
                </a:solidFill>
              </a:rPr>
              <a:t>구입하기 </a:t>
            </a:r>
            <a:r>
              <a:rPr lang="en-US" altLang="ko-KR" sz="1100" b="1" dirty="0">
                <a:solidFill>
                  <a:schemeClr val="tx1"/>
                </a:solidFill>
              </a:rPr>
              <a:t>-&gt; </a:t>
            </a:r>
            <a:r>
              <a:rPr lang="ko-KR" altLang="en-US" sz="1100" b="1" dirty="0">
                <a:solidFill>
                  <a:schemeClr val="tx1"/>
                </a:solidFill>
              </a:rPr>
              <a:t>턴 종료 순입니다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주사위 굴리기 </a:t>
            </a:r>
            <a:r>
              <a:rPr lang="en-US" altLang="ko-KR" sz="1100" b="1" dirty="0">
                <a:solidFill>
                  <a:schemeClr val="tx1"/>
                </a:solidFill>
              </a:rPr>
              <a:t>: </a:t>
            </a:r>
            <a:r>
              <a:rPr lang="ko-KR" altLang="en-US" sz="1100" b="1" dirty="0">
                <a:solidFill>
                  <a:schemeClr val="tx1"/>
                </a:solidFill>
              </a:rPr>
              <a:t>각 턴에 한 번씩 굴릴 수 있으며 나온 눈금은 위에 주사위 비트맵으로 표시됩니다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100" b="1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구매할 건물 선택 </a:t>
            </a:r>
            <a:r>
              <a:rPr lang="en-US" altLang="ko-KR" sz="1100" b="1" dirty="0">
                <a:solidFill>
                  <a:schemeClr val="tx1"/>
                </a:solidFill>
              </a:rPr>
              <a:t>: </a:t>
            </a:r>
            <a:r>
              <a:rPr lang="ko-KR" altLang="en-US" sz="1100" b="1" dirty="0">
                <a:solidFill>
                  <a:schemeClr val="tx1"/>
                </a:solidFill>
              </a:rPr>
              <a:t>파란 박스 안에 각 플레이어의 돈과 구매할 수 있는 건물의 체크 박스가 있습니다</a:t>
            </a:r>
            <a:r>
              <a:rPr lang="en-US" altLang="ko-KR" sz="1100" b="1" dirty="0">
                <a:solidFill>
                  <a:schemeClr val="tx1"/>
                </a:solidFill>
              </a:rPr>
              <a:t>. </a:t>
            </a:r>
            <a:r>
              <a:rPr lang="ko-KR" altLang="en-US" sz="1100" b="1" dirty="0">
                <a:solidFill>
                  <a:schemeClr val="tx1"/>
                </a:solidFill>
              </a:rPr>
              <a:t>땅을 무조건 체크하고 </a:t>
            </a:r>
            <a:r>
              <a:rPr lang="en-US" altLang="ko-KR" sz="1100" b="1" dirty="0">
                <a:solidFill>
                  <a:schemeClr val="tx1"/>
                </a:solidFill>
              </a:rPr>
              <a:t> 	</a:t>
            </a:r>
            <a:r>
              <a:rPr lang="ko-KR" altLang="en-US" sz="1100" b="1" dirty="0">
                <a:solidFill>
                  <a:schemeClr val="tx1"/>
                </a:solidFill>
              </a:rPr>
              <a:t>다른 건물을 선택해야 구매가 가능합니다</a:t>
            </a:r>
            <a:r>
              <a:rPr lang="en-US" altLang="ko-KR" sz="1100" b="1" dirty="0">
                <a:solidFill>
                  <a:schemeClr val="tx1"/>
                </a:solidFill>
              </a:rPr>
              <a:t>.(</a:t>
            </a:r>
            <a:r>
              <a:rPr lang="ko-KR" altLang="en-US" sz="1100" b="1" dirty="0">
                <a:solidFill>
                  <a:schemeClr val="tx1"/>
                </a:solidFill>
              </a:rPr>
              <a:t>화면 중앙에 각 건물들의 가격이 표시됩니다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100" b="1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구입하기 </a:t>
            </a:r>
            <a:r>
              <a:rPr lang="en-US" altLang="ko-KR" sz="1100" b="1" dirty="0">
                <a:solidFill>
                  <a:schemeClr val="tx1"/>
                </a:solidFill>
              </a:rPr>
              <a:t>:</a:t>
            </a:r>
            <a:r>
              <a:rPr lang="ko-KR" altLang="en-US" sz="1100" b="1" dirty="0">
                <a:solidFill>
                  <a:schemeClr val="tx1"/>
                </a:solidFill>
              </a:rPr>
              <a:t>건물을 선택했으면 해당 가격만큼 플레이어의 자산이 차감됩니다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100" b="1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턴 종료 </a:t>
            </a:r>
            <a:r>
              <a:rPr lang="en-US" altLang="ko-KR" sz="1100" b="1" dirty="0">
                <a:solidFill>
                  <a:schemeClr val="tx1"/>
                </a:solidFill>
              </a:rPr>
              <a:t>: </a:t>
            </a:r>
            <a:r>
              <a:rPr lang="ko-KR" altLang="en-US" sz="1100" b="1" dirty="0">
                <a:solidFill>
                  <a:schemeClr val="tx1"/>
                </a:solidFill>
              </a:rPr>
              <a:t>클릭 시 다음 플레이어의 턴으로 넘어갑니다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pPr marL="228600" indent="-228600">
              <a:buAutoNum type="arabicPeriod" startAt="3"/>
            </a:pPr>
            <a:r>
              <a:rPr lang="ko-KR" altLang="en-US" sz="1100" b="1" dirty="0">
                <a:solidFill>
                  <a:schemeClr val="tx1"/>
                </a:solidFill>
              </a:rPr>
              <a:t>상대가 보유한 땅에 도착 시 보유 건물 가격만큼 자산이 차감됩니다</a:t>
            </a:r>
            <a:r>
              <a:rPr lang="en-US" altLang="ko-KR" sz="1100" b="1" dirty="0">
                <a:solidFill>
                  <a:schemeClr val="tx1"/>
                </a:solidFill>
              </a:rPr>
              <a:t>. </a:t>
            </a:r>
            <a:r>
              <a:rPr lang="ko-KR" altLang="en-US" sz="1100" b="1" dirty="0">
                <a:solidFill>
                  <a:schemeClr val="tx1"/>
                </a:solidFill>
              </a:rPr>
              <a:t>만약 이 땅을 인수할 생각이 있으면 아래 인수하기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ko-KR" altLang="en-US" sz="1100" b="1" dirty="0">
                <a:solidFill>
                  <a:schemeClr val="tx1"/>
                </a:solidFill>
              </a:rPr>
              <a:t>        버튼을 누르면 됩니다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100" b="1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인수하기 </a:t>
            </a:r>
            <a:r>
              <a:rPr lang="en-US" altLang="ko-KR" sz="1100" b="1" dirty="0">
                <a:solidFill>
                  <a:schemeClr val="tx1"/>
                </a:solidFill>
              </a:rPr>
              <a:t>: </a:t>
            </a:r>
            <a:r>
              <a:rPr lang="ko-KR" altLang="en-US" sz="1100" b="1" dirty="0">
                <a:solidFill>
                  <a:schemeClr val="tx1"/>
                </a:solidFill>
              </a:rPr>
              <a:t>상대방 보유 땅에 도착 시 선택할 수 있으며 상대방 보유 건물의 가격 </a:t>
            </a:r>
            <a:r>
              <a:rPr lang="en-US" altLang="ko-KR" sz="1100" b="1" dirty="0">
                <a:solidFill>
                  <a:schemeClr val="tx1"/>
                </a:solidFill>
              </a:rPr>
              <a:t>+ 500</a:t>
            </a:r>
            <a:r>
              <a:rPr lang="ko-KR" altLang="en-US" sz="1100" b="1" dirty="0">
                <a:solidFill>
                  <a:schemeClr val="tx1"/>
                </a:solidFill>
              </a:rPr>
              <a:t>원으로 인수가 가능하다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AutoNum type="arabicPeriod" startAt="4"/>
            </a:pPr>
            <a:r>
              <a:rPr lang="ko-KR" altLang="en-US" sz="1100" b="1" dirty="0">
                <a:solidFill>
                  <a:schemeClr val="tx1"/>
                </a:solidFill>
              </a:rPr>
              <a:t>한 바퀴를 돌 시 월급 </a:t>
            </a:r>
            <a:r>
              <a:rPr lang="en-US" altLang="ko-KR" sz="1100" b="1" dirty="0">
                <a:solidFill>
                  <a:schemeClr val="tx1"/>
                </a:solidFill>
              </a:rPr>
              <a:t>300</a:t>
            </a:r>
            <a:r>
              <a:rPr lang="ko-KR" altLang="en-US" sz="1100" b="1" dirty="0">
                <a:solidFill>
                  <a:schemeClr val="tx1"/>
                </a:solidFill>
              </a:rPr>
              <a:t>원이 지급되며 특수 지역에 도착 시 건물을 지을 수 없지만 특별한 효과를 받는다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100" b="1" dirty="0">
                <a:solidFill>
                  <a:schemeClr val="tx1"/>
                </a:solidFill>
              </a:rPr>
              <a:t>무인도 </a:t>
            </a:r>
            <a:r>
              <a:rPr lang="en-US" altLang="ko-KR" sz="1100" b="1" dirty="0">
                <a:solidFill>
                  <a:schemeClr val="tx1"/>
                </a:solidFill>
              </a:rPr>
              <a:t>: </a:t>
            </a:r>
            <a:r>
              <a:rPr lang="ko-KR" altLang="en-US" sz="1100" b="1" dirty="0">
                <a:solidFill>
                  <a:schemeClr val="tx1"/>
                </a:solidFill>
              </a:rPr>
              <a:t>도착 시 </a:t>
            </a:r>
            <a:r>
              <a:rPr lang="en-US" altLang="ko-KR" sz="1100" b="1" dirty="0">
                <a:solidFill>
                  <a:schemeClr val="tx1"/>
                </a:solidFill>
              </a:rPr>
              <a:t>3</a:t>
            </a:r>
            <a:r>
              <a:rPr lang="ko-KR" altLang="en-US" sz="1100" b="1" dirty="0">
                <a:solidFill>
                  <a:schemeClr val="tx1"/>
                </a:solidFill>
              </a:rPr>
              <a:t>턴 동안 플레이를 진행할 수 없다</a:t>
            </a:r>
            <a:r>
              <a:rPr lang="en-US" altLang="ko-KR" sz="1100" b="1" dirty="0">
                <a:solidFill>
                  <a:schemeClr val="tx1"/>
                </a:solidFill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</a:rPr>
              <a:t>자신의 턴이 되면 턴 종료 밖에 누를 수 없다</a:t>
            </a:r>
            <a:r>
              <a:rPr lang="en-US" altLang="ko-KR" sz="1100" b="1" dirty="0">
                <a:solidFill>
                  <a:schemeClr val="tx1"/>
                </a:solidFill>
              </a:rPr>
              <a:t>) </a:t>
            </a:r>
            <a:r>
              <a:rPr lang="ko-KR" altLang="en-US" sz="1100" b="1" dirty="0">
                <a:solidFill>
                  <a:schemeClr val="tx1"/>
                </a:solidFill>
              </a:rPr>
              <a:t>남은 제약 횟수가 화면에        </a:t>
            </a:r>
            <a:r>
              <a:rPr lang="en-US" altLang="ko-KR" sz="1100" b="1" dirty="0">
                <a:solidFill>
                  <a:schemeClr val="tx1"/>
                </a:solidFill>
              </a:rPr>
              <a:t>	</a:t>
            </a:r>
            <a:r>
              <a:rPr lang="ko-KR" altLang="en-US" sz="1100" b="1" dirty="0">
                <a:solidFill>
                  <a:schemeClr val="tx1"/>
                </a:solidFill>
              </a:rPr>
              <a:t>표시된다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b="1" dirty="0">
                <a:solidFill>
                  <a:schemeClr val="tx1"/>
                </a:solidFill>
              </a:rPr>
              <a:t>황금카드 </a:t>
            </a:r>
            <a:r>
              <a:rPr lang="en-US" altLang="ko-KR" sz="1100" b="1" dirty="0">
                <a:solidFill>
                  <a:schemeClr val="tx1"/>
                </a:solidFill>
              </a:rPr>
              <a:t>:  </a:t>
            </a:r>
            <a:r>
              <a:rPr lang="ko-KR" altLang="en-US" sz="1100" b="1" dirty="0">
                <a:solidFill>
                  <a:schemeClr val="tx1"/>
                </a:solidFill>
              </a:rPr>
              <a:t>도착 시 보너스 금액 천 원을 받을 수 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b="1" dirty="0">
                <a:solidFill>
                  <a:schemeClr val="tx1"/>
                </a:solidFill>
              </a:rPr>
              <a:t>사회복지 기금 </a:t>
            </a:r>
            <a:r>
              <a:rPr lang="en-US" altLang="ko-KR" sz="1100" b="1" dirty="0">
                <a:solidFill>
                  <a:schemeClr val="tx1"/>
                </a:solidFill>
              </a:rPr>
              <a:t>: </a:t>
            </a:r>
            <a:r>
              <a:rPr lang="ko-KR" altLang="en-US" sz="1100" b="1" dirty="0">
                <a:solidFill>
                  <a:schemeClr val="tx1"/>
                </a:solidFill>
              </a:rPr>
              <a:t>도착 시 </a:t>
            </a:r>
            <a:r>
              <a:rPr lang="en-US" altLang="ko-KR" sz="1100" b="1" dirty="0">
                <a:solidFill>
                  <a:schemeClr val="tx1"/>
                </a:solidFill>
              </a:rPr>
              <a:t>2</a:t>
            </a:r>
            <a:r>
              <a:rPr lang="ko-KR" altLang="en-US" sz="1100" b="1" dirty="0">
                <a:solidFill>
                  <a:schemeClr val="tx1"/>
                </a:solidFill>
              </a:rPr>
              <a:t>천 원을 지출하며 사회복지 기금 접수처의 금액에 누적된다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b="1" dirty="0">
                <a:solidFill>
                  <a:schemeClr val="tx1"/>
                </a:solidFill>
              </a:rPr>
              <a:t>사회복지 기금 접수처 </a:t>
            </a:r>
            <a:r>
              <a:rPr lang="en-US" altLang="ko-KR" sz="1100" b="1" dirty="0">
                <a:solidFill>
                  <a:schemeClr val="tx1"/>
                </a:solidFill>
              </a:rPr>
              <a:t>: </a:t>
            </a:r>
            <a:r>
              <a:rPr lang="ko-KR" altLang="en-US" sz="1100" b="1" dirty="0">
                <a:solidFill>
                  <a:schemeClr val="tx1"/>
                </a:solidFill>
              </a:rPr>
              <a:t>도착 시 누적된 금액을 획득한다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57DC66-523B-4198-8E09-8A1C5E084A67}"/>
              </a:ext>
            </a:extLst>
          </p:cNvPr>
          <p:cNvSpPr/>
          <p:nvPr/>
        </p:nvSpPr>
        <p:spPr>
          <a:xfrm>
            <a:off x="769393" y="5232098"/>
            <a:ext cx="7333207" cy="5464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※</a:t>
            </a:r>
            <a:r>
              <a:rPr lang="ko-KR" altLang="en-US" dirty="0">
                <a:solidFill>
                  <a:srgbClr val="FF0000"/>
                </a:solidFill>
              </a:rPr>
              <a:t>추가 라이브러리 </a:t>
            </a:r>
            <a:r>
              <a:rPr lang="en-US" altLang="ko-KR" dirty="0">
                <a:solidFill>
                  <a:srgbClr val="FF0000"/>
                </a:solidFill>
              </a:rPr>
              <a:t> Msimg32.lib, winmm.lib※</a:t>
            </a:r>
          </a:p>
        </p:txBody>
      </p:sp>
    </p:spTree>
    <p:extLst>
      <p:ext uri="{BB962C8B-B14F-4D97-AF65-F5344CB8AC3E}">
        <p14:creationId xmlns:p14="http://schemas.microsoft.com/office/powerpoint/2010/main" val="165147276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983917" cy="7079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61754" y="205108"/>
            <a:ext cx="496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3600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진행</a:t>
            </a:r>
            <a:r>
              <a:rPr lang="en-US" altLang="ko-KR" sz="3600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3600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흐름도</a:t>
            </a:r>
            <a:r>
              <a:rPr lang="en-US" altLang="ko-KR" sz="3600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3600" dirty="0">
              <a:solidFill>
                <a:srgbClr val="BF2F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8CEB5F9-052A-4C99-907B-109B7996F2C9}"/>
              </a:ext>
            </a:extLst>
          </p:cNvPr>
          <p:cNvSpPr/>
          <p:nvPr/>
        </p:nvSpPr>
        <p:spPr>
          <a:xfrm>
            <a:off x="715372" y="1249238"/>
            <a:ext cx="1224793" cy="243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err="1"/>
              <a:t>ㅠ</a:t>
            </a:r>
            <a:r>
              <a:rPr lang="ko-KR" altLang="en-US" sz="1000" err="1">
                <a:solidFill>
                  <a:schemeClr val="tx1"/>
                </a:solidFill>
              </a:rPr>
              <a:t>플레이어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턴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5DDE010-9102-49F1-83F6-72CB39595C30}"/>
              </a:ext>
            </a:extLst>
          </p:cNvPr>
          <p:cNvSpPr/>
          <p:nvPr/>
        </p:nvSpPr>
        <p:spPr>
          <a:xfrm>
            <a:off x="102976" y="1700982"/>
            <a:ext cx="2502571" cy="7079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화면 중앙에 현제 턴 플레이어 표시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78D19FE-97A6-47CC-AA98-C16DA5BE2A20}"/>
              </a:ext>
            </a:extLst>
          </p:cNvPr>
          <p:cNvSpPr/>
          <p:nvPr/>
        </p:nvSpPr>
        <p:spPr>
          <a:xfrm>
            <a:off x="2898909" y="1492519"/>
            <a:ext cx="422788" cy="314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C7521E-F480-47B2-8A41-9C038F7957FA}"/>
              </a:ext>
            </a:extLst>
          </p:cNvPr>
          <p:cNvSpPr/>
          <p:nvPr/>
        </p:nvSpPr>
        <p:spPr>
          <a:xfrm>
            <a:off x="4126957" y="1118893"/>
            <a:ext cx="1071716" cy="373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주사위 굴리기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76F7B24-8E4C-4CC6-8737-3846E7C6335E}"/>
              </a:ext>
            </a:extLst>
          </p:cNvPr>
          <p:cNvSpPr/>
          <p:nvPr/>
        </p:nvSpPr>
        <p:spPr>
          <a:xfrm>
            <a:off x="3411530" y="1700982"/>
            <a:ext cx="2502571" cy="7079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누를 시 주사위를 굴림 나온 눈금만큼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ko-KR" altLang="en-US" sz="1000" b="1" dirty="0">
                <a:solidFill>
                  <a:schemeClr val="tx1"/>
                </a:solidFill>
              </a:rPr>
              <a:t>캐릭터 이동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B521C1A-533F-4E6F-8320-F7FBA4F92517}"/>
              </a:ext>
            </a:extLst>
          </p:cNvPr>
          <p:cNvSpPr/>
          <p:nvPr/>
        </p:nvSpPr>
        <p:spPr>
          <a:xfrm>
            <a:off x="6045383" y="1454476"/>
            <a:ext cx="422788" cy="314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010E48-6BB5-4F88-8A52-A30F48AD86DA}"/>
              </a:ext>
            </a:extLst>
          </p:cNvPr>
          <p:cNvSpPr/>
          <p:nvPr/>
        </p:nvSpPr>
        <p:spPr>
          <a:xfrm>
            <a:off x="6719361" y="1115436"/>
            <a:ext cx="2267323" cy="5657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E1AD6D-F75B-494D-B197-59B2D45D48D7}"/>
              </a:ext>
            </a:extLst>
          </p:cNvPr>
          <p:cNvSpPr/>
          <p:nvPr/>
        </p:nvSpPr>
        <p:spPr>
          <a:xfrm>
            <a:off x="6843273" y="1239425"/>
            <a:ext cx="2035276" cy="3084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     땅         별장         빌딩         호텔    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63578F-A4AB-4861-A596-1E378B73DD39}"/>
              </a:ext>
            </a:extLst>
          </p:cNvPr>
          <p:cNvSpPr/>
          <p:nvPr/>
        </p:nvSpPr>
        <p:spPr>
          <a:xfrm>
            <a:off x="7269989" y="1297136"/>
            <a:ext cx="190742" cy="1474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624D595-7265-4B17-B262-7F0F20EB9F90}"/>
              </a:ext>
            </a:extLst>
          </p:cNvPr>
          <p:cNvSpPr/>
          <p:nvPr/>
        </p:nvSpPr>
        <p:spPr>
          <a:xfrm>
            <a:off x="6843273" y="1313318"/>
            <a:ext cx="190742" cy="1474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9CDBD7-1A99-4C7A-BAAE-6CBDBC451F2B}"/>
              </a:ext>
            </a:extLst>
          </p:cNvPr>
          <p:cNvSpPr/>
          <p:nvPr/>
        </p:nvSpPr>
        <p:spPr>
          <a:xfrm>
            <a:off x="7788148" y="1313318"/>
            <a:ext cx="190742" cy="1474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7424367-B913-4BD3-AC42-D3EC9FA086A6}"/>
              </a:ext>
            </a:extLst>
          </p:cNvPr>
          <p:cNvSpPr/>
          <p:nvPr/>
        </p:nvSpPr>
        <p:spPr>
          <a:xfrm>
            <a:off x="8237886" y="1306992"/>
            <a:ext cx="190742" cy="1474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8DDE9F7-6900-4CF5-A2B1-47333EB8DAC0}"/>
              </a:ext>
            </a:extLst>
          </p:cNvPr>
          <p:cNvSpPr/>
          <p:nvPr/>
        </p:nvSpPr>
        <p:spPr>
          <a:xfrm>
            <a:off x="6576073" y="1738946"/>
            <a:ext cx="2502571" cy="7079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구입하고 싶은 건물 선택</a:t>
            </a:r>
            <a:r>
              <a:rPr lang="en-US" altLang="ko-KR" sz="1000" b="1" dirty="0">
                <a:solidFill>
                  <a:schemeClr val="tx1"/>
                </a:solidFill>
              </a:rPr>
              <a:t>(</a:t>
            </a:r>
            <a:r>
              <a:rPr lang="ko-KR" altLang="en-US" sz="1000" b="1" dirty="0">
                <a:solidFill>
                  <a:schemeClr val="tx1"/>
                </a:solidFill>
              </a:rPr>
              <a:t>구입 시 땅은 필수 선택</a:t>
            </a:r>
            <a:r>
              <a:rPr lang="en-US" altLang="ko-KR" sz="10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92934F23-563F-4133-BA7C-2F2854BF54C7}"/>
              </a:ext>
            </a:extLst>
          </p:cNvPr>
          <p:cNvSpPr/>
          <p:nvPr/>
        </p:nvSpPr>
        <p:spPr>
          <a:xfrm>
            <a:off x="172146" y="3427018"/>
            <a:ext cx="422788" cy="314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E1ED8C-BA26-4213-A306-6AD54BCD9F09}"/>
              </a:ext>
            </a:extLst>
          </p:cNvPr>
          <p:cNvSpPr/>
          <p:nvPr/>
        </p:nvSpPr>
        <p:spPr>
          <a:xfrm>
            <a:off x="1534553" y="3070597"/>
            <a:ext cx="1071716" cy="373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구입하기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B550E2B-B0E5-49C7-95DF-3F0D901FA603}"/>
              </a:ext>
            </a:extLst>
          </p:cNvPr>
          <p:cNvSpPr/>
          <p:nvPr/>
        </p:nvSpPr>
        <p:spPr>
          <a:xfrm>
            <a:off x="819126" y="3652686"/>
            <a:ext cx="2502571" cy="7079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구입 시 금액만큼 금액 차감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9C44F122-0829-4C09-A2F7-176AE1F52D1D}"/>
              </a:ext>
            </a:extLst>
          </p:cNvPr>
          <p:cNvSpPr/>
          <p:nvPr/>
        </p:nvSpPr>
        <p:spPr>
          <a:xfrm>
            <a:off x="3479977" y="3427018"/>
            <a:ext cx="422788" cy="314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560B13-9EC2-43A1-B4C0-DC526A3A0AAB}"/>
              </a:ext>
            </a:extLst>
          </p:cNvPr>
          <p:cNvSpPr/>
          <p:nvPr/>
        </p:nvSpPr>
        <p:spPr>
          <a:xfrm>
            <a:off x="4842384" y="3070597"/>
            <a:ext cx="1071716" cy="373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턴 종료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FD3CF46-E211-48A2-8B74-A0F92A07F3F1}"/>
              </a:ext>
            </a:extLst>
          </p:cNvPr>
          <p:cNvSpPr/>
          <p:nvPr/>
        </p:nvSpPr>
        <p:spPr>
          <a:xfrm>
            <a:off x="4126957" y="3652686"/>
            <a:ext cx="2502571" cy="7079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클릭 시 다음 플레이어 턴으로 </a:t>
            </a:r>
            <a:r>
              <a:rPr lang="ko-KR" altLang="en-US" sz="1000" b="1" dirty="0" err="1">
                <a:solidFill>
                  <a:schemeClr val="tx1"/>
                </a:solidFill>
              </a:rPr>
              <a:t>넘어감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EBE0033-AC82-4887-AE3C-DAB78911BEA9}"/>
              </a:ext>
            </a:extLst>
          </p:cNvPr>
          <p:cNvSpPr/>
          <p:nvPr/>
        </p:nvSpPr>
        <p:spPr>
          <a:xfrm>
            <a:off x="1534553" y="4925016"/>
            <a:ext cx="1071716" cy="373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인수하기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7EB899D-4097-4E7C-B45B-62BF223445C1}"/>
              </a:ext>
            </a:extLst>
          </p:cNvPr>
          <p:cNvSpPr/>
          <p:nvPr/>
        </p:nvSpPr>
        <p:spPr>
          <a:xfrm>
            <a:off x="819126" y="5507105"/>
            <a:ext cx="2502571" cy="7079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상대방 땅 도착 시 금액을 지불하고 인수할 생각이 있으면 클릭 시 인수 가능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b="1" dirty="0">
                <a:solidFill>
                  <a:schemeClr val="tx1"/>
                </a:solidFill>
              </a:rPr>
              <a:t>(</a:t>
            </a:r>
            <a:r>
              <a:rPr lang="ko-KR" altLang="en-US" sz="1000" b="1" dirty="0">
                <a:solidFill>
                  <a:schemeClr val="tx1"/>
                </a:solidFill>
              </a:rPr>
              <a:t>건물 비용 </a:t>
            </a:r>
            <a:r>
              <a:rPr lang="en-US" altLang="ko-KR" sz="1000" b="1" dirty="0">
                <a:solidFill>
                  <a:schemeClr val="tx1"/>
                </a:solidFill>
              </a:rPr>
              <a:t>+ 500 </a:t>
            </a:r>
            <a:r>
              <a:rPr lang="ko-KR" altLang="en-US" sz="1000" b="1" dirty="0">
                <a:solidFill>
                  <a:schemeClr val="tx1"/>
                </a:solidFill>
              </a:rPr>
              <a:t>원</a:t>
            </a:r>
            <a:r>
              <a:rPr lang="en-US" altLang="ko-KR" sz="10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546BFE1-42AC-44C4-B1B0-5640CD8BA8BB}"/>
              </a:ext>
            </a:extLst>
          </p:cNvPr>
          <p:cNvSpPr/>
          <p:nvPr/>
        </p:nvSpPr>
        <p:spPr>
          <a:xfrm>
            <a:off x="531794" y="4539855"/>
            <a:ext cx="3077233" cy="19344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94DC6F7-FA63-4EE0-80CB-85303CDDA437}"/>
              </a:ext>
            </a:extLst>
          </p:cNvPr>
          <p:cNvCxnSpPr/>
          <p:nvPr/>
        </p:nvCxnSpPr>
        <p:spPr>
          <a:xfrm>
            <a:off x="6256777" y="1976284"/>
            <a:ext cx="0" cy="6980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466CA4C-CD3F-4CB2-9552-1B8578302505}"/>
              </a:ext>
            </a:extLst>
          </p:cNvPr>
          <p:cNvCxnSpPr/>
          <p:nvPr/>
        </p:nvCxnSpPr>
        <p:spPr>
          <a:xfrm flipH="1">
            <a:off x="3234813" y="2684206"/>
            <a:ext cx="302196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7D78D08-9879-4003-BFB1-199C48CEF176}"/>
              </a:ext>
            </a:extLst>
          </p:cNvPr>
          <p:cNvCxnSpPr>
            <a:stCxn id="34" idx="3"/>
          </p:cNvCxnSpPr>
          <p:nvPr/>
        </p:nvCxnSpPr>
        <p:spPr>
          <a:xfrm flipV="1">
            <a:off x="3609027" y="5507104"/>
            <a:ext cx="1513579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21A1C90-ECDE-4B3B-AD3D-65FFA045B529}"/>
              </a:ext>
            </a:extLst>
          </p:cNvPr>
          <p:cNvCxnSpPr/>
          <p:nvPr/>
        </p:nvCxnSpPr>
        <p:spPr>
          <a:xfrm flipV="1">
            <a:off x="5122606" y="4484463"/>
            <a:ext cx="0" cy="1022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5A7F599-897B-497D-B67A-D960908C7909}"/>
              </a:ext>
            </a:extLst>
          </p:cNvPr>
          <p:cNvCxnSpPr/>
          <p:nvPr/>
        </p:nvCxnSpPr>
        <p:spPr>
          <a:xfrm>
            <a:off x="3234813" y="2684206"/>
            <a:ext cx="0" cy="1855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77189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E2BF009-5447-4151-8C57-9DE7AD9B7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34" y="1714500"/>
            <a:ext cx="3985468" cy="40132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983917" cy="7079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61754" y="205108"/>
            <a:ext cx="496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360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진행</a:t>
            </a:r>
            <a:r>
              <a:rPr lang="en-US" altLang="ko-KR" sz="360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360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스크린 샷</a:t>
            </a:r>
            <a:r>
              <a:rPr lang="en-US" altLang="ko-KR" sz="360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3600" dirty="0">
              <a:solidFill>
                <a:srgbClr val="BF2F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20F5F318-071C-400F-B89E-F73EEAD379E3}"/>
              </a:ext>
            </a:extLst>
          </p:cNvPr>
          <p:cNvSpPr/>
          <p:nvPr/>
        </p:nvSpPr>
        <p:spPr>
          <a:xfrm>
            <a:off x="7154286" y="1130300"/>
            <a:ext cx="1767769" cy="3787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주사위 </a:t>
            </a:r>
            <a:r>
              <a:rPr lang="ko-KR" altLang="en-US" sz="1000" b="1">
                <a:solidFill>
                  <a:schemeClr val="tx1"/>
                </a:solidFill>
              </a:rPr>
              <a:t>눈금</a:t>
            </a:r>
            <a:r>
              <a:rPr lang="en-US" altLang="ko-KR" sz="1000" b="1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비트맵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D32A12F-F1F6-4E64-8106-686E2D9C3175}"/>
              </a:ext>
            </a:extLst>
          </p:cNvPr>
          <p:cNvCxnSpPr>
            <a:cxnSpLocks/>
          </p:cNvCxnSpPr>
          <p:nvPr/>
        </p:nvCxnSpPr>
        <p:spPr>
          <a:xfrm flipH="1" flipV="1">
            <a:off x="6447302" y="1322316"/>
            <a:ext cx="70698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EFA3B7C-37FE-4B64-9A3A-79EB3BC0D070}"/>
              </a:ext>
            </a:extLst>
          </p:cNvPr>
          <p:cNvCxnSpPr/>
          <p:nvPr/>
        </p:nvCxnSpPr>
        <p:spPr>
          <a:xfrm flipH="1">
            <a:off x="4899302" y="1319694"/>
            <a:ext cx="1548000" cy="13228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2F92129A-C104-4750-95E6-7F7F09785B49}"/>
              </a:ext>
            </a:extLst>
          </p:cNvPr>
          <p:cNvSpPr/>
          <p:nvPr/>
        </p:nvSpPr>
        <p:spPr>
          <a:xfrm>
            <a:off x="7154286" y="1845199"/>
            <a:ext cx="1767769" cy="3787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컨트롤</a:t>
            </a:r>
            <a:r>
              <a:rPr lang="en-US" altLang="ko-KR" sz="1000" b="1" dirty="0">
                <a:solidFill>
                  <a:schemeClr val="tx1"/>
                </a:solidFill>
              </a:rPr>
              <a:t>(</a:t>
            </a:r>
            <a:r>
              <a:rPr lang="ko-KR" altLang="en-US" sz="1000" b="1" dirty="0">
                <a:solidFill>
                  <a:schemeClr val="tx1"/>
                </a:solidFill>
              </a:rPr>
              <a:t>턴 진행</a:t>
            </a:r>
            <a:r>
              <a:rPr lang="en-US" altLang="ko-KR" sz="1000" b="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C65D09D-BE19-45B8-92CF-670DCAA429F5}"/>
              </a:ext>
            </a:extLst>
          </p:cNvPr>
          <p:cNvCxnSpPr>
            <a:cxnSpLocks/>
          </p:cNvCxnSpPr>
          <p:nvPr/>
        </p:nvCxnSpPr>
        <p:spPr>
          <a:xfrm flipH="1" flipV="1">
            <a:off x="6447302" y="2034592"/>
            <a:ext cx="70698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F0906D8-B86C-404E-95A4-22F7835D4F0C}"/>
              </a:ext>
            </a:extLst>
          </p:cNvPr>
          <p:cNvCxnSpPr>
            <a:cxnSpLocks/>
          </p:cNvCxnSpPr>
          <p:nvPr/>
        </p:nvCxnSpPr>
        <p:spPr>
          <a:xfrm flipH="1">
            <a:off x="5681689" y="2773673"/>
            <a:ext cx="1472594" cy="5811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49FC35A-53E6-4062-A262-95E3E65C3883}"/>
              </a:ext>
            </a:extLst>
          </p:cNvPr>
          <p:cNvSpPr/>
          <p:nvPr/>
        </p:nvSpPr>
        <p:spPr>
          <a:xfrm>
            <a:off x="7145896" y="2557473"/>
            <a:ext cx="1767769" cy="3787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현제 지역의 건물 시세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007408E-3B66-41A0-8CE1-EDC5C4954E2F}"/>
              </a:ext>
            </a:extLst>
          </p:cNvPr>
          <p:cNvCxnSpPr>
            <a:cxnSpLocks/>
          </p:cNvCxnSpPr>
          <p:nvPr/>
        </p:nvCxnSpPr>
        <p:spPr>
          <a:xfrm flipH="1">
            <a:off x="5293453" y="2053325"/>
            <a:ext cx="1158454" cy="9813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9DA6281-E955-423C-A330-49FD75653069}"/>
              </a:ext>
            </a:extLst>
          </p:cNvPr>
          <p:cNvSpPr/>
          <p:nvPr/>
        </p:nvSpPr>
        <p:spPr>
          <a:xfrm>
            <a:off x="7154285" y="3954490"/>
            <a:ext cx="1767769" cy="7126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보유 자산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ko-KR" altLang="en-US" sz="1000" b="1" dirty="0">
                <a:solidFill>
                  <a:schemeClr val="tx1"/>
                </a:solidFill>
              </a:rPr>
              <a:t>건물 구매 유무 체크 버튼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51A007A-51B6-479B-A48D-41CEEAD1C525}"/>
              </a:ext>
            </a:extLst>
          </p:cNvPr>
          <p:cNvCxnSpPr>
            <a:cxnSpLocks/>
          </p:cNvCxnSpPr>
          <p:nvPr/>
        </p:nvCxnSpPr>
        <p:spPr>
          <a:xfrm flipH="1">
            <a:off x="5673302" y="4310794"/>
            <a:ext cx="1480982" cy="449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BC898D77-27BF-444B-A874-5D71F9A77038}"/>
              </a:ext>
            </a:extLst>
          </p:cNvPr>
          <p:cNvSpPr/>
          <p:nvPr/>
        </p:nvSpPr>
        <p:spPr>
          <a:xfrm>
            <a:off x="162140" y="2365868"/>
            <a:ext cx="1767769" cy="3563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>
                <a:solidFill>
                  <a:schemeClr val="tx1"/>
                </a:solidFill>
              </a:rPr>
              <a:t>플레이어 캐릭터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F1ECC27-D7EB-40F6-BDF0-587751F23B81}"/>
              </a:ext>
            </a:extLst>
          </p:cNvPr>
          <p:cNvCxnSpPr>
            <a:cxnSpLocks/>
          </p:cNvCxnSpPr>
          <p:nvPr/>
        </p:nvCxnSpPr>
        <p:spPr>
          <a:xfrm>
            <a:off x="1929909" y="2544019"/>
            <a:ext cx="64551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BFC72C1C-679D-4348-BA5A-5D9376A63B6A}"/>
              </a:ext>
            </a:extLst>
          </p:cNvPr>
          <p:cNvSpPr/>
          <p:nvPr/>
        </p:nvSpPr>
        <p:spPr>
          <a:xfrm>
            <a:off x="2575420" y="2365695"/>
            <a:ext cx="251670" cy="3355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5A1D05E-5E63-4F32-BAFD-D338273FE3C1}"/>
              </a:ext>
            </a:extLst>
          </p:cNvPr>
          <p:cNvSpPr/>
          <p:nvPr/>
        </p:nvSpPr>
        <p:spPr>
          <a:xfrm>
            <a:off x="136972" y="4104530"/>
            <a:ext cx="1767769" cy="7079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플레이어 건물표시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ko-KR" altLang="en-US" sz="1000" b="1" dirty="0">
                <a:solidFill>
                  <a:schemeClr val="tx1"/>
                </a:solidFill>
              </a:rPr>
              <a:t>플레이어 </a:t>
            </a:r>
            <a:r>
              <a:rPr lang="en-US" altLang="ko-KR" sz="1000" b="1" dirty="0">
                <a:solidFill>
                  <a:schemeClr val="tx1"/>
                </a:solidFill>
              </a:rPr>
              <a:t>1 (</a:t>
            </a:r>
            <a:r>
              <a:rPr lang="ko-KR" altLang="en-US" sz="1000" b="1" dirty="0">
                <a:solidFill>
                  <a:schemeClr val="tx1"/>
                </a:solidFill>
              </a:rPr>
              <a:t>빨강</a:t>
            </a:r>
            <a:r>
              <a:rPr lang="en-US" altLang="ko-KR" sz="1000" b="1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000" b="1" dirty="0">
                <a:solidFill>
                  <a:schemeClr val="tx1"/>
                </a:solidFill>
              </a:rPr>
              <a:t>플레이어 </a:t>
            </a:r>
            <a:r>
              <a:rPr lang="en-US" altLang="ko-KR" sz="1000" b="1" dirty="0">
                <a:solidFill>
                  <a:schemeClr val="tx1"/>
                </a:solidFill>
              </a:rPr>
              <a:t>2(</a:t>
            </a:r>
            <a:r>
              <a:rPr lang="ko-KR" altLang="en-US" sz="1000" b="1" dirty="0">
                <a:solidFill>
                  <a:schemeClr val="tx1"/>
                </a:solidFill>
              </a:rPr>
              <a:t>노랑</a:t>
            </a:r>
            <a:r>
              <a:rPr lang="en-US" altLang="ko-KR" sz="1000" b="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BA67ED9-DB4F-40B5-BF9D-FEAAD2DB8170}"/>
              </a:ext>
            </a:extLst>
          </p:cNvPr>
          <p:cNvCxnSpPr>
            <a:cxnSpLocks/>
          </p:cNvCxnSpPr>
          <p:nvPr/>
        </p:nvCxnSpPr>
        <p:spPr>
          <a:xfrm>
            <a:off x="1904742" y="4426692"/>
            <a:ext cx="9223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0666056D-2D49-47B3-836B-E217AD53A8FF}"/>
              </a:ext>
            </a:extLst>
          </p:cNvPr>
          <p:cNvSpPr/>
          <p:nvPr/>
        </p:nvSpPr>
        <p:spPr>
          <a:xfrm>
            <a:off x="2814841" y="4258912"/>
            <a:ext cx="251670" cy="3355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98942FB9-BF30-48C7-B4E6-B07D48B6D3CB}"/>
              </a:ext>
            </a:extLst>
          </p:cNvPr>
          <p:cNvSpPr/>
          <p:nvPr/>
        </p:nvSpPr>
        <p:spPr>
          <a:xfrm>
            <a:off x="136971" y="5601434"/>
            <a:ext cx="1767769" cy="7079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특수지역</a:t>
            </a:r>
            <a:r>
              <a:rPr lang="en-US" altLang="ko-KR" sz="1000" b="1" dirty="0">
                <a:solidFill>
                  <a:schemeClr val="tx1"/>
                </a:solidFill>
              </a:rPr>
              <a:t>(</a:t>
            </a:r>
            <a:r>
              <a:rPr lang="ko-KR" altLang="en-US" sz="1000" b="1" dirty="0">
                <a:solidFill>
                  <a:schemeClr val="tx1"/>
                </a:solidFill>
              </a:rPr>
              <a:t>무인도</a:t>
            </a:r>
            <a:r>
              <a:rPr lang="en-US" altLang="ko-KR" sz="1000" b="1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000" b="1" dirty="0">
                <a:solidFill>
                  <a:schemeClr val="tx1"/>
                </a:solidFill>
              </a:rPr>
              <a:t>각 남은 무인도 체류 횟수가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ko-KR" altLang="en-US" sz="1000" b="1" dirty="0">
                <a:solidFill>
                  <a:schemeClr val="tx1"/>
                </a:solidFill>
              </a:rPr>
              <a:t>표시됨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5664944-3D24-4BE3-A93E-D21B3DAA2075}"/>
              </a:ext>
            </a:extLst>
          </p:cNvPr>
          <p:cNvCxnSpPr>
            <a:cxnSpLocks/>
          </p:cNvCxnSpPr>
          <p:nvPr/>
        </p:nvCxnSpPr>
        <p:spPr>
          <a:xfrm flipV="1">
            <a:off x="1892493" y="5601434"/>
            <a:ext cx="569341" cy="3539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57551009-3097-4627-928F-5E1D5A90A7E5}"/>
              </a:ext>
            </a:extLst>
          </p:cNvPr>
          <p:cNvSpPr/>
          <p:nvPr/>
        </p:nvSpPr>
        <p:spPr>
          <a:xfrm>
            <a:off x="136971" y="1253904"/>
            <a:ext cx="1767769" cy="7079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특수지역</a:t>
            </a:r>
            <a:r>
              <a:rPr lang="en-US" altLang="ko-KR" sz="1000" b="1" dirty="0">
                <a:solidFill>
                  <a:schemeClr val="tx1"/>
                </a:solidFill>
              </a:rPr>
              <a:t>(</a:t>
            </a:r>
            <a:r>
              <a:rPr lang="ko-KR" altLang="en-US" sz="1000" b="1" dirty="0">
                <a:solidFill>
                  <a:schemeClr val="tx1"/>
                </a:solidFill>
              </a:rPr>
              <a:t>접수처</a:t>
            </a:r>
            <a:r>
              <a:rPr lang="en-US" altLang="ko-KR" sz="1000" b="1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000" b="1" dirty="0">
                <a:solidFill>
                  <a:schemeClr val="tx1"/>
                </a:solidFill>
              </a:rPr>
              <a:t>위에 표시 된 누적 금액 만큼</a:t>
            </a:r>
            <a:r>
              <a:rPr lang="en-US" altLang="ko-KR" sz="1000" b="1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돈 획득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C69FEA-DC64-4E8F-8D87-DAD660BECD78}"/>
              </a:ext>
            </a:extLst>
          </p:cNvPr>
          <p:cNvCxnSpPr>
            <a:cxnSpLocks/>
          </p:cNvCxnSpPr>
          <p:nvPr/>
        </p:nvCxnSpPr>
        <p:spPr>
          <a:xfrm>
            <a:off x="1904740" y="1596978"/>
            <a:ext cx="461176" cy="3552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0A3EE311-0942-4739-87F2-DA9901A7E6F0}"/>
              </a:ext>
            </a:extLst>
          </p:cNvPr>
          <p:cNvSpPr/>
          <p:nvPr/>
        </p:nvSpPr>
        <p:spPr>
          <a:xfrm>
            <a:off x="7154284" y="5932809"/>
            <a:ext cx="1767769" cy="7079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특수지역</a:t>
            </a:r>
            <a:r>
              <a:rPr lang="en-US" altLang="ko-KR" sz="1000" b="1" dirty="0">
                <a:solidFill>
                  <a:schemeClr val="tx1"/>
                </a:solidFill>
              </a:rPr>
              <a:t>(</a:t>
            </a:r>
            <a:r>
              <a:rPr lang="ko-KR" altLang="en-US" sz="1000" b="1" dirty="0">
                <a:solidFill>
                  <a:schemeClr val="tx1"/>
                </a:solidFill>
              </a:rPr>
              <a:t>출발</a:t>
            </a:r>
            <a:r>
              <a:rPr lang="en-US" altLang="ko-KR" sz="1000" b="1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000" b="1" dirty="0">
                <a:solidFill>
                  <a:schemeClr val="tx1"/>
                </a:solidFill>
              </a:rPr>
              <a:t>한 바퀴 완주 시 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ko-KR" altLang="en-US" sz="1000" b="1" dirty="0">
                <a:solidFill>
                  <a:schemeClr val="tx1"/>
                </a:solidFill>
              </a:rPr>
              <a:t>월급 획득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E3F964E-61D1-4713-A886-3491D7436C31}"/>
              </a:ext>
            </a:extLst>
          </p:cNvPr>
          <p:cNvCxnSpPr>
            <a:cxnSpLocks/>
          </p:cNvCxnSpPr>
          <p:nvPr/>
        </p:nvCxnSpPr>
        <p:spPr>
          <a:xfrm flipH="1" flipV="1">
            <a:off x="6543220" y="6286774"/>
            <a:ext cx="611064" cy="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974E162-A6A2-4491-A152-6115EB8B4C10}"/>
              </a:ext>
            </a:extLst>
          </p:cNvPr>
          <p:cNvCxnSpPr>
            <a:cxnSpLocks/>
          </p:cNvCxnSpPr>
          <p:nvPr/>
        </p:nvCxnSpPr>
        <p:spPr>
          <a:xfrm flipH="1" flipV="1">
            <a:off x="6264947" y="5727701"/>
            <a:ext cx="278273" cy="5590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D9E96BF-2DFE-4878-BA30-EA1828C18C65}"/>
              </a:ext>
            </a:extLst>
          </p:cNvPr>
          <p:cNvSpPr/>
          <p:nvPr/>
        </p:nvSpPr>
        <p:spPr>
          <a:xfrm>
            <a:off x="7154283" y="4924670"/>
            <a:ext cx="1767769" cy="7079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특수지역</a:t>
            </a:r>
            <a:r>
              <a:rPr lang="en-US" altLang="ko-KR" sz="1000" b="1" dirty="0">
                <a:solidFill>
                  <a:schemeClr val="tx1"/>
                </a:solidFill>
              </a:rPr>
              <a:t>(</a:t>
            </a:r>
            <a:r>
              <a:rPr lang="ko-KR" altLang="en-US" sz="1000" b="1" dirty="0">
                <a:solidFill>
                  <a:schemeClr val="tx1"/>
                </a:solidFill>
              </a:rPr>
              <a:t>사회복지기금</a:t>
            </a:r>
            <a:r>
              <a:rPr lang="en-US" altLang="ko-KR" sz="1000" b="1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000" b="1" dirty="0">
                <a:solidFill>
                  <a:schemeClr val="tx1"/>
                </a:solidFill>
              </a:rPr>
              <a:t>도착 시 접수처에 복지 기금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ko-KR" altLang="en-US" sz="1000" b="1" dirty="0">
                <a:solidFill>
                  <a:schemeClr val="tx1"/>
                </a:solidFill>
              </a:rPr>
              <a:t>기부를 해야 됨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0CE32D9-863D-42F8-93AA-55AC63F886AE}"/>
              </a:ext>
            </a:extLst>
          </p:cNvPr>
          <p:cNvCxnSpPr>
            <a:cxnSpLocks/>
          </p:cNvCxnSpPr>
          <p:nvPr/>
        </p:nvCxnSpPr>
        <p:spPr>
          <a:xfrm flipH="1" flipV="1">
            <a:off x="6543220" y="5278633"/>
            <a:ext cx="611064" cy="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B5D91C4-7876-4712-A495-CF94A884C6C1}"/>
              </a:ext>
            </a:extLst>
          </p:cNvPr>
          <p:cNvCxnSpPr>
            <a:cxnSpLocks/>
          </p:cNvCxnSpPr>
          <p:nvPr/>
        </p:nvCxnSpPr>
        <p:spPr>
          <a:xfrm flipH="1" flipV="1">
            <a:off x="6413793" y="4812461"/>
            <a:ext cx="172646" cy="4770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3779C153-8F75-45DF-952D-E32391CCF2A6}"/>
              </a:ext>
            </a:extLst>
          </p:cNvPr>
          <p:cNvSpPr/>
          <p:nvPr/>
        </p:nvSpPr>
        <p:spPr>
          <a:xfrm>
            <a:off x="162139" y="3125685"/>
            <a:ext cx="1767769" cy="7079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특수지역</a:t>
            </a:r>
            <a:r>
              <a:rPr lang="en-US" altLang="ko-KR" sz="1000" b="1" dirty="0">
                <a:solidFill>
                  <a:schemeClr val="tx1"/>
                </a:solidFill>
              </a:rPr>
              <a:t>(</a:t>
            </a:r>
            <a:r>
              <a:rPr lang="ko-KR" altLang="en-US" sz="1000" b="1" dirty="0" err="1">
                <a:solidFill>
                  <a:schemeClr val="tx1"/>
                </a:solidFill>
              </a:rPr>
              <a:t>황금열쇠</a:t>
            </a:r>
            <a:r>
              <a:rPr lang="en-US" altLang="ko-KR" sz="1000" b="1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000" b="1" dirty="0">
                <a:solidFill>
                  <a:schemeClr val="tx1"/>
                </a:solidFill>
              </a:rPr>
              <a:t>도착 시 보너스 금액 획득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69BBC949-66D4-4F21-BCDF-FB458FB58952}"/>
              </a:ext>
            </a:extLst>
          </p:cNvPr>
          <p:cNvCxnSpPr>
            <a:cxnSpLocks/>
            <a:stCxn id="88" idx="3"/>
          </p:cNvCxnSpPr>
          <p:nvPr/>
        </p:nvCxnSpPr>
        <p:spPr>
          <a:xfrm flipV="1">
            <a:off x="4020433" y="4924670"/>
            <a:ext cx="476746" cy="13114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FD9EDF5-26DE-4E58-BC02-DA418A315B83}"/>
              </a:ext>
            </a:extLst>
          </p:cNvPr>
          <p:cNvCxnSpPr>
            <a:cxnSpLocks/>
          </p:cNvCxnSpPr>
          <p:nvPr/>
        </p:nvCxnSpPr>
        <p:spPr>
          <a:xfrm flipV="1">
            <a:off x="1929909" y="3280095"/>
            <a:ext cx="531925" cy="1995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1C8426E-417E-4FD0-9444-9224685A2F87}"/>
              </a:ext>
            </a:extLst>
          </p:cNvPr>
          <p:cNvSpPr/>
          <p:nvPr/>
        </p:nvSpPr>
        <p:spPr>
          <a:xfrm>
            <a:off x="2252664" y="5882110"/>
            <a:ext cx="1767769" cy="7079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인수하기 버튼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ko-KR" altLang="en-US" sz="1000" b="1" dirty="0">
                <a:solidFill>
                  <a:schemeClr val="tx1"/>
                </a:solidFill>
              </a:rPr>
              <a:t>상대방 건물을 인수할 수 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ko-KR" altLang="en-US" sz="1000" b="1" dirty="0">
                <a:solidFill>
                  <a:schemeClr val="tx1"/>
                </a:solidFill>
              </a:rPr>
              <a:t>있음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CB8C1844-3551-40EB-B8DC-32568AD7A6FB}"/>
              </a:ext>
            </a:extLst>
          </p:cNvPr>
          <p:cNvSpPr/>
          <p:nvPr/>
        </p:nvSpPr>
        <p:spPr>
          <a:xfrm>
            <a:off x="7154283" y="3318128"/>
            <a:ext cx="1767769" cy="3787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현제 플레이어 턴 표시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77172561-54D6-43C7-866C-8F8EF13D183C}"/>
              </a:ext>
            </a:extLst>
          </p:cNvPr>
          <p:cNvCxnSpPr>
            <a:cxnSpLocks/>
          </p:cNvCxnSpPr>
          <p:nvPr/>
        </p:nvCxnSpPr>
        <p:spPr>
          <a:xfrm flipH="1">
            <a:off x="4731391" y="3504089"/>
            <a:ext cx="2408989" cy="215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42C407DF-230A-498C-BA19-89680C7F8D85}"/>
              </a:ext>
            </a:extLst>
          </p:cNvPr>
          <p:cNvSpPr/>
          <p:nvPr/>
        </p:nvSpPr>
        <p:spPr>
          <a:xfrm>
            <a:off x="4170498" y="3437389"/>
            <a:ext cx="531925" cy="1779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65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983917" cy="7079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61754" y="205108"/>
            <a:ext cx="6432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3600" dirty="0" err="1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주차별</a:t>
            </a:r>
            <a:r>
              <a:rPr lang="ko-KR" altLang="en-US" sz="3600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계획 현황</a:t>
            </a: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9A25EF43-8269-4FCF-AD33-7936904FF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84805"/>
              </p:ext>
            </p:extLst>
          </p:nvPr>
        </p:nvGraphicFramePr>
        <p:xfrm>
          <a:off x="703846" y="942475"/>
          <a:ext cx="7427497" cy="36970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4980">
                  <a:extLst>
                    <a:ext uri="{9D8B030D-6E8A-4147-A177-3AD203B41FA5}">
                      <a16:colId xmlns:a16="http://schemas.microsoft.com/office/drawing/2014/main" val="1651893251"/>
                    </a:ext>
                  </a:extLst>
                </a:gridCol>
                <a:gridCol w="1640974">
                  <a:extLst>
                    <a:ext uri="{9D8B030D-6E8A-4147-A177-3AD203B41FA5}">
                      <a16:colId xmlns:a16="http://schemas.microsoft.com/office/drawing/2014/main" val="3673577912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1752037448"/>
                    </a:ext>
                  </a:extLst>
                </a:gridCol>
                <a:gridCol w="2327443">
                  <a:extLst>
                    <a:ext uri="{9D8B030D-6E8A-4147-A177-3AD203B41FA5}">
                      <a16:colId xmlns:a16="http://schemas.microsoft.com/office/drawing/2014/main" val="3344429336"/>
                    </a:ext>
                  </a:extLst>
                </a:gridCol>
              </a:tblGrid>
              <a:tr h="31089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완성률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301814"/>
                  </a:ext>
                </a:extLst>
              </a:tr>
              <a:tr h="666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게임 제안서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게임 컨셉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진행 방향 정하기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100%</a:t>
                      </a:r>
                    </a:p>
                    <a:p>
                      <a:pPr latinLnBrk="1"/>
                      <a:r>
                        <a:rPr lang="ko-KR" altLang="en-US" sz="1000" dirty="0"/>
                        <a:t>컨셉을 정하고 룰 구상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955520"/>
                  </a:ext>
                </a:extLst>
              </a:tr>
              <a:tr h="666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리소스 수집 및 뼈대 잡기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게임에 필요한 비트맵 이미지 수집</a:t>
                      </a:r>
                      <a:endParaRPr lang="en-US" altLang="ko-KR" sz="10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게임의 전체적인 토대 및 디자인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/>
                        <a:t>100%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dirty="0"/>
                        <a:t>리소스 수집 완료 및 맵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699405"/>
                  </a:ext>
                </a:extLst>
              </a:tr>
              <a:tr h="666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캐릭터 움직임 및 컨트롤 다이얼로그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  </a:t>
                      </a:r>
                      <a:r>
                        <a:rPr lang="ko-KR" altLang="en-US" sz="1000" dirty="0"/>
                        <a:t>각 플레이어들 턴마다 선택할 수 있는 다이얼로그 세부 설정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-  </a:t>
                      </a:r>
                      <a:r>
                        <a:rPr lang="ko-KR" altLang="en-US" sz="1000" dirty="0"/>
                        <a:t>애니메이션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80%</a:t>
                      </a:r>
                    </a:p>
                    <a:p>
                      <a:pPr latinLnBrk="1"/>
                      <a:r>
                        <a:rPr lang="ko-KR" altLang="en-US" sz="1000" dirty="0"/>
                        <a:t>컨트롤 박스 구현 및 캐릭터 애니메이션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054373"/>
                  </a:ext>
                </a:extLst>
              </a:tr>
              <a:tr h="666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 마무리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  </a:t>
                      </a:r>
                      <a:r>
                        <a:rPr lang="ko-KR" altLang="en-US" sz="1000" dirty="0"/>
                        <a:t>부족한 부분 마무리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사운드 삽입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그 외 추가적 요소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70%</a:t>
                      </a:r>
                    </a:p>
                    <a:p>
                      <a:pPr latinLnBrk="1"/>
                      <a:r>
                        <a:rPr lang="ko-KR" altLang="en-US" sz="1000" dirty="0"/>
                        <a:t>게임 배경 사운드 추가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특수 지역 효과 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061964"/>
                  </a:ext>
                </a:extLst>
              </a:tr>
              <a:tr h="666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버그 잡기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최종 발표 준비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지속적으로 플레이하면서 버그 없애기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최종 발표 준비 및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100%</a:t>
                      </a:r>
                    </a:p>
                    <a:p>
                      <a:pPr latinLnBrk="1"/>
                      <a:r>
                        <a:rPr lang="ko-KR" altLang="en-US" sz="1000" dirty="0"/>
                        <a:t>버그 수정 및 결과 보고서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478806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8C48F1DA-72C8-4045-8C13-661BE6038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46" y="5182100"/>
            <a:ext cx="7427496" cy="14668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CE9AA1B-525F-44B0-B942-AB79DEE27C52}"/>
              </a:ext>
            </a:extLst>
          </p:cNvPr>
          <p:cNvSpPr/>
          <p:nvPr/>
        </p:nvSpPr>
        <p:spPr>
          <a:xfrm>
            <a:off x="703846" y="4752819"/>
            <a:ext cx="5468354" cy="3160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※ </a:t>
            </a:r>
            <a:r>
              <a:rPr lang="ko-KR" altLang="en-US" dirty="0">
                <a:solidFill>
                  <a:srgbClr val="FF0000"/>
                </a:solidFill>
              </a:rPr>
              <a:t>개인 팀이라 모든 개발은 혼자 했습니다</a:t>
            </a:r>
            <a:r>
              <a:rPr lang="en-US" altLang="ko-KR" dirty="0">
                <a:solidFill>
                  <a:srgbClr val="FF0000"/>
                </a:solidFill>
              </a:rPr>
              <a:t>. ※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23303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983917" cy="7079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61754" y="205108"/>
            <a:ext cx="496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</a:t>
            </a:r>
            <a:r>
              <a:rPr lang="ko-KR" altLang="en-US" sz="3600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부족한 점 및 후기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3E4DADF-8C1A-43A8-91B0-FB4199E00BAF}"/>
              </a:ext>
            </a:extLst>
          </p:cNvPr>
          <p:cNvSpPr/>
          <p:nvPr/>
        </p:nvSpPr>
        <p:spPr>
          <a:xfrm>
            <a:off x="393700" y="1311925"/>
            <a:ext cx="8242299" cy="4543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부족한 점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플레이어의 이동 애니메이션을 다양하게 구연하고 싶었는데 기본 밖에 못했습니다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100" dirty="0" err="1">
                <a:solidFill>
                  <a:schemeClr val="tx1"/>
                </a:solidFill>
              </a:rPr>
              <a:t>황금열쇠의</a:t>
            </a:r>
            <a:r>
              <a:rPr lang="ko-KR" altLang="en-US" sz="1100" dirty="0">
                <a:solidFill>
                  <a:schemeClr val="tx1"/>
                </a:solidFill>
              </a:rPr>
              <a:t> 효과를 다양하게 구연하고 싶었는데 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개밖에 못했습니다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컨트롤 별 효과음을 설정하고 싶었는데 </a:t>
            </a:r>
            <a:r>
              <a:rPr lang="ko-KR" altLang="en-US" sz="1100" dirty="0" err="1">
                <a:solidFill>
                  <a:schemeClr val="tx1"/>
                </a:solidFill>
              </a:rPr>
              <a:t>배경음</a:t>
            </a:r>
            <a:r>
              <a:rPr lang="ko-KR" altLang="en-US" sz="1100" dirty="0">
                <a:solidFill>
                  <a:schemeClr val="tx1"/>
                </a:solidFill>
              </a:rPr>
              <a:t> 밖에 못했습니다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우주센터의 효과를 구현 못했습니다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구현 못한 이유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다른 과목 </a:t>
            </a:r>
            <a:r>
              <a:rPr lang="ko-KR" altLang="en-US" sz="1100" dirty="0" err="1">
                <a:solidFill>
                  <a:schemeClr val="tx1"/>
                </a:solidFill>
              </a:rPr>
              <a:t>텀프로젝트와</a:t>
            </a:r>
            <a:r>
              <a:rPr lang="ko-KR" altLang="en-US" sz="1100" dirty="0">
                <a:solidFill>
                  <a:schemeClr val="tx1"/>
                </a:solidFill>
              </a:rPr>
              <a:t> 기말고사 과제 등으로 시간이 부족했습니다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ko-KR" altLang="en-US" sz="1400" b="1" dirty="0">
                <a:solidFill>
                  <a:schemeClr val="tx1"/>
                </a:solidFill>
              </a:rPr>
              <a:t>후기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100" dirty="0" err="1">
                <a:solidFill>
                  <a:schemeClr val="tx1"/>
                </a:solidFill>
              </a:rPr>
              <a:t>Api</a:t>
            </a:r>
            <a:r>
              <a:rPr lang="ko-KR" altLang="en-US" sz="1100" dirty="0">
                <a:solidFill>
                  <a:schemeClr val="tx1"/>
                </a:solidFill>
              </a:rPr>
              <a:t>를 이용해 간단한 </a:t>
            </a:r>
            <a:r>
              <a:rPr lang="en-US" altLang="ko-KR" sz="1100" dirty="0">
                <a:solidFill>
                  <a:schemeClr val="tx1"/>
                </a:solidFill>
              </a:rPr>
              <a:t>2d </a:t>
            </a:r>
            <a:r>
              <a:rPr lang="ko-KR" altLang="en-US" sz="1100" dirty="0">
                <a:solidFill>
                  <a:schemeClr val="tx1"/>
                </a:solidFill>
              </a:rPr>
              <a:t>게임을 만들어 봤는데 </a:t>
            </a:r>
            <a:r>
              <a:rPr lang="en-US" altLang="ko-KR" sz="1100" dirty="0">
                <a:solidFill>
                  <a:schemeClr val="tx1"/>
                </a:solidFill>
              </a:rPr>
              <a:t>c</a:t>
            </a:r>
            <a:r>
              <a:rPr lang="ko-KR" altLang="en-US" sz="1100" dirty="0">
                <a:solidFill>
                  <a:schemeClr val="tx1"/>
                </a:solidFill>
              </a:rPr>
              <a:t>로 이미지가 없는 게임을 만들 때 보다 훨씬 재미있고 보람찬 게임 제작이었다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다만 다른 과목 과제와 기말고사가 겹쳐서 많은 시간을 할애하지 못한 게 좀 아쉽다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이번 프로젝트를 통해 게임의 기본적인 구조를 알았고 </a:t>
            </a:r>
            <a:r>
              <a:rPr lang="en-US" altLang="ko-KR" sz="1100" dirty="0" err="1">
                <a:solidFill>
                  <a:schemeClr val="tx1"/>
                </a:solidFill>
              </a:rPr>
              <a:t>gdi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비트맵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타이머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더블 </a:t>
            </a:r>
            <a:r>
              <a:rPr lang="ko-KR" altLang="en-US" sz="1100" dirty="0" err="1">
                <a:solidFill>
                  <a:schemeClr val="tx1"/>
                </a:solidFill>
              </a:rPr>
              <a:t>버퍼링</a:t>
            </a:r>
            <a:r>
              <a:rPr lang="ko-KR" altLang="en-US" sz="1100" dirty="0">
                <a:solidFill>
                  <a:schemeClr val="tx1"/>
                </a:solidFill>
              </a:rPr>
              <a:t> 같은 </a:t>
            </a:r>
            <a:r>
              <a:rPr lang="en-US" altLang="ko-KR" sz="1100" dirty="0">
                <a:solidFill>
                  <a:schemeClr val="tx1"/>
                </a:solidFill>
              </a:rPr>
              <a:t>window </a:t>
            </a:r>
            <a:r>
              <a:rPr lang="en-US" altLang="ko-KR" sz="1100" dirty="0" err="1">
                <a:solidFill>
                  <a:schemeClr val="tx1"/>
                </a:solidFill>
              </a:rPr>
              <a:t>api</a:t>
            </a:r>
            <a:r>
              <a:rPr lang="ko-KR" altLang="en-US" sz="1100" dirty="0">
                <a:solidFill>
                  <a:schemeClr val="tx1"/>
                </a:solidFill>
              </a:rPr>
              <a:t>의 기능들을 사용하면서 좀 더 익숙해진 것 같다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679782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</TotalTime>
  <Words>788</Words>
  <Application>Microsoft Office PowerPoint</Application>
  <PresentationFormat>화면 슬라이드 쇼(4:3)</PresentationFormat>
  <Paragraphs>142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Karmatic Arcade</vt:lpstr>
      <vt:lpstr>LVDC Game Over 2</vt:lpstr>
      <vt:lpstr>나눔고딕 ExtraBold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 chunjae</dc:creator>
  <cp:lastModifiedBy>야 준서</cp:lastModifiedBy>
  <cp:revision>30</cp:revision>
  <dcterms:created xsi:type="dcterms:W3CDTF">2015-03-01T15:12:57Z</dcterms:created>
  <dcterms:modified xsi:type="dcterms:W3CDTF">2020-06-21T16:55:32Z</dcterms:modified>
</cp:coreProperties>
</file>