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81" r:id="rId5"/>
    <p:sldId id="284" r:id="rId6"/>
    <p:sldId id="278" r:id="rId7"/>
    <p:sldId id="261" r:id="rId8"/>
    <p:sldId id="273" r:id="rId9"/>
    <p:sldId id="297" r:id="rId10"/>
    <p:sldId id="279" r:id="rId11"/>
    <p:sldId id="277" r:id="rId12"/>
    <p:sldId id="295" r:id="rId13"/>
    <p:sldId id="293" r:id="rId14"/>
    <p:sldId id="280" r:id="rId15"/>
    <p:sldId id="266" r:id="rId16"/>
    <p:sldId id="292" r:id="rId17"/>
    <p:sldId id="265"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ACE4B-E995-45DB-9C16-8B00F839D638}" v="6" dt="2025-01-19T19:30:09.551"/>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varScale="1">
        <p:scale>
          <a:sx n="67" d="100"/>
          <a:sy n="67" d="100"/>
        </p:scale>
        <p:origin x="572" y="5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jur Khanna" userId="9afbb2e730cd1591" providerId="LiveId" clId="{FD8ACE4B-E995-45DB-9C16-8B00F839D638}"/>
    <pc:docChg chg="custSel addSld delSld modSld sldOrd">
      <pc:chgData name="Yajur Khanna" userId="9afbb2e730cd1591" providerId="LiveId" clId="{FD8ACE4B-E995-45DB-9C16-8B00F839D638}" dt="2025-01-19T19:59:26.065" v="1130" actId="20577"/>
      <pc:docMkLst>
        <pc:docMk/>
      </pc:docMkLst>
      <pc:sldChg chg="addSp delSp modSp mod">
        <pc:chgData name="Yajur Khanna" userId="9afbb2e730cd1591" providerId="LiveId" clId="{FD8ACE4B-E995-45DB-9C16-8B00F839D638}" dt="2025-01-19T19:35:07.239" v="1128" actId="20577"/>
        <pc:sldMkLst>
          <pc:docMk/>
          <pc:sldMk cId="729609147" sldId="265"/>
        </pc:sldMkLst>
        <pc:spChg chg="mod">
          <ac:chgData name="Yajur Khanna" userId="9afbb2e730cd1591" providerId="LiveId" clId="{FD8ACE4B-E995-45DB-9C16-8B00F839D638}" dt="2025-01-19T19:35:07.239" v="1128" actId="20577"/>
          <ac:spMkLst>
            <pc:docMk/>
            <pc:sldMk cId="729609147" sldId="265"/>
            <ac:spMk id="2" creationId="{314C27C8-165C-5513-DB4B-9D840097C545}"/>
          </ac:spMkLst>
        </pc:spChg>
        <pc:spChg chg="add del mod">
          <ac:chgData name="Yajur Khanna" userId="9afbb2e730cd1591" providerId="LiveId" clId="{FD8ACE4B-E995-45DB-9C16-8B00F839D638}" dt="2025-01-19T18:59:29.440" v="347" actId="931"/>
          <ac:spMkLst>
            <pc:docMk/>
            <pc:sldMk cId="729609147" sldId="265"/>
            <ac:spMk id="10" creationId="{BBB2A588-8BCF-9F72-4EE4-2A8EB2D7F757}"/>
          </ac:spMkLst>
        </pc:spChg>
        <pc:picChg chg="add mod">
          <ac:chgData name="Yajur Khanna" userId="9afbb2e730cd1591" providerId="LiveId" clId="{FD8ACE4B-E995-45DB-9C16-8B00F839D638}" dt="2025-01-19T19:00:48.945" v="357" actId="1076"/>
          <ac:picMkLst>
            <pc:docMk/>
            <pc:sldMk cId="729609147" sldId="265"/>
            <ac:picMk id="4" creationId="{A89D7037-0E7B-86BC-F951-CB7DE563EBE7}"/>
          </ac:picMkLst>
        </pc:picChg>
      </pc:sldChg>
      <pc:sldChg chg="addSp delSp modSp mod ord">
        <pc:chgData name="Yajur Khanna" userId="9afbb2e730cd1591" providerId="LiveId" clId="{FD8ACE4B-E995-45DB-9C16-8B00F839D638}" dt="2025-01-19T19:16:54.769" v="997" actId="207"/>
        <pc:sldMkLst>
          <pc:docMk/>
          <pc:sldMk cId="643777997" sldId="266"/>
        </pc:sldMkLst>
        <pc:spChg chg="mod">
          <ac:chgData name="Yajur Khanna" userId="9afbb2e730cd1591" providerId="LiveId" clId="{FD8ACE4B-E995-45DB-9C16-8B00F839D638}" dt="2025-01-19T19:09:35.533" v="480" actId="20577"/>
          <ac:spMkLst>
            <pc:docMk/>
            <pc:sldMk cId="643777997" sldId="266"/>
            <ac:spMk id="2" creationId="{5D030A76-B788-B363-104E-266B7C7F7208}"/>
          </ac:spMkLst>
        </pc:spChg>
        <pc:spChg chg="mod">
          <ac:chgData name="Yajur Khanna" userId="9afbb2e730cd1591" providerId="LiveId" clId="{FD8ACE4B-E995-45DB-9C16-8B00F839D638}" dt="2025-01-19T19:16:54.769" v="997" actId="207"/>
          <ac:spMkLst>
            <pc:docMk/>
            <pc:sldMk cId="643777997" sldId="266"/>
            <ac:spMk id="3" creationId="{05948542-FCE1-3AE6-C6C9-17975609DF70}"/>
          </ac:spMkLst>
        </pc:spChg>
        <pc:spChg chg="del mod">
          <ac:chgData name="Yajur Khanna" userId="9afbb2e730cd1591" providerId="LiveId" clId="{FD8ACE4B-E995-45DB-9C16-8B00F839D638}" dt="2025-01-19T19:09:56.404" v="482" actId="931"/>
          <ac:spMkLst>
            <pc:docMk/>
            <pc:sldMk cId="643777997" sldId="266"/>
            <ac:spMk id="4" creationId="{3EE67564-0457-E486-97D0-8109D2C97B3F}"/>
          </ac:spMkLst>
        </pc:spChg>
        <pc:picChg chg="add mod">
          <ac:chgData name="Yajur Khanna" userId="9afbb2e730cd1591" providerId="LiveId" clId="{FD8ACE4B-E995-45DB-9C16-8B00F839D638}" dt="2025-01-19T19:09:56.404" v="482" actId="931"/>
          <ac:picMkLst>
            <pc:docMk/>
            <pc:sldMk cId="643777997" sldId="266"/>
            <ac:picMk id="7" creationId="{BAB40C0F-4BE2-1F6F-C2B5-9122109DB5FA}"/>
          </ac:picMkLst>
        </pc:picChg>
      </pc:sldChg>
      <pc:sldChg chg="modSp mod">
        <pc:chgData name="Yajur Khanna" userId="9afbb2e730cd1591" providerId="LiveId" clId="{FD8ACE4B-E995-45DB-9C16-8B00F839D638}" dt="2025-01-09T15:23:11.587" v="92" actId="20577"/>
        <pc:sldMkLst>
          <pc:docMk/>
          <pc:sldMk cId="1649597717" sldId="277"/>
        </pc:sldMkLst>
        <pc:spChg chg="mod">
          <ac:chgData name="Yajur Khanna" userId="9afbb2e730cd1591" providerId="LiveId" clId="{FD8ACE4B-E995-45DB-9C16-8B00F839D638}" dt="2025-01-09T15:23:11.587" v="92" actId="20577"/>
          <ac:spMkLst>
            <pc:docMk/>
            <pc:sldMk cId="1649597717" sldId="277"/>
            <ac:spMk id="3" creationId="{ECC8AA23-D8D0-93BE-5C5F-103A750B0D2F}"/>
          </ac:spMkLst>
        </pc:spChg>
      </pc:sldChg>
      <pc:sldChg chg="modSp mod">
        <pc:chgData name="Yajur Khanna" userId="9afbb2e730cd1591" providerId="LiveId" clId="{FD8ACE4B-E995-45DB-9C16-8B00F839D638}" dt="2025-01-09T15:22:19.670" v="0" actId="20577"/>
        <pc:sldMkLst>
          <pc:docMk/>
          <pc:sldMk cId="2243159397" sldId="279"/>
        </pc:sldMkLst>
        <pc:spChg chg="mod">
          <ac:chgData name="Yajur Khanna" userId="9afbb2e730cd1591" providerId="LiveId" clId="{FD8ACE4B-E995-45DB-9C16-8B00F839D638}" dt="2025-01-09T15:22:19.670" v="0" actId="20577"/>
          <ac:spMkLst>
            <pc:docMk/>
            <pc:sldMk cId="2243159397" sldId="279"/>
            <ac:spMk id="31" creationId="{476C1DE1-B86A-C462-BF26-4B9CDB31B72E}"/>
          </ac:spMkLst>
        </pc:spChg>
      </pc:sldChg>
      <pc:sldChg chg="modSp mod">
        <pc:chgData name="Yajur Khanna" userId="9afbb2e730cd1591" providerId="LiveId" clId="{FD8ACE4B-E995-45DB-9C16-8B00F839D638}" dt="2025-01-19T19:19:16.958" v="1068" actId="20577"/>
        <pc:sldMkLst>
          <pc:docMk/>
          <pc:sldMk cId="467869221" sldId="280"/>
        </pc:sldMkLst>
        <pc:spChg chg="mod">
          <ac:chgData name="Yajur Khanna" userId="9afbb2e730cd1591" providerId="LiveId" clId="{FD8ACE4B-E995-45DB-9C16-8B00F839D638}" dt="2025-01-19T19:19:16.958" v="1068" actId="20577"/>
          <ac:spMkLst>
            <pc:docMk/>
            <pc:sldMk cId="467869221" sldId="280"/>
            <ac:spMk id="3" creationId="{B2F3FA79-DE26-1F2A-0CF7-5671B73C8B6F}"/>
          </ac:spMkLst>
        </pc:spChg>
      </pc:sldChg>
      <pc:sldChg chg="modSp mod">
        <pc:chgData name="Yajur Khanna" userId="9afbb2e730cd1591" providerId="LiveId" clId="{FD8ACE4B-E995-45DB-9C16-8B00F839D638}" dt="2025-01-19T19:59:26.065" v="1130" actId="20577"/>
        <pc:sldMkLst>
          <pc:docMk/>
          <pc:sldMk cId="2184472291" sldId="282"/>
        </pc:sldMkLst>
        <pc:spChg chg="mod">
          <ac:chgData name="Yajur Khanna" userId="9afbb2e730cd1591" providerId="LiveId" clId="{FD8ACE4B-E995-45DB-9C16-8B00F839D638}" dt="2025-01-19T19:59:26.065" v="1130" actId="20577"/>
          <ac:spMkLst>
            <pc:docMk/>
            <pc:sldMk cId="2184472291" sldId="282"/>
            <ac:spMk id="8" creationId="{86613063-168A-02B8-4326-BB842F3B83E2}"/>
          </ac:spMkLst>
        </pc:spChg>
      </pc:sldChg>
      <pc:sldChg chg="addSp delSp modSp mod ord">
        <pc:chgData name="Yajur Khanna" userId="9afbb2e730cd1591" providerId="LiveId" clId="{FD8ACE4B-E995-45DB-9C16-8B00F839D638}" dt="2025-01-19T19:34:34.465" v="1107" actId="1076"/>
        <pc:sldMkLst>
          <pc:docMk/>
          <pc:sldMk cId="4233691277" sldId="292"/>
        </pc:sldMkLst>
        <pc:spChg chg="mod">
          <ac:chgData name="Yajur Khanna" userId="9afbb2e730cd1591" providerId="LiveId" clId="{FD8ACE4B-E995-45DB-9C16-8B00F839D638}" dt="2025-01-19T19:33:39.366" v="1093" actId="1076"/>
          <ac:spMkLst>
            <pc:docMk/>
            <pc:sldMk cId="4233691277" sldId="292"/>
            <ac:spMk id="2" creationId="{9760FE33-53A6-E75A-9BA0-8B7B1BFDD51E}"/>
          </ac:spMkLst>
        </pc:spChg>
        <pc:spChg chg="add del mod">
          <ac:chgData name="Yajur Khanna" userId="9afbb2e730cd1591" providerId="LiveId" clId="{FD8ACE4B-E995-45DB-9C16-8B00F839D638}" dt="2025-01-19T19:17:54.748" v="1055" actId="478"/>
          <ac:spMkLst>
            <pc:docMk/>
            <pc:sldMk cId="4233691277" sldId="292"/>
            <ac:spMk id="4" creationId="{7C297009-5C83-A112-8C1C-8D2062AF479C}"/>
          </ac:spMkLst>
        </pc:spChg>
        <pc:spChg chg="add del mod">
          <ac:chgData name="Yajur Khanna" userId="9afbb2e730cd1591" providerId="LiveId" clId="{FD8ACE4B-E995-45DB-9C16-8B00F839D638}" dt="2025-01-19T19:30:20.130" v="1073" actId="21"/>
          <ac:spMkLst>
            <pc:docMk/>
            <pc:sldMk cId="4233691277" sldId="292"/>
            <ac:spMk id="7" creationId="{6E256BBC-C315-6AEF-4505-BDF491B8DDBF}"/>
          </ac:spMkLst>
        </pc:spChg>
        <pc:graphicFrameChg chg="del">
          <ac:chgData name="Yajur Khanna" userId="9afbb2e730cd1591" providerId="LiveId" clId="{FD8ACE4B-E995-45DB-9C16-8B00F839D638}" dt="2025-01-19T19:17:50.257" v="1053" actId="478"/>
          <ac:graphicFrameMkLst>
            <pc:docMk/>
            <pc:sldMk cId="4233691277" sldId="292"/>
            <ac:graphicFrameMk id="12" creationId="{CB65501E-A327-D358-9D08-A3694677266E}"/>
          </ac:graphicFrameMkLst>
        </pc:graphicFrameChg>
        <pc:picChg chg="add mod">
          <ac:chgData name="Yajur Khanna" userId="9afbb2e730cd1591" providerId="LiveId" clId="{FD8ACE4B-E995-45DB-9C16-8B00F839D638}" dt="2025-01-19T19:34:23.572" v="1104" actId="1076"/>
          <ac:picMkLst>
            <pc:docMk/>
            <pc:sldMk cId="4233691277" sldId="292"/>
            <ac:picMk id="6" creationId="{9838B3D3-E26B-64A7-3F0A-0586F52C8275}"/>
          </ac:picMkLst>
        </pc:picChg>
        <pc:picChg chg="add del mod">
          <ac:chgData name="Yajur Khanna" userId="9afbb2e730cd1591" providerId="LiveId" clId="{FD8ACE4B-E995-45DB-9C16-8B00F839D638}" dt="2025-01-19T19:31:14.529" v="1077" actId="478"/>
          <ac:picMkLst>
            <pc:docMk/>
            <pc:sldMk cId="4233691277" sldId="292"/>
            <ac:picMk id="9" creationId="{69D03AD6-C21E-4CAC-C226-054BFA1FB2FD}"/>
          </ac:picMkLst>
        </pc:picChg>
        <pc:picChg chg="add mod">
          <ac:chgData name="Yajur Khanna" userId="9afbb2e730cd1591" providerId="LiveId" clId="{FD8ACE4B-E995-45DB-9C16-8B00F839D638}" dt="2025-01-19T19:34:28.732" v="1105" actId="1076"/>
          <ac:picMkLst>
            <pc:docMk/>
            <pc:sldMk cId="4233691277" sldId="292"/>
            <ac:picMk id="11" creationId="{2D9625C7-4D39-812B-46EA-2EB608FD12D1}"/>
          </ac:picMkLst>
        </pc:picChg>
        <pc:picChg chg="add mod">
          <ac:chgData name="Yajur Khanna" userId="9afbb2e730cd1591" providerId="LiveId" clId="{FD8ACE4B-E995-45DB-9C16-8B00F839D638}" dt="2025-01-19T19:34:31.433" v="1106" actId="1076"/>
          <ac:picMkLst>
            <pc:docMk/>
            <pc:sldMk cId="4233691277" sldId="292"/>
            <ac:picMk id="14" creationId="{0D8F595B-2672-1CAE-4EA8-4348B52229C9}"/>
          </ac:picMkLst>
        </pc:picChg>
        <pc:picChg chg="add mod">
          <ac:chgData name="Yajur Khanna" userId="9afbb2e730cd1591" providerId="LiveId" clId="{FD8ACE4B-E995-45DB-9C16-8B00F839D638}" dt="2025-01-19T19:34:34.465" v="1107" actId="1076"/>
          <ac:picMkLst>
            <pc:docMk/>
            <pc:sldMk cId="4233691277" sldId="292"/>
            <ac:picMk id="16" creationId="{E64539DC-221B-508D-859F-2FE3FAA3EC3C}"/>
          </ac:picMkLst>
        </pc:picChg>
      </pc:sldChg>
      <pc:sldChg chg="modSp mod">
        <pc:chgData name="Yajur Khanna" userId="9afbb2e730cd1591" providerId="LiveId" clId="{FD8ACE4B-E995-45DB-9C16-8B00F839D638}" dt="2025-01-11T16:53:29.311" v="249" actId="20577"/>
        <pc:sldMkLst>
          <pc:docMk/>
          <pc:sldMk cId="2248129185" sldId="293"/>
        </pc:sldMkLst>
        <pc:spChg chg="mod">
          <ac:chgData name="Yajur Khanna" userId="9afbb2e730cd1591" providerId="LiveId" clId="{FD8ACE4B-E995-45DB-9C16-8B00F839D638}" dt="2025-01-11T16:53:29.311" v="249" actId="20577"/>
          <ac:spMkLst>
            <pc:docMk/>
            <pc:sldMk cId="2248129185" sldId="293"/>
            <ac:spMk id="2" creationId="{14C43238-6842-BBA1-FF3C-74BFFFC70D13}"/>
          </ac:spMkLst>
        </pc:spChg>
      </pc:sldChg>
      <pc:sldChg chg="modSp mod">
        <pc:chgData name="Yajur Khanna" userId="9afbb2e730cd1591" providerId="LiveId" clId="{FD8ACE4B-E995-45DB-9C16-8B00F839D638}" dt="2025-01-11T16:45:59.215" v="198" actId="115"/>
        <pc:sldMkLst>
          <pc:docMk/>
          <pc:sldMk cId="2002857614" sldId="295"/>
        </pc:sldMkLst>
        <pc:spChg chg="mod">
          <ac:chgData name="Yajur Khanna" userId="9afbb2e730cd1591" providerId="LiveId" clId="{FD8ACE4B-E995-45DB-9C16-8B00F839D638}" dt="2025-01-11T16:45:59.215" v="198" actId="115"/>
          <ac:spMkLst>
            <pc:docMk/>
            <pc:sldMk cId="2002857614" sldId="295"/>
            <ac:spMk id="4" creationId="{E13AB55D-9CBB-96DC-9DFE-A71CF8A5DEB9}"/>
          </ac:spMkLst>
        </pc:spChg>
      </pc:sldChg>
      <pc:sldChg chg="addSp delSp modSp new del mod">
        <pc:chgData name="Yajur Khanna" userId="9afbb2e730cd1591" providerId="LiveId" clId="{FD8ACE4B-E995-45DB-9C16-8B00F839D638}" dt="2025-01-11T16:49:59.927" v="210" actId="2696"/>
        <pc:sldMkLst>
          <pc:docMk/>
          <pc:sldMk cId="28464271" sldId="296"/>
        </pc:sldMkLst>
      </pc:sldChg>
      <pc:sldChg chg="delSp modSp add mod ord">
        <pc:chgData name="Yajur Khanna" userId="9afbb2e730cd1591" providerId="LiveId" clId="{FD8ACE4B-E995-45DB-9C16-8B00F839D638}" dt="2025-01-11T17:01:24.648" v="251"/>
        <pc:sldMkLst>
          <pc:docMk/>
          <pc:sldMk cId="474984258" sldId="297"/>
        </pc:sldMkLst>
        <pc:spChg chg="mod">
          <ac:chgData name="Yajur Khanna" userId="9afbb2e730cd1591" providerId="LiveId" clId="{FD8ACE4B-E995-45DB-9C16-8B00F839D638}" dt="2025-01-11T16:51:53.844" v="225" actId="27636"/>
          <ac:spMkLst>
            <pc:docMk/>
            <pc:sldMk cId="474984258" sldId="297"/>
            <ac:spMk id="4" creationId="{F0C92B6B-1DF7-1836-DF45-3511DCD679B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1/20/2025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6T20:08:58.599"/>
    </inkml:context>
    <inkml:brush xml:id="br0">
      <inkml:brushProperty name="width" value="0.35" units="cm"/>
      <inkml:brushProperty name="height" value="0.35" units="cm"/>
      <inkml:brushProperty name="color" value="#FFFFFF"/>
    </inkml:brush>
  </inkml:definitions>
  <inkml:trace contextRef="#ctx0" brushRef="#br0">1 1 24575,'0'14'0,"2"0"0,0 0 0,0 0 0,9 26 0,1 1 0,25 116 0,62 293 0,-65-186 0,-29-217 0,3 0 0,1-1 0,24 68 0,-22-81 0,-2 1 0,-1 0 0,-2 0 0,-2 1 0,1 58 0,-5-75 0,1 0 0,1 0 0,0 0 0,2-1 0,0 1 0,10 29 0,0 0 0,-2 0 0,10 83 0,-15-87 0,11 147 0,-5-41 0,-6-6 0,-4-29 0,2-90 342,-5-23-377,1-1 0,-1 0 0,0 1 0,0-1 0,0 1 1,1-1-1,-1 0 0,0 0 0,1 1 0,-1-1 0,0 0 1,1 1-1,-1-1 0,0 0 0,1 0 0,-1 0 0,1 1 1,-1-1-1,0 0 0,1 0 0,-1 0 0,1 0 1,-1 0-1,0 0 0,1 0 0,-1 0 0,1 0 0,-1 0 1,1 0-1,-1 0 0,0 0 0,1 0 0,-1 0 0,1 0 1,-1 0-1,0-1 0,1 1 0,-1 0 0,1 0 0,-1 0 1,0-1-1,1 1 0,-1 0 0,0-1 0,1 1 0,-1 0 1,0-1-1,1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298638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4E77-8F7F-C091-A6CD-F95913330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F8D03-BCD3-2516-5A17-7890FD56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3AAD0-5D1A-5384-531C-8A99D3C15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E54F1F-92BA-AFB1-9D22-E7208D0FEDEF}"/>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412627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C522B-4FFC-EB6A-C5D1-4E02743EC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29D652-94AF-CA9B-D6E3-8360356F6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E5374-B5A8-4B44-9FAC-1EA13CEFD1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8C1026-FECA-2651-24D1-33C90BA92D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7812-3409-784D-BAE7-ABE53735D5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4983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64F7-733C-890D-D5EA-5830D8D0CA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492F2-4398-E756-7179-B327C024EF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A15E7-8F3A-79ED-629B-392CAC4B4A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7B13CE-91E9-5C8A-D9E2-7EC36A0E1F0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7812-3409-784D-BAE7-ABE53735D5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09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418661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1/20/2025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1/20/2025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1/20/2025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8.png"/><Relationship Id="rId7"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3999" y="2221992"/>
            <a:ext cx="9144000" cy="2286000"/>
          </a:xfrm>
        </p:spPr>
        <p:txBody>
          <a:bodyPr/>
          <a:lstStyle/>
          <a:p>
            <a:r>
              <a:rPr lang="en-US" dirty="0"/>
              <a:t>IMPLEMENTING MICROGRAD</a:t>
            </a:r>
          </a:p>
        </p:txBody>
      </p:sp>
      <p:sp>
        <p:nvSpPr>
          <p:cNvPr id="2" name="TextBox 1">
            <a:extLst>
              <a:ext uri="{FF2B5EF4-FFF2-40B4-BE49-F238E27FC236}">
                <a16:creationId xmlns:a16="http://schemas.microsoft.com/office/drawing/2014/main" id="{6081F0BF-7AC7-5EF6-95BA-8D39520EABDF}"/>
              </a:ext>
            </a:extLst>
          </p:cNvPr>
          <p:cNvSpPr txBox="1"/>
          <p:nvPr/>
        </p:nvSpPr>
        <p:spPr>
          <a:xfrm>
            <a:off x="3663170" y="3630169"/>
            <a:ext cx="4865657" cy="461665"/>
          </a:xfrm>
          <a:prstGeom prst="rect">
            <a:avLst/>
          </a:prstGeom>
          <a:noFill/>
        </p:spPr>
        <p:txBody>
          <a:bodyPr wrap="square" rtlCol="0">
            <a:spAutoFit/>
          </a:bodyPr>
          <a:lstStyle/>
          <a:p>
            <a:r>
              <a:rPr lang="en-US" sz="2400" dirty="0">
                <a:solidFill>
                  <a:schemeClr val="bg1"/>
                </a:solidFill>
              </a:rPr>
              <a:t>A NEURAL NETWORK FROM SCRATCH</a:t>
            </a:r>
            <a:endParaRPr lang="en-IN" sz="2400" dirty="0">
              <a:solidFill>
                <a:schemeClr val="bg1"/>
              </a:solidFill>
            </a:endParaRP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3238-6842-BBA1-FF3C-74BFFFC70D13}"/>
              </a:ext>
            </a:extLst>
          </p:cNvPr>
          <p:cNvSpPr>
            <a:spLocks noGrp="1"/>
          </p:cNvSpPr>
          <p:nvPr>
            <p:ph type="title"/>
          </p:nvPr>
        </p:nvSpPr>
        <p:spPr/>
        <p:txBody>
          <a:bodyPr/>
          <a:lstStyle/>
          <a:p>
            <a:r>
              <a:rPr lang="en-US" dirty="0"/>
              <a:t>Example of forward and backward propagation In neural networks</a:t>
            </a:r>
            <a:endParaRPr lang="en-IN" dirty="0"/>
          </a:p>
        </p:txBody>
      </p:sp>
      <p:sp>
        <p:nvSpPr>
          <p:cNvPr id="3" name="Content Placeholder 2">
            <a:extLst>
              <a:ext uri="{FF2B5EF4-FFF2-40B4-BE49-F238E27FC236}">
                <a16:creationId xmlns:a16="http://schemas.microsoft.com/office/drawing/2014/main" id="{64B33E3F-EED5-C7A2-8697-26662521417D}"/>
              </a:ext>
            </a:extLst>
          </p:cNvPr>
          <p:cNvSpPr>
            <a:spLocks noGrp="1"/>
          </p:cNvSpPr>
          <p:nvPr>
            <p:ph sz="quarter" idx="13"/>
          </p:nvPr>
        </p:nvSpPr>
        <p:spPr>
          <a:xfrm>
            <a:off x="88390" y="1919008"/>
            <a:ext cx="5906993" cy="4137189"/>
          </a:xfrm>
        </p:spPr>
        <p:txBody>
          <a:bodyPr/>
          <a:lstStyle/>
          <a:p>
            <a:pPr algn="ctr"/>
            <a:r>
              <a:rPr lang="en-US" dirty="0"/>
              <a:t>Forward</a:t>
            </a:r>
          </a:p>
          <a:p>
            <a:endParaRPr lang="en-IN" dirty="0"/>
          </a:p>
        </p:txBody>
      </p:sp>
      <p:sp>
        <p:nvSpPr>
          <p:cNvPr id="4" name="Content Placeholder 3">
            <a:extLst>
              <a:ext uri="{FF2B5EF4-FFF2-40B4-BE49-F238E27FC236}">
                <a16:creationId xmlns:a16="http://schemas.microsoft.com/office/drawing/2014/main" id="{1BB3216B-3837-AD9D-CC06-4566DB89B79F}"/>
              </a:ext>
            </a:extLst>
          </p:cNvPr>
          <p:cNvSpPr>
            <a:spLocks noGrp="1"/>
          </p:cNvSpPr>
          <p:nvPr>
            <p:ph sz="quarter" idx="14"/>
          </p:nvPr>
        </p:nvSpPr>
        <p:spPr>
          <a:xfrm>
            <a:off x="6196615" y="1919007"/>
            <a:ext cx="5906996" cy="4137189"/>
          </a:xfrm>
        </p:spPr>
        <p:txBody>
          <a:bodyPr/>
          <a:lstStyle/>
          <a:p>
            <a:pPr algn="ctr"/>
            <a:r>
              <a:rPr lang="en-US" dirty="0"/>
              <a:t>Backward</a:t>
            </a:r>
            <a:endParaRPr lang="en-IN" dirty="0"/>
          </a:p>
        </p:txBody>
      </p:sp>
      <p:pic>
        <p:nvPicPr>
          <p:cNvPr id="6" name="Picture 5">
            <a:extLst>
              <a:ext uri="{FF2B5EF4-FFF2-40B4-BE49-F238E27FC236}">
                <a16:creationId xmlns:a16="http://schemas.microsoft.com/office/drawing/2014/main" id="{01D01A38-2187-F371-FA04-52051531B616}"/>
              </a:ext>
            </a:extLst>
          </p:cNvPr>
          <p:cNvPicPr>
            <a:picLocks noChangeAspect="1"/>
          </p:cNvPicPr>
          <p:nvPr/>
        </p:nvPicPr>
        <p:blipFill>
          <a:blip r:embed="rId3"/>
          <a:stretch>
            <a:fillRect/>
          </a:stretch>
        </p:blipFill>
        <p:spPr>
          <a:xfrm>
            <a:off x="1543731" y="2380393"/>
            <a:ext cx="2943636" cy="1829055"/>
          </a:xfrm>
          <a:prstGeom prst="rect">
            <a:avLst/>
          </a:prstGeom>
        </p:spPr>
      </p:pic>
      <p:pic>
        <p:nvPicPr>
          <p:cNvPr id="8" name="Picture 7">
            <a:extLst>
              <a:ext uri="{FF2B5EF4-FFF2-40B4-BE49-F238E27FC236}">
                <a16:creationId xmlns:a16="http://schemas.microsoft.com/office/drawing/2014/main" id="{E07FF8CC-DAE9-3880-7C59-AAA64B661256}"/>
              </a:ext>
            </a:extLst>
          </p:cNvPr>
          <p:cNvPicPr>
            <a:picLocks noChangeAspect="1"/>
          </p:cNvPicPr>
          <p:nvPr/>
        </p:nvPicPr>
        <p:blipFill>
          <a:blip r:embed="rId4"/>
          <a:stretch>
            <a:fillRect/>
          </a:stretch>
        </p:blipFill>
        <p:spPr>
          <a:xfrm>
            <a:off x="92422" y="4436816"/>
            <a:ext cx="5808506" cy="937372"/>
          </a:xfrm>
          <a:prstGeom prst="rect">
            <a:avLst/>
          </a:prstGeom>
        </p:spPr>
      </p:pic>
      <p:pic>
        <p:nvPicPr>
          <p:cNvPr id="10" name="Picture 9">
            <a:extLst>
              <a:ext uri="{FF2B5EF4-FFF2-40B4-BE49-F238E27FC236}">
                <a16:creationId xmlns:a16="http://schemas.microsoft.com/office/drawing/2014/main" id="{3934A8CC-CCD7-CDB3-A4F5-D9644F111A28}"/>
              </a:ext>
            </a:extLst>
          </p:cNvPr>
          <p:cNvPicPr>
            <a:picLocks noChangeAspect="1"/>
          </p:cNvPicPr>
          <p:nvPr/>
        </p:nvPicPr>
        <p:blipFill>
          <a:blip r:embed="rId5"/>
          <a:stretch>
            <a:fillRect/>
          </a:stretch>
        </p:blipFill>
        <p:spPr>
          <a:xfrm>
            <a:off x="7676054" y="2380393"/>
            <a:ext cx="2972215" cy="1829054"/>
          </a:xfrm>
          <a:prstGeom prst="rect">
            <a:avLst/>
          </a:prstGeom>
        </p:spPr>
      </p:pic>
      <p:pic>
        <p:nvPicPr>
          <p:cNvPr id="12" name="Picture 11">
            <a:extLst>
              <a:ext uri="{FF2B5EF4-FFF2-40B4-BE49-F238E27FC236}">
                <a16:creationId xmlns:a16="http://schemas.microsoft.com/office/drawing/2014/main" id="{84B3EE5C-E3DD-CA82-41E7-296F4A5D3F12}"/>
              </a:ext>
            </a:extLst>
          </p:cNvPr>
          <p:cNvPicPr>
            <a:picLocks noChangeAspect="1"/>
          </p:cNvPicPr>
          <p:nvPr/>
        </p:nvPicPr>
        <p:blipFill>
          <a:blip r:embed="rId6"/>
          <a:stretch>
            <a:fillRect/>
          </a:stretch>
        </p:blipFill>
        <p:spPr>
          <a:xfrm>
            <a:off x="6291074" y="4436816"/>
            <a:ext cx="5812536" cy="937372"/>
          </a:xfrm>
          <a:prstGeom prst="rect">
            <a:avLst/>
          </a:prstGeom>
        </p:spPr>
      </p:pic>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981E580B-9590-AF89-EFBB-B3956862C7B7}"/>
                  </a:ext>
                </a:extLst>
              </p14:cNvPr>
              <p14:cNvContentPartPr/>
              <p14:nvPr/>
            </p14:nvContentPartPr>
            <p14:xfrm>
              <a:off x="6515986" y="2156970"/>
              <a:ext cx="159840" cy="926280"/>
            </p14:xfrm>
          </p:contentPart>
        </mc:Choice>
        <mc:Fallback xmlns="">
          <p:pic>
            <p:nvPicPr>
              <p:cNvPr id="13" name="Ink 12">
                <a:extLst>
                  <a:ext uri="{FF2B5EF4-FFF2-40B4-BE49-F238E27FC236}">
                    <a16:creationId xmlns:a16="http://schemas.microsoft.com/office/drawing/2014/main" id="{981E580B-9590-AF89-EFBB-B3956862C7B7}"/>
                  </a:ext>
                </a:extLst>
              </p:cNvPr>
              <p:cNvPicPr/>
              <p:nvPr/>
            </p:nvPicPr>
            <p:blipFill>
              <a:blip r:embed="rId8"/>
              <a:stretch>
                <a:fillRect/>
              </a:stretch>
            </p:blipFill>
            <p:spPr>
              <a:xfrm>
                <a:off x="6453346" y="2094330"/>
                <a:ext cx="285480" cy="1051920"/>
              </a:xfrm>
              <a:prstGeom prst="rect">
                <a:avLst/>
              </a:prstGeom>
            </p:spPr>
          </p:pic>
        </mc:Fallback>
      </mc:AlternateContent>
      <p:cxnSp>
        <p:nvCxnSpPr>
          <p:cNvPr id="22" name="Straight Connector 21">
            <a:extLst>
              <a:ext uri="{FF2B5EF4-FFF2-40B4-BE49-F238E27FC236}">
                <a16:creationId xmlns:a16="http://schemas.microsoft.com/office/drawing/2014/main" id="{D3F78EC3-FE8E-9505-8C30-151A626F5EC2}"/>
              </a:ext>
            </a:extLst>
          </p:cNvPr>
          <p:cNvCxnSpPr>
            <a:cxnSpLocks/>
          </p:cNvCxnSpPr>
          <p:nvPr/>
        </p:nvCxnSpPr>
        <p:spPr>
          <a:xfrm>
            <a:off x="6096000" y="1802167"/>
            <a:ext cx="0" cy="3861786"/>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BA87CC1C-0CCA-9522-B50C-85403B281F09}"/>
              </a:ext>
            </a:extLst>
          </p:cNvPr>
          <p:cNvSpPr/>
          <p:nvPr/>
        </p:nvSpPr>
        <p:spPr>
          <a:xfrm>
            <a:off x="1538159" y="3699885"/>
            <a:ext cx="1437594" cy="228600"/>
          </a:xfrm>
          <a:prstGeom prst="rect">
            <a:avLst/>
          </a:prstGeom>
          <a:solidFill>
            <a:schemeClr val="accent2">
              <a:lumMod val="75000"/>
              <a:alpha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B9CF797-B5D1-2375-1BD5-F3DE9E1DCF82}"/>
              </a:ext>
            </a:extLst>
          </p:cNvPr>
          <p:cNvSpPr txBox="1"/>
          <p:nvPr/>
        </p:nvSpPr>
        <p:spPr>
          <a:xfrm>
            <a:off x="2963202" y="3606436"/>
            <a:ext cx="2524126" cy="415498"/>
          </a:xfrm>
          <a:prstGeom prst="rect">
            <a:avLst/>
          </a:prstGeom>
          <a:noFill/>
        </p:spPr>
        <p:txBody>
          <a:bodyPr wrap="square" rtlCol="0">
            <a:spAutoFit/>
          </a:bodyPr>
          <a:lstStyle/>
          <a:p>
            <a:r>
              <a:rPr lang="en-US" sz="1050" dirty="0">
                <a:solidFill>
                  <a:schemeClr val="accent2">
                    <a:lumMod val="75000"/>
                  </a:schemeClr>
                </a:solidFill>
              </a:rPr>
              <a:t>Backward function (which calculates gradients is commented out)</a:t>
            </a:r>
            <a:endParaRPr lang="en-IN" sz="1050" dirty="0">
              <a:solidFill>
                <a:schemeClr val="accent2">
                  <a:lumMod val="75000"/>
                </a:schemeClr>
              </a:solidFill>
            </a:endParaRPr>
          </a:p>
        </p:txBody>
      </p:sp>
    </p:spTree>
    <p:extLst>
      <p:ext uri="{BB962C8B-B14F-4D97-AF65-F5344CB8AC3E}">
        <p14:creationId xmlns:p14="http://schemas.microsoft.com/office/powerpoint/2010/main" val="22481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524000" y="2286000"/>
            <a:ext cx="9144000" cy="2286000"/>
          </a:xfrm>
        </p:spPr>
        <p:txBody>
          <a:bodyPr/>
          <a:lstStyle/>
          <a:p>
            <a:r>
              <a:rPr lang="en-US" dirty="0"/>
              <a:t>MULTI-LAYER PERCEPTRON</a:t>
            </a:r>
            <a:br>
              <a:rPr lang="en-US" dirty="0"/>
            </a:br>
            <a:r>
              <a:rPr lang="en-US" dirty="0"/>
              <a:t>(MLP)</a:t>
            </a:r>
          </a:p>
        </p:txBody>
      </p:sp>
    </p:spTree>
    <p:extLst>
      <p:ext uri="{BB962C8B-B14F-4D97-AF65-F5344CB8AC3E}">
        <p14:creationId xmlns:p14="http://schemas.microsoft.com/office/powerpoint/2010/main" val="46786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760"/>
            <a:ext cx="10515600" cy="1325563"/>
          </a:xfrm>
          <a:noFill/>
        </p:spPr>
        <p:txBody>
          <a:bodyPr anchor="ctr"/>
          <a:lstStyle/>
          <a:p>
            <a:r>
              <a:rPr lang="en-US" dirty="0"/>
              <a:t>BUILDING A NEURON</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8200" y="1790329"/>
            <a:ext cx="5134335" cy="4113054"/>
          </a:xfrm>
          <a:noFill/>
        </p:spPr>
        <p:txBody>
          <a:bodyPr vert="horz" lIns="91440" tIns="45720" rIns="91440" bIns="45720" rtlCol="0" anchor="t">
            <a:normAutofit/>
          </a:bodyPr>
          <a:lstStyle/>
          <a:p>
            <a:endParaRPr lang="en-US" dirty="0"/>
          </a:p>
          <a:p>
            <a:pPr lvl="1"/>
            <a:r>
              <a:rPr lang="en-US" dirty="0"/>
              <a:t>We have inputs </a:t>
            </a:r>
            <a:r>
              <a:rPr lang="en-US" i="1" dirty="0">
                <a:solidFill>
                  <a:srgbClr val="00B050"/>
                </a:solidFill>
              </a:rPr>
              <a:t>x’s </a:t>
            </a:r>
            <a:r>
              <a:rPr lang="en-US" dirty="0"/>
              <a:t>which interact with a weight in the synapse </a:t>
            </a:r>
            <a:r>
              <a:rPr lang="en-US" i="1" dirty="0">
                <a:solidFill>
                  <a:srgbClr val="FFC000"/>
                </a:solidFill>
              </a:rPr>
              <a:t>w’s</a:t>
            </a:r>
            <a:r>
              <a:rPr lang="en-US" dirty="0">
                <a:solidFill>
                  <a:srgbClr val="FFC000"/>
                </a:solidFill>
              </a:rPr>
              <a:t> </a:t>
            </a:r>
            <a:r>
              <a:rPr lang="en-US" dirty="0"/>
              <a:t>multiplicatively.</a:t>
            </a:r>
          </a:p>
          <a:p>
            <a:pPr lvl="1"/>
            <a:r>
              <a:rPr lang="en-US" dirty="0"/>
              <a:t>These multiplied terms (</a:t>
            </a:r>
            <a:r>
              <a:rPr lang="en-US" dirty="0" err="1"/>
              <a:t>x.w</a:t>
            </a:r>
            <a:r>
              <a:rPr lang="en-US" dirty="0"/>
              <a:t>) are given as input to the cell body</a:t>
            </a:r>
          </a:p>
          <a:p>
            <a:pPr lvl="1"/>
            <a:r>
              <a:rPr lang="en-US" dirty="0"/>
              <a:t>All </a:t>
            </a:r>
            <a:r>
              <a:rPr lang="en-US" dirty="0" err="1"/>
              <a:t>x.w</a:t>
            </a:r>
            <a:r>
              <a:rPr lang="en-US" dirty="0"/>
              <a:t> are summed in the cell body and a bias </a:t>
            </a:r>
            <a:r>
              <a:rPr lang="en-US" i="1" dirty="0">
                <a:solidFill>
                  <a:srgbClr val="00B0F0"/>
                </a:solidFill>
              </a:rPr>
              <a:t>b</a:t>
            </a:r>
            <a:r>
              <a:rPr lang="en-US" dirty="0"/>
              <a:t> is added to them</a:t>
            </a:r>
          </a:p>
          <a:p>
            <a:pPr lvl="1"/>
            <a:r>
              <a:rPr lang="en-US" dirty="0"/>
              <a:t>We pass this output from the cell body through an </a:t>
            </a:r>
            <a:r>
              <a:rPr lang="en-US" i="1" dirty="0">
                <a:solidFill>
                  <a:srgbClr val="FF0000"/>
                </a:solidFill>
              </a:rPr>
              <a:t>activation function</a:t>
            </a:r>
            <a:r>
              <a:rPr lang="en-US" dirty="0"/>
              <a:t> for example tanh</a:t>
            </a:r>
          </a:p>
          <a:p>
            <a:pPr lvl="1"/>
            <a:endParaRPr lang="en-US" dirty="0"/>
          </a:p>
        </p:txBody>
      </p:sp>
      <p:pic>
        <p:nvPicPr>
          <p:cNvPr id="7" name="Content Placeholder 6">
            <a:extLst>
              <a:ext uri="{FF2B5EF4-FFF2-40B4-BE49-F238E27FC236}">
                <a16:creationId xmlns:a16="http://schemas.microsoft.com/office/drawing/2014/main" id="{BAB40C0F-4BE2-1F6F-C2B5-9122109DB5FA}"/>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219825" y="2382682"/>
            <a:ext cx="5133975" cy="2929248"/>
          </a:xfrm>
          <a:noFill/>
        </p:spPr>
      </p:pic>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64377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DA972-BD3A-3DCD-81F1-7AF161F58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0FE33-53A6-E75A-9BA0-8B7B1BFDD51E}"/>
              </a:ext>
            </a:extLst>
          </p:cNvPr>
          <p:cNvSpPr>
            <a:spLocks noGrp="1"/>
          </p:cNvSpPr>
          <p:nvPr>
            <p:ph type="title"/>
          </p:nvPr>
        </p:nvSpPr>
        <p:spPr>
          <a:xfrm>
            <a:off x="838199" y="3619"/>
            <a:ext cx="10515600" cy="1325563"/>
          </a:xfrm>
          <a:noFill/>
        </p:spPr>
        <p:txBody>
          <a:bodyPr anchor="ctr"/>
          <a:lstStyle/>
          <a:p>
            <a:r>
              <a:rPr lang="en-US" dirty="0"/>
              <a:t>Code for building </a:t>
            </a:r>
            <a:r>
              <a:rPr lang="en-US" dirty="0" err="1"/>
              <a:t>mlp</a:t>
            </a:r>
            <a:endParaRPr lang="en-US" dirty="0"/>
          </a:p>
        </p:txBody>
      </p:sp>
      <p:pic>
        <p:nvPicPr>
          <p:cNvPr id="6" name="Picture 5">
            <a:extLst>
              <a:ext uri="{FF2B5EF4-FFF2-40B4-BE49-F238E27FC236}">
                <a16:creationId xmlns:a16="http://schemas.microsoft.com/office/drawing/2014/main" id="{9838B3D3-E26B-64A7-3F0A-0586F52C8275}"/>
              </a:ext>
            </a:extLst>
          </p:cNvPr>
          <p:cNvPicPr>
            <a:picLocks noChangeAspect="1"/>
          </p:cNvPicPr>
          <p:nvPr/>
        </p:nvPicPr>
        <p:blipFill>
          <a:blip r:embed="rId3"/>
          <a:stretch>
            <a:fillRect/>
          </a:stretch>
        </p:blipFill>
        <p:spPr>
          <a:xfrm>
            <a:off x="132663" y="1227586"/>
            <a:ext cx="5857523" cy="4937686"/>
          </a:xfrm>
          <a:prstGeom prst="rect">
            <a:avLst/>
          </a:prstGeom>
        </p:spPr>
      </p:pic>
      <p:pic>
        <p:nvPicPr>
          <p:cNvPr id="11" name="Picture 10">
            <a:extLst>
              <a:ext uri="{FF2B5EF4-FFF2-40B4-BE49-F238E27FC236}">
                <a16:creationId xmlns:a16="http://schemas.microsoft.com/office/drawing/2014/main" id="{2D9625C7-4D39-812B-46EA-2EB608FD12D1}"/>
              </a:ext>
            </a:extLst>
          </p:cNvPr>
          <p:cNvPicPr>
            <a:picLocks noChangeAspect="1"/>
          </p:cNvPicPr>
          <p:nvPr/>
        </p:nvPicPr>
        <p:blipFill>
          <a:blip r:embed="rId4"/>
          <a:stretch>
            <a:fillRect/>
          </a:stretch>
        </p:blipFill>
        <p:spPr>
          <a:xfrm>
            <a:off x="6128653" y="1027906"/>
            <a:ext cx="5888652" cy="2906334"/>
          </a:xfrm>
          <a:prstGeom prst="rect">
            <a:avLst/>
          </a:prstGeom>
        </p:spPr>
      </p:pic>
      <p:pic>
        <p:nvPicPr>
          <p:cNvPr id="14" name="Picture 13">
            <a:extLst>
              <a:ext uri="{FF2B5EF4-FFF2-40B4-BE49-F238E27FC236}">
                <a16:creationId xmlns:a16="http://schemas.microsoft.com/office/drawing/2014/main" id="{0D8F595B-2672-1CAE-4EA8-4348B52229C9}"/>
              </a:ext>
            </a:extLst>
          </p:cNvPr>
          <p:cNvPicPr>
            <a:picLocks noChangeAspect="1"/>
          </p:cNvPicPr>
          <p:nvPr/>
        </p:nvPicPr>
        <p:blipFill>
          <a:blip r:embed="rId5"/>
          <a:stretch>
            <a:fillRect/>
          </a:stretch>
        </p:blipFill>
        <p:spPr>
          <a:xfrm>
            <a:off x="6128653" y="4053152"/>
            <a:ext cx="4084753" cy="1776941"/>
          </a:xfrm>
          <a:prstGeom prst="rect">
            <a:avLst/>
          </a:prstGeom>
        </p:spPr>
      </p:pic>
      <p:pic>
        <p:nvPicPr>
          <p:cNvPr id="16" name="Picture 15">
            <a:extLst>
              <a:ext uri="{FF2B5EF4-FFF2-40B4-BE49-F238E27FC236}">
                <a16:creationId xmlns:a16="http://schemas.microsoft.com/office/drawing/2014/main" id="{E64539DC-221B-508D-859F-2FE3FAA3EC3C}"/>
              </a:ext>
            </a:extLst>
          </p:cNvPr>
          <p:cNvPicPr>
            <a:picLocks noChangeAspect="1"/>
          </p:cNvPicPr>
          <p:nvPr/>
        </p:nvPicPr>
        <p:blipFill>
          <a:blip r:embed="rId6"/>
          <a:stretch>
            <a:fillRect/>
          </a:stretch>
        </p:blipFill>
        <p:spPr>
          <a:xfrm>
            <a:off x="6128653" y="5949005"/>
            <a:ext cx="5899027" cy="432534"/>
          </a:xfrm>
          <a:prstGeom prst="rect">
            <a:avLst/>
          </a:prstGeom>
        </p:spPr>
      </p:pic>
    </p:spTree>
    <p:extLst>
      <p:ext uri="{BB962C8B-B14F-4D97-AF65-F5344CB8AC3E}">
        <p14:creationId xmlns:p14="http://schemas.microsoft.com/office/powerpoint/2010/main" val="4233691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0" y="0"/>
            <a:ext cx="12192000" cy="386603"/>
          </a:xfrm>
          <a:noFill/>
        </p:spPr>
        <p:txBody>
          <a:bodyPr anchor="ctr"/>
          <a:lstStyle/>
          <a:p>
            <a:r>
              <a:rPr lang="en-US" dirty="0"/>
              <a:t>FORWARD AND BACKWARD PROPAGATION IN OUR MLP</a:t>
            </a:r>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Content Placeholder 3">
            <a:extLst>
              <a:ext uri="{FF2B5EF4-FFF2-40B4-BE49-F238E27FC236}">
                <a16:creationId xmlns:a16="http://schemas.microsoft.com/office/drawing/2014/main" id="{A89D7037-0E7B-86BC-F951-CB7DE563EBE7}"/>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0" y="698238"/>
            <a:ext cx="12192000" cy="5092963"/>
          </a:xfrm>
        </p:spPr>
      </p:pic>
    </p:spTree>
    <p:extLst>
      <p:ext uri="{BB962C8B-B14F-4D97-AF65-F5344CB8AC3E}">
        <p14:creationId xmlns:p14="http://schemas.microsoft.com/office/powerpoint/2010/main" val="729609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dirty="0"/>
              <a:t>Yajur Khanna</a:t>
            </a:r>
          </a:p>
          <a:p>
            <a:r>
              <a:rPr lang="en-US" dirty="0"/>
              <a:t>yajur.khanna910@gmail.com</a:t>
            </a:r>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562816" y="457200"/>
            <a:ext cx="4837176" cy="1993392"/>
          </a:xfrm>
          <a:noFill/>
        </p:spPr>
        <p:txBody>
          <a:bodyPr anchor="b">
            <a:noAutofit/>
          </a:bodyPr>
          <a:lstStyle/>
          <a:p>
            <a:r>
              <a:rPr lang="en-US" dirty="0"/>
              <a:t>Aim</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6562818" y="2752344"/>
            <a:ext cx="4837174" cy="3136392"/>
          </a:xfrm>
          <a:noFill/>
        </p:spPr>
        <p:txBody>
          <a:bodyPr anchor="t">
            <a:normAutofit/>
          </a:bodyPr>
          <a:lstStyle/>
          <a:p>
            <a:r>
              <a:rPr lang="en-US" sz="1200" dirty="0"/>
              <a:t>Implement backpropagation and gradient flow from scratch to construct a simple neural network. This implementation avoids using deep learning libraries, providing an in-depth exploration of the underlying mechanics and mathematical operations involved in neural network training.</a:t>
            </a:r>
          </a:p>
        </p:txBody>
      </p:sp>
      <p:pic>
        <p:nvPicPr>
          <p:cNvPr id="12" name="Picture Placeholder 11">
            <a:extLst>
              <a:ext uri="{FF2B5EF4-FFF2-40B4-BE49-F238E27FC236}">
                <a16:creationId xmlns:a16="http://schemas.microsoft.com/office/drawing/2014/main" id="{F24969D3-6FCA-71AC-DC8F-66F45FE2E399}"/>
              </a:ext>
            </a:extLst>
          </p:cNvPr>
          <p:cNvPicPr>
            <a:picLocks noGrp="1" noChangeAspect="1"/>
          </p:cNvPicPr>
          <p:nvPr>
            <p:ph type="pic" sz="quarter" idx="10"/>
          </p:nvPr>
        </p:nvPicPr>
        <p:blipFill>
          <a:blip r:embed="rId3"/>
          <a:srcRect l="16779" r="16779"/>
          <a:stretch>
            <a:fillRect/>
          </a:stretch>
        </p:blipFill>
        <p:spPr/>
      </p:pic>
    </p:spTree>
    <p:extLst>
      <p:ext uri="{BB962C8B-B14F-4D97-AF65-F5344CB8AC3E}">
        <p14:creationId xmlns:p14="http://schemas.microsoft.com/office/powerpoint/2010/main" val="167201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87248" y="1179168"/>
                <a:ext cx="5066250" cy="690881"/>
              </a:xfrm>
              <a:noFill/>
            </p:spPr>
            <p:txBody>
              <a:bodyPr>
                <a:noAutofit/>
              </a:bodyPr>
              <a:lstStyle/>
              <a:p>
                <a:r>
                  <a:rPr lang="en-US" sz="1800" dirty="0"/>
                  <a:t>LET’S DEFINE A SIMPLE FUNCTION - </a:t>
                </a:r>
                <a14:m>
                  <m:oMath xmlns:m="http://schemas.openxmlformats.org/officeDocument/2006/math">
                    <m:r>
                      <a:rPr lang="en-US" sz="1800" i="1" dirty="0" smtClean="0">
                        <a:latin typeface="Cambria Math" panose="02040503050406030204" pitchFamily="18" charset="0"/>
                      </a:rPr>
                      <m:t>𝑓</m:t>
                    </m:r>
                    <m:d>
                      <m:dPr>
                        <m:ctrlPr>
                          <a:rPr lang="en-US" sz="1800" i="1" dirty="0">
                            <a:solidFill>
                              <a:srgbClr val="836967"/>
                            </a:solidFill>
                            <a:latin typeface="Cambria Math" panose="02040503050406030204" pitchFamily="18" charset="0"/>
                          </a:rPr>
                        </m:ctrlPr>
                      </m:dPr>
                      <m:e>
                        <m:r>
                          <a:rPr lang="en-US" sz="1800" i="1" dirty="0">
                            <a:latin typeface="Cambria Math" panose="02040503050406030204" pitchFamily="18" charset="0"/>
                          </a:rPr>
                          <m:t>𝑥</m:t>
                        </m:r>
                      </m:e>
                    </m:d>
                    <m:r>
                      <a:rPr lang="en-US" sz="1800" b="0" i="1" dirty="0" smtClean="0">
                        <a:latin typeface="Cambria Math" panose="02040503050406030204" pitchFamily="18" charset="0"/>
                      </a:rPr>
                      <m:t>=</m:t>
                    </m:r>
                    <m:r>
                      <a:rPr lang="en-US" sz="1800" dirty="0" smtClean="0">
                        <a:latin typeface="Cambria Math" panose="02040503050406030204" pitchFamily="18" charset="0"/>
                      </a:rPr>
                      <m:t>3</m:t>
                    </m:r>
                    <m:sSup>
                      <m:sSupPr>
                        <m:ctrlPr>
                          <a:rPr lang="en-US" sz="1800" i="1" dirty="0">
                            <a:solidFill>
                              <a:srgbClr val="836967"/>
                            </a:solidFill>
                            <a:latin typeface="Cambria Math" panose="02040503050406030204" pitchFamily="18" charset="0"/>
                          </a:rPr>
                        </m:ctrlPr>
                      </m:sSupPr>
                      <m:e>
                        <m:r>
                          <a:rPr lang="en-US" sz="1800" i="1" dirty="0">
                            <a:latin typeface="Cambria Math" panose="02040503050406030204" pitchFamily="18" charset="0"/>
                          </a:rPr>
                          <m:t>𝑥</m:t>
                        </m:r>
                      </m:e>
                      <m:sup>
                        <m:r>
                          <a:rPr lang="en-US" sz="1800" i="0" dirty="0">
                            <a:latin typeface="Cambria Math" panose="02040503050406030204" pitchFamily="18" charset="0"/>
                          </a:rPr>
                          <m:t>2</m:t>
                        </m:r>
                      </m:sup>
                    </m:sSup>
                    <m:r>
                      <a:rPr lang="en-US" sz="1800" i="0" dirty="0">
                        <a:latin typeface="Cambria Math" panose="02040503050406030204" pitchFamily="18" charset="0"/>
                      </a:rPr>
                      <m:t>−4</m:t>
                    </m:r>
                    <m:r>
                      <a:rPr lang="en-US" sz="1800" i="1" dirty="0">
                        <a:latin typeface="Cambria Math" panose="02040503050406030204" pitchFamily="18" charset="0"/>
                      </a:rPr>
                      <m:t>𝑥</m:t>
                    </m:r>
                    <m:r>
                      <a:rPr lang="en-US" sz="1800" i="0" dirty="0">
                        <a:latin typeface="Cambria Math" panose="02040503050406030204" pitchFamily="18" charset="0"/>
                      </a:rPr>
                      <m:t>+5</m:t>
                    </m:r>
                  </m:oMath>
                </a14:m>
                <a:endParaRPr lang="en-US" sz="1800" dirty="0"/>
              </a:p>
            </p:txBody>
          </p:sp>
        </mc:Choice>
        <mc:Fallback xmlns="">
          <p:sp>
            <p:nvSpPr>
              <p:cNvPr id="2" name="Title 1">
                <a:extLst>
                  <a:ext uri="{FF2B5EF4-FFF2-40B4-BE49-F238E27FC236}">
                    <a16:creationId xmlns:a16="http://schemas.microsoft.com/office/drawing/2014/main" id="{954ABE40-AA00-F366-A36A-B3F1AADBF025}"/>
                  </a:ext>
                </a:extLst>
              </p:cNvPr>
              <p:cNvSpPr>
                <a:spLocks noGrp="1" noRot="1" noChangeAspect="1" noMove="1" noResize="1" noEditPoints="1" noAdjustHandles="1" noChangeArrowheads="1" noChangeShapeType="1" noTextEdit="1"/>
              </p:cNvSpPr>
              <p:nvPr>
                <p:ph type="ctrTitle"/>
              </p:nvPr>
            </p:nvSpPr>
            <p:spPr>
              <a:xfrm>
                <a:off x="587248" y="1179168"/>
                <a:ext cx="5066250" cy="690881"/>
              </a:xfrm>
              <a:blipFill>
                <a:blip r:embed="rId3"/>
                <a:stretch>
                  <a:fillRect b="-7018"/>
                </a:stretch>
              </a:blipFill>
            </p:spPr>
            <p:txBody>
              <a:bodyPr/>
              <a:lstStyle/>
              <a:p>
                <a:r>
                  <a:rPr lang="en-IN">
                    <a:noFill/>
                  </a:rPr>
                  <a:t> </a:t>
                </a:r>
              </a:p>
            </p:txBody>
          </p:sp>
        </mc:Fallback>
      </mc:AlternateContent>
      <p:sp>
        <p:nvSpPr>
          <p:cNvPr id="15" name="Subtitle 14">
            <a:extLst>
              <a:ext uri="{FF2B5EF4-FFF2-40B4-BE49-F238E27FC236}">
                <a16:creationId xmlns:a16="http://schemas.microsoft.com/office/drawing/2014/main" id="{9C373000-EEA1-D16F-189A-338FFDA2E708}"/>
              </a:ext>
            </a:extLst>
          </p:cNvPr>
          <p:cNvSpPr>
            <a:spLocks noGrp="1"/>
          </p:cNvSpPr>
          <p:nvPr>
            <p:ph type="subTitle" idx="1"/>
          </p:nvPr>
        </p:nvSpPr>
        <p:spPr>
          <a:xfrm>
            <a:off x="2907735" y="347539"/>
            <a:ext cx="6097603" cy="690880"/>
          </a:xfrm>
        </p:spPr>
        <p:txBody>
          <a:bodyPr>
            <a:normAutofit/>
          </a:bodyPr>
          <a:lstStyle/>
          <a:p>
            <a:r>
              <a:rPr lang="en-US" dirty="0"/>
              <a:t>Understanding derivatives and gradients</a:t>
            </a:r>
          </a:p>
        </p:txBody>
      </p:sp>
      <p:pic>
        <p:nvPicPr>
          <p:cNvPr id="4" name="Picture 3">
            <a:extLst>
              <a:ext uri="{FF2B5EF4-FFF2-40B4-BE49-F238E27FC236}">
                <a16:creationId xmlns:a16="http://schemas.microsoft.com/office/drawing/2014/main" id="{88C1516D-ADB2-4DF0-DD32-9A8F6076D212}"/>
              </a:ext>
            </a:extLst>
          </p:cNvPr>
          <p:cNvPicPr>
            <a:picLocks noChangeAspect="1"/>
          </p:cNvPicPr>
          <p:nvPr/>
        </p:nvPicPr>
        <p:blipFill>
          <a:blip r:embed="rId4"/>
          <a:stretch>
            <a:fillRect/>
          </a:stretch>
        </p:blipFill>
        <p:spPr>
          <a:xfrm>
            <a:off x="1566871" y="1962313"/>
            <a:ext cx="2868641" cy="1569633"/>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2B91FB7-16E5-1CCB-AE36-EAFDCBFAFEED}"/>
                  </a:ext>
                </a:extLst>
              </p:cNvPr>
              <p:cNvSpPr txBox="1"/>
              <p:nvPr/>
            </p:nvSpPr>
            <p:spPr>
              <a:xfrm>
                <a:off x="587248" y="3545134"/>
                <a:ext cx="6097604" cy="1200329"/>
              </a:xfrm>
              <a:prstGeom prst="rect">
                <a:avLst/>
              </a:prstGeom>
              <a:noFill/>
            </p:spPr>
            <p:txBody>
              <a:bodyPr wrap="square">
                <a:spAutoFit/>
              </a:bodyPr>
              <a:lstStyle/>
              <a:p>
                <a:r>
                  <a:rPr lang="en-US" dirty="0">
                    <a:latin typeface="+mj-lt"/>
                  </a:rPr>
                  <a:t>FOR </a:t>
                </a:r>
                <a:r>
                  <a:rPr lang="en-US" b="1" dirty="0">
                    <a:latin typeface="+mj-lt"/>
                  </a:rPr>
                  <a:t>X=3</a:t>
                </a:r>
                <a:r>
                  <a:rPr lang="en-US" dirty="0">
                    <a:latin typeface="+mj-lt"/>
                  </a:rPr>
                  <a:t>, THE VALUE OF THE FUNCTION </a:t>
                </a:r>
                <a14:m>
                  <m:oMath xmlns:m="http://schemas.openxmlformats.org/officeDocument/2006/math">
                    <m:r>
                      <a:rPr lang="en-US" sz="1800" i="1" dirty="0" smtClean="0">
                        <a:latin typeface="Cambria Math" panose="02040503050406030204" pitchFamily="18" charset="0"/>
                      </a:rPr>
                      <m:t>𝑓</m:t>
                    </m:r>
                    <m:d>
                      <m:dPr>
                        <m:ctrlPr>
                          <a:rPr lang="en-US" sz="1800" i="1" dirty="0">
                            <a:solidFill>
                              <a:srgbClr val="836967"/>
                            </a:solidFill>
                            <a:latin typeface="Cambria Math" panose="02040503050406030204" pitchFamily="18" charset="0"/>
                          </a:rPr>
                        </m:ctrlPr>
                      </m:dPr>
                      <m:e>
                        <m:r>
                          <a:rPr lang="en-US" sz="1800" i="1" dirty="0">
                            <a:latin typeface="Cambria Math" panose="02040503050406030204" pitchFamily="18" charset="0"/>
                          </a:rPr>
                          <m:t>𝑥</m:t>
                        </m:r>
                      </m:e>
                    </m:d>
                  </m:oMath>
                </a14:m>
                <a:r>
                  <a:rPr lang="en-IN" dirty="0">
                    <a:latin typeface="+mj-lt"/>
                  </a:rPr>
                  <a:t> IS </a:t>
                </a:r>
                <a:r>
                  <a:rPr lang="en-IN" b="1" dirty="0">
                    <a:latin typeface="+mj-lt"/>
                  </a:rPr>
                  <a:t>20</a:t>
                </a:r>
                <a:r>
                  <a:rPr lang="en-IN" dirty="0">
                    <a:latin typeface="+mj-lt"/>
                  </a:rPr>
                  <a:t>. WE WANT TO SEE HOW MUCH THE VALUE OF </a:t>
                </a:r>
                <a14:m>
                  <m:oMath xmlns:m="http://schemas.openxmlformats.org/officeDocument/2006/math">
                    <m:r>
                      <a:rPr lang="en-US" i="1" dirty="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oMath>
                </a14:m>
                <a:r>
                  <a:rPr lang="en-IN" dirty="0">
                    <a:latin typeface="+mj-lt"/>
                  </a:rPr>
                  <a:t> WILL CHANGE WHEN WE MAKE A SMALL CHANGE IN THE VALUE OF </a:t>
                </a:r>
                <a14:m>
                  <m:oMath xmlns:m="http://schemas.openxmlformats.org/officeDocument/2006/math">
                    <m:r>
                      <a:rPr lang="en-US" i="1" dirty="0">
                        <a:latin typeface="Cambria Math" panose="02040503050406030204" pitchFamily="18" charset="0"/>
                      </a:rPr>
                      <m:t>𝑥</m:t>
                    </m:r>
                  </m:oMath>
                </a14:m>
                <a:r>
                  <a:rPr lang="en-IN" dirty="0">
                    <a:latin typeface="+mj-lt"/>
                  </a:rPr>
                  <a:t>, SAY FROM </a:t>
                </a:r>
                <a:r>
                  <a:rPr lang="en-IN" b="1" dirty="0">
                    <a:latin typeface="+mj-lt"/>
                  </a:rPr>
                  <a:t>3</a:t>
                </a:r>
                <a:r>
                  <a:rPr lang="en-IN" dirty="0">
                    <a:latin typeface="+mj-lt"/>
                  </a:rPr>
                  <a:t> TO </a:t>
                </a:r>
                <a:r>
                  <a:rPr lang="en-IN" b="1" dirty="0">
                    <a:latin typeface="+mj-lt"/>
                  </a:rPr>
                  <a:t>3.001</a:t>
                </a:r>
              </a:p>
            </p:txBody>
          </p:sp>
        </mc:Choice>
        <mc:Fallback xmlns="">
          <p:sp>
            <p:nvSpPr>
              <p:cNvPr id="12" name="TextBox 11">
                <a:extLst>
                  <a:ext uri="{FF2B5EF4-FFF2-40B4-BE49-F238E27FC236}">
                    <a16:creationId xmlns:a16="http://schemas.microsoft.com/office/drawing/2014/main" id="{72B91FB7-16E5-1CCB-AE36-EAFDCBFAFEED}"/>
                  </a:ext>
                </a:extLst>
              </p:cNvPr>
              <p:cNvSpPr txBox="1">
                <a:spLocks noRot="1" noChangeAspect="1" noMove="1" noResize="1" noEditPoints="1" noAdjustHandles="1" noChangeArrowheads="1" noChangeShapeType="1" noTextEdit="1"/>
              </p:cNvSpPr>
              <p:nvPr/>
            </p:nvSpPr>
            <p:spPr>
              <a:xfrm>
                <a:off x="587248" y="3545134"/>
                <a:ext cx="6097604" cy="1200329"/>
              </a:xfrm>
              <a:prstGeom prst="rect">
                <a:avLst/>
              </a:prstGeom>
              <a:blipFill>
                <a:blip r:embed="rId5"/>
                <a:stretch>
                  <a:fillRect l="-799" t="-3061" b="-7653"/>
                </a:stretch>
              </a:blipFill>
            </p:spPr>
            <p:txBody>
              <a:bodyPr/>
              <a:lstStyle/>
              <a:p>
                <a:r>
                  <a:rPr lang="en-IN">
                    <a:noFill/>
                  </a:rPr>
                  <a:t> </a:t>
                </a:r>
              </a:p>
            </p:txBody>
          </p:sp>
        </mc:Fallback>
      </mc:AlternateContent>
      <p:pic>
        <p:nvPicPr>
          <p:cNvPr id="14" name="Picture 13">
            <a:extLst>
              <a:ext uri="{FF2B5EF4-FFF2-40B4-BE49-F238E27FC236}">
                <a16:creationId xmlns:a16="http://schemas.microsoft.com/office/drawing/2014/main" id="{C29739DE-E390-A5AF-7075-ACFD9172AF12}"/>
              </a:ext>
            </a:extLst>
          </p:cNvPr>
          <p:cNvPicPr>
            <a:picLocks noChangeAspect="1"/>
          </p:cNvPicPr>
          <p:nvPr/>
        </p:nvPicPr>
        <p:blipFill>
          <a:blip r:embed="rId6"/>
          <a:stretch>
            <a:fillRect/>
          </a:stretch>
        </p:blipFill>
        <p:spPr>
          <a:xfrm>
            <a:off x="2044585" y="4674799"/>
            <a:ext cx="1913211" cy="1298559"/>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5A23A2-F299-1A2E-A846-EE3E07B4A102}"/>
                  </a:ext>
                </a:extLst>
              </p:cNvPr>
              <p:cNvSpPr txBox="1"/>
              <p:nvPr/>
            </p:nvSpPr>
            <p:spPr>
              <a:xfrm>
                <a:off x="587248" y="5966239"/>
                <a:ext cx="5948306" cy="646331"/>
              </a:xfrm>
              <a:prstGeom prst="rect">
                <a:avLst/>
              </a:prstGeom>
              <a:noFill/>
            </p:spPr>
            <p:txBody>
              <a:bodyPr wrap="square">
                <a:spAutoFit/>
              </a:bodyPr>
              <a:lstStyle/>
              <a:p>
                <a:r>
                  <a:rPr lang="en-US" dirty="0">
                    <a:latin typeface="+mj-lt"/>
                  </a:rPr>
                  <a:t>WE CAN SEE THAT WHEN WE INCREASE X BY </a:t>
                </a:r>
                <a:r>
                  <a:rPr lang="en-US" b="1" dirty="0">
                    <a:latin typeface="+mj-lt"/>
                  </a:rPr>
                  <a:t>0.001</a:t>
                </a:r>
                <a:r>
                  <a:rPr lang="en-US" dirty="0">
                    <a:latin typeface="+mj-lt"/>
                  </a:rPr>
                  <a:t>, </a:t>
                </a:r>
                <a14:m>
                  <m:oMath xmlns:m="http://schemas.openxmlformats.org/officeDocument/2006/math">
                    <m:r>
                      <a:rPr lang="en-US" i="1" dirty="0" smtClean="0">
                        <a:latin typeface="Cambria Math" panose="02040503050406030204" pitchFamily="18" charset="0"/>
                      </a:rPr>
                      <m:t>𝑓</m:t>
                    </m:r>
                    <m:d>
                      <m:dPr>
                        <m:ctrlPr>
                          <a:rPr lang="en-US" i="1" dirty="0">
                            <a:solidFill>
                              <a:srgbClr val="836967"/>
                            </a:solidFill>
                            <a:latin typeface="Cambria Math" panose="02040503050406030204" pitchFamily="18" charset="0"/>
                          </a:rPr>
                        </m:ctrlPr>
                      </m:dPr>
                      <m:e>
                        <m:r>
                          <a:rPr lang="en-US" i="1" dirty="0">
                            <a:latin typeface="Cambria Math" panose="02040503050406030204" pitchFamily="18" charset="0"/>
                          </a:rPr>
                          <m:t>𝑥</m:t>
                        </m:r>
                      </m:e>
                    </m:d>
                  </m:oMath>
                </a14:m>
                <a:r>
                  <a:rPr lang="en-IN" dirty="0">
                    <a:latin typeface="+mj-lt"/>
                  </a:rPr>
                  <a:t>  INCREASES BY ~</a:t>
                </a:r>
                <a:r>
                  <a:rPr lang="en-IN" b="1" dirty="0">
                    <a:latin typeface="+mj-lt"/>
                  </a:rPr>
                  <a:t>0.14</a:t>
                </a:r>
                <a:endParaRPr lang="en-IN" b="1" dirty="0"/>
              </a:p>
            </p:txBody>
          </p:sp>
        </mc:Choice>
        <mc:Fallback xmlns="">
          <p:sp>
            <p:nvSpPr>
              <p:cNvPr id="17" name="TextBox 16">
                <a:extLst>
                  <a:ext uri="{FF2B5EF4-FFF2-40B4-BE49-F238E27FC236}">
                    <a16:creationId xmlns:a16="http://schemas.microsoft.com/office/drawing/2014/main" id="{7C5A23A2-F299-1A2E-A846-EE3E07B4A102}"/>
                  </a:ext>
                </a:extLst>
              </p:cNvPr>
              <p:cNvSpPr txBox="1">
                <a:spLocks noRot="1" noChangeAspect="1" noMove="1" noResize="1" noEditPoints="1" noAdjustHandles="1" noChangeArrowheads="1" noChangeShapeType="1" noTextEdit="1"/>
              </p:cNvSpPr>
              <p:nvPr/>
            </p:nvSpPr>
            <p:spPr>
              <a:xfrm>
                <a:off x="587248" y="5966239"/>
                <a:ext cx="5948306" cy="646331"/>
              </a:xfrm>
              <a:prstGeom prst="rect">
                <a:avLst/>
              </a:prstGeom>
              <a:blipFill>
                <a:blip r:embed="rId7"/>
                <a:stretch>
                  <a:fillRect l="-820" t="-5660" b="-14151"/>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326FF2AA-5085-1DA3-6C4D-AD10E13F6DBD}"/>
              </a:ext>
            </a:extLst>
          </p:cNvPr>
          <p:cNvSpPr txBox="1"/>
          <p:nvPr/>
        </p:nvSpPr>
        <p:spPr>
          <a:xfrm>
            <a:off x="6934094" y="1241408"/>
            <a:ext cx="3547872" cy="923330"/>
          </a:xfrm>
          <a:prstGeom prst="rect">
            <a:avLst/>
          </a:prstGeom>
          <a:noFill/>
        </p:spPr>
        <p:txBody>
          <a:bodyPr wrap="square" rtlCol="0">
            <a:spAutoFit/>
          </a:bodyPr>
          <a:lstStyle/>
          <a:p>
            <a:r>
              <a:rPr lang="en-US" sz="1800" dirty="0">
                <a:latin typeface="+mj-lt"/>
              </a:rPr>
              <a:t>NOW LET’S DEFINE A VARIABLE </a:t>
            </a:r>
            <a:r>
              <a:rPr lang="en-US" sz="1800" i="1" dirty="0">
                <a:latin typeface="+mj-lt"/>
              </a:rPr>
              <a:t>d </a:t>
            </a:r>
            <a:r>
              <a:rPr lang="en-US" sz="1800" dirty="0">
                <a:latin typeface="+mj-lt"/>
              </a:rPr>
              <a:t>THAT IS DEPENDENT ON THREE OTHER VARIABLES </a:t>
            </a:r>
            <a:r>
              <a:rPr lang="en-US" sz="1800" i="1" dirty="0">
                <a:latin typeface="+mj-lt"/>
              </a:rPr>
              <a:t>a, b </a:t>
            </a:r>
            <a:r>
              <a:rPr lang="en-US" sz="1800" dirty="0">
                <a:latin typeface="+mj-lt"/>
              </a:rPr>
              <a:t>and </a:t>
            </a:r>
            <a:r>
              <a:rPr lang="en-US" sz="1800" i="1" dirty="0">
                <a:latin typeface="+mj-lt"/>
              </a:rPr>
              <a:t>c</a:t>
            </a:r>
            <a:endParaRPr lang="en-IN" i="1" dirty="0"/>
          </a:p>
        </p:txBody>
      </p:sp>
      <p:pic>
        <p:nvPicPr>
          <p:cNvPr id="6" name="Picture 5">
            <a:extLst>
              <a:ext uri="{FF2B5EF4-FFF2-40B4-BE49-F238E27FC236}">
                <a16:creationId xmlns:a16="http://schemas.microsoft.com/office/drawing/2014/main" id="{4DF472BC-3F56-493A-EF9F-D9ED30F97E0D}"/>
              </a:ext>
            </a:extLst>
          </p:cNvPr>
          <p:cNvPicPr>
            <a:picLocks noChangeAspect="1"/>
          </p:cNvPicPr>
          <p:nvPr/>
        </p:nvPicPr>
        <p:blipFill>
          <a:blip r:embed="rId8"/>
          <a:stretch>
            <a:fillRect/>
          </a:stretch>
        </p:blipFill>
        <p:spPr>
          <a:xfrm>
            <a:off x="6967018" y="2221401"/>
            <a:ext cx="3658111" cy="1371791"/>
          </a:xfrm>
          <a:prstGeom prst="rect">
            <a:avLst/>
          </a:prstGeom>
        </p:spPr>
      </p:pic>
      <p:pic>
        <p:nvPicPr>
          <p:cNvPr id="8" name="Picture 7">
            <a:extLst>
              <a:ext uri="{FF2B5EF4-FFF2-40B4-BE49-F238E27FC236}">
                <a16:creationId xmlns:a16="http://schemas.microsoft.com/office/drawing/2014/main" id="{58E08C6E-78E8-4582-C606-E629741DC4E7}"/>
              </a:ext>
            </a:extLst>
          </p:cNvPr>
          <p:cNvPicPr>
            <a:picLocks noChangeAspect="1"/>
          </p:cNvPicPr>
          <p:nvPr/>
        </p:nvPicPr>
        <p:blipFill>
          <a:blip r:embed="rId9"/>
          <a:stretch>
            <a:fillRect/>
          </a:stretch>
        </p:blipFill>
        <p:spPr>
          <a:xfrm>
            <a:off x="6985678" y="3695189"/>
            <a:ext cx="2657846" cy="219106"/>
          </a:xfrm>
          <a:prstGeom prst="rect">
            <a:avLst/>
          </a:prstGeom>
        </p:spPr>
      </p:pic>
      <p:sp>
        <p:nvSpPr>
          <p:cNvPr id="9" name="TextBox 8">
            <a:extLst>
              <a:ext uri="{FF2B5EF4-FFF2-40B4-BE49-F238E27FC236}">
                <a16:creationId xmlns:a16="http://schemas.microsoft.com/office/drawing/2014/main" id="{CD036FF5-A22B-4F36-496D-36D611EEF821}"/>
              </a:ext>
            </a:extLst>
          </p:cNvPr>
          <p:cNvSpPr txBox="1"/>
          <p:nvPr/>
        </p:nvSpPr>
        <p:spPr>
          <a:xfrm>
            <a:off x="6934094" y="4007037"/>
            <a:ext cx="4142488" cy="923330"/>
          </a:xfrm>
          <a:prstGeom prst="rect">
            <a:avLst/>
          </a:prstGeom>
          <a:noFill/>
        </p:spPr>
        <p:txBody>
          <a:bodyPr wrap="square" rtlCol="0">
            <a:spAutoFit/>
          </a:bodyPr>
          <a:lstStyle/>
          <a:p>
            <a:r>
              <a:rPr lang="en-US" dirty="0">
                <a:latin typeface="+mj-lt"/>
              </a:rPr>
              <a:t>LET’S SEE WHAT HAPPENS TO THE VALUE OF </a:t>
            </a:r>
            <a:r>
              <a:rPr lang="en-US" i="1" dirty="0">
                <a:latin typeface="+mj-lt"/>
              </a:rPr>
              <a:t>d</a:t>
            </a:r>
            <a:r>
              <a:rPr lang="en-US" dirty="0">
                <a:latin typeface="+mj-lt"/>
              </a:rPr>
              <a:t> WHEN WE INCREASE THE VALUE OF </a:t>
            </a:r>
            <a:r>
              <a:rPr lang="en-US" i="1" dirty="0">
                <a:latin typeface="+mj-lt"/>
              </a:rPr>
              <a:t>a</a:t>
            </a:r>
            <a:r>
              <a:rPr lang="en-US" dirty="0">
                <a:latin typeface="+mj-lt"/>
              </a:rPr>
              <a:t> BY A SMALL VALUE </a:t>
            </a:r>
            <a:r>
              <a:rPr lang="en-US" i="1" dirty="0">
                <a:latin typeface="+mj-lt"/>
              </a:rPr>
              <a:t>h</a:t>
            </a:r>
            <a:endParaRPr lang="en-IN" i="1" dirty="0">
              <a:latin typeface="+mj-lt"/>
            </a:endParaRPr>
          </a:p>
        </p:txBody>
      </p:sp>
      <p:pic>
        <p:nvPicPr>
          <p:cNvPr id="11" name="Picture 10">
            <a:extLst>
              <a:ext uri="{FF2B5EF4-FFF2-40B4-BE49-F238E27FC236}">
                <a16:creationId xmlns:a16="http://schemas.microsoft.com/office/drawing/2014/main" id="{C3623BE5-BE1D-4C8C-6EB4-525348A1033F}"/>
              </a:ext>
            </a:extLst>
          </p:cNvPr>
          <p:cNvPicPr>
            <a:picLocks noChangeAspect="1"/>
          </p:cNvPicPr>
          <p:nvPr/>
        </p:nvPicPr>
        <p:blipFill>
          <a:blip r:embed="rId10"/>
          <a:stretch>
            <a:fillRect/>
          </a:stretch>
        </p:blipFill>
        <p:spPr>
          <a:xfrm>
            <a:off x="6985678" y="5023109"/>
            <a:ext cx="4911809" cy="1167493"/>
          </a:xfrm>
          <a:prstGeom prst="rect">
            <a:avLst/>
          </a:prstGeom>
        </p:spPr>
      </p:pic>
      <p:pic>
        <p:nvPicPr>
          <p:cNvPr id="16" name="Picture 15">
            <a:extLst>
              <a:ext uri="{FF2B5EF4-FFF2-40B4-BE49-F238E27FC236}">
                <a16:creationId xmlns:a16="http://schemas.microsoft.com/office/drawing/2014/main" id="{F3A4AA4D-6ED4-2DEF-A811-51430B0F3189}"/>
              </a:ext>
            </a:extLst>
          </p:cNvPr>
          <p:cNvPicPr>
            <a:picLocks noChangeAspect="1"/>
          </p:cNvPicPr>
          <p:nvPr/>
        </p:nvPicPr>
        <p:blipFill>
          <a:blip r:embed="rId11"/>
          <a:stretch>
            <a:fillRect/>
          </a:stretch>
        </p:blipFill>
        <p:spPr>
          <a:xfrm>
            <a:off x="6985678" y="6283344"/>
            <a:ext cx="5066250" cy="415823"/>
          </a:xfrm>
          <a:prstGeom prst="rect">
            <a:avLst/>
          </a:prstGeom>
        </p:spPr>
      </p:pic>
      <p:sp>
        <p:nvSpPr>
          <p:cNvPr id="5" name="TextBox 4">
            <a:extLst>
              <a:ext uri="{FF2B5EF4-FFF2-40B4-BE49-F238E27FC236}">
                <a16:creationId xmlns:a16="http://schemas.microsoft.com/office/drawing/2014/main" id="{835EA458-7701-2BA9-ED7A-848F53E703BA}"/>
              </a:ext>
            </a:extLst>
          </p:cNvPr>
          <p:cNvSpPr txBox="1"/>
          <p:nvPr/>
        </p:nvSpPr>
        <p:spPr>
          <a:xfrm>
            <a:off x="10868025" y="6190602"/>
            <a:ext cx="1323975" cy="369332"/>
          </a:xfrm>
          <a:prstGeom prst="rect">
            <a:avLst/>
          </a:prstGeom>
          <a:noFill/>
        </p:spPr>
        <p:txBody>
          <a:bodyPr wrap="square" rtlCol="0">
            <a:spAutoFit/>
          </a:bodyPr>
          <a:lstStyle/>
          <a:p>
            <a:r>
              <a:rPr lang="en-US" dirty="0">
                <a:solidFill>
                  <a:schemeClr val="accent2">
                    <a:lumMod val="75000"/>
                  </a:schemeClr>
                </a:solidFill>
              </a:rPr>
              <a:t>Decreases</a:t>
            </a:r>
            <a:endParaRPr lang="en-IN" dirty="0">
              <a:solidFill>
                <a:schemeClr val="accent2">
                  <a:lumMod val="75000"/>
                </a:schemeClr>
              </a:solidFill>
            </a:endParaRPr>
          </a:p>
        </p:txBody>
      </p:sp>
    </p:spTree>
    <p:extLst>
      <p:ext uri="{BB962C8B-B14F-4D97-AF65-F5344CB8AC3E}">
        <p14:creationId xmlns:p14="http://schemas.microsoft.com/office/powerpoint/2010/main" val="393043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242425" y="155022"/>
            <a:ext cx="6241651" cy="1710354"/>
          </a:xfrm>
          <a:noFill/>
        </p:spPr>
        <p:txBody>
          <a:bodyPr anchor="ctr"/>
          <a:lstStyle/>
          <a:p>
            <a:r>
              <a:rPr lang="en-US" dirty="0"/>
              <a:t>WHAT exactly is a gradient?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242425" y="1609344"/>
                <a:ext cx="6241650" cy="3474720"/>
              </a:xfrm>
              <a:noFill/>
            </p:spPr>
            <p:txBody>
              <a:bodyPr vert="horz" lIns="91440" tIns="45720" rIns="91440" bIns="45720" rtlCol="0" anchor="t">
                <a:noAutofit/>
              </a:bodyPr>
              <a:lstStyle/>
              <a:p>
                <a:r>
                  <a:rPr lang="en-US" sz="1600" dirty="0"/>
                  <a:t>As we saw in the previous slide, the derivative of </a:t>
                </a:r>
                <a:r>
                  <a:rPr lang="en-US" sz="1600" b="1" i="1" dirty="0"/>
                  <a:t>d</a:t>
                </a:r>
                <a:r>
                  <a:rPr lang="en-US" sz="1600" dirty="0"/>
                  <a:t> with respect to </a:t>
                </a:r>
                <a:r>
                  <a:rPr lang="en-US" sz="1600" b="1" i="1" dirty="0"/>
                  <a:t>a</a:t>
                </a:r>
                <a:r>
                  <a:rPr lang="en-US" sz="1600" dirty="0"/>
                  <a:t>, when </a:t>
                </a:r>
                <a:r>
                  <a:rPr lang="en-US" sz="1600" b="1" i="1" dirty="0"/>
                  <a:t>h</a:t>
                </a:r>
                <a:r>
                  <a:rPr lang="en-US" sz="1600" dirty="0"/>
                  <a:t> is a small change made to </a:t>
                </a:r>
                <a:r>
                  <a:rPr lang="en-US" sz="1600" b="1" i="1" dirty="0"/>
                  <a:t>a</a:t>
                </a:r>
                <a:r>
                  <a:rPr lang="en-US" sz="1600" dirty="0"/>
                  <a:t> is:</a:t>
                </a:r>
              </a:p>
              <a:p>
                <a:pPr marL="0" indent="0">
                  <a:buNone/>
                </a:pPr>
                <a:r>
                  <a:rPr lang="en-US" sz="1600" dirty="0">
                    <a:solidFill>
                      <a:srgbClr val="836967"/>
                    </a:solidFill>
                  </a:rPr>
                  <a:t>	</a:t>
                </a:r>
                <a14:m>
                  <m:oMath xmlns:m="http://schemas.openxmlformats.org/officeDocument/2006/math">
                    <m:f>
                      <m:fPr>
                        <m:ctrlPr>
                          <a:rPr lang="en-US" sz="1600" i="1" dirty="0" smtClean="0">
                            <a:solidFill>
                              <a:srgbClr val="836967"/>
                            </a:solidFill>
                            <a:latin typeface="Cambria Math" panose="02040503050406030204" pitchFamily="18" charset="0"/>
                          </a:rPr>
                        </m:ctrlPr>
                      </m:fPr>
                      <m:num>
                        <m:r>
                          <a:rPr lang="en-US" sz="1600" dirty="0" smtClean="0">
                            <a:latin typeface="Cambria Math" panose="02040503050406030204" pitchFamily="18" charset="0"/>
                          </a:rPr>
                          <m:t>ⅆ</m:t>
                        </m:r>
                      </m:num>
                      <m:den>
                        <m:r>
                          <a:rPr lang="en-US" sz="1600" b="0" i="0" dirty="0" smtClean="0">
                            <a:latin typeface="Cambria Math" panose="02040503050406030204" pitchFamily="18" charset="0"/>
                          </a:rPr>
                          <m:t> </m:t>
                        </m:r>
                        <m:r>
                          <a:rPr lang="en-US" sz="1600" i="0" dirty="0" smtClean="0">
                            <a:latin typeface="Cambria Math" panose="02040503050406030204" pitchFamily="18" charset="0"/>
                          </a:rPr>
                          <m:t>ⅆ</m:t>
                        </m:r>
                        <m:r>
                          <a:rPr lang="en-US" sz="1600" i="1" dirty="0" smtClean="0">
                            <a:latin typeface="Cambria Math" panose="02040503050406030204" pitchFamily="18" charset="0"/>
                          </a:rPr>
                          <m:t>h</m:t>
                        </m:r>
                      </m:den>
                    </m:f>
                    <m:r>
                      <a:rPr lang="en-US" sz="1600" b="0" i="1" dirty="0" smtClean="0">
                        <a:latin typeface="Cambria Math" panose="02040503050406030204" pitchFamily="18" charset="0"/>
                      </a:rPr>
                      <m:t>=</m:t>
                    </m:r>
                  </m:oMath>
                </a14:m>
                <a:r>
                  <a:rPr lang="en-US" sz="1600" dirty="0"/>
                  <a:t> </a:t>
                </a:r>
                <a14:m>
                  <m:oMath xmlns:m="http://schemas.openxmlformats.org/officeDocument/2006/math">
                    <m:sSub>
                      <m:sSubPr>
                        <m:ctrlPr>
                          <a:rPr lang="en-US" sz="1600" i="1" dirty="0">
                            <a:solidFill>
                              <a:srgbClr val="836967"/>
                            </a:solidFill>
                            <a:latin typeface="Cambria Math" panose="02040503050406030204" pitchFamily="18" charset="0"/>
                          </a:rPr>
                        </m:ctrlPr>
                      </m:sSubPr>
                      <m:e>
                        <m:r>
                          <a:rPr lang="en-US" sz="1600" b="0" i="1" dirty="0" smtClean="0">
                            <a:solidFill>
                              <a:srgbClr val="836967"/>
                            </a:solidFill>
                            <a:latin typeface="Cambria Math" panose="02040503050406030204" pitchFamily="18" charset="0"/>
                          </a:rPr>
                          <m:t>(</m:t>
                        </m:r>
                        <m:r>
                          <a:rPr lang="en-US" sz="1600" i="1" dirty="0">
                            <a:latin typeface="Cambria Math" panose="02040503050406030204" pitchFamily="18" charset="0"/>
                          </a:rPr>
                          <m:t>𝐷</m:t>
                        </m:r>
                      </m:e>
                      <m:sub>
                        <m:r>
                          <a:rPr lang="en-US" sz="1600" i="1" dirty="0">
                            <a:latin typeface="Cambria Math" panose="02040503050406030204" pitchFamily="18" charset="0"/>
                          </a:rPr>
                          <m:t>𝑛𝑒𝑤</m:t>
                        </m:r>
                      </m:sub>
                    </m:sSub>
                    <m:r>
                      <a:rPr lang="en-US" sz="1600" i="1" dirty="0">
                        <a:latin typeface="Cambria Math" panose="02040503050406030204" pitchFamily="18" charset="0"/>
                      </a:rPr>
                      <m:t> </m:t>
                    </m:r>
                    <m:r>
                      <a:rPr lang="en-US" sz="1600" i="0" dirty="0" smtClean="0">
                        <a:latin typeface="Cambria Math" panose="02040503050406030204" pitchFamily="18" charset="0"/>
                      </a:rPr>
                      <m:t>−</m:t>
                    </m:r>
                    <m:sSub>
                      <m:sSubPr>
                        <m:ctrlPr>
                          <a:rPr lang="en-US" sz="1600" i="1" dirty="0">
                            <a:solidFill>
                              <a:srgbClr val="836967"/>
                            </a:solidFill>
                            <a:latin typeface="Cambria Math" panose="02040503050406030204" pitchFamily="18" charset="0"/>
                          </a:rPr>
                        </m:ctrlPr>
                      </m:sSubPr>
                      <m:e>
                        <m:r>
                          <a:rPr lang="en-US" sz="1600" i="1" dirty="0">
                            <a:latin typeface="Cambria Math" panose="02040503050406030204" pitchFamily="18" charset="0"/>
                          </a:rPr>
                          <m:t>𝐷</m:t>
                        </m:r>
                      </m:e>
                      <m:sub>
                        <m:r>
                          <a:rPr lang="en-US" sz="1600" i="1" dirty="0">
                            <a:latin typeface="Cambria Math" panose="02040503050406030204" pitchFamily="18" charset="0"/>
                          </a:rPr>
                          <m:t>𝑜𝑙𝑑</m:t>
                        </m:r>
                      </m:sub>
                    </m:sSub>
                  </m:oMath>
                </a14:m>
                <a:r>
                  <a:rPr lang="en-US" sz="1600" dirty="0"/>
                  <a:t>)/</a:t>
                </a:r>
                <a:r>
                  <a:rPr lang="en-US" sz="1600" i="1" dirty="0"/>
                  <a:t>h</a:t>
                </a:r>
              </a:p>
              <a:p>
                <a:r>
                  <a:rPr lang="en-US" sz="1600" dirty="0"/>
                  <a:t>This derivative tells us how much the value of </a:t>
                </a:r>
                <a:r>
                  <a:rPr lang="en-US" sz="1600" b="1" i="1" dirty="0"/>
                  <a:t>d</a:t>
                </a:r>
                <a:r>
                  <a:rPr lang="en-US" sz="1600" dirty="0"/>
                  <a:t> changes when we make a small change in the value of </a:t>
                </a:r>
                <a:r>
                  <a:rPr lang="en-US" sz="1600" b="1" i="1" dirty="0"/>
                  <a:t>a</a:t>
                </a:r>
              </a:p>
              <a:p>
                <a:r>
                  <a:rPr lang="en-US" sz="1600" dirty="0"/>
                  <a:t>When we find the change in </a:t>
                </a:r>
                <a:r>
                  <a:rPr lang="en-US" sz="1600" b="1" i="1" dirty="0"/>
                  <a:t>d</a:t>
                </a:r>
                <a:r>
                  <a:rPr lang="en-US" sz="1600" dirty="0"/>
                  <a:t> due to a change in </a:t>
                </a:r>
                <a:r>
                  <a:rPr lang="en-US" sz="1600" b="1" i="1" dirty="0"/>
                  <a:t>a</a:t>
                </a:r>
                <a:r>
                  <a:rPr lang="en-US" sz="1600" dirty="0"/>
                  <a:t>, it is the derivative of </a:t>
                </a:r>
                <a:r>
                  <a:rPr lang="en-US" sz="1600" b="1" i="1" dirty="0"/>
                  <a:t>d</a:t>
                </a:r>
                <a:r>
                  <a:rPr lang="en-US" sz="1600" dirty="0"/>
                  <a:t> with respect to </a:t>
                </a:r>
                <a:r>
                  <a:rPr lang="en-US" sz="1600" b="1" i="1" dirty="0"/>
                  <a:t>a</a:t>
                </a:r>
                <a:r>
                  <a:rPr lang="en-US" sz="1600" dirty="0"/>
                  <a:t>. When we extend this to multiple variables, i.e. change in d with respect to </a:t>
                </a:r>
                <a:r>
                  <a:rPr lang="en-US" sz="1600" b="1" i="1" dirty="0"/>
                  <a:t>a, b </a:t>
                </a:r>
                <a:r>
                  <a:rPr lang="en-US" sz="1600" dirty="0"/>
                  <a:t>and/or </a:t>
                </a:r>
                <a:r>
                  <a:rPr lang="en-US" sz="1600" b="1" i="1" dirty="0"/>
                  <a:t>c </a:t>
                </a:r>
                <a:r>
                  <a:rPr lang="en-US" sz="1600" dirty="0"/>
                  <a:t>(in our case), then we are finding the gradient of </a:t>
                </a:r>
                <a:r>
                  <a:rPr lang="en-US" sz="1600" b="1" i="1" dirty="0"/>
                  <a:t>d</a:t>
                </a:r>
              </a:p>
              <a:p>
                <a:r>
                  <a:rPr lang="en-US" sz="1600" dirty="0"/>
                  <a:t>In other words, when we find the change in a dependent variable (a variable whose value is dependent on other variables) with respect to only one of the variables it is dependent on, it is a derivative. Whereas, when we find the change in the dependent variable with respect to change in multiple variables that it is dependent on, then we are calculating the gradient of the dependent variable</a:t>
                </a:r>
              </a:p>
            </p:txBody>
          </p:sp>
        </mc:Choice>
        <mc:Fallback xmlns="">
          <p:sp>
            <p:nvSpPr>
              <p:cNvPr id="3" name="Content Placeholder 2">
                <a:extLst>
                  <a:ext uri="{FF2B5EF4-FFF2-40B4-BE49-F238E27FC236}">
                    <a16:creationId xmlns:a16="http://schemas.microsoft.com/office/drawing/2014/main" id="{A6A33159-D030-2F82-A142-F75940728319}"/>
                  </a:ext>
                </a:extLst>
              </p:cNvPr>
              <p:cNvSpPr>
                <a:spLocks noGrp="1" noRot="1" noChangeAspect="1" noMove="1" noResize="1" noEditPoints="1" noAdjustHandles="1" noChangeArrowheads="1" noChangeShapeType="1" noTextEdit="1"/>
              </p:cNvSpPr>
              <p:nvPr>
                <p:ph idx="1"/>
              </p:nvPr>
            </p:nvSpPr>
            <p:spPr>
              <a:xfrm>
                <a:off x="5242425" y="1609344"/>
                <a:ext cx="6241650" cy="3474720"/>
              </a:xfrm>
              <a:blipFill>
                <a:blip r:embed="rId3"/>
                <a:stretch>
                  <a:fillRect l="-391" t="-1228" b="-31930"/>
                </a:stretch>
              </a:blipFill>
            </p:spPr>
            <p:txBody>
              <a:bodyPr/>
              <a:lstStyle/>
              <a:p>
                <a:r>
                  <a:rPr lang="en-IN">
                    <a:noFill/>
                  </a:rPr>
                  <a:t> </a:t>
                </a:r>
              </a:p>
            </p:txBody>
          </p:sp>
        </mc:Fallback>
      </mc:AlternateContent>
      <p:pic>
        <p:nvPicPr>
          <p:cNvPr id="7" name="Picture Placeholder 6">
            <a:extLst>
              <a:ext uri="{FF2B5EF4-FFF2-40B4-BE49-F238E27FC236}">
                <a16:creationId xmlns:a16="http://schemas.microsoft.com/office/drawing/2014/main" id="{52761546-973A-A893-84B8-56B6527641A2}"/>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31671" r="31671"/>
          <a:stretch>
            <a:fillRect/>
          </a:stretch>
        </p:blipFill>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1143000"/>
            <a:ext cx="9144000" cy="2286000"/>
          </a:xfrm>
          <a:noFill/>
        </p:spPr>
        <p:txBody>
          <a:bodyPr/>
          <a:lstStyle/>
          <a:p>
            <a:r>
              <a:rPr lang="en-US" dirty="0"/>
              <a:t>WHY ARE GRADIENTS IMPORTANT IN DEEP LEARNING?</a:t>
            </a:r>
          </a:p>
        </p:txBody>
      </p:sp>
      <p:sp>
        <p:nvSpPr>
          <p:cNvPr id="12" name="Subtitle 11">
            <a:extLst>
              <a:ext uri="{FF2B5EF4-FFF2-40B4-BE49-F238E27FC236}">
                <a16:creationId xmlns:a16="http://schemas.microsoft.com/office/drawing/2014/main" id="{A336FEA9-C85A-3569-16F0-5ECBABBE0BEC}"/>
              </a:ext>
            </a:extLst>
          </p:cNvPr>
          <p:cNvSpPr>
            <a:spLocks noGrp="1"/>
          </p:cNvSpPr>
          <p:nvPr>
            <p:ph type="subTitle" idx="1"/>
          </p:nvPr>
        </p:nvSpPr>
        <p:spPr>
          <a:xfrm>
            <a:off x="1524000" y="3835198"/>
            <a:ext cx="9144000" cy="683219"/>
          </a:xfrm>
        </p:spPr>
        <p:txBody>
          <a:bodyPr/>
          <a:lstStyle/>
          <a:p>
            <a:r>
              <a:rPr lang="en-US" dirty="0"/>
              <a:t>Gradient flow and backpropagation</a:t>
            </a:r>
          </a:p>
        </p:txBody>
      </p:sp>
    </p:spTree>
    <p:extLst>
      <p:ext uri="{BB962C8B-B14F-4D97-AF65-F5344CB8AC3E}">
        <p14:creationId xmlns:p14="http://schemas.microsoft.com/office/powerpoint/2010/main" val="167993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A7F62-2445-7593-8E82-9E5824F6A5A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0C92B6B-1DF7-1836-DF45-3511DCD679BC}"/>
              </a:ext>
            </a:extLst>
          </p:cNvPr>
          <p:cNvSpPr>
            <a:spLocks noGrp="1"/>
          </p:cNvSpPr>
          <p:nvPr>
            <p:ph sz="quarter" idx="14"/>
          </p:nvPr>
        </p:nvSpPr>
        <p:spPr>
          <a:xfrm>
            <a:off x="0" y="0"/>
            <a:ext cx="12192000" cy="6303964"/>
          </a:xfrm>
          <a:noFill/>
        </p:spPr>
        <p:txBody>
          <a:bodyPr>
            <a:normAutofit fontScale="92500" lnSpcReduction="10000"/>
          </a:bodyPr>
          <a:lstStyle/>
          <a:p>
            <a:r>
              <a:rPr lang="en-US" sz="2300" b="1" dirty="0"/>
              <a:t>Backpropagation:</a:t>
            </a:r>
          </a:p>
          <a:p>
            <a:r>
              <a:rPr lang="en-US" sz="2300" dirty="0"/>
              <a:t>Think of backpropagation as the "teacher" for your deep learning model. Here's how it works:</a:t>
            </a:r>
          </a:p>
          <a:p>
            <a:pPr>
              <a:buFont typeface="Arial" panose="020B0604020202020204" pitchFamily="34" charset="0"/>
              <a:buChar char="•"/>
            </a:pPr>
            <a:r>
              <a:rPr lang="en-US" sz="2300" dirty="0"/>
              <a:t>The model makes a guess (prediction).</a:t>
            </a:r>
          </a:p>
          <a:p>
            <a:pPr>
              <a:buFont typeface="Arial" panose="020B0604020202020204" pitchFamily="34" charset="0"/>
              <a:buChar char="•"/>
            </a:pPr>
            <a:r>
              <a:rPr lang="en-US" sz="2300" dirty="0"/>
              <a:t>The teacher compares the guess to the correct answer and says, "You're this much wrong!" This "wrongness" is called the </a:t>
            </a:r>
            <a:r>
              <a:rPr lang="en-US" sz="2300" b="1" dirty="0"/>
              <a:t>error</a:t>
            </a:r>
            <a:r>
              <a:rPr lang="en-US" sz="2300" dirty="0"/>
              <a:t>.</a:t>
            </a:r>
          </a:p>
          <a:p>
            <a:pPr>
              <a:buFont typeface="Arial" panose="020B0604020202020204" pitchFamily="34" charset="0"/>
              <a:buChar char="•"/>
            </a:pPr>
            <a:r>
              <a:rPr lang="en-US" sz="2300" dirty="0"/>
              <a:t>The teacher then goes back through the model and tells each "decision-maker" (neuron), "Here's how you need to change slightly to improve the next guess."</a:t>
            </a:r>
          </a:p>
          <a:p>
            <a:r>
              <a:rPr lang="en-US" sz="2300" dirty="0"/>
              <a:t>Backpropagation uses </a:t>
            </a:r>
            <a:r>
              <a:rPr lang="en-US" sz="2300" b="1" dirty="0"/>
              <a:t>calculus</a:t>
            </a:r>
            <a:r>
              <a:rPr lang="en-US" sz="2300" dirty="0"/>
              <a:t> (chain rule) to figure out how much each part of the model contributed to the error and updates those parts accordingly.</a:t>
            </a:r>
          </a:p>
          <a:p>
            <a:pPr lvl="1"/>
            <a:endParaRPr lang="en-US" sz="2300" dirty="0"/>
          </a:p>
          <a:p>
            <a:r>
              <a:rPr lang="en-US" sz="2300" b="1" dirty="0"/>
              <a:t>Gradient Flow:</a:t>
            </a:r>
          </a:p>
          <a:p>
            <a:r>
              <a:rPr lang="en-US" sz="2300" dirty="0"/>
              <a:t>This is like the "directions" the model uses to improve.</a:t>
            </a:r>
          </a:p>
          <a:p>
            <a:pPr>
              <a:buFont typeface="Arial" panose="020B0604020202020204" pitchFamily="34" charset="0"/>
              <a:buChar char="•"/>
            </a:pPr>
            <a:r>
              <a:rPr lang="en-US" sz="2300" dirty="0"/>
              <a:t>Imagine you're trying to reach the lowest point of a valley (the best solution).</a:t>
            </a:r>
          </a:p>
          <a:p>
            <a:pPr>
              <a:buFont typeface="Arial" panose="020B0604020202020204" pitchFamily="34" charset="0"/>
              <a:buChar char="•"/>
            </a:pPr>
            <a:r>
              <a:rPr lang="en-US" sz="2300" dirty="0"/>
              <a:t>The </a:t>
            </a:r>
            <a:r>
              <a:rPr lang="en-US" sz="2300" b="1" dirty="0"/>
              <a:t>gradient</a:t>
            </a:r>
            <a:r>
              <a:rPr lang="en-US" sz="2300" dirty="0"/>
              <a:t> tells you which way to step (uphill or downhill) and how big the step should be.</a:t>
            </a:r>
          </a:p>
          <a:p>
            <a:pPr>
              <a:buFont typeface="Arial" panose="020B0604020202020204" pitchFamily="34" charset="0"/>
              <a:buChar char="•"/>
            </a:pPr>
            <a:r>
              <a:rPr lang="en-US" sz="2300" dirty="0"/>
              <a:t>When the gradient flows well, you get clear directions and improve quickly.</a:t>
            </a:r>
          </a:p>
          <a:p>
            <a:r>
              <a:rPr lang="en-US" sz="2300" dirty="0"/>
              <a:t>If the gradient is too small (</a:t>
            </a:r>
            <a:r>
              <a:rPr lang="en-US" sz="2300" b="1" dirty="0"/>
              <a:t>vanishing gradient</a:t>
            </a:r>
            <a:r>
              <a:rPr lang="en-US" sz="2300" dirty="0"/>
              <a:t>), you're barely stepping, and progress is super slow. If it's too big (</a:t>
            </a:r>
            <a:r>
              <a:rPr lang="en-US" sz="2300" b="1" dirty="0"/>
              <a:t>exploding gradient</a:t>
            </a:r>
            <a:r>
              <a:rPr lang="en-US" sz="2300" dirty="0"/>
              <a:t>), you might take giant, random steps and never reach the goal.</a:t>
            </a:r>
          </a:p>
          <a:p>
            <a:pPr lvl="1"/>
            <a:endParaRPr lang="en-US" sz="2300" dirty="0"/>
          </a:p>
          <a:p>
            <a:pPr lvl="1"/>
            <a:endParaRPr lang="en-US" dirty="0"/>
          </a:p>
        </p:txBody>
      </p:sp>
      <p:sp>
        <p:nvSpPr>
          <p:cNvPr id="5" name="Rectangle 4">
            <a:extLst>
              <a:ext uri="{FF2B5EF4-FFF2-40B4-BE49-F238E27FC236}">
                <a16:creationId xmlns:a16="http://schemas.microsoft.com/office/drawing/2014/main" id="{CC62C7C4-2FF1-3C51-7837-5D8F7016708B}"/>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47498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CFBB810-3430-2C29-1AA0-9744AA0A1AA3}"/>
              </a:ext>
            </a:extLst>
          </p:cNvPr>
          <p:cNvSpPr>
            <a:spLocks noGrp="1"/>
          </p:cNvSpPr>
          <p:nvPr>
            <p:ph sz="quarter" idx="14"/>
          </p:nvPr>
        </p:nvSpPr>
        <p:spPr>
          <a:xfrm>
            <a:off x="6419850" y="354356"/>
            <a:ext cx="5251766" cy="4138612"/>
          </a:xfrm>
          <a:noFill/>
        </p:spPr>
        <p:txBody>
          <a:bodyPr>
            <a:normAutofit/>
          </a:bodyPr>
          <a:lstStyle/>
          <a:p>
            <a:r>
              <a:rPr lang="en-US" dirty="0"/>
              <a:t>Backward pass:</a:t>
            </a:r>
          </a:p>
          <a:p>
            <a:pPr lvl="1"/>
            <a:r>
              <a:rPr lang="en-US" dirty="0"/>
              <a:t>The backward function defined below calculates the gradient across the neural network during backpropagation. The gradient value of the output variable (</a:t>
            </a:r>
            <a:r>
              <a:rPr lang="en-US" i="1" dirty="0"/>
              <a:t>f</a:t>
            </a:r>
            <a:r>
              <a:rPr lang="en-US" dirty="0"/>
              <a:t> in our case) is set to 1 initially.</a:t>
            </a:r>
          </a:p>
          <a:p>
            <a:pPr lvl="1"/>
            <a:r>
              <a:rPr lang="en-US" dirty="0"/>
              <a:t>For each unvisited neuron in the neural network, we calculate the gradient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30">
            <a:extLst>
              <a:ext uri="{FF2B5EF4-FFF2-40B4-BE49-F238E27FC236}">
                <a16:creationId xmlns:a16="http://schemas.microsoft.com/office/drawing/2014/main" id="{476C1DE1-B86A-C462-BF26-4B9CDB31B72E}"/>
              </a:ext>
            </a:extLst>
          </p:cNvPr>
          <p:cNvSpPr>
            <a:spLocks noGrp="1"/>
          </p:cNvSpPr>
          <p:nvPr>
            <p:ph sz="quarter" idx="13"/>
          </p:nvPr>
        </p:nvSpPr>
        <p:spPr>
          <a:xfrm>
            <a:off x="520384" y="355779"/>
            <a:ext cx="5489891" cy="5183887"/>
          </a:xfrm>
        </p:spPr>
        <p:txBody>
          <a:bodyPr>
            <a:normAutofit/>
          </a:bodyPr>
          <a:lstStyle/>
          <a:p>
            <a:r>
              <a:rPr lang="en-US" dirty="0"/>
              <a:t>Forward pass:</a:t>
            </a:r>
          </a:p>
          <a:p>
            <a:pPr lvl="1"/>
            <a:r>
              <a:rPr lang="en-US" dirty="0"/>
              <a:t>Let’s assume the following variables – a, b, d, e and f</a:t>
            </a:r>
          </a:p>
          <a:p>
            <a:pPr lvl="1"/>
            <a:r>
              <a:rPr lang="en-US" dirty="0"/>
              <a:t>Let’s define the relation between these variables as: </a:t>
            </a:r>
          </a:p>
          <a:p>
            <a:pPr lvl="1">
              <a:buFont typeface="Courier New" panose="02070309020205020404" pitchFamily="49" charset="0"/>
              <a:buChar char="o"/>
            </a:pPr>
            <a:r>
              <a:rPr lang="en-US" dirty="0"/>
              <a:t>d= a*b</a:t>
            </a:r>
          </a:p>
          <a:p>
            <a:pPr lvl="1">
              <a:buFont typeface="Courier New" panose="02070309020205020404" pitchFamily="49" charset="0"/>
              <a:buChar char="o"/>
            </a:pPr>
            <a:r>
              <a:rPr lang="en-US" dirty="0"/>
              <a:t>e = a+b</a:t>
            </a:r>
          </a:p>
          <a:p>
            <a:pPr lvl="1">
              <a:buFont typeface="Courier New" panose="02070309020205020404" pitchFamily="49" charset="0"/>
              <a:buChar char="o"/>
            </a:pPr>
            <a:r>
              <a:rPr lang="en-US" dirty="0"/>
              <a:t>f= d*e</a:t>
            </a:r>
          </a:p>
          <a:p>
            <a:pPr lvl="1"/>
            <a:r>
              <a:rPr lang="en-US" dirty="0"/>
              <a:t>Set a = -2 and b = 3</a:t>
            </a:r>
          </a:p>
          <a:p>
            <a:pPr lvl="1"/>
            <a:r>
              <a:rPr lang="en-US" dirty="0"/>
              <a:t>Now we can calculate the values of </a:t>
            </a:r>
            <a:r>
              <a:rPr lang="en-US" i="1" dirty="0"/>
              <a:t>d</a:t>
            </a:r>
            <a:r>
              <a:rPr lang="en-US" dirty="0"/>
              <a:t> and </a:t>
            </a:r>
            <a:r>
              <a:rPr lang="en-US" i="1" dirty="0"/>
              <a:t>e</a:t>
            </a:r>
            <a:r>
              <a:rPr lang="en-US" dirty="0"/>
              <a:t> which are -6 and 1 respectively</a:t>
            </a:r>
          </a:p>
          <a:p>
            <a:pPr lvl="1"/>
            <a:r>
              <a:rPr lang="en-US" dirty="0"/>
              <a:t>From </a:t>
            </a:r>
            <a:r>
              <a:rPr lang="en-US" i="1" dirty="0"/>
              <a:t>d</a:t>
            </a:r>
            <a:r>
              <a:rPr lang="en-US" dirty="0"/>
              <a:t> and </a:t>
            </a:r>
            <a:r>
              <a:rPr lang="en-US" i="1" dirty="0"/>
              <a:t>e</a:t>
            </a:r>
            <a:r>
              <a:rPr lang="en-US" dirty="0"/>
              <a:t> we can calculate our output value </a:t>
            </a:r>
            <a:r>
              <a:rPr lang="en-US" i="1" dirty="0"/>
              <a:t>f</a:t>
            </a:r>
            <a:r>
              <a:rPr lang="en-US" dirty="0"/>
              <a:t> = -6</a:t>
            </a:r>
          </a:p>
          <a:p>
            <a:pPr lvl="1"/>
            <a:endParaRPr lang="en-IN" dirty="0"/>
          </a:p>
        </p:txBody>
      </p:sp>
      <p:pic>
        <p:nvPicPr>
          <p:cNvPr id="3" name="Picture 2">
            <a:extLst>
              <a:ext uri="{FF2B5EF4-FFF2-40B4-BE49-F238E27FC236}">
                <a16:creationId xmlns:a16="http://schemas.microsoft.com/office/drawing/2014/main" id="{F58A8D2F-16D8-CA8E-E908-B3F79B50A1F5}"/>
              </a:ext>
            </a:extLst>
          </p:cNvPr>
          <p:cNvPicPr>
            <a:picLocks noChangeAspect="1"/>
          </p:cNvPicPr>
          <p:nvPr/>
        </p:nvPicPr>
        <p:blipFill>
          <a:blip r:embed="rId3"/>
          <a:stretch>
            <a:fillRect/>
          </a:stretch>
        </p:blipFill>
        <p:spPr>
          <a:xfrm>
            <a:off x="6419850" y="2668688"/>
            <a:ext cx="3848637" cy="3477110"/>
          </a:xfrm>
          <a:prstGeom prst="rect">
            <a:avLst/>
          </a:prstGeom>
        </p:spPr>
      </p:pic>
    </p:spTree>
    <p:extLst>
      <p:ext uri="{BB962C8B-B14F-4D97-AF65-F5344CB8AC3E}">
        <p14:creationId xmlns:p14="http://schemas.microsoft.com/office/powerpoint/2010/main" val="224315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409575"/>
            <a:ext cx="6172200" cy="934593"/>
          </a:xfrm>
          <a:noFill/>
        </p:spPr>
        <p:txBody>
          <a:bodyPr anchor="b"/>
          <a:lstStyle/>
          <a:p>
            <a:r>
              <a:rPr lang="en-US" dirty="0"/>
              <a:t>CHAIN RULE IN BACKPROPAGATION</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quarter" idx="14"/>
          </p:nvPr>
        </p:nvSpPr>
        <p:spPr>
          <a:xfrm>
            <a:off x="838200" y="1715256"/>
            <a:ext cx="4894006" cy="3904906"/>
          </a:xfrm>
          <a:noFill/>
        </p:spPr>
        <p:txBody>
          <a:bodyPr vert="horz" lIns="91440" tIns="45720" rIns="91440" bIns="45720" rtlCol="0" anchor="t">
            <a:normAutofit/>
          </a:bodyPr>
          <a:lstStyle/>
          <a:p>
            <a:r>
              <a:rPr lang="en-US" dirty="0"/>
              <a:t>Before we see an example of backpropagation we need to understand the chain rule. To calculate gradients in backpropagation we use the chain rule. Let us take 3 variables </a:t>
            </a:r>
            <a:r>
              <a:rPr lang="en-US" i="1" dirty="0"/>
              <a:t>x, y, </a:t>
            </a:r>
            <a:r>
              <a:rPr lang="en-US" dirty="0"/>
              <a:t>and</a:t>
            </a:r>
            <a:r>
              <a:rPr lang="en-US" i="1" dirty="0"/>
              <a:t> z</a:t>
            </a:r>
            <a:r>
              <a:rPr lang="en-US" dirty="0"/>
              <a:t>. Let </a:t>
            </a:r>
            <a:r>
              <a:rPr lang="en-US" i="1" dirty="0"/>
              <a:t>x</a:t>
            </a:r>
            <a:r>
              <a:rPr lang="en-US" dirty="0"/>
              <a:t> be dependent on </a:t>
            </a:r>
            <a:r>
              <a:rPr lang="en-US" i="1" dirty="0"/>
              <a:t>y</a:t>
            </a:r>
            <a:r>
              <a:rPr lang="en-US" dirty="0"/>
              <a:t> and </a:t>
            </a:r>
            <a:r>
              <a:rPr lang="en-US" i="1" dirty="0"/>
              <a:t>z</a:t>
            </a:r>
            <a:r>
              <a:rPr lang="en-US" dirty="0"/>
              <a:t> be dependent on </a:t>
            </a:r>
            <a:r>
              <a:rPr lang="en-US" i="1" dirty="0"/>
              <a:t>x</a:t>
            </a:r>
            <a:r>
              <a:rPr lang="en-US" dirty="0"/>
              <a:t>. This implies that </a:t>
            </a:r>
            <a:r>
              <a:rPr lang="en-US" i="1" dirty="0"/>
              <a:t>z</a:t>
            </a:r>
            <a:r>
              <a:rPr lang="en-US" dirty="0"/>
              <a:t> is indirectly dependent on </a:t>
            </a:r>
            <a:r>
              <a:rPr lang="en-US" i="1" dirty="0"/>
              <a:t>y</a:t>
            </a:r>
            <a:r>
              <a:rPr lang="en-US" dirty="0"/>
              <a:t> through </a:t>
            </a:r>
            <a:r>
              <a:rPr lang="en-US" i="1" dirty="0"/>
              <a:t>x. </a:t>
            </a:r>
            <a:r>
              <a:rPr lang="en-US" dirty="0"/>
              <a:t>To calculate the derivative of </a:t>
            </a:r>
            <a:r>
              <a:rPr lang="en-US" i="1" dirty="0"/>
              <a:t>z</a:t>
            </a:r>
            <a:r>
              <a:rPr lang="en-US" dirty="0"/>
              <a:t> with respect to </a:t>
            </a:r>
            <a:r>
              <a:rPr lang="en-US" i="1" dirty="0"/>
              <a:t>x</a:t>
            </a:r>
            <a:r>
              <a:rPr lang="en-US" dirty="0"/>
              <a:t>, the chain rule can be applied as – </a:t>
            </a:r>
          </a:p>
          <a:p>
            <a:endParaRPr lang="en-US" dirty="0"/>
          </a:p>
          <a:p>
            <a:endParaRPr lang="en-US" dirty="0"/>
          </a:p>
          <a:p>
            <a:r>
              <a:rPr lang="en-US" dirty="0"/>
              <a:t>Put simply, it is the derivative of </a:t>
            </a:r>
            <a:r>
              <a:rPr lang="en-US" i="1" dirty="0"/>
              <a:t>z</a:t>
            </a:r>
            <a:r>
              <a:rPr lang="en-US" dirty="0"/>
              <a:t> with respect to </a:t>
            </a:r>
            <a:r>
              <a:rPr lang="en-US" i="1" dirty="0"/>
              <a:t>y</a:t>
            </a:r>
            <a:r>
              <a:rPr lang="en-US" dirty="0"/>
              <a:t> is multiplied by the derivative of </a:t>
            </a:r>
            <a:r>
              <a:rPr lang="en-US" i="1" dirty="0"/>
              <a:t>y</a:t>
            </a:r>
            <a:r>
              <a:rPr lang="en-US" dirty="0"/>
              <a:t> with respect to </a:t>
            </a:r>
            <a:r>
              <a:rPr lang="en-US" i="1" dirty="0"/>
              <a:t>x</a:t>
            </a:r>
          </a:p>
        </p:txBody>
      </p:sp>
      <p:pic>
        <p:nvPicPr>
          <p:cNvPr id="18" name="Picture Placeholder 17">
            <a:extLst>
              <a:ext uri="{FF2B5EF4-FFF2-40B4-BE49-F238E27FC236}">
                <a16:creationId xmlns:a16="http://schemas.microsoft.com/office/drawing/2014/main" id="{CFB1AF3F-E1B6-351E-4536-514622DC1E5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450" r="19450"/>
          <a:stretch>
            <a:fillRect/>
          </a:stretch>
        </p:blipFill>
        <p:spPr/>
      </p:pic>
      <p:pic>
        <p:nvPicPr>
          <p:cNvPr id="5" name="Picture 4">
            <a:extLst>
              <a:ext uri="{FF2B5EF4-FFF2-40B4-BE49-F238E27FC236}">
                <a16:creationId xmlns:a16="http://schemas.microsoft.com/office/drawing/2014/main" id="{0A436563-0032-F535-B51B-468AE8716531}"/>
              </a:ext>
            </a:extLst>
          </p:cNvPr>
          <p:cNvPicPr>
            <a:picLocks noChangeAspect="1"/>
          </p:cNvPicPr>
          <p:nvPr/>
        </p:nvPicPr>
        <p:blipFill>
          <a:blip r:embed="rId4"/>
          <a:stretch>
            <a:fillRect/>
          </a:stretch>
        </p:blipFill>
        <p:spPr>
          <a:xfrm>
            <a:off x="838200" y="3667709"/>
            <a:ext cx="1095376" cy="499645"/>
          </a:xfrm>
          <a:prstGeom prst="rect">
            <a:avLst/>
          </a:prstGeom>
        </p:spPr>
      </p:pic>
    </p:spTree>
    <p:extLst>
      <p:ext uri="{BB962C8B-B14F-4D97-AF65-F5344CB8AC3E}">
        <p14:creationId xmlns:p14="http://schemas.microsoft.com/office/powerpoint/2010/main" val="1649597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51AE2-B704-7F10-02B4-34641C6766A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13AB55D-9CBB-96DC-9DFE-A71CF8A5DEB9}"/>
                  </a:ext>
                </a:extLst>
              </p:cNvPr>
              <p:cNvSpPr>
                <a:spLocks noGrp="1"/>
              </p:cNvSpPr>
              <p:nvPr>
                <p:ph sz="quarter" idx="14"/>
              </p:nvPr>
            </p:nvSpPr>
            <p:spPr>
              <a:xfrm>
                <a:off x="0" y="1716430"/>
                <a:ext cx="12192000" cy="4779620"/>
              </a:xfrm>
              <a:noFill/>
            </p:spPr>
            <p:txBody>
              <a:bodyPr>
                <a:normAutofit fontScale="92500" lnSpcReduction="10000"/>
              </a:bodyPr>
              <a:lstStyle/>
              <a:p>
                <a:r>
                  <a:rPr lang="en-US" dirty="0"/>
                  <a:t>Let’s try to understand backpropagation in this simple neuron -</a:t>
                </a:r>
              </a:p>
              <a:p>
                <a:pPr lvl="1"/>
                <a:r>
                  <a:rPr lang="en-US" dirty="0"/>
                  <a:t>The gradient of the output variable </a:t>
                </a:r>
                <a:r>
                  <a:rPr lang="en-US" i="1" dirty="0"/>
                  <a:t>o </a:t>
                </a:r>
                <a:r>
                  <a:rPr lang="en-US" dirty="0"/>
                  <a:t>is set to 1</a:t>
                </a:r>
              </a:p>
              <a:p>
                <a:pPr lvl="1"/>
                <a:r>
                  <a:rPr lang="en-US" dirty="0"/>
                  <a:t>To calculate the gradient of n we need the derivative </a:t>
                </a:r>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𝑜</m:t>
                        </m:r>
                      </m:num>
                      <m:den>
                        <m:r>
                          <a:rPr lang="en-US" i="0" dirty="0">
                            <a:latin typeface="Cambria Math" panose="02040503050406030204" pitchFamily="18" charset="0"/>
                          </a:rPr>
                          <m:t>ⅆ</m:t>
                        </m:r>
                        <m:r>
                          <a:rPr lang="en-US" i="1" dirty="0">
                            <a:latin typeface="Cambria Math" panose="02040503050406030204" pitchFamily="18" charset="0"/>
                          </a:rPr>
                          <m:t>𝑛</m:t>
                        </m:r>
                      </m:den>
                    </m:f>
                  </m:oMath>
                </a14:m>
                <a:endParaRPr lang="en-US" dirty="0"/>
              </a:p>
              <a:p>
                <a:pPr lvl="1"/>
                <a14:m>
                  <m:oMath xmlns:m="http://schemas.openxmlformats.org/officeDocument/2006/math">
                    <m:f>
                      <m:fPr>
                        <m:ctrlPr>
                          <a:rPr lang="en-US" i="1" dirty="0" smtClean="0">
                            <a:solidFill>
                              <a:srgbClr val="836967"/>
                            </a:solidFill>
                            <a:latin typeface="Cambria Math" panose="02040503050406030204" pitchFamily="18" charset="0"/>
                          </a:rPr>
                        </m:ctrlPr>
                      </m:fPr>
                      <m:num>
                        <m:r>
                          <a:rPr lang="en-US" dirty="0">
                            <a:latin typeface="Cambria Math" panose="02040503050406030204" pitchFamily="18" charset="0"/>
                          </a:rPr>
                          <m:t>ⅆ</m:t>
                        </m:r>
                        <m:r>
                          <a:rPr lang="en-US" i="1" dirty="0">
                            <a:latin typeface="Cambria Math" panose="02040503050406030204" pitchFamily="18" charset="0"/>
                          </a:rPr>
                          <m:t>𝑜</m:t>
                        </m:r>
                      </m:num>
                      <m:den>
                        <m:r>
                          <a:rPr lang="en-US" i="0" dirty="0">
                            <a:latin typeface="Cambria Math" panose="02040503050406030204" pitchFamily="18" charset="0"/>
                          </a:rPr>
                          <m:t>ⅆ</m:t>
                        </m:r>
                        <m:r>
                          <a:rPr lang="en-US" i="1" dirty="0">
                            <a:latin typeface="Cambria Math" panose="02040503050406030204" pitchFamily="18" charset="0"/>
                          </a:rPr>
                          <m:t>𝑛</m:t>
                        </m:r>
                      </m:den>
                    </m:f>
                  </m:oMath>
                </a14:m>
                <a:r>
                  <a:rPr lang="en-US" dirty="0"/>
                  <a:t> = 1 -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𝑡𝑎𝑛h</m:t>
                        </m:r>
                      </m:e>
                      <m:sup>
                        <m:r>
                          <a:rPr lang="en-US" b="0" i="1" smtClean="0">
                            <a:latin typeface="Cambria Math" panose="02040503050406030204" pitchFamily="18" charset="0"/>
                          </a:rPr>
                          <m:t>2</m:t>
                        </m:r>
                      </m:sup>
                    </m:sSup>
                    <m:r>
                      <a:rPr lang="en-US" b="0" i="0" smtClean="0">
                        <a:latin typeface="Cambria Math" panose="02040503050406030204" pitchFamily="18" charset="0"/>
                      </a:rPr>
                      <m:t>(</m:t>
                    </m:r>
                    <m:r>
                      <m:rPr>
                        <m:sty m:val="p"/>
                      </m:rPr>
                      <a:rPr lang="en-US" b="0" i="0" smtClean="0">
                        <a:latin typeface="Cambria Math" panose="02040503050406030204" pitchFamily="18" charset="0"/>
                      </a:rPr>
                      <m:t>n</m:t>
                    </m:r>
                    <m:r>
                      <a:rPr lang="en-US" b="0" i="0" smtClean="0">
                        <a:latin typeface="Cambria Math" panose="02040503050406030204" pitchFamily="18" charset="0"/>
                      </a:rPr>
                      <m:t>)</m:t>
                    </m:r>
                  </m:oMath>
                </a14:m>
                <a:r>
                  <a:rPr lang="en-US" dirty="0"/>
                  <a:t>; since </a:t>
                </a:r>
                <a:r>
                  <a:rPr lang="en-US" i="1" dirty="0"/>
                  <a:t>o = tanh(n). </a:t>
                </a:r>
                <a:r>
                  <a:rPr lang="en-US" dirty="0"/>
                  <a:t>Therefore gradient in node n = 1 -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𝑜</m:t>
                        </m:r>
                      </m:e>
                      <m:sup>
                        <m:r>
                          <a:rPr lang="en-US" b="0" i="1" smtClean="0">
                            <a:latin typeface="Cambria Math" panose="02040503050406030204" pitchFamily="18" charset="0"/>
                          </a:rPr>
                          <m:t>2</m:t>
                        </m:r>
                      </m:sup>
                    </m:sSup>
                  </m:oMath>
                </a14:m>
                <a:r>
                  <a:rPr lang="en-US" dirty="0"/>
                  <a:t> = 1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0.707</m:t>
                        </m:r>
                      </m:e>
                      <m:sup>
                        <m:r>
                          <a:rPr lang="en-US" b="0" i="1" smtClean="0">
                            <a:latin typeface="Cambria Math" panose="02040503050406030204" pitchFamily="18" charset="0"/>
                          </a:rPr>
                          <m:t>2</m:t>
                        </m:r>
                      </m:sup>
                    </m:sSup>
                    <m:r>
                      <a:rPr lang="en-US" b="0" i="0" smtClean="0">
                        <a:latin typeface="Cambria Math" panose="02040503050406030204" pitchFamily="18" charset="0"/>
                      </a:rPr>
                      <m:t>.</m:t>
                    </m:r>
                  </m:oMath>
                </a14:m>
                <a:r>
                  <a:rPr lang="en-US" dirty="0"/>
                  <a:t> Hence, the gradient in node n = 0.5</a:t>
                </a:r>
              </a:p>
              <a:p>
                <a:pPr lvl="1"/>
                <a:r>
                  <a:rPr lang="en-US" dirty="0"/>
                  <a:t>Now, since addition is a distributor of gradient, the gradient from n (0.5) will simply flow as it is to </a:t>
                </a:r>
                <a:r>
                  <a:rPr lang="en-US" b="1" i="1" dirty="0"/>
                  <a:t>b</a:t>
                </a:r>
                <a:r>
                  <a:rPr lang="en-US" dirty="0"/>
                  <a:t> and </a:t>
                </a:r>
                <a:r>
                  <a:rPr lang="en-US" b="1" i="1" dirty="0"/>
                  <a:t>x1*w1 + x2*w2</a:t>
                </a:r>
              </a:p>
              <a:p>
                <a:pPr lvl="1"/>
                <a:r>
                  <a:rPr lang="en-US" dirty="0"/>
                  <a:t>The same happens for nodes </a:t>
                </a:r>
                <a:r>
                  <a:rPr lang="en-US" b="1" i="1" dirty="0"/>
                  <a:t>x1*w1</a:t>
                </a:r>
                <a:r>
                  <a:rPr lang="en-US" dirty="0"/>
                  <a:t> and </a:t>
                </a:r>
                <a:r>
                  <a:rPr lang="en-US" b="1" i="1" dirty="0"/>
                  <a:t>x2*w2</a:t>
                </a:r>
                <a:r>
                  <a:rPr lang="en-US" i="1" dirty="0"/>
                  <a:t>, </a:t>
                </a:r>
                <a:r>
                  <a:rPr lang="en-US" dirty="0"/>
                  <a:t>and they receive gradient 0.5 from </a:t>
                </a:r>
                <a:r>
                  <a:rPr lang="en-US" b="1" i="1" dirty="0"/>
                  <a:t>x1*w1 + x2*w2</a:t>
                </a:r>
              </a:p>
              <a:p>
                <a:pPr lvl="1"/>
                <a:r>
                  <a:rPr lang="en-US" dirty="0"/>
                  <a:t>For node </a:t>
                </a:r>
                <a:r>
                  <a:rPr lang="en-US" i="1" dirty="0"/>
                  <a:t>x1, </a:t>
                </a:r>
                <a:r>
                  <a:rPr lang="en-US" dirty="0"/>
                  <a:t>it’s gradient will be </a:t>
                </a:r>
                <a:r>
                  <a:rPr lang="en-US" b="1" i="1" dirty="0"/>
                  <a:t>(w1.data)</a:t>
                </a:r>
                <a:r>
                  <a:rPr lang="en-US" b="1" dirty="0"/>
                  <a:t> </a:t>
                </a:r>
                <a:r>
                  <a:rPr lang="en-US" dirty="0"/>
                  <a:t>* </a:t>
                </a:r>
                <a:r>
                  <a:rPr lang="en-US" b="1" i="1" dirty="0"/>
                  <a:t>(x1*w1.gradient) </a:t>
                </a:r>
                <a:r>
                  <a:rPr lang="en-US" dirty="0"/>
                  <a:t>= -3 * 0.5 = -1.5                                                                              [chain rule]</a:t>
                </a:r>
              </a:p>
              <a:p>
                <a:pPr lvl="1"/>
                <a:r>
                  <a:rPr lang="en-US" dirty="0"/>
                  <a:t>Similarly, w1’s gradient will be </a:t>
                </a:r>
                <a:r>
                  <a:rPr lang="en-US" b="1" i="1" dirty="0"/>
                  <a:t>(x1.data)</a:t>
                </a:r>
                <a:r>
                  <a:rPr lang="en-US" b="1" dirty="0"/>
                  <a:t> </a:t>
                </a:r>
                <a:r>
                  <a:rPr lang="en-US" dirty="0"/>
                  <a:t>* </a:t>
                </a:r>
                <a:r>
                  <a:rPr lang="en-US" b="1" i="1" dirty="0"/>
                  <a:t>(x1*w1.gradient) </a:t>
                </a:r>
                <a:r>
                  <a:rPr lang="en-US" dirty="0"/>
                  <a:t>= 2 * 0.5 = 1</a:t>
                </a:r>
              </a:p>
              <a:p>
                <a:pPr lvl="1"/>
                <a:r>
                  <a:rPr lang="en-US" dirty="0"/>
                  <a:t>Using the same logic we can get </a:t>
                </a:r>
                <a:r>
                  <a:rPr lang="en-US" b="1" dirty="0"/>
                  <a:t>x2.gradient </a:t>
                </a:r>
                <a:r>
                  <a:rPr lang="en-US" dirty="0"/>
                  <a:t>= 0.5 and </a:t>
                </a:r>
                <a:r>
                  <a:rPr lang="en-US" b="1" dirty="0"/>
                  <a:t>w2.gradient </a:t>
                </a:r>
                <a:r>
                  <a:rPr lang="en-US" dirty="0"/>
                  <a:t>= 0</a:t>
                </a:r>
              </a:p>
              <a:p>
                <a:pPr lvl="1" indent="0">
                  <a:buNone/>
                </a:pPr>
                <a:r>
                  <a:rPr lang="en-US" dirty="0"/>
                  <a:t>(NOTE: x1 and x2 are the input to the neuron and w1 and w2 are weights of the neuron, while b is the bias)</a:t>
                </a:r>
              </a:p>
              <a:p>
                <a:pPr lvl="1"/>
                <a:endParaRPr lang="en-US" dirty="0"/>
              </a:p>
              <a:p>
                <a:pPr lvl="1"/>
                <a:endParaRPr lang="en-US" dirty="0"/>
              </a:p>
            </p:txBody>
          </p:sp>
        </mc:Choice>
        <mc:Fallback xmlns="">
          <p:sp>
            <p:nvSpPr>
              <p:cNvPr id="4" name="Content Placeholder 3">
                <a:extLst>
                  <a:ext uri="{FF2B5EF4-FFF2-40B4-BE49-F238E27FC236}">
                    <a16:creationId xmlns:a16="http://schemas.microsoft.com/office/drawing/2014/main" id="{E13AB55D-9CBB-96DC-9DFE-A71CF8A5DEB9}"/>
                  </a:ext>
                </a:extLst>
              </p:cNvPr>
              <p:cNvSpPr>
                <a:spLocks noGrp="1" noRot="1" noChangeAspect="1" noMove="1" noResize="1" noEditPoints="1" noAdjustHandles="1" noChangeArrowheads="1" noChangeShapeType="1" noTextEdit="1"/>
              </p:cNvSpPr>
              <p:nvPr>
                <p:ph sz="quarter" idx="14"/>
              </p:nvPr>
            </p:nvSpPr>
            <p:spPr>
              <a:xfrm>
                <a:off x="0" y="1716430"/>
                <a:ext cx="12192000" cy="4779620"/>
              </a:xfrm>
              <a:blipFill>
                <a:blip r:embed="rId3"/>
                <a:stretch>
                  <a:fillRect l="-300" t="-1403"/>
                </a:stretch>
              </a:blipFill>
            </p:spPr>
            <p:txBody>
              <a:bodyPr/>
              <a:lstStyle/>
              <a:p>
                <a:r>
                  <a:rPr lang="en-IN">
                    <a:noFill/>
                  </a:rPr>
                  <a:t> </a:t>
                </a:r>
              </a:p>
            </p:txBody>
          </p:sp>
        </mc:Fallback>
      </mc:AlternateContent>
      <p:sp>
        <p:nvSpPr>
          <p:cNvPr id="5" name="Rectangle 4">
            <a:extLst>
              <a:ext uri="{FF2B5EF4-FFF2-40B4-BE49-F238E27FC236}">
                <a16:creationId xmlns:a16="http://schemas.microsoft.com/office/drawing/2014/main" id="{2B8AE030-1585-DA8C-48C2-7198F3160087}"/>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7A980931-2AB6-C658-89D3-0A605FC53EDE}"/>
              </a:ext>
            </a:extLst>
          </p:cNvPr>
          <p:cNvPicPr>
            <a:picLocks noChangeAspect="1"/>
          </p:cNvPicPr>
          <p:nvPr/>
        </p:nvPicPr>
        <p:blipFill>
          <a:blip r:embed="rId4"/>
          <a:stretch>
            <a:fillRect/>
          </a:stretch>
        </p:blipFill>
        <p:spPr>
          <a:xfrm>
            <a:off x="0" y="0"/>
            <a:ext cx="12192000" cy="1621536"/>
          </a:xfrm>
          <a:prstGeom prst="rect">
            <a:avLst/>
          </a:prstGeom>
        </p:spPr>
      </p:pic>
    </p:spTree>
    <p:extLst>
      <p:ext uri="{BB962C8B-B14F-4D97-AF65-F5344CB8AC3E}">
        <p14:creationId xmlns:p14="http://schemas.microsoft.com/office/powerpoint/2010/main" val="2002857614"/>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705</TotalTime>
  <Words>1210</Words>
  <Application>Microsoft Office PowerPoint</Application>
  <PresentationFormat>Widescreen</PresentationFormat>
  <Paragraphs>88</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Calibri Light</vt:lpstr>
      <vt:lpstr>Cambria Math</vt:lpstr>
      <vt:lpstr>Courier New</vt:lpstr>
      <vt:lpstr>Wingdings</vt:lpstr>
      <vt:lpstr>Custom</vt:lpstr>
      <vt:lpstr>IMPLEMENTING MICROGRAD</vt:lpstr>
      <vt:lpstr>Aim</vt:lpstr>
      <vt:lpstr>LET’S DEFINE A SIMPLE FUNCTION - f(x)=3x^2-4x+5</vt:lpstr>
      <vt:lpstr>WHAT exactly is a gradient?</vt:lpstr>
      <vt:lpstr>WHY ARE GRADIENTS IMPORTANT IN DEEP LEARNING?</vt:lpstr>
      <vt:lpstr>PowerPoint Presentation</vt:lpstr>
      <vt:lpstr>PowerPoint Presentation</vt:lpstr>
      <vt:lpstr>CHAIN RULE IN BACKPROPAGATION</vt:lpstr>
      <vt:lpstr>PowerPoint Presentation</vt:lpstr>
      <vt:lpstr>Example of forward and backward propagation In neural networks</vt:lpstr>
      <vt:lpstr>MULTI-LAYER PERCEPTRON (MLP)</vt:lpstr>
      <vt:lpstr>BUILDING A NEURON</vt:lpstr>
      <vt:lpstr>Code for building mlp</vt:lpstr>
      <vt:lpstr>FORWARD AND BACKWARD PROPAGATION IN OUR MLP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Yajur Khanna</dc:creator>
  <cp:lastModifiedBy>Yajur Khanna</cp:lastModifiedBy>
  <cp:revision>2</cp:revision>
  <dcterms:created xsi:type="dcterms:W3CDTF">2024-12-08T12:08:04Z</dcterms:created>
  <dcterms:modified xsi:type="dcterms:W3CDTF">2025-01-19T19:59:37Z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