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6"/>
  </p:notesMasterIdLst>
  <p:sldIdLst>
    <p:sldId id="260" r:id="rId2"/>
    <p:sldId id="257" r:id="rId3"/>
    <p:sldId id="258" r:id="rId4"/>
    <p:sldId id="259" r:id="rId5"/>
  </p:sldIdLst>
  <p:sldSz cx="9144000" cy="5143500" type="screen16x9"/>
  <p:notesSz cx="6858000" cy="9144000"/>
  <p:embeddedFontLst>
    <p:embeddedFont>
      <p:font typeface="Montserrat" panose="020B0604020202020204" charset="0"/>
      <p:regular r:id="rId7"/>
      <p:bold r:id="rId8"/>
      <p:italic r:id="rId9"/>
      <p:boldItalic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8" roundtripDataSignature="AMtx7mhJKQUQk9VTgA7Dzb9u/isnpj5c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907" y="53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8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font" Target="fonts/font1.fntdata"/><Relationship Id="rId2" Type="http://schemas.openxmlformats.org/officeDocument/2006/relationships/slide" Target="slides/slide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font" Target="fonts/font4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" name="Google Shape;7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8" name="Google Shape;18;p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9" name="Google Shape;19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2" name="Google Shape;2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11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1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1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drive/folders/1NM2VNP8wqOxN8hx8d7aOINyE-cpz6fdi?usp=sharin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18294-3E6D-4DBE-A32E-6B833BD50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981516"/>
            <a:ext cx="8520600" cy="841800"/>
          </a:xfrm>
          <a:solidFill>
            <a:srgbClr val="002060"/>
          </a:solidFill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j-lt"/>
              </a:rPr>
              <a:t>ATTRITION ANALYSIS</a:t>
            </a:r>
            <a:endParaRPr lang="en-IN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92732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"/>
          <p:cNvSpPr/>
          <p:nvPr/>
        </p:nvSpPr>
        <p:spPr>
          <a:xfrm>
            <a:off x="-28175" y="395650"/>
            <a:ext cx="2162700" cy="24471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Who needs it and why?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Every organization needs to </a:t>
            </a:r>
            <a:r>
              <a:rPr lang="en-US" sz="1500" b="0" i="0" u="none" strike="noStrike" cap="none" dirty="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retain top talent; even in times of high unemployment,</a:t>
            </a:r>
            <a:endParaRPr sz="1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 dirty="0">
                <a:solidFill>
                  <a:srgbClr val="5D5D5D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1) We need to enhance a company’s brand image.</a:t>
            </a:r>
            <a:endParaRPr sz="15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2) To enhance work culture</a:t>
            </a:r>
            <a:endParaRPr sz="15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rgbClr val="5D5D5D"/>
                </a:solidFill>
                <a:latin typeface="Montserrat"/>
                <a:ea typeface="Montserrat"/>
                <a:cs typeface="Montserrat"/>
                <a:sym typeface="Montserrat"/>
              </a:rPr>
              <a:t> 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2"/>
          <p:cNvSpPr txBox="1"/>
          <p:nvPr/>
        </p:nvSpPr>
        <p:spPr>
          <a:xfrm>
            <a:off x="-1" y="45025"/>
            <a:ext cx="9144000" cy="327600"/>
          </a:xfrm>
          <a:prstGeom prst="rect">
            <a:avLst/>
          </a:prstGeom>
          <a:solidFill>
            <a:srgbClr val="20124D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Need		        Approach	                         Benefit		 Competition</a:t>
            </a:r>
            <a:endParaRPr sz="16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2"/>
          <p:cNvSpPr txBox="1"/>
          <p:nvPr/>
        </p:nvSpPr>
        <p:spPr>
          <a:xfrm>
            <a:off x="0" y="3271750"/>
            <a:ext cx="4524900" cy="18717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will others in the industry react? (edit)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2"/>
          <p:cNvSpPr txBox="1"/>
          <p:nvPr/>
        </p:nvSpPr>
        <p:spPr>
          <a:xfrm>
            <a:off x="4619075" y="3271675"/>
            <a:ext cx="4524900" cy="18717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 links here (edit)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2"/>
          <p:cNvSpPr/>
          <p:nvPr/>
        </p:nvSpPr>
        <p:spPr>
          <a:xfrm>
            <a:off x="2239025" y="395650"/>
            <a:ext cx="2286000" cy="24471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approach will be used?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1)  Machine learning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2)  Pandas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3) Matplotlib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4) Scikit learn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7" name="Google Shape;67;p2"/>
          <p:cNvCxnSpPr/>
          <p:nvPr/>
        </p:nvCxnSpPr>
        <p:spPr>
          <a:xfrm>
            <a:off x="4629400" y="9575"/>
            <a:ext cx="0" cy="2837400"/>
          </a:xfrm>
          <a:prstGeom prst="straightConnector1">
            <a:avLst/>
          </a:prstGeom>
          <a:noFill/>
          <a:ln w="9525" cap="flat" cmpd="sng">
            <a:solidFill>
              <a:srgbClr val="EDA29B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68" name="Google Shape;68;p2"/>
          <p:cNvSpPr/>
          <p:nvPr/>
        </p:nvSpPr>
        <p:spPr>
          <a:xfrm>
            <a:off x="4630425" y="395650"/>
            <a:ext cx="2286000" cy="24471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is the benefit?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1) </a:t>
            </a: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retain top talent;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2) Help Create Organizational Change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3) Higher performance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4) T</a:t>
            </a:r>
            <a:r>
              <a:rPr lang="en-US">
                <a:solidFill>
                  <a:schemeClr val="dk1"/>
                </a:solidFill>
              </a:rPr>
              <a:t>o</a:t>
            </a: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increase to the fullest employee’s job satisfaction and self-actualization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9" name="Google Shape;69;p2"/>
          <p:cNvCxnSpPr/>
          <p:nvPr/>
        </p:nvCxnSpPr>
        <p:spPr>
          <a:xfrm>
            <a:off x="7020800" y="9575"/>
            <a:ext cx="0" cy="2837400"/>
          </a:xfrm>
          <a:prstGeom prst="straightConnector1">
            <a:avLst/>
          </a:prstGeom>
          <a:noFill/>
          <a:ln w="9525" cap="flat" cmpd="sng">
            <a:solidFill>
              <a:srgbClr val="EDA29B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70" name="Google Shape;70;p2"/>
          <p:cNvSpPr/>
          <p:nvPr/>
        </p:nvSpPr>
        <p:spPr>
          <a:xfrm>
            <a:off x="7038600" y="395650"/>
            <a:ext cx="2085600" cy="24471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is the next best alternative if this project was not done?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Next best alternative is to manually decide whether attrition is possible or not by taking a survey. Which will be very inaccurate.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1" name="Google Shape;71;p2"/>
          <p:cNvCxnSpPr/>
          <p:nvPr/>
        </p:nvCxnSpPr>
        <p:spPr>
          <a:xfrm>
            <a:off x="9124175" y="9575"/>
            <a:ext cx="0" cy="2837400"/>
          </a:xfrm>
          <a:prstGeom prst="straightConnector1">
            <a:avLst/>
          </a:prstGeom>
          <a:noFill/>
          <a:ln w="9525" cap="flat" cmpd="sng">
            <a:solidFill>
              <a:srgbClr val="EDA29B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72" name="Google Shape;72;p2"/>
          <p:cNvSpPr txBox="1"/>
          <p:nvPr/>
        </p:nvSpPr>
        <p:spPr>
          <a:xfrm>
            <a:off x="-1" y="2895563"/>
            <a:ext cx="9144000" cy="327600"/>
          </a:xfrm>
          <a:prstGeom prst="rect">
            <a:avLst/>
          </a:prstGeom>
          <a:solidFill>
            <a:srgbClr val="20124D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Why is this a good space?				Online project folders, documents:		</a:t>
            </a:r>
            <a:endParaRPr sz="16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Every industry in the market will want to have   </a:t>
            </a:r>
            <a:r>
              <a:rPr lang="en-US" sz="1600" b="1">
                <a:solidFill>
                  <a:schemeClr val="dk1"/>
                </a:solidFill>
              </a:rPr>
              <a:t> </a:t>
            </a:r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 product as it is important for any industry.</a:t>
            </a:r>
            <a:r>
              <a:rPr lang="en-US" sz="1600" b="1">
                <a:solidFill>
                  <a:schemeClr val="dk1"/>
                </a:solidFill>
              </a:rPr>
              <a:t>   </a:t>
            </a:r>
            <a:r>
              <a:rPr lang="en-US" sz="1200" b="1" u="sng">
                <a:solidFill>
                  <a:schemeClr val="hlink"/>
                </a:solidFill>
                <a:hlinkClick r:id="rId3"/>
              </a:rPr>
              <a:t>https://drive.google.com/drive/folders/1NM2VNP8wqOxN8hx8d7aOINyE-cpz6fdi?usp=sharing</a:t>
            </a:r>
            <a:r>
              <a:rPr lang="en-US" sz="1200" b="1">
                <a:solidFill>
                  <a:schemeClr val="dk1"/>
                </a:solidFill>
              </a:rPr>
              <a:t> </a:t>
            </a:r>
            <a:endParaRPr sz="1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>
                <a:solidFill>
                  <a:schemeClr val="dk1"/>
                </a:solidFill>
              </a:rPr>
              <a:t>										</a:t>
            </a:r>
            <a:endParaRPr sz="1600"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"/>
          <p:cNvSpPr txBox="1">
            <a:spLocks noGrp="1"/>
          </p:cNvSpPr>
          <p:nvPr>
            <p:ph type="body" idx="1"/>
          </p:nvPr>
        </p:nvSpPr>
        <p:spPr>
          <a:xfrm>
            <a:off x="48900" y="352351"/>
            <a:ext cx="2850000" cy="2514600"/>
          </a:xfrm>
          <a:prstGeom prst="rect">
            <a:avLst/>
          </a:prstGeom>
          <a:solidFill>
            <a:srgbClr val="EFEFEF"/>
          </a:solidFill>
          <a:ln w="19050" cap="flat" cmpd="sng">
            <a:solidFill>
              <a:srgbClr val="B7B7B7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7160" lvl="0" indent="-12192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</a:pPr>
            <a:r>
              <a:rPr lang="en-US">
                <a:solidFill>
                  <a:srgbClr val="434343"/>
                </a:solidFill>
              </a:rPr>
              <a:t>Answer: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78" name="Google Shape;78;p3"/>
          <p:cNvSpPr txBox="1">
            <a:spLocks noGrp="1"/>
          </p:cNvSpPr>
          <p:nvPr>
            <p:ph type="body" idx="1"/>
          </p:nvPr>
        </p:nvSpPr>
        <p:spPr>
          <a:xfrm>
            <a:off x="3060219" y="352350"/>
            <a:ext cx="3048000" cy="2514600"/>
          </a:xfrm>
          <a:prstGeom prst="rect">
            <a:avLst/>
          </a:prstGeom>
          <a:solidFill>
            <a:srgbClr val="EFEFEF"/>
          </a:solidFill>
          <a:ln w="19050" cap="flat" cmpd="sng">
            <a:solidFill>
              <a:srgbClr val="B7B7B7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7160" lvl="0" indent="-12192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</a:pPr>
            <a:r>
              <a:rPr lang="en-US">
                <a:solidFill>
                  <a:srgbClr val="434343"/>
                </a:solidFill>
              </a:rPr>
              <a:t>Answer:</a:t>
            </a:r>
            <a:endParaRPr>
              <a:solidFill>
                <a:srgbClr val="434343"/>
              </a:solidFill>
            </a:endParaRPr>
          </a:p>
          <a:p>
            <a:pPr marL="1524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</a:pPr>
            <a:endParaRPr>
              <a:solidFill>
                <a:srgbClr val="434343"/>
              </a:solidFill>
            </a:endParaRPr>
          </a:p>
          <a:p>
            <a:pPr marL="1524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</a:pPr>
            <a:r>
              <a:rPr lang="en-US" sz="2400">
                <a:solidFill>
                  <a:srgbClr val="434343"/>
                </a:solidFill>
              </a:rPr>
              <a:t>We already have the database and all the libraries and functions to perform the project.</a:t>
            </a:r>
            <a:endParaRPr sz="2400">
              <a:solidFill>
                <a:srgbClr val="434343"/>
              </a:solidFill>
            </a:endParaRPr>
          </a:p>
        </p:txBody>
      </p:sp>
      <p:sp>
        <p:nvSpPr>
          <p:cNvPr id="79" name="Google Shape;79;p3"/>
          <p:cNvSpPr txBox="1">
            <a:spLocks noGrp="1"/>
          </p:cNvSpPr>
          <p:nvPr>
            <p:ph type="body" idx="1"/>
          </p:nvPr>
        </p:nvSpPr>
        <p:spPr>
          <a:xfrm>
            <a:off x="6240970" y="352350"/>
            <a:ext cx="2952000" cy="2514600"/>
          </a:xfrm>
          <a:prstGeom prst="rect">
            <a:avLst/>
          </a:prstGeom>
          <a:solidFill>
            <a:srgbClr val="EFEFEF"/>
          </a:solidFill>
          <a:ln w="19050" cap="flat" cmpd="sng">
            <a:solidFill>
              <a:srgbClr val="B7B7B7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7160" lvl="0" indent="-12192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</a:pPr>
            <a:r>
              <a:rPr lang="en-US">
                <a:solidFill>
                  <a:srgbClr val="434343"/>
                </a:solidFill>
              </a:rPr>
              <a:t>Answer:</a:t>
            </a:r>
            <a:endParaRPr>
              <a:solidFill>
                <a:srgbClr val="434343"/>
              </a:solidFill>
            </a:endParaRPr>
          </a:p>
          <a:p>
            <a:pPr marL="1524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</a:pPr>
            <a:r>
              <a:rPr lang="en-US" sz="2400">
                <a:solidFill>
                  <a:srgbClr val="434343"/>
                </a:solidFill>
              </a:rPr>
              <a:t>New changes that we might have to add in middle of our project. Deployment of out project.</a:t>
            </a:r>
            <a:endParaRPr sz="2400">
              <a:solidFill>
                <a:srgbClr val="434343"/>
              </a:solidFill>
            </a:endParaRPr>
          </a:p>
        </p:txBody>
      </p:sp>
      <p:sp>
        <p:nvSpPr>
          <p:cNvPr id="80" name="Google Shape;80;p3"/>
          <p:cNvSpPr txBox="1"/>
          <p:nvPr/>
        </p:nvSpPr>
        <p:spPr>
          <a:xfrm>
            <a:off x="48899" y="0"/>
            <a:ext cx="9144000" cy="327600"/>
          </a:xfrm>
          <a:prstGeom prst="rect">
            <a:avLst/>
          </a:prstGeom>
          <a:solidFill>
            <a:srgbClr val="20124D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How will you win?		     What is Working/Known: 	           What is Not Working/Known:</a:t>
            </a:r>
            <a:endParaRPr sz="16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3"/>
          <p:cNvSpPr txBox="1"/>
          <p:nvPr/>
        </p:nvSpPr>
        <p:spPr>
          <a:xfrm>
            <a:off x="12224" y="3001763"/>
            <a:ext cx="9144000" cy="327600"/>
          </a:xfrm>
          <a:prstGeom prst="rect">
            <a:avLst/>
          </a:prstGeom>
          <a:solidFill>
            <a:srgbClr val="20124D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Reflection 1:		     Reflection 2:	                      	Advisor/Manager:</a:t>
            </a:r>
            <a:endParaRPr sz="16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3"/>
          <p:cNvSpPr txBox="1">
            <a:spLocks noGrp="1"/>
          </p:cNvSpPr>
          <p:nvPr>
            <p:ph type="body" idx="1"/>
          </p:nvPr>
        </p:nvSpPr>
        <p:spPr>
          <a:xfrm>
            <a:off x="48875" y="3388001"/>
            <a:ext cx="2850000" cy="1679400"/>
          </a:xfrm>
          <a:prstGeom prst="rect">
            <a:avLst/>
          </a:prstGeom>
          <a:solidFill>
            <a:srgbClr val="EFEFEF"/>
          </a:solidFill>
          <a:ln w="19050" cap="flat" cmpd="sng">
            <a:solidFill>
              <a:srgbClr val="B7B7B7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7160" lvl="0" indent="-12192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</a:pPr>
            <a:r>
              <a:rPr lang="en-US">
                <a:solidFill>
                  <a:srgbClr val="434343"/>
                </a:solidFill>
              </a:rPr>
              <a:t>Answer:</a:t>
            </a:r>
            <a:endParaRPr>
              <a:solidFill>
                <a:srgbClr val="434343"/>
              </a:solidFill>
            </a:endParaRPr>
          </a:p>
          <a:p>
            <a:pPr marL="1524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</a:pPr>
            <a:r>
              <a:rPr lang="en-US">
                <a:solidFill>
                  <a:srgbClr val="434343"/>
                </a:solidFill>
              </a:rPr>
              <a:t>We will try adaptive to the problems that we may face down the road.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83" name="Google Shape;83;p3"/>
          <p:cNvSpPr txBox="1">
            <a:spLocks noGrp="1"/>
          </p:cNvSpPr>
          <p:nvPr>
            <p:ph type="body" idx="1"/>
          </p:nvPr>
        </p:nvSpPr>
        <p:spPr>
          <a:xfrm>
            <a:off x="3060185" y="3388000"/>
            <a:ext cx="3048000" cy="1679400"/>
          </a:xfrm>
          <a:prstGeom prst="rect">
            <a:avLst/>
          </a:prstGeom>
          <a:solidFill>
            <a:srgbClr val="EFEFEF"/>
          </a:solidFill>
          <a:ln w="19050" cap="flat" cmpd="sng">
            <a:solidFill>
              <a:srgbClr val="B7B7B7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7160" lvl="0" indent="-12192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</a:pPr>
            <a:r>
              <a:rPr lang="en-US">
                <a:solidFill>
                  <a:srgbClr val="434343"/>
                </a:solidFill>
              </a:rPr>
              <a:t>Answer:</a:t>
            </a:r>
            <a:endParaRPr>
              <a:solidFill>
                <a:srgbClr val="434343"/>
              </a:solidFill>
            </a:endParaRPr>
          </a:p>
          <a:p>
            <a:pPr marL="1524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</a:pPr>
            <a:r>
              <a:rPr lang="en-US">
                <a:solidFill>
                  <a:srgbClr val="434343"/>
                </a:solidFill>
              </a:rPr>
              <a:t>We will find some creative ways to solve our problems.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84" name="Google Shape;84;p3"/>
          <p:cNvSpPr txBox="1">
            <a:spLocks noGrp="1"/>
          </p:cNvSpPr>
          <p:nvPr>
            <p:ph type="body" idx="1"/>
          </p:nvPr>
        </p:nvSpPr>
        <p:spPr>
          <a:xfrm>
            <a:off x="6240925" y="3388000"/>
            <a:ext cx="2952000" cy="1755500"/>
          </a:xfrm>
          <a:prstGeom prst="rect">
            <a:avLst/>
          </a:prstGeom>
          <a:solidFill>
            <a:srgbClr val="EFEFEF"/>
          </a:solidFill>
          <a:ln w="19050" cap="flat" cmpd="sng">
            <a:solidFill>
              <a:srgbClr val="B7B7B7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7160" lvl="0" indent="-12192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</a:pPr>
            <a:r>
              <a:rPr lang="en-US">
                <a:solidFill>
                  <a:srgbClr val="434343"/>
                </a:solidFill>
              </a:rPr>
              <a:t>Answer:</a:t>
            </a:r>
            <a:endParaRPr>
              <a:solidFill>
                <a:srgbClr val="434343"/>
              </a:solidFill>
            </a:endParaRPr>
          </a:p>
          <a:p>
            <a:pPr marL="1524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</a:pPr>
            <a:r>
              <a:rPr lang="en-US">
                <a:solidFill>
                  <a:srgbClr val="434343"/>
                </a:solidFill>
              </a:rPr>
              <a:t>Mukeshkrishnan MB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85" name="Google Shape;85;p3"/>
          <p:cNvSpPr txBox="1">
            <a:spLocks noGrp="1"/>
          </p:cNvSpPr>
          <p:nvPr>
            <p:ph type="title"/>
          </p:nvPr>
        </p:nvSpPr>
        <p:spPr>
          <a:xfrm>
            <a:off x="162013" y="1975460"/>
            <a:ext cx="2623732" cy="736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By successfully creating the model and getting acceptable accuracy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4"/>
          <p:cNvSpPr txBox="1">
            <a:spLocks noGrp="1"/>
          </p:cNvSpPr>
          <p:nvPr>
            <p:ph type="ctrTitle"/>
          </p:nvPr>
        </p:nvSpPr>
        <p:spPr>
          <a:xfrm>
            <a:off x="0" y="14250"/>
            <a:ext cx="9144000" cy="4950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 sz="1800">
                <a:solidFill>
                  <a:schemeClr val="lt1"/>
                </a:solidFill>
              </a:rPr>
              <a:t>Project Checklist: 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91" name="Google Shape;91;p4"/>
          <p:cNvSpPr txBox="1"/>
          <p:nvPr/>
        </p:nvSpPr>
        <p:spPr>
          <a:xfrm>
            <a:off x="238850" y="615450"/>
            <a:ext cx="4333200" cy="3802500"/>
          </a:xfrm>
          <a:prstGeom prst="rect">
            <a:avLst/>
          </a:prstGeom>
          <a:noFill/>
          <a:ln w="19050" cap="flat" cmpd="sng">
            <a:solidFill>
              <a:srgbClr val="073763"/>
            </a:solidFill>
            <a:prstDash val="dash"/>
            <a:miter lim="400000"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venir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do list / assigned name:</a:t>
            </a:r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venir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 Selection</a:t>
            </a:r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venir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Cleaning</a:t>
            </a:r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venir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Processing</a:t>
            </a:r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venir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Visualization/Analysis</a:t>
            </a:r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venir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Selection</a:t>
            </a:r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venir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Training</a:t>
            </a:r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venir"/>
              <a:buNone/>
            </a:pPr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" name="Google Shape;92;p4"/>
          <p:cNvSpPr txBox="1"/>
          <p:nvPr/>
        </p:nvSpPr>
        <p:spPr>
          <a:xfrm>
            <a:off x="4749975" y="615450"/>
            <a:ext cx="4129200" cy="3802500"/>
          </a:xfrm>
          <a:prstGeom prst="rect">
            <a:avLst/>
          </a:prstGeom>
          <a:noFill/>
          <a:ln w="19050" cap="flat" cmpd="sng">
            <a:solidFill>
              <a:srgbClr val="073763"/>
            </a:solidFill>
            <a:prstDash val="dash"/>
            <a:miter lim="400000"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venir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do list / assigned name:</a:t>
            </a:r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venir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Evaluation</a:t>
            </a:r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venir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Pipeline Creation</a:t>
            </a:r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venir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Deployment</a:t>
            </a:r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395</Words>
  <Application>Microsoft Office PowerPoint</Application>
  <PresentationFormat>On-screen Show (16:9)</PresentationFormat>
  <Paragraphs>53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Avenir</vt:lpstr>
      <vt:lpstr>Times New Roman</vt:lpstr>
      <vt:lpstr>Montserrat</vt:lpstr>
      <vt:lpstr>Simple Light</vt:lpstr>
      <vt:lpstr>ATTRITION ANALYSIS</vt:lpstr>
      <vt:lpstr>PowerPoint Presentation</vt:lpstr>
      <vt:lpstr>By successfully creating the model and getting acceptable accuracy</vt:lpstr>
      <vt:lpstr>Project Checklist: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ATTRITION ANALYSIS</dc:title>
  <dc:creator>yajur ved</dc:creator>
  <cp:lastModifiedBy>yajur ved</cp:lastModifiedBy>
  <cp:revision>1</cp:revision>
  <dcterms:created xsi:type="dcterms:W3CDTF">2021-03-22T10:31:49Z</dcterms:created>
  <dcterms:modified xsi:type="dcterms:W3CDTF">2021-06-26T08:43:42Z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1033-11.2.0.10017</vt:lpwstr>
  </property>
</Properties>
</file>