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6" r:id="rId7"/>
    <p:sldId id="265" r:id="rId8"/>
    <p:sldId id="343" r:id="rId9"/>
    <p:sldId id="259" r:id="rId10"/>
    <p:sldId id="314" r:id="rId11"/>
    <p:sldId id="344" r:id="rId12"/>
    <p:sldId id="345" r:id="rId13"/>
    <p:sldId id="346" r:id="rId14"/>
    <p:sldId id="347" r:id="rId15"/>
    <p:sldId id="348" r:id="rId16"/>
    <p:sldId id="260" r:id="rId17"/>
    <p:sldId id="349" r:id="rId18"/>
    <p:sldId id="261" r:id="rId19"/>
    <p:sldId id="350" r:id="rId20"/>
    <p:sldId id="351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320" r:id="rId35"/>
    <p:sldId id="28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B9BD5"/>
    <a:srgbClr val="121212"/>
    <a:srgbClr val="26262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5" autoAdjust="0"/>
    <p:restoredTop sz="94660"/>
  </p:normalViewPr>
  <p:slideViewPr>
    <p:cSldViewPr snapToGrid="0">
      <p:cViewPr>
        <p:scale>
          <a:sx n="75" d="100"/>
          <a:sy n="75" d="100"/>
        </p:scale>
        <p:origin x="196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jpe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146300" y="0"/>
            <a:ext cx="10045700" cy="58755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1756138"/>
            <a:ext cx="10425181" cy="31206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5183" y="1756138"/>
            <a:ext cx="1766817" cy="31206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22750" y="2522855"/>
            <a:ext cx="5255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华为手机商城系统</a:t>
            </a:r>
            <a:endParaRPr lang="zh-CN" altLang="en-US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396" y="3628955"/>
            <a:ext cx="89408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小组成员：吴岳阳 张凯芸 郑霖 郑晓鹏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561580" y="2469445"/>
            <a:ext cx="1727200" cy="172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201</a:t>
            </a:r>
            <a:r>
              <a:rPr lang="en-US" sz="4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9</a:t>
            </a:r>
            <a:endParaRPr 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概念结构设计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“收藏”实体E-R图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12" name="对象 -2147482613"/>
          <p:cNvGraphicFramePr>
            <a:graphicFrameLocks noChangeAspect="1"/>
          </p:cNvGraphicFramePr>
          <p:nvPr/>
        </p:nvGraphicFramePr>
        <p:xfrm>
          <a:off x="3421380" y="2634615"/>
          <a:ext cx="4481195" cy="221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933575" imgH="953135" progId="Visio.Drawing.11">
                  <p:embed/>
                </p:oleObj>
              </mc:Choice>
              <mc:Fallback>
                <p:oleObj name="" r:id="rId1" imgW="1933575" imgH="95313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1380" y="2634615"/>
                        <a:ext cx="4481195" cy="2210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概念结构设计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“手机”实体E-R图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11" name="对象 -2147482612"/>
          <p:cNvGraphicFramePr>
            <a:graphicFrameLocks noChangeAspect="1"/>
          </p:cNvGraphicFramePr>
          <p:nvPr/>
        </p:nvGraphicFramePr>
        <p:xfrm>
          <a:off x="2007235" y="2233295"/>
          <a:ext cx="7987030" cy="323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274820" imgH="1735455" progId="Visio.Drawing.11">
                  <p:embed/>
                </p:oleObj>
              </mc:Choice>
              <mc:Fallback>
                <p:oleObj name="" r:id="rId1" imgW="4274820" imgH="173545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7235" y="2233295"/>
                        <a:ext cx="7987030" cy="3239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概念结构设计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“评论”实体E-R图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10" name="对象 -2147482611"/>
          <p:cNvGraphicFramePr>
            <a:graphicFrameLocks noChangeAspect="1"/>
          </p:cNvGraphicFramePr>
          <p:nvPr/>
        </p:nvGraphicFramePr>
        <p:xfrm>
          <a:off x="2362835" y="2078355"/>
          <a:ext cx="6677025" cy="23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750945" imgH="1332865" progId="Visio.Drawing.11">
                  <p:embed/>
                </p:oleObj>
              </mc:Choice>
              <mc:Fallback>
                <p:oleObj name="" r:id="rId1" imgW="3750945" imgH="133286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835" y="2078355"/>
                        <a:ext cx="6677025" cy="236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概念结构设计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24327" y="1056673"/>
            <a:ext cx="3824674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系统E-R图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09" name="对象 -2147482610"/>
          <p:cNvGraphicFramePr>
            <a:graphicFrameLocks noChangeAspect="1"/>
          </p:cNvGraphicFramePr>
          <p:nvPr/>
        </p:nvGraphicFramePr>
        <p:xfrm>
          <a:off x="2131695" y="1455420"/>
          <a:ext cx="8042275" cy="485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808855" imgH="2908300" progId="Visio.Drawing.11">
                  <p:embed/>
                </p:oleObj>
              </mc:Choice>
              <mc:Fallback>
                <p:oleObj name="" r:id="rId1" imgW="4808855" imgH="29083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1695" y="1455420"/>
                        <a:ext cx="8042275" cy="4852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18455"/>
            <a:ext cx="4187106" cy="2355247"/>
          </a:xfrm>
          <a:prstGeom prst="rect">
            <a:avLst/>
          </a:prstGeom>
          <a:blipFill>
            <a:blip r:embed="rId1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7106" y="3518455"/>
            <a:ext cx="2354400" cy="2355247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36196" y="3518455"/>
            <a:ext cx="5955804" cy="2356960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8" name="等腰三角形 7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 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逻辑结构设计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23003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03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逻辑结构设计</a:t>
            </a:r>
            <a:endParaRPr lang="zh-CN" altLang="en-US" sz="20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1695" y="1135380"/>
            <a:ext cx="11052810" cy="443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根据概念结构的设计，可以将系统E-R图转换为以下关系模式（画横线的为各关系的码）</a:t>
            </a:r>
            <a:endParaRPr lang="en-US" altLang="zh-CN" sz="1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1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18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订单（订单号，用户名，手机名，购买数量，订单状态），外码：用户名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用户（用户名，姓名，性别，地址，手机号码）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收藏（用户名，手机名），外码：用户名，手机名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手机（手机名，CPU型号，CPU核数，屏幕尺寸，屏幕色彩，分辨率，前置摄像头，后置摄像头，售价，库存，销量）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评论（评论号，用户名，手机名，评论内容，评论类型），外码：用户名，手机名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18455"/>
            <a:ext cx="4187106" cy="2355247"/>
          </a:xfrm>
          <a:prstGeom prst="rect">
            <a:avLst/>
          </a:prstGeom>
          <a:blipFill>
            <a:blip r:embed="rId1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7106" y="3518455"/>
            <a:ext cx="2354400" cy="2355247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36196" y="3518455"/>
            <a:ext cx="5955804" cy="2356960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8" name="等腰三角形 7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数据库物理设计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04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数据库物理设计</a:t>
            </a:r>
            <a:endParaRPr lang="zh-CN" altLang="en-US" sz="20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6120" y="122015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手机信息表结构</a:t>
            </a:r>
            <a:r>
              <a:rPr lang="en-US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en-US" b="1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82345" y="1669415"/>
          <a:ext cx="4707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580"/>
                <a:gridCol w="842010"/>
                <a:gridCol w="642620"/>
                <a:gridCol w="994410"/>
                <a:gridCol w="763270"/>
              </a:tblGrid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型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可否为空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售价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数值型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数值型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销量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数值型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前置摄像头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后置摄像头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CPU型号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CPU核数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分辨率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屏幕色彩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屏幕尺寸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63690" y="787400"/>
            <a:ext cx="43484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1">
                <a:solidFill>
                  <a:srgbClr val="5B9BD5"/>
                </a:solidFill>
                <a:latin typeface="宋体" panose="02010600030101010101" pitchFamily="2" charset="-122"/>
              </a:rPr>
              <a:t> </a:t>
            </a:r>
            <a:r>
              <a:rPr lang="zh-CN" sz="1600" b="1">
                <a:solidFill>
                  <a:srgbClr val="404040"/>
                </a:solidFill>
                <a:ea typeface="宋体" panose="02010600030101010101" pitchFamily="2" charset="-122"/>
              </a:rPr>
              <a:t>用户信息表结构</a:t>
            </a:r>
            <a:r>
              <a:rPr lang="en-US" sz="1600" b="1">
                <a:solidFill>
                  <a:srgbClr val="5B9BD5"/>
                </a:solidFill>
                <a:latin typeface="宋体" panose="02010600030101010101" pitchFamily="2" charset="-122"/>
              </a:rPr>
              <a:t>  </a:t>
            </a:r>
            <a:endParaRPr lang="en-US" altLang="en-US" sz="1600" b="1">
              <a:solidFill>
                <a:srgbClr val="5B9BD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6663690" y="1174750"/>
          <a:ext cx="43484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313"/>
                <a:gridCol w="809625"/>
                <a:gridCol w="720725"/>
                <a:gridCol w="972820"/>
                <a:gridCol w="614680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型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可否为空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性别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手机号码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63055" y="3695700"/>
            <a:ext cx="43491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1600" b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订单信息表结构</a:t>
            </a:r>
            <a:r>
              <a:rPr lang="en-US" sz="1600" b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en-US" sz="1600" b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6663690" y="4061460"/>
          <a:ext cx="43484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313"/>
                <a:gridCol w="809625"/>
                <a:gridCol w="720725"/>
                <a:gridCol w="1015365"/>
                <a:gridCol w="572135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型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可否为空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订单号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购买数量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数值型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订单状态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04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数据库物理设计</a:t>
            </a:r>
            <a:endParaRPr lang="zh-CN" altLang="en-US" sz="20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1490" y="1487170"/>
            <a:ext cx="54349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2000" b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评论信息表结构</a:t>
            </a:r>
            <a:r>
              <a:rPr lang="en-US" sz="1600" b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en-US" sz="1600" b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91490" y="1932940"/>
          <a:ext cx="5434965" cy="3314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/>
                <a:gridCol w="1011555"/>
                <a:gridCol w="634365"/>
                <a:gridCol w="208280"/>
                <a:gridCol w="900430"/>
                <a:gridCol w="111125"/>
                <a:gridCol w="113030"/>
                <a:gridCol w="918210"/>
              </a:tblGrid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型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   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可否为空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评论号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手机名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评论内容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552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评论类型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95060" y="2259965"/>
            <a:ext cx="58654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2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收藏信息表结构</a:t>
            </a:r>
            <a:r>
              <a:rPr lang="en-US" sz="1400" b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en-US" altLang="en-US" sz="14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195060" y="2780030"/>
          <a:ext cx="5714365" cy="177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355"/>
                <a:gridCol w="934720"/>
                <a:gridCol w="623570"/>
                <a:gridCol w="208915"/>
                <a:gridCol w="832485"/>
                <a:gridCol w="207010"/>
                <a:gridCol w="187960"/>
                <a:gridCol w="107315"/>
                <a:gridCol w="1296035"/>
              </a:tblGrid>
              <a:tr h="592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 型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可否为空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主键，外键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592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手机名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主键，外键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18455"/>
            <a:ext cx="4187106" cy="2355247"/>
          </a:xfrm>
          <a:prstGeom prst="rect">
            <a:avLst/>
          </a:prstGeom>
          <a:blipFill>
            <a:blip r:embed="rId1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7106" y="3518455"/>
            <a:ext cx="2354400" cy="2355247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36196" y="3518455"/>
            <a:ext cx="5955804" cy="2356960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8" name="等腰三角形 7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05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系统界面展示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3436" b="43385"/>
          <a:stretch>
            <a:fillRect/>
          </a:stretch>
        </p:blipFill>
        <p:spPr>
          <a:xfrm>
            <a:off x="0" y="614150"/>
            <a:ext cx="12192000" cy="15421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1280" y="614045"/>
            <a:ext cx="3440430" cy="154241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1280" y="97345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华为手机商城系统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2889" y="2662387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2889" y="3408493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概念结构设计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2889" y="4154599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逻辑结构设计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889" y="4900705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数据库物理设计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2889" y="5636018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系统界面展示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9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1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46078" y="132073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4968240" y="376555"/>
            <a:ext cx="2255520" cy="785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5875" algn="ctr">
            <a:noFill/>
            <a:round/>
          </a:ln>
        </p:spPr>
        <p:txBody>
          <a:bodyPr wrap="square" anchor="ctr"/>
          <a:lstStyle/>
          <a:p>
            <a:pPr algn="ctr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88792" y="141608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快照 2019-01-02 下午2.16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1987550"/>
            <a:ext cx="3275330" cy="275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596505" y="1366520"/>
            <a:ext cx="2471420" cy="1903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9089390" y="2390775"/>
            <a:ext cx="2570480" cy="163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1" descr="e4077a908ee03e717574e38efaebc5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290" y="3650615"/>
            <a:ext cx="4229735" cy="2793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圆角矩形 12"/>
          <p:cNvSpPr/>
          <p:nvPr/>
        </p:nvSpPr>
        <p:spPr>
          <a:xfrm>
            <a:off x="10222865" y="1500505"/>
            <a:ext cx="1667510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密码修改成功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05040" y="4025900"/>
            <a:ext cx="1667510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密码修改失败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46078" y="86353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88792" y="95888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3" descr="da264b639b3d5e769d43ef6514fe7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444625"/>
            <a:ext cx="9570085" cy="5188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6596380" y="1662430"/>
            <a:ext cx="1297940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查找功能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139373" y="91941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147" y="91951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商品详情界面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4" descr="屏幕快照 2019-01-02 下午2.18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411605"/>
            <a:ext cx="8060055" cy="4389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10530205" y="3119755"/>
            <a:ext cx="1297940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重复收藏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30" descr="432359d56cae9e46db4e41fb2f70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0" y="3964940"/>
            <a:ext cx="2626995" cy="1678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用户信息中心界面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5" descr="屏幕快照 2019-01-02 下午2.20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579880"/>
            <a:ext cx="7846695" cy="4373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6" descr="屏幕快照 2019-01-02 下午2.20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45" y="3403600"/>
            <a:ext cx="2962910" cy="2379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10667365" y="5334000"/>
            <a:ext cx="119316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5123" y="813370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24962" y="930308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7" descr="屏幕快照 2019-01-02 下午2.20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9145" y="1358265"/>
            <a:ext cx="8428990" cy="4756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544195" y="5581015"/>
            <a:ext cx="375094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删除功能：选中商品并点击删除按钮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8" descr="0461aaa7c0410f12603284c80fc50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394460"/>
            <a:ext cx="8747125" cy="493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5123" y="813370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24962" y="930308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0245" y="5854065"/>
            <a:ext cx="375094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删除功能：选中商品并点击删除按钮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27" descr="46b84516cd27db640c80450cb7d70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248025"/>
            <a:ext cx="2152650" cy="137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用户订单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0" descr="屏幕快照 2019-01-02 下午2.21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0" y="1393825"/>
            <a:ext cx="8858250" cy="4970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7129780" y="5638165"/>
            <a:ext cx="269430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输入订单细则号进行评论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731193" y="138423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4968240" y="376555"/>
            <a:ext cx="2255520" cy="785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5875" algn="ctr">
            <a:noFill/>
            <a:round/>
          </a:ln>
        </p:spPr>
        <p:txBody>
          <a:bodyPr wrap="square" anchor="ctr"/>
          <a:lstStyle/>
          <a:p>
            <a:pPr algn="ctr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873907" y="147958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1" descr="屏幕快照 2019-01-02 下午2.10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895" y="2288540"/>
            <a:ext cx="4145915" cy="3432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商家管理主页界面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2" descr="屏幕快照 2019-01-02 下午2.13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470" y="1622425"/>
            <a:ext cx="8367395" cy="470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13693" y="78606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24657" y="87125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3" descr="屏幕快照 2019-01-02 下午2.13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1271905"/>
            <a:ext cx="10834370" cy="607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18455"/>
            <a:ext cx="4187106" cy="2355247"/>
          </a:xfrm>
          <a:prstGeom prst="rect">
            <a:avLst/>
          </a:prstGeom>
          <a:blipFill>
            <a:blip r:embed="rId1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7106" y="3518455"/>
            <a:ext cx="2354400" cy="2355247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36196" y="3518455"/>
            <a:ext cx="5955804" cy="2356960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8" name="等腰三角形 7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 descr="屏幕快照 2019-01-02 下午2.14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295" y="1363980"/>
            <a:ext cx="8745220" cy="492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59363" y="7708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202077" y="8661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1930" y="5075555"/>
            <a:ext cx="86423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29" descr="屏幕快照 2019-01-02 下午2.14.36"/>
          <p:cNvPicPr>
            <a:picLocks noChangeAspect="1"/>
          </p:cNvPicPr>
          <p:nvPr/>
        </p:nvPicPr>
        <p:blipFill>
          <a:blip r:embed="rId1"/>
          <a:srcRect t="3380"/>
          <a:stretch>
            <a:fillRect/>
          </a:stretch>
        </p:blipFill>
        <p:spPr>
          <a:xfrm>
            <a:off x="2133600" y="1363980"/>
            <a:ext cx="8202930" cy="4462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2556510" y="5281930"/>
            <a:ext cx="86423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6" descr="屏幕快照 2019-01-02 下午2.14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21765"/>
            <a:ext cx="8313420" cy="4680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圆角矩形 9"/>
          <p:cNvSpPr/>
          <p:nvPr/>
        </p:nvSpPr>
        <p:spPr>
          <a:xfrm>
            <a:off x="9852660" y="5483225"/>
            <a:ext cx="864235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8" grpId="0" bldLvl="0" animBg="1"/>
      <p:bldP spid="8" grpId="1" bldLvl="0" animBg="1"/>
      <p:bldP spid="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7" descr="屏幕快照 2019-01-02 下午2.13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315" y="1393825"/>
            <a:ext cx="9605645" cy="540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05  </a:t>
            </a:r>
            <a:r>
              <a:rPr lang="zh-CN" altLang="en-US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系统界面展示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8" descr="屏幕快照 2019-01-02 下午2.14.03"/>
          <p:cNvPicPr>
            <a:picLocks noChangeAspect="1"/>
          </p:cNvPicPr>
          <p:nvPr/>
        </p:nvPicPr>
        <p:blipFill>
          <a:blip r:embed="rId1"/>
          <a:srcRect r="-150" b="17769"/>
          <a:stretch>
            <a:fillRect/>
          </a:stretch>
        </p:blipFill>
        <p:spPr>
          <a:xfrm>
            <a:off x="660400" y="1393825"/>
            <a:ext cx="7608570" cy="351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圆角矩形 8"/>
          <p:cNvSpPr/>
          <p:nvPr/>
        </p:nvSpPr>
        <p:spPr>
          <a:xfrm>
            <a:off x="660400" y="4775200"/>
            <a:ext cx="1445260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修改订单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91" descr="IMG_256"/>
          <p:cNvPicPr>
            <a:picLocks noChangeAspect="1"/>
          </p:cNvPicPr>
          <p:nvPr/>
        </p:nvPicPr>
        <p:blipFill>
          <a:blip r:embed="rId2"/>
          <a:srcRect l="14182" t="18971" r="34125" b="36593"/>
          <a:stretch>
            <a:fillRect/>
          </a:stretch>
        </p:blipFill>
        <p:spPr>
          <a:xfrm>
            <a:off x="5318125" y="3147695"/>
            <a:ext cx="6686550" cy="3246120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4456430" y="5896610"/>
            <a:ext cx="1445260" cy="6191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删除订单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146300" y="0"/>
            <a:ext cx="10045700" cy="58755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1756138"/>
            <a:ext cx="10425181" cy="31206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5183" y="1756138"/>
            <a:ext cx="1766817" cy="31206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61580" y="2469445"/>
            <a:ext cx="1727200" cy="172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201</a:t>
            </a:r>
            <a:r>
              <a:rPr lang="en-US" sz="4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9</a:t>
            </a:r>
            <a:endParaRPr 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2730" y="2790398"/>
            <a:ext cx="39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2730" y="3515247"/>
            <a:ext cx="39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YOUR WATCHING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23003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01  需求分析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96473" y="2139962"/>
            <a:ext cx="0" cy="30590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49400" y="974090"/>
            <a:ext cx="9245600" cy="520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系统功能背景资料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客户在网店对商品的管理内容包括：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1)可随时查询可购商品的详细情况，如手机名、CPU型号、CPU核数、屏幕尺寸、屏幕色彩、分辨率、前置摄像头、后置摄像头、售价、库存、销量以及商品的其他描述，便于客户选订。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2)客户可购买多种所需商品，每种商品可购若干份，选择完成后，购买处理即告完成。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3)为便于邮寄，客户需写明如下信息：姓名、性别、电话号码和地址，网店将即时为每一个客户编制唯一代码。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4)商品售出，并且客户拿到后可对商品进行评价，商家可以对每条评论进行查看，一种商品可以有多人进行评论，系统要给每一条评论编号并记录评论内容和评论类型等。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5)客户可收藏多种心仪商品，但不能重复收藏同一件商品，可管理自己的收藏夹。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商家在网店对商品的管理内容包括：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1)可上架/下架任意商品和修改商品信息。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可对所有订单进行修改和删除。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1371" y="23003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01  需求分析</a:t>
            </a:r>
            <a:endParaRPr lang="en-US" altLang="zh-CN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1892" y="2478452"/>
            <a:ext cx="1468582" cy="11504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9388" y="2945177"/>
            <a:ext cx="1468582" cy="1150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112" y="2302585"/>
            <a:ext cx="3897290" cy="8791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注册账号、登录账号、删除账号、修改密码和修改个人信息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43460" y="2750260"/>
            <a:ext cx="3897290" cy="879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查询可购商品的详细情况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1892" y="3742411"/>
            <a:ext cx="1468582" cy="1150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9388" y="4445356"/>
            <a:ext cx="1468582" cy="11504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9112" y="3566544"/>
            <a:ext cx="3897290" cy="879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查询自己订单的详细情况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43460" y="4306954"/>
            <a:ext cx="3897290" cy="8791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对心仪的商品收藏和管理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4885055" y="1397000"/>
            <a:ext cx="2421890" cy="629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5875" algn="ctr">
            <a:noFill/>
            <a:round/>
          </a:ln>
        </p:spPr>
        <p:txBody>
          <a:bodyPr wrap="square" anchor="ctr"/>
          <a:p>
            <a:pPr algn="ctr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1892" y="5069252"/>
            <a:ext cx="1468582" cy="11504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9112" y="4893385"/>
            <a:ext cx="3897290" cy="8791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对已购商品进行评价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64945" y="10287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1">
                <a:ea typeface="宋体" panose="02010600030101010101" pitchFamily="2" charset="-122"/>
              </a:rPr>
              <a:t>系统功能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0" name="Freeform 825"/>
          <p:cNvSpPr/>
          <p:nvPr/>
        </p:nvSpPr>
        <p:spPr bwMode="auto">
          <a:xfrm>
            <a:off x="467033" y="961960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" grpId="0" bldLvl="0" animBg="1"/>
      <p:bldP spid="3" grpId="0" bldLvl="0" animBg="1"/>
      <p:bldP spid="17" grpId="0" bldLvl="0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1371" y="23003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01  需求分析</a:t>
            </a:r>
            <a:endParaRPr lang="en-US" altLang="zh-CN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4752" y="2910887"/>
            <a:ext cx="1468582" cy="1150434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2248" y="3377612"/>
            <a:ext cx="1468582" cy="1150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1972" y="2735020"/>
            <a:ext cx="3897290" cy="8791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注册账号、登录账号、删除账号、修改密码和修改个人信息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66320" y="3182695"/>
            <a:ext cx="3897290" cy="879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查询可购商品的详细情况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44752" y="4174846"/>
            <a:ext cx="1468582" cy="1150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1972" y="3998979"/>
            <a:ext cx="3897290" cy="879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查询自己订单的详细情况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4885055" y="1330325"/>
            <a:ext cx="2421890" cy="629285"/>
          </a:xfrm>
          <a:prstGeom prst="rect">
            <a:avLst/>
          </a:prstGeom>
          <a:solidFill>
            <a:srgbClr val="404040"/>
          </a:solidFill>
          <a:ln w="15875" algn="ctr">
            <a:noFill/>
            <a:round/>
          </a:ln>
        </p:spPr>
        <p:txBody>
          <a:bodyPr wrap="square" anchor="ctr"/>
          <a:p>
            <a:pPr algn="ctr" latinLnBrk="1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59535" y="9620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1">
                <a:ea typeface="宋体" panose="02010600030101010101" pitchFamily="2" charset="-122"/>
              </a:rPr>
              <a:t>系统功能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0" name="Freeform 825"/>
          <p:cNvSpPr/>
          <p:nvPr/>
        </p:nvSpPr>
        <p:spPr bwMode="auto">
          <a:xfrm>
            <a:off x="361623" y="89528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4" grpId="0" bldLvl="0" animBg="1"/>
      <p:bldP spid="2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18455"/>
            <a:ext cx="4187106" cy="2355247"/>
          </a:xfrm>
          <a:prstGeom prst="rect">
            <a:avLst/>
          </a:prstGeom>
          <a:blipFill>
            <a:blip r:embed="rId1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7106" y="3518455"/>
            <a:ext cx="2354400" cy="2355247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36196" y="3518455"/>
            <a:ext cx="5955804" cy="2356960"/>
            <a:chOff x="4257077" y="2119893"/>
            <a:chExt cx="5955804" cy="2356960"/>
          </a:xfrm>
          <a:solidFill>
            <a:schemeClr val="accent1"/>
          </a:solidFill>
        </p:grpSpPr>
        <p:sp>
          <p:nvSpPr>
            <p:cNvPr id="8" name="等腰三角形 7"/>
            <p:cNvSpPr/>
            <p:nvPr/>
          </p:nvSpPr>
          <p:spPr>
            <a:xfrm rot="16200000">
              <a:off x="4224440" y="3094390"/>
              <a:ext cx="473237" cy="407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552497" y="2119893"/>
              <a:ext cx="5660384" cy="2356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概念结构设计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概念结构设计</a:t>
            </a:r>
            <a:endParaRPr lang="zh-CN" altLang="en-US" sz="20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24327" y="1035083"/>
            <a:ext cx="3824674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“订单”实体E-R图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23" name="对象 10"/>
          <p:cNvGraphicFramePr>
            <a:graphicFrameLocks noChangeAspect="1"/>
          </p:cNvGraphicFramePr>
          <p:nvPr/>
        </p:nvGraphicFramePr>
        <p:xfrm>
          <a:off x="2646680" y="2425700"/>
          <a:ext cx="6308090" cy="230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92500" imgH="1278255" progId="Visio.Drawing.11">
                  <p:embed/>
                </p:oleObj>
              </mc:Choice>
              <mc:Fallback>
                <p:oleObj name="" r:id="rId1" imgW="3492500" imgH="127825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6680" y="2425700"/>
                        <a:ext cx="6308090" cy="2306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719"/>
            <a:ext cx="982639" cy="46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2636" y="155101"/>
            <a:ext cx="40124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02  </a:t>
            </a:r>
            <a:r>
              <a:rPr lang="zh-CN" altLang="en-US" sz="20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概念结构设计</a:t>
            </a:r>
            <a:endParaRPr lang="zh-CN" altLang="en-US" sz="2000" b="1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Freeform 825"/>
          <p:cNvSpPr/>
          <p:nvPr/>
        </p:nvSpPr>
        <p:spPr bwMode="auto">
          <a:xfrm>
            <a:off x="424488" y="961325"/>
            <a:ext cx="3870179" cy="799095"/>
          </a:xfrm>
          <a:custGeom>
            <a:avLst/>
            <a:gdLst>
              <a:gd name="T0" fmla="*/ 0 w 1315"/>
              <a:gd name="T1" fmla="*/ 2147483647 h 544"/>
              <a:gd name="T2" fmla="*/ 0 w 1315"/>
              <a:gd name="T3" fmla="*/ 0 h 544"/>
              <a:gd name="T4" fmla="*/ 1424020518 w 1315"/>
              <a:gd name="T5" fmla="*/ 0 h 544"/>
              <a:gd name="T6" fmla="*/ 0 60000 65536"/>
              <a:gd name="T7" fmla="*/ 0 60000 65536"/>
              <a:gd name="T8" fmla="*/ 0 60000 65536"/>
              <a:gd name="T9" fmla="*/ 0 w 1315"/>
              <a:gd name="T10" fmla="*/ 0 h 544"/>
              <a:gd name="T11" fmla="*/ 1315 w 1315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67202" y="1056673"/>
            <a:ext cx="3824674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“用户”实体E-R图</a:t>
            </a:r>
            <a:endParaRPr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13" name="对象 -2147482614"/>
          <p:cNvGraphicFramePr>
            <a:graphicFrameLocks noChangeAspect="1"/>
          </p:cNvGraphicFramePr>
          <p:nvPr/>
        </p:nvGraphicFramePr>
        <p:xfrm>
          <a:off x="2690495" y="2399665"/>
          <a:ext cx="6671310" cy="243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492500" imgH="1278255" progId="Visio.Drawing.11">
                  <p:embed/>
                </p:oleObj>
              </mc:Choice>
              <mc:Fallback>
                <p:oleObj name="" r:id="rId1" imgW="3492500" imgH="127825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0495" y="2399665"/>
                        <a:ext cx="6671310" cy="2439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演示</Application>
  <PresentationFormat>宽屏</PresentationFormat>
  <Paragraphs>625</Paragraphs>
  <Slides>33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Calibri Light</vt:lpstr>
      <vt:lpstr>Gulim</vt:lpstr>
      <vt:lpstr>Malgun Gothic</vt:lpstr>
      <vt:lpstr>Office 主题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DPHOME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cp:keywords>user</cp:keywords>
  <dc:description>https://800sucai.taobao.com</dc:description>
  <dc:subject>哎呀小小草</dc:subject>
  <cp:category>https://800sucai.taobao.com</cp:category>
  <cp:lastModifiedBy>郑霖</cp:lastModifiedBy>
  <cp:revision>21</cp:revision>
  <dcterms:created xsi:type="dcterms:W3CDTF">2014-12-17T15:36:00Z</dcterms:created>
  <dcterms:modified xsi:type="dcterms:W3CDTF">2019-01-02T16:53:06Z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