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4" r:id="rId7"/>
    <p:sldId id="26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65418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5121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82103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333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91215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1160192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230509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64909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97596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69839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52928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132817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3052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73001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469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12962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7367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868014707"/>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256AA-1346-4AC1-A98F-921C3BD198A8}"/>
              </a:ext>
            </a:extLst>
          </p:cNvPr>
          <p:cNvSpPr>
            <a:spLocks noGrp="1"/>
          </p:cNvSpPr>
          <p:nvPr>
            <p:ph type="ctrTitle"/>
          </p:nvPr>
        </p:nvSpPr>
        <p:spPr/>
        <p:txBody>
          <a:bodyPr/>
          <a:lstStyle/>
          <a:p>
            <a:r>
              <a:rPr lang="ja-JP" altLang="en-US" dirty="0"/>
              <a:t>掲示板クラッキング</a:t>
            </a:r>
            <a:br>
              <a:rPr kumimoji="1" lang="en-US" altLang="ja-JP" dirty="0"/>
            </a:br>
            <a:r>
              <a:rPr kumimoji="1" lang="ja-JP" altLang="en-US" dirty="0"/>
              <a:t>解説</a:t>
            </a:r>
            <a:r>
              <a:rPr kumimoji="1" lang="en-US" altLang="ja-JP" dirty="0"/>
              <a:t>PDF</a:t>
            </a:r>
            <a:endParaRPr kumimoji="1" lang="ja-JP" altLang="en-US" dirty="0"/>
          </a:p>
        </p:txBody>
      </p:sp>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p:txBody>
          <a:bodyPr/>
          <a:lstStyle/>
          <a:p>
            <a:r>
              <a:rPr kumimoji="1" lang="en-US" altLang="ja-JP" dirty="0">
                <a:solidFill>
                  <a:schemeClr val="tx1"/>
                </a:solidFill>
              </a:rPr>
              <a:t>344 30 </a:t>
            </a:r>
            <a:r>
              <a:rPr kumimoji="1" lang="ja-JP" altLang="en-US" dirty="0">
                <a:solidFill>
                  <a:schemeClr val="tx1"/>
                </a:solidFill>
              </a:rPr>
              <a:t>髙野直人</a:t>
            </a:r>
          </a:p>
        </p:txBody>
      </p:sp>
    </p:spTree>
    <p:extLst>
      <p:ext uri="{BB962C8B-B14F-4D97-AF65-F5344CB8AC3E}">
        <p14:creationId xmlns:p14="http://schemas.microsoft.com/office/powerpoint/2010/main" val="50013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6653164" cy="4525083"/>
          </a:xfrm>
        </p:spPr>
        <p:txBody>
          <a:bodyPr>
            <a:normAutofit/>
          </a:bodyPr>
          <a:lstStyle/>
          <a:p>
            <a:pPr>
              <a:lnSpc>
                <a:spcPct val="150000"/>
              </a:lnSpc>
            </a:pPr>
            <a:r>
              <a:rPr lang="ja-JP" altLang="en-US" sz="2400" dirty="0">
                <a:solidFill>
                  <a:schemeClr val="tx1"/>
                </a:solidFill>
              </a:rPr>
              <a:t>「サイト開いただけでスクリプトが実行できるように</a:t>
            </a:r>
            <a:r>
              <a:rPr lang="ja-JP" altLang="en-US" sz="2400" dirty="0" err="1">
                <a:solidFill>
                  <a:schemeClr val="tx1"/>
                </a:solidFill>
              </a:rPr>
              <a:t>しようず</a:t>
            </a:r>
            <a:r>
              <a:rPr lang="ja-JP" altLang="en-US" sz="2400" cap="none" dirty="0">
                <a:solidFill>
                  <a:schemeClr val="tx1"/>
                </a:solidFill>
              </a:rPr>
              <a:t>ｗ</a:t>
            </a:r>
            <a:r>
              <a:rPr lang="en-US" altLang="ja-JP" sz="2400" dirty="0">
                <a:solidFill>
                  <a:schemeClr val="tx1"/>
                </a:solidFill>
              </a:rPr>
              <a:t>FLAG();</a:t>
            </a:r>
            <a:r>
              <a:rPr lang="ja-JP" altLang="en-US" sz="2400" dirty="0">
                <a:solidFill>
                  <a:schemeClr val="tx1"/>
                </a:solidFill>
              </a:rPr>
              <a:t>を呼び出せたらクリアね</a:t>
            </a:r>
            <a:r>
              <a:rPr lang="ja-JP" altLang="en-US" sz="2400" cap="none" dirty="0" err="1">
                <a:solidFill>
                  <a:schemeClr val="tx1"/>
                </a:solidFill>
              </a:rPr>
              <a:t>ｗ</a:t>
            </a:r>
            <a:r>
              <a:rPr lang="ja-JP" altLang="en-US" sz="2400" dirty="0">
                <a:solidFill>
                  <a:schemeClr val="tx1"/>
                </a:solidFill>
              </a:rPr>
              <a:t>。」</a:t>
            </a:r>
            <a:endParaRPr lang="en-US" altLang="ja-JP" sz="2400" dirty="0">
              <a:solidFill>
                <a:schemeClr val="tx1"/>
              </a:solidFill>
            </a:endParaRPr>
          </a:p>
          <a:p>
            <a:pPr>
              <a:lnSpc>
                <a:spcPct val="150000"/>
              </a:lnSpc>
            </a:pPr>
            <a:endParaRPr lang="en-US" altLang="ja-JP" sz="2400" dirty="0">
              <a:solidFill>
                <a:schemeClr val="tx1"/>
              </a:solidFill>
            </a:endParaRPr>
          </a:p>
          <a:p>
            <a:pPr>
              <a:lnSpc>
                <a:spcPct val="150000"/>
              </a:lnSpc>
            </a:pPr>
            <a:r>
              <a:rPr lang="ja-JP" altLang="en-US" sz="2400" dirty="0">
                <a:solidFill>
                  <a:schemeClr val="tx1"/>
                </a:solidFill>
              </a:rPr>
              <a:t>この投稿内容の通り、この演習は、サイトを開いただけで</a:t>
            </a:r>
            <a:r>
              <a:rPr lang="en-US" altLang="ja-JP" sz="2400" dirty="0">
                <a:solidFill>
                  <a:schemeClr val="tx1"/>
                </a:solidFill>
              </a:rPr>
              <a:t>FLAG();</a:t>
            </a:r>
            <a:r>
              <a:rPr lang="ja-JP" altLang="en-US" sz="2400" dirty="0">
                <a:solidFill>
                  <a:schemeClr val="tx1"/>
                </a:solidFill>
              </a:rPr>
              <a:t>を呼び出せるスクリプトを実行できるようにしようという演習です。</a:t>
            </a: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ゲーム説明</a:t>
            </a:r>
          </a:p>
        </p:txBody>
      </p:sp>
      <p:pic>
        <p:nvPicPr>
          <p:cNvPr id="2" name="図 1">
            <a:extLst>
              <a:ext uri="{FF2B5EF4-FFF2-40B4-BE49-F238E27FC236}">
                <a16:creationId xmlns:a16="http://schemas.microsoft.com/office/drawing/2014/main" id="{D58C56AA-7433-4846-ABF3-EB1F1D799577}"/>
              </a:ext>
            </a:extLst>
          </p:cNvPr>
          <p:cNvPicPr>
            <a:picLocks noChangeAspect="1"/>
          </p:cNvPicPr>
          <p:nvPr/>
        </p:nvPicPr>
        <p:blipFill>
          <a:blip r:embed="rId2"/>
          <a:stretch>
            <a:fillRect/>
          </a:stretch>
        </p:blipFill>
        <p:spPr>
          <a:xfrm>
            <a:off x="7308007" y="1327491"/>
            <a:ext cx="4514851" cy="2364719"/>
          </a:xfrm>
          <a:prstGeom prst="rect">
            <a:avLst/>
          </a:prstGeom>
        </p:spPr>
      </p:pic>
      <p:pic>
        <p:nvPicPr>
          <p:cNvPr id="5" name="図 4">
            <a:extLst>
              <a:ext uri="{FF2B5EF4-FFF2-40B4-BE49-F238E27FC236}">
                <a16:creationId xmlns:a16="http://schemas.microsoft.com/office/drawing/2014/main" id="{4104DED6-5594-467B-ADA1-193850E34F5A}"/>
              </a:ext>
            </a:extLst>
          </p:cNvPr>
          <p:cNvPicPr>
            <a:picLocks noChangeAspect="1"/>
          </p:cNvPicPr>
          <p:nvPr/>
        </p:nvPicPr>
        <p:blipFill>
          <a:blip r:embed="rId3"/>
          <a:stretch>
            <a:fillRect/>
          </a:stretch>
        </p:blipFill>
        <p:spPr>
          <a:xfrm>
            <a:off x="7287035" y="3927764"/>
            <a:ext cx="4556794" cy="2686677"/>
          </a:xfrm>
          <a:prstGeom prst="rect">
            <a:avLst/>
          </a:prstGeom>
        </p:spPr>
      </p:pic>
    </p:spTree>
    <p:extLst>
      <p:ext uri="{BB962C8B-B14F-4D97-AF65-F5344CB8AC3E}">
        <p14:creationId xmlns:p14="http://schemas.microsoft.com/office/powerpoint/2010/main" val="21756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攻略に必要なもの</a:t>
            </a:r>
          </a:p>
        </p:txBody>
      </p:sp>
      <p:sp>
        <p:nvSpPr>
          <p:cNvPr id="9" name="字幕 2">
            <a:extLst>
              <a:ext uri="{FF2B5EF4-FFF2-40B4-BE49-F238E27FC236}">
                <a16:creationId xmlns:a16="http://schemas.microsoft.com/office/drawing/2014/main" id="{DA39D9E7-A008-4389-8F67-9FCE39CE0D17}"/>
              </a:ext>
            </a:extLst>
          </p:cNvPr>
          <p:cNvSpPr>
            <a:spLocks noGrp="1"/>
          </p:cNvSpPr>
          <p:nvPr>
            <p:ph type="subTitle" idx="1"/>
          </p:nvPr>
        </p:nvSpPr>
        <p:spPr>
          <a:xfrm>
            <a:off x="369141" y="1205503"/>
            <a:ext cx="10067949" cy="3916565"/>
          </a:xfrm>
        </p:spPr>
        <p:txBody>
          <a:bodyPr>
            <a:normAutofit/>
          </a:bodyPr>
          <a:lstStyle/>
          <a:p>
            <a:r>
              <a:rPr lang="ja-JP" altLang="en-US" sz="2400" cap="none" dirty="0">
                <a:solidFill>
                  <a:schemeClr val="tx1"/>
                </a:solidFill>
              </a:rPr>
              <a:t>・ブラウザ</a:t>
            </a:r>
            <a:r>
              <a:rPr lang="en-US" altLang="ja-JP" sz="2400" cap="none" dirty="0">
                <a:solidFill>
                  <a:schemeClr val="tx1"/>
                </a:solidFill>
              </a:rPr>
              <a:t>(</a:t>
            </a:r>
            <a:r>
              <a:rPr lang="en-US" altLang="ja-JP" sz="2400" cap="none" dirty="0" err="1">
                <a:solidFill>
                  <a:schemeClr val="tx1"/>
                </a:solidFill>
              </a:rPr>
              <a:t>Chrome,Firefox,Edge</a:t>
            </a:r>
            <a:r>
              <a:rPr lang="ja-JP" altLang="en-US" sz="2400" cap="none" dirty="0">
                <a:solidFill>
                  <a:schemeClr val="tx1"/>
                </a:solidFill>
              </a:rPr>
              <a:t>のいずれかを使用してください</a:t>
            </a:r>
            <a:r>
              <a:rPr lang="en-US" altLang="ja-JP" sz="2400" cap="none" dirty="0">
                <a:solidFill>
                  <a:schemeClr val="tx1"/>
                </a:solidFill>
              </a:rPr>
              <a:t>)</a:t>
            </a:r>
          </a:p>
          <a:p>
            <a:endParaRPr lang="en-US" altLang="ja-JP" sz="2400" cap="none" dirty="0">
              <a:solidFill>
                <a:schemeClr val="tx1"/>
              </a:solidFill>
            </a:endParaRPr>
          </a:p>
          <a:p>
            <a:r>
              <a:rPr kumimoji="1" lang="ja-JP" altLang="en-US" sz="2400" cap="none" dirty="0">
                <a:solidFill>
                  <a:schemeClr val="tx1"/>
                </a:solidFill>
              </a:rPr>
              <a:t>・一般的なマウスとキーボード操作の知識</a:t>
            </a:r>
            <a:endParaRPr kumimoji="1" lang="en-US" altLang="ja-JP" sz="2400" cap="none" dirty="0">
              <a:solidFill>
                <a:schemeClr val="tx1"/>
              </a:solidFill>
            </a:endParaRPr>
          </a:p>
          <a:p>
            <a:endParaRPr lang="en-US" altLang="ja-JP" sz="2400" cap="none" dirty="0">
              <a:solidFill>
                <a:schemeClr val="tx1"/>
              </a:solidFill>
            </a:endParaRPr>
          </a:p>
          <a:p>
            <a:r>
              <a:rPr kumimoji="1" lang="ja-JP" altLang="en-US" sz="2400" cap="none" dirty="0">
                <a:solidFill>
                  <a:schemeClr val="tx1"/>
                </a:solidFill>
              </a:rPr>
              <a:t>・ちょっとした</a:t>
            </a:r>
            <a:r>
              <a:rPr kumimoji="1" lang="en-US" altLang="ja-JP" sz="2400" cap="none" dirty="0" err="1">
                <a:solidFill>
                  <a:schemeClr val="tx1"/>
                </a:solidFill>
              </a:rPr>
              <a:t>HTML,JavaScript</a:t>
            </a:r>
            <a:r>
              <a:rPr kumimoji="1" lang="ja-JP" altLang="en-US" sz="2400" cap="none" dirty="0">
                <a:solidFill>
                  <a:schemeClr val="tx1"/>
                </a:solidFill>
              </a:rPr>
              <a:t>の知識</a:t>
            </a:r>
            <a:endParaRPr kumimoji="1" lang="en-US" altLang="ja-JP" sz="2400" cap="none" dirty="0">
              <a:solidFill>
                <a:schemeClr val="tx1"/>
              </a:solidFill>
            </a:endParaRPr>
          </a:p>
        </p:txBody>
      </p:sp>
    </p:spTree>
    <p:extLst>
      <p:ext uri="{BB962C8B-B14F-4D97-AF65-F5344CB8AC3E}">
        <p14:creationId xmlns:p14="http://schemas.microsoft.com/office/powerpoint/2010/main" val="426583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6653164" cy="5361552"/>
          </a:xfrm>
        </p:spPr>
        <p:txBody>
          <a:bodyPr>
            <a:normAutofit fontScale="77500" lnSpcReduction="20000"/>
          </a:bodyPr>
          <a:lstStyle/>
          <a:p>
            <a:pPr>
              <a:lnSpc>
                <a:spcPct val="120000"/>
              </a:lnSpc>
            </a:pPr>
            <a:r>
              <a:rPr lang="ja-JP" altLang="en-US" sz="2400" dirty="0">
                <a:solidFill>
                  <a:schemeClr val="tx1"/>
                </a:solidFill>
              </a:rPr>
              <a:t>クラッキングとは、他者のシステムやネットワークに不正な手段でアクセスし、情報を盗んだり、システムを破壊したりすることです。</a:t>
            </a:r>
            <a:endParaRPr lang="en-US" altLang="ja-JP" sz="2400" dirty="0">
              <a:solidFill>
                <a:schemeClr val="tx1"/>
              </a:solidFill>
            </a:endParaRPr>
          </a:p>
          <a:p>
            <a:pPr>
              <a:lnSpc>
                <a:spcPct val="120000"/>
              </a:lnSpc>
            </a:pPr>
            <a:endParaRPr lang="en-US" altLang="ja-JP" sz="2400" dirty="0">
              <a:solidFill>
                <a:schemeClr val="tx1"/>
              </a:solidFill>
              <a:latin typeface="+mn-ea"/>
              <a:ea typeface="+mn-ea"/>
            </a:endParaRPr>
          </a:p>
          <a:p>
            <a:pPr>
              <a:lnSpc>
                <a:spcPct val="120000"/>
              </a:lnSpc>
            </a:pPr>
            <a:r>
              <a:rPr lang="ja-JP" altLang="en-US" sz="2400" dirty="0">
                <a:solidFill>
                  <a:schemeClr val="tx1"/>
                </a:solidFill>
              </a:rPr>
              <a:t>今回の演習のように「サイトを開いただけでスクリプトが実行できるようにする」ということは、第三者がサイトを開いただけで任意のスクリプトが実行されてしまうことになります。</a:t>
            </a:r>
            <a:endParaRPr lang="en-US" altLang="ja-JP" sz="2400" dirty="0">
              <a:solidFill>
                <a:schemeClr val="tx1"/>
              </a:solidFill>
            </a:endParaRPr>
          </a:p>
          <a:p>
            <a:pPr>
              <a:lnSpc>
                <a:spcPct val="120000"/>
              </a:lnSpc>
            </a:pPr>
            <a:endParaRPr lang="en-US" altLang="ja-JP" sz="2400" dirty="0">
              <a:solidFill>
                <a:schemeClr val="tx1"/>
              </a:solidFill>
            </a:endParaRPr>
          </a:p>
          <a:p>
            <a:pPr>
              <a:lnSpc>
                <a:spcPct val="120000"/>
              </a:lnSpc>
            </a:pPr>
            <a:r>
              <a:rPr lang="ja-JP" altLang="en-US" sz="2400" dirty="0">
                <a:solidFill>
                  <a:schemeClr val="tx1"/>
                </a:solidFill>
              </a:rPr>
              <a:t>そのため今回の演習もクラッキングのひとつです。</a:t>
            </a:r>
            <a:endParaRPr lang="en-US" altLang="ja-JP" sz="2400" dirty="0">
              <a:solidFill>
                <a:schemeClr val="tx1"/>
              </a:solidFill>
            </a:endParaRPr>
          </a:p>
          <a:p>
            <a:pPr>
              <a:lnSpc>
                <a:spcPct val="120000"/>
              </a:lnSpc>
            </a:pPr>
            <a:endParaRPr lang="en-US" altLang="ja-JP" sz="2400" dirty="0">
              <a:solidFill>
                <a:schemeClr val="tx1"/>
              </a:solidFill>
            </a:endParaRPr>
          </a:p>
          <a:p>
            <a:pPr>
              <a:lnSpc>
                <a:spcPct val="120000"/>
              </a:lnSpc>
            </a:pPr>
            <a:r>
              <a:rPr lang="ja-JP" altLang="en-US" sz="2400" dirty="0">
                <a:solidFill>
                  <a:schemeClr val="tx1"/>
                </a:solidFill>
              </a:rPr>
              <a:t>今回演習で紹介したものはセキュリティリスクの初歩的な例であり、ほとんどのサイトで対策されていますが、一般のサイトに実際に試す行為は立派なサイバー攻撃となります。</a:t>
            </a:r>
            <a:r>
              <a:rPr lang="ja-JP" altLang="en-US" sz="2400" dirty="0">
                <a:solidFill>
                  <a:srgbClr val="FF0000"/>
                </a:solidFill>
              </a:rPr>
              <a:t>犯罪行為</a:t>
            </a:r>
            <a:r>
              <a:rPr lang="ja-JP" altLang="en-US" sz="2400" dirty="0">
                <a:solidFill>
                  <a:schemeClr val="tx1"/>
                </a:solidFill>
              </a:rPr>
              <a:t>です。やめましょう。</a:t>
            </a:r>
            <a:endParaRPr lang="en-US" altLang="ja-JP" sz="2400"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en-US" altLang="ja-JP" sz="2800" dirty="0">
                <a:solidFill>
                  <a:schemeClr val="tx1"/>
                </a:solidFill>
              </a:rPr>
              <a:t> </a:t>
            </a:r>
            <a:r>
              <a:rPr lang="ja-JP" altLang="en-US" sz="2800" cap="none" dirty="0">
                <a:solidFill>
                  <a:schemeClr val="tx1"/>
                </a:solidFill>
              </a:rPr>
              <a:t>クラッキング</a:t>
            </a:r>
            <a:r>
              <a:rPr lang="ja-JP" altLang="en-US" sz="2800" dirty="0">
                <a:solidFill>
                  <a:schemeClr val="tx1"/>
                </a:solidFill>
              </a:rPr>
              <a:t>って？</a:t>
            </a:r>
          </a:p>
        </p:txBody>
      </p:sp>
      <p:pic>
        <p:nvPicPr>
          <p:cNvPr id="5" name="Picture 6" descr="牢屋に入れられた人のイラスト">
            <a:extLst>
              <a:ext uri="{FF2B5EF4-FFF2-40B4-BE49-F238E27FC236}">
                <a16:creationId xmlns:a16="http://schemas.microsoft.com/office/drawing/2014/main" id="{9CE96750-29B1-4317-BFB7-E95967130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3682" y="2369128"/>
            <a:ext cx="2535468" cy="278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71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7621467" cy="3916565"/>
          </a:xfrm>
        </p:spPr>
        <p:txBody>
          <a:bodyPr>
            <a:normAutofit/>
          </a:bodyPr>
          <a:lstStyle/>
          <a:p>
            <a:r>
              <a:rPr lang="ja-JP" altLang="en-US" sz="2400" cap="none" dirty="0">
                <a:solidFill>
                  <a:schemeClr val="tx1"/>
                </a:solidFill>
                <a:latin typeface="+mn-ea"/>
                <a:ea typeface="+mn-ea"/>
              </a:rPr>
              <a:t>①画面左上のテキスト入力欄に</a:t>
            </a:r>
            <a:endParaRPr lang="en-US" altLang="ja-JP" sz="2400" cap="none" dirty="0">
              <a:solidFill>
                <a:schemeClr val="tx1"/>
              </a:solidFill>
              <a:latin typeface="+mn-ea"/>
              <a:ea typeface="+mn-ea"/>
            </a:endParaRPr>
          </a:p>
          <a:p>
            <a:r>
              <a:rPr lang="ja-JP" altLang="en-US" sz="2400" cap="none" dirty="0">
                <a:solidFill>
                  <a:schemeClr val="tx1"/>
                </a:solidFill>
                <a:latin typeface="+mn-ea"/>
                <a:ea typeface="+mn-ea"/>
              </a:rPr>
              <a:t>　</a:t>
            </a:r>
            <a:r>
              <a:rPr lang="en-US" altLang="ja-JP" sz="2400" cap="none" dirty="0">
                <a:solidFill>
                  <a:schemeClr val="tx1"/>
                </a:solidFill>
                <a:latin typeface="+mn-ea"/>
                <a:ea typeface="+mn-ea"/>
              </a:rPr>
              <a:t>&lt;</a:t>
            </a:r>
            <a:r>
              <a:rPr lang="en-US" altLang="ja-JP" sz="2400" cap="none" dirty="0" err="1">
                <a:solidFill>
                  <a:schemeClr val="tx1"/>
                </a:solidFill>
                <a:latin typeface="+mn-ea"/>
                <a:ea typeface="+mn-ea"/>
              </a:rPr>
              <a:t>img</a:t>
            </a:r>
            <a:r>
              <a:rPr lang="en-US" altLang="ja-JP" sz="2400" cap="none" dirty="0">
                <a:solidFill>
                  <a:schemeClr val="tx1"/>
                </a:solidFill>
                <a:latin typeface="+mn-ea"/>
                <a:ea typeface="+mn-ea"/>
              </a:rPr>
              <a:t> </a:t>
            </a:r>
            <a:r>
              <a:rPr lang="en-US" altLang="ja-JP" sz="2400" cap="none" dirty="0" err="1">
                <a:solidFill>
                  <a:schemeClr val="tx1"/>
                </a:solidFill>
                <a:latin typeface="+mn-ea"/>
                <a:ea typeface="+mn-ea"/>
              </a:rPr>
              <a:t>src</a:t>
            </a:r>
            <a:r>
              <a:rPr lang="en-US" altLang="ja-JP" sz="2400" cap="none" dirty="0">
                <a:solidFill>
                  <a:schemeClr val="tx1"/>
                </a:solidFill>
                <a:latin typeface="+mn-ea"/>
                <a:ea typeface="+mn-ea"/>
              </a:rPr>
              <a:t>="" </a:t>
            </a:r>
            <a:r>
              <a:rPr lang="en-US" altLang="ja-JP" sz="2400" cap="none" dirty="0" err="1">
                <a:solidFill>
                  <a:schemeClr val="tx1"/>
                </a:solidFill>
                <a:latin typeface="+mn-ea"/>
                <a:ea typeface="+mn-ea"/>
              </a:rPr>
              <a:t>onerror</a:t>
            </a:r>
            <a:r>
              <a:rPr lang="en-US" altLang="ja-JP" sz="2400" cap="none" dirty="0">
                <a:solidFill>
                  <a:schemeClr val="tx1"/>
                </a:solidFill>
                <a:latin typeface="+mn-ea"/>
                <a:ea typeface="+mn-ea"/>
              </a:rPr>
              <a:t>="FLAG()"&gt;</a:t>
            </a:r>
            <a:r>
              <a:rPr lang="ja-JP" altLang="en-US" sz="2400" cap="none" dirty="0">
                <a:solidFill>
                  <a:schemeClr val="tx1"/>
                </a:solidFill>
                <a:latin typeface="+mn-ea"/>
                <a:ea typeface="+mn-ea"/>
              </a:rPr>
              <a:t>と入力する。</a:t>
            </a:r>
            <a:endParaRPr lang="en-US" altLang="ja-JP" sz="2400" cap="none" dirty="0">
              <a:solidFill>
                <a:schemeClr val="tx1"/>
              </a:solidFill>
              <a:latin typeface="+mn-ea"/>
              <a:ea typeface="+mn-ea"/>
            </a:endParaRPr>
          </a:p>
          <a:p>
            <a:endParaRPr lang="en-US" altLang="ja-JP" sz="2400" cap="none" dirty="0">
              <a:solidFill>
                <a:schemeClr val="tx1"/>
              </a:solidFill>
              <a:latin typeface="+mn-ea"/>
              <a:ea typeface="+mn-ea"/>
            </a:endParaRPr>
          </a:p>
          <a:p>
            <a:r>
              <a:rPr lang="ja-JP" altLang="en-US" sz="2400" cap="none" dirty="0">
                <a:solidFill>
                  <a:schemeClr val="tx1"/>
                </a:solidFill>
                <a:latin typeface="+mn-ea"/>
                <a:ea typeface="+mn-ea"/>
              </a:rPr>
              <a:t>②書き込むボタンをクリック。</a:t>
            </a:r>
            <a:endParaRPr lang="en-US" altLang="ja-JP" sz="2400" cap="none" dirty="0">
              <a:solidFill>
                <a:schemeClr val="tx1"/>
              </a:solidFill>
              <a:latin typeface="+mn-ea"/>
              <a:ea typeface="+mn-ea"/>
            </a:endParaRPr>
          </a:p>
          <a:p>
            <a:r>
              <a:rPr lang="ja-JP" altLang="en-US" sz="2400" cap="none" dirty="0">
                <a:solidFill>
                  <a:schemeClr val="tx1"/>
                </a:solidFill>
                <a:latin typeface="+mn-ea"/>
                <a:ea typeface="+mn-ea"/>
              </a:rPr>
              <a:t>するとクリアになります。</a:t>
            </a:r>
            <a:endParaRPr lang="en-US" altLang="ja-JP" sz="2400" cap="none" dirty="0">
              <a:solidFill>
                <a:schemeClr val="tx1"/>
              </a:solidFill>
              <a:latin typeface="+mn-ea"/>
              <a:ea typeface="+mn-ea"/>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攻略１</a:t>
            </a:r>
            <a:endParaRPr lang="en-US" altLang="ja-JP" sz="2800" dirty="0">
              <a:solidFill>
                <a:schemeClr val="tx1"/>
              </a:solidFill>
            </a:endParaRPr>
          </a:p>
        </p:txBody>
      </p:sp>
      <p:pic>
        <p:nvPicPr>
          <p:cNvPr id="5" name="図 4">
            <a:extLst>
              <a:ext uri="{FF2B5EF4-FFF2-40B4-BE49-F238E27FC236}">
                <a16:creationId xmlns:a16="http://schemas.microsoft.com/office/drawing/2014/main" id="{C518D8B2-BABD-4B1F-8978-07A67ACF461B}"/>
              </a:ext>
            </a:extLst>
          </p:cNvPr>
          <p:cNvPicPr>
            <a:picLocks noChangeAspect="1"/>
          </p:cNvPicPr>
          <p:nvPr/>
        </p:nvPicPr>
        <p:blipFill>
          <a:blip r:embed="rId2"/>
          <a:stretch>
            <a:fillRect/>
          </a:stretch>
        </p:blipFill>
        <p:spPr>
          <a:xfrm>
            <a:off x="5095918" y="2668984"/>
            <a:ext cx="6138777" cy="3441047"/>
          </a:xfrm>
          <a:prstGeom prst="rect">
            <a:avLst/>
          </a:prstGeom>
        </p:spPr>
      </p:pic>
    </p:spTree>
    <p:extLst>
      <p:ext uri="{BB962C8B-B14F-4D97-AF65-F5344CB8AC3E}">
        <p14:creationId xmlns:p14="http://schemas.microsoft.com/office/powerpoint/2010/main" val="265916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1" y="1205503"/>
            <a:ext cx="6727850" cy="5285674"/>
          </a:xfrm>
        </p:spPr>
        <p:txBody>
          <a:bodyPr>
            <a:normAutofit fontScale="85000" lnSpcReduction="20000"/>
          </a:bodyPr>
          <a:lstStyle/>
          <a:p>
            <a:pPr>
              <a:lnSpc>
                <a:spcPct val="170000"/>
              </a:lnSpc>
            </a:pPr>
            <a:r>
              <a:rPr kumimoji="1" lang="ja-JP" altLang="en-US" sz="2400" cap="none" dirty="0">
                <a:solidFill>
                  <a:schemeClr val="tx1"/>
                </a:solidFill>
                <a:latin typeface="+mn-ea"/>
                <a:ea typeface="+mn-ea"/>
              </a:rPr>
              <a:t>「</a:t>
            </a:r>
            <a:r>
              <a:rPr kumimoji="1" lang="en-US" altLang="ja-JP" sz="2400" cap="none" dirty="0" err="1">
                <a:solidFill>
                  <a:schemeClr val="tx1"/>
                </a:solidFill>
                <a:latin typeface="+mn-ea"/>
                <a:ea typeface="+mn-ea"/>
              </a:rPr>
              <a:t>onerror</a:t>
            </a:r>
            <a:r>
              <a:rPr kumimoji="1" lang="ja-JP" altLang="en-US" sz="2400" cap="none" dirty="0">
                <a:solidFill>
                  <a:schemeClr val="tx1"/>
                </a:solidFill>
                <a:latin typeface="+mn-ea"/>
                <a:ea typeface="+mn-ea"/>
              </a:rPr>
              <a:t>」とは</a:t>
            </a:r>
            <a:r>
              <a:rPr lang="ja-JP" altLang="en-US" sz="2400" cap="none" dirty="0">
                <a:solidFill>
                  <a:schemeClr val="tx1"/>
                </a:solidFill>
                <a:latin typeface="+mn-ea"/>
                <a:ea typeface="+mn-ea"/>
              </a:rPr>
              <a:t>、エラー発生時に実行する</a:t>
            </a:r>
            <a:r>
              <a:rPr kumimoji="1" lang="ja-JP" altLang="en-US" sz="2400" cap="none" dirty="0">
                <a:solidFill>
                  <a:schemeClr val="tx1"/>
                </a:solidFill>
                <a:latin typeface="+mn-ea"/>
                <a:ea typeface="+mn-ea"/>
              </a:rPr>
              <a:t>処理を指定するために使用する</a:t>
            </a:r>
            <a:r>
              <a:rPr kumimoji="1" lang="en-US" altLang="ja-JP" sz="2400" cap="none" dirty="0">
                <a:solidFill>
                  <a:schemeClr val="tx1"/>
                </a:solidFill>
                <a:latin typeface="+mn-ea"/>
                <a:ea typeface="+mn-ea"/>
              </a:rPr>
              <a:t>HTML</a:t>
            </a:r>
            <a:r>
              <a:rPr kumimoji="1" lang="ja-JP" altLang="en-US" sz="2400" cap="none" dirty="0">
                <a:solidFill>
                  <a:schemeClr val="tx1"/>
                </a:solidFill>
                <a:latin typeface="+mn-ea"/>
                <a:ea typeface="+mn-ea"/>
              </a:rPr>
              <a:t>の属性です。</a:t>
            </a:r>
            <a:endParaRPr kumimoji="1" lang="en-US" altLang="ja-JP" sz="2400" cap="none" dirty="0">
              <a:solidFill>
                <a:schemeClr val="tx1"/>
              </a:solidFill>
              <a:latin typeface="+mn-ea"/>
              <a:ea typeface="+mn-ea"/>
            </a:endParaRPr>
          </a:p>
          <a:p>
            <a:pPr>
              <a:lnSpc>
                <a:spcPct val="170000"/>
              </a:lnSpc>
            </a:pPr>
            <a:endParaRPr lang="en-US" altLang="ja-JP" sz="2400" cap="none" dirty="0">
              <a:solidFill>
                <a:schemeClr val="tx1"/>
              </a:solidFill>
              <a:latin typeface="+mn-ea"/>
              <a:ea typeface="+mn-ea"/>
            </a:endParaRPr>
          </a:p>
          <a:p>
            <a:pPr>
              <a:lnSpc>
                <a:spcPct val="170000"/>
              </a:lnSpc>
            </a:pPr>
            <a:r>
              <a:rPr lang="ja-JP" altLang="en-US" sz="2400" cap="none" dirty="0">
                <a:solidFill>
                  <a:schemeClr val="tx1"/>
                </a:solidFill>
                <a:latin typeface="+mn-ea"/>
                <a:ea typeface="+mn-ea"/>
              </a:rPr>
              <a:t>今回の演習では、</a:t>
            </a:r>
            <a:r>
              <a:rPr lang="en-US" altLang="ja-JP" sz="2400" cap="none" dirty="0">
                <a:solidFill>
                  <a:schemeClr val="tx1"/>
                </a:solidFill>
                <a:latin typeface="+mn-ea"/>
                <a:ea typeface="+mn-ea"/>
              </a:rPr>
              <a:t>HTML</a:t>
            </a:r>
            <a:r>
              <a:rPr lang="ja-JP" altLang="en-US" sz="2400" cap="none" dirty="0">
                <a:solidFill>
                  <a:schemeClr val="tx1"/>
                </a:solidFill>
                <a:latin typeface="+mn-ea"/>
                <a:ea typeface="+mn-ea"/>
              </a:rPr>
              <a:t>の</a:t>
            </a:r>
            <a:r>
              <a:rPr lang="en-US" altLang="ja-JP" sz="2400" cap="none" dirty="0" err="1">
                <a:solidFill>
                  <a:schemeClr val="tx1"/>
                </a:solidFill>
                <a:latin typeface="+mn-ea"/>
                <a:ea typeface="+mn-ea"/>
              </a:rPr>
              <a:t>img</a:t>
            </a:r>
            <a:r>
              <a:rPr lang="ja-JP" altLang="en-US" sz="2400" cap="none" dirty="0">
                <a:solidFill>
                  <a:schemeClr val="tx1"/>
                </a:solidFill>
                <a:latin typeface="+mn-ea"/>
                <a:ea typeface="+mn-ea"/>
              </a:rPr>
              <a:t>タグの</a:t>
            </a:r>
            <a:r>
              <a:rPr lang="en-US" altLang="ja-JP" sz="2400" cap="none" dirty="0" err="1">
                <a:solidFill>
                  <a:schemeClr val="tx1"/>
                </a:solidFill>
                <a:latin typeface="+mn-ea"/>
                <a:ea typeface="+mn-ea"/>
              </a:rPr>
              <a:t>src</a:t>
            </a:r>
            <a:r>
              <a:rPr lang="ja-JP" altLang="en-US" sz="2400" cap="none" dirty="0">
                <a:solidFill>
                  <a:schemeClr val="tx1"/>
                </a:solidFill>
                <a:latin typeface="+mn-ea"/>
                <a:ea typeface="+mn-ea"/>
              </a:rPr>
              <a:t>属性に存在しない画像のパス（ここでは</a:t>
            </a:r>
            <a:r>
              <a:rPr lang="en-US" altLang="ja-JP" sz="2400" cap="none" dirty="0">
                <a:solidFill>
                  <a:schemeClr val="tx1"/>
                </a:solidFill>
                <a:latin typeface="+mn-ea"/>
                <a:ea typeface="+mn-ea"/>
              </a:rPr>
              <a:t>””</a:t>
            </a:r>
            <a:r>
              <a:rPr lang="ja-JP" altLang="en-US" sz="2400" cap="none" dirty="0">
                <a:solidFill>
                  <a:schemeClr val="tx1"/>
                </a:solidFill>
                <a:latin typeface="+mn-ea"/>
                <a:ea typeface="+mn-ea"/>
              </a:rPr>
              <a:t>とする）を指定して、意図的に画像の表示を失敗させることで</a:t>
            </a:r>
            <a:r>
              <a:rPr lang="en-US" altLang="ja-JP" sz="2400" cap="none" dirty="0">
                <a:solidFill>
                  <a:schemeClr val="tx1"/>
                </a:solidFill>
                <a:latin typeface="+mn-ea"/>
                <a:ea typeface="+mn-ea"/>
              </a:rPr>
              <a:t>FLAG();</a:t>
            </a:r>
            <a:r>
              <a:rPr lang="ja-JP" altLang="en-US" sz="2400" cap="none" dirty="0">
                <a:solidFill>
                  <a:schemeClr val="tx1"/>
                </a:solidFill>
                <a:latin typeface="+mn-ea"/>
                <a:ea typeface="+mn-ea"/>
              </a:rPr>
              <a:t>を呼び出しました。</a:t>
            </a:r>
            <a:endParaRPr lang="en-US" altLang="ja-JP" sz="2400" cap="none" dirty="0">
              <a:solidFill>
                <a:schemeClr val="tx1"/>
              </a:solidFill>
              <a:latin typeface="+mn-ea"/>
              <a:ea typeface="+mn-ea"/>
            </a:endParaRPr>
          </a:p>
          <a:p>
            <a:pPr>
              <a:lnSpc>
                <a:spcPct val="170000"/>
              </a:lnSpc>
            </a:pPr>
            <a:endParaRPr lang="en-US" altLang="ja-JP" sz="2400" cap="none" dirty="0">
              <a:solidFill>
                <a:schemeClr val="tx1"/>
              </a:solidFill>
              <a:latin typeface="+mn-ea"/>
              <a:ea typeface="+mn-ea"/>
            </a:endParaRPr>
          </a:p>
          <a:p>
            <a:pPr>
              <a:lnSpc>
                <a:spcPct val="170000"/>
              </a:lnSpc>
            </a:pPr>
            <a:r>
              <a:rPr lang="ja-JP" altLang="en-US" sz="2400" cap="none" dirty="0">
                <a:solidFill>
                  <a:schemeClr val="tx1"/>
                </a:solidFill>
                <a:latin typeface="+mn-ea"/>
                <a:ea typeface="+mn-ea"/>
              </a:rPr>
              <a:t>つまり、</a:t>
            </a:r>
            <a:r>
              <a:rPr lang="en-US" altLang="ja-JP" sz="2400" cap="none" dirty="0">
                <a:solidFill>
                  <a:schemeClr val="tx1"/>
                </a:solidFill>
                <a:latin typeface="+mn-ea"/>
                <a:ea typeface="+mn-ea"/>
              </a:rPr>
              <a:t>&lt;</a:t>
            </a:r>
            <a:r>
              <a:rPr lang="en-US" altLang="ja-JP" sz="2400" cap="none" dirty="0" err="1">
                <a:solidFill>
                  <a:schemeClr val="tx1"/>
                </a:solidFill>
                <a:latin typeface="+mn-ea"/>
                <a:ea typeface="+mn-ea"/>
              </a:rPr>
              <a:t>img</a:t>
            </a:r>
            <a:r>
              <a:rPr lang="en-US" altLang="ja-JP" sz="2400" cap="none" dirty="0">
                <a:solidFill>
                  <a:schemeClr val="tx1"/>
                </a:solidFill>
                <a:latin typeface="+mn-ea"/>
                <a:ea typeface="+mn-ea"/>
              </a:rPr>
              <a:t> </a:t>
            </a:r>
            <a:r>
              <a:rPr lang="en-US" altLang="ja-JP" sz="2400" cap="none" dirty="0" err="1">
                <a:solidFill>
                  <a:schemeClr val="tx1"/>
                </a:solidFill>
                <a:latin typeface="+mn-ea"/>
                <a:ea typeface="+mn-ea"/>
              </a:rPr>
              <a:t>src</a:t>
            </a:r>
            <a:r>
              <a:rPr lang="en-US" altLang="ja-JP" sz="2400" cap="none" dirty="0">
                <a:solidFill>
                  <a:schemeClr val="tx1"/>
                </a:solidFill>
                <a:latin typeface="+mn-ea"/>
                <a:ea typeface="+mn-ea"/>
              </a:rPr>
              <a:t>=“” </a:t>
            </a:r>
            <a:r>
              <a:rPr lang="en-US" altLang="ja-JP" sz="2400" cap="none" dirty="0" err="1">
                <a:solidFill>
                  <a:schemeClr val="tx1"/>
                </a:solidFill>
                <a:latin typeface="+mn-ea"/>
                <a:ea typeface="+mn-ea"/>
              </a:rPr>
              <a:t>onerror</a:t>
            </a:r>
            <a:r>
              <a:rPr lang="en-US" altLang="ja-JP" sz="2400" cap="none" dirty="0">
                <a:solidFill>
                  <a:schemeClr val="tx1"/>
                </a:solidFill>
                <a:latin typeface="+mn-ea"/>
                <a:ea typeface="+mn-ea"/>
              </a:rPr>
              <a:t>=“FLAG()”&gt;</a:t>
            </a:r>
            <a:r>
              <a:rPr lang="ja-JP" altLang="en-US" sz="2400" cap="none" dirty="0">
                <a:solidFill>
                  <a:schemeClr val="tx1"/>
                </a:solidFill>
                <a:latin typeface="+mn-ea"/>
                <a:ea typeface="+mn-ea"/>
              </a:rPr>
              <a:t>を掲示板に投稿することで</a:t>
            </a:r>
            <a:r>
              <a:rPr lang="en-US" altLang="ja-JP" sz="2400" cap="none" dirty="0">
                <a:solidFill>
                  <a:schemeClr val="tx1"/>
                </a:solidFill>
                <a:latin typeface="+mn-ea"/>
                <a:ea typeface="+mn-ea"/>
              </a:rPr>
              <a:t>FLAG();</a:t>
            </a:r>
            <a:r>
              <a:rPr lang="ja-JP" altLang="en-US" sz="2400" cap="none" dirty="0">
                <a:solidFill>
                  <a:schemeClr val="tx1"/>
                </a:solidFill>
                <a:latin typeface="+mn-ea"/>
                <a:ea typeface="+mn-ea"/>
              </a:rPr>
              <a:t>を呼び出すことができたのです。</a:t>
            </a:r>
            <a:endParaRPr lang="en-US" altLang="ja-JP" sz="2400" cap="none" dirty="0">
              <a:solidFill>
                <a:schemeClr val="tx1"/>
              </a:solidFill>
              <a:latin typeface="+mn-ea"/>
              <a:ea typeface="+mn-ea"/>
            </a:endParaRPr>
          </a:p>
          <a:p>
            <a:pPr>
              <a:lnSpc>
                <a:spcPct val="170000"/>
              </a:lnSpc>
            </a:pPr>
            <a:endParaRPr kumimoji="1" lang="en-US" altLang="ja-JP" sz="2400" cap="none" dirty="0">
              <a:solidFill>
                <a:schemeClr val="tx1"/>
              </a:solidFill>
              <a:latin typeface="+mn-ea"/>
              <a:ea typeface="+mn-ea"/>
            </a:endParaRPr>
          </a:p>
          <a:p>
            <a:pPr>
              <a:lnSpc>
                <a:spcPct val="160000"/>
              </a:lnSpc>
            </a:pPr>
            <a:endParaRPr kumimoji="1" lang="en-US" altLang="ja-JP" sz="2400" cap="none" dirty="0">
              <a:solidFill>
                <a:schemeClr val="tx1"/>
              </a:solidFill>
              <a:latin typeface="+mn-ea"/>
              <a:ea typeface="+mn-ea"/>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おまけ：</a:t>
            </a:r>
            <a:r>
              <a:rPr lang="en-US" altLang="ja-JP" cap="none" dirty="0" err="1">
                <a:solidFill>
                  <a:schemeClr val="tx1"/>
                </a:solidFill>
              </a:rPr>
              <a:t>onerror</a:t>
            </a:r>
            <a:r>
              <a:rPr lang="ja-JP" altLang="en-US" cap="none" dirty="0">
                <a:solidFill>
                  <a:schemeClr val="tx1"/>
                </a:solidFill>
              </a:rPr>
              <a:t>について</a:t>
            </a:r>
            <a:endParaRPr lang="en-US" altLang="ja-JP" sz="2800" dirty="0">
              <a:solidFill>
                <a:schemeClr val="tx1"/>
              </a:solidFill>
            </a:endParaRPr>
          </a:p>
        </p:txBody>
      </p:sp>
      <p:sp>
        <p:nvSpPr>
          <p:cNvPr id="5" name="字幕 2">
            <a:extLst>
              <a:ext uri="{FF2B5EF4-FFF2-40B4-BE49-F238E27FC236}">
                <a16:creationId xmlns:a16="http://schemas.microsoft.com/office/drawing/2014/main" id="{FEE51AF3-1F7A-4DE2-AC41-0F001108FB40}"/>
              </a:ext>
            </a:extLst>
          </p:cNvPr>
          <p:cNvSpPr txBox="1">
            <a:spLocks/>
          </p:cNvSpPr>
          <p:nvPr/>
        </p:nvSpPr>
        <p:spPr>
          <a:xfrm>
            <a:off x="7096991" y="1829116"/>
            <a:ext cx="4499264" cy="502888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pPr>
              <a:lnSpc>
                <a:spcPct val="170000"/>
              </a:lnSpc>
            </a:pPr>
            <a:r>
              <a:rPr lang="en-US" altLang="ja-JP" cap="none" dirty="0">
                <a:solidFill>
                  <a:schemeClr val="tx1"/>
                </a:solidFill>
                <a:latin typeface="+mn-ea"/>
                <a:ea typeface="+mn-ea"/>
              </a:rPr>
              <a:t>※</a:t>
            </a:r>
            <a:r>
              <a:rPr lang="en-US" altLang="ja-JP" cap="none" dirty="0" err="1">
                <a:solidFill>
                  <a:schemeClr val="tx1"/>
                </a:solidFill>
                <a:latin typeface="+mn-ea"/>
                <a:ea typeface="+mn-ea"/>
              </a:rPr>
              <a:t>src</a:t>
            </a:r>
            <a:r>
              <a:rPr lang="ja-JP" altLang="en-US" cap="none" dirty="0">
                <a:solidFill>
                  <a:schemeClr val="tx1"/>
                </a:solidFill>
                <a:latin typeface="+mn-ea"/>
                <a:ea typeface="+mn-ea"/>
              </a:rPr>
              <a:t>属性・・・</a:t>
            </a:r>
            <a:r>
              <a:rPr lang="ja-JP" altLang="en-US" dirty="0">
                <a:solidFill>
                  <a:schemeClr val="tx1"/>
                </a:solidFill>
                <a:latin typeface="+mn-ea"/>
                <a:ea typeface="+mn-ea"/>
              </a:rPr>
              <a:t>外部から読み込む資源</a:t>
            </a:r>
            <a:r>
              <a:rPr lang="en-US" altLang="ja-JP" dirty="0">
                <a:solidFill>
                  <a:schemeClr val="tx1"/>
                </a:solidFill>
                <a:latin typeface="+mn-ea"/>
                <a:ea typeface="+mn-ea"/>
              </a:rPr>
              <a:t>(</a:t>
            </a:r>
            <a:r>
              <a:rPr lang="ja-JP" altLang="en-US" dirty="0">
                <a:solidFill>
                  <a:schemeClr val="tx1"/>
                </a:solidFill>
                <a:latin typeface="+mn-ea"/>
                <a:ea typeface="+mn-ea"/>
              </a:rPr>
              <a:t>ファイルや画像</a:t>
            </a:r>
            <a:r>
              <a:rPr lang="en-US" altLang="ja-JP" dirty="0">
                <a:solidFill>
                  <a:schemeClr val="tx1"/>
                </a:solidFill>
                <a:latin typeface="+mn-ea"/>
                <a:ea typeface="+mn-ea"/>
              </a:rPr>
              <a:t>)</a:t>
            </a:r>
            <a:r>
              <a:rPr lang="ja-JP" altLang="en-US" dirty="0">
                <a:solidFill>
                  <a:schemeClr val="tx1"/>
                </a:solidFill>
                <a:latin typeface="+mn-ea"/>
                <a:ea typeface="+mn-ea"/>
              </a:rPr>
              <a:t>の保存場所を記述するために使用する</a:t>
            </a:r>
            <a:r>
              <a:rPr lang="en-US" altLang="ja-JP" dirty="0">
                <a:solidFill>
                  <a:schemeClr val="tx1"/>
                </a:solidFill>
                <a:latin typeface="+mn-ea"/>
                <a:ea typeface="+mn-ea"/>
              </a:rPr>
              <a:t>HTML</a:t>
            </a:r>
            <a:r>
              <a:rPr lang="ja-JP" altLang="en-US" dirty="0">
                <a:solidFill>
                  <a:schemeClr val="tx1"/>
                </a:solidFill>
                <a:latin typeface="+mn-ea"/>
                <a:ea typeface="+mn-ea"/>
              </a:rPr>
              <a:t>の属性のこと。</a:t>
            </a:r>
            <a:endParaRPr lang="en-US" altLang="ja-JP" cap="none" dirty="0">
              <a:solidFill>
                <a:schemeClr val="tx1"/>
              </a:solidFill>
              <a:latin typeface="+mn-ea"/>
              <a:ea typeface="+mn-ea"/>
            </a:endParaRPr>
          </a:p>
          <a:p>
            <a:pPr>
              <a:lnSpc>
                <a:spcPct val="170000"/>
              </a:lnSpc>
            </a:pPr>
            <a:endParaRPr lang="en-US" altLang="ja-JP" cap="none" dirty="0">
              <a:solidFill>
                <a:schemeClr val="tx1"/>
              </a:solidFill>
              <a:latin typeface="+mn-ea"/>
              <a:ea typeface="+mn-ea"/>
            </a:endParaRPr>
          </a:p>
          <a:p>
            <a:pPr>
              <a:lnSpc>
                <a:spcPct val="170000"/>
              </a:lnSpc>
            </a:pPr>
            <a:r>
              <a:rPr lang="en-US" altLang="ja-JP" cap="none" dirty="0">
                <a:solidFill>
                  <a:schemeClr val="tx1"/>
                </a:solidFill>
                <a:latin typeface="+mn-ea"/>
                <a:ea typeface="+mn-ea"/>
              </a:rPr>
              <a:t>※</a:t>
            </a:r>
            <a:r>
              <a:rPr lang="ja-JP" altLang="en-US" cap="none" dirty="0">
                <a:solidFill>
                  <a:schemeClr val="tx1"/>
                </a:solidFill>
                <a:latin typeface="+mn-ea"/>
                <a:ea typeface="+mn-ea"/>
              </a:rPr>
              <a:t>パス・・・</a:t>
            </a:r>
            <a:r>
              <a:rPr lang="ja-JP" altLang="en-US" dirty="0">
                <a:solidFill>
                  <a:schemeClr val="tx1"/>
                </a:solidFill>
                <a:latin typeface="+mn-ea"/>
                <a:ea typeface="+mn-ea"/>
              </a:rPr>
              <a:t>コンピュータ内で特定のファイルの保存場所を表す文字列のこと。</a:t>
            </a:r>
            <a:endParaRPr lang="en-US" altLang="ja-JP" cap="none" dirty="0">
              <a:solidFill>
                <a:schemeClr val="tx1"/>
              </a:solidFill>
              <a:latin typeface="+mn-ea"/>
              <a:ea typeface="+mn-ea"/>
            </a:endParaRPr>
          </a:p>
          <a:p>
            <a:pPr>
              <a:lnSpc>
                <a:spcPct val="160000"/>
              </a:lnSpc>
            </a:pPr>
            <a:endParaRPr lang="en-US" altLang="ja-JP" sz="2400" cap="none" dirty="0">
              <a:solidFill>
                <a:schemeClr val="tx1"/>
              </a:solidFill>
              <a:latin typeface="+mn-ea"/>
              <a:ea typeface="+mn-ea"/>
            </a:endParaRPr>
          </a:p>
        </p:txBody>
      </p:sp>
    </p:spTree>
    <p:extLst>
      <p:ext uri="{BB962C8B-B14F-4D97-AF65-F5344CB8AC3E}">
        <p14:creationId xmlns:p14="http://schemas.microsoft.com/office/powerpoint/2010/main" val="100671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6805781" cy="5413506"/>
          </a:xfrm>
        </p:spPr>
        <p:txBody>
          <a:bodyPr>
            <a:normAutofit fontScale="92500" lnSpcReduction="20000"/>
          </a:bodyPr>
          <a:lstStyle/>
          <a:p>
            <a:r>
              <a:rPr kumimoji="1" lang="ja-JP" altLang="en-US" sz="2400" cap="none" dirty="0">
                <a:solidFill>
                  <a:schemeClr val="tx1"/>
                </a:solidFill>
                <a:latin typeface="+mn-ea"/>
                <a:ea typeface="+mn-ea"/>
              </a:rPr>
              <a:t>今回の</a:t>
            </a:r>
            <a:r>
              <a:rPr lang="ja-JP" altLang="en-US" sz="2400" cap="none" dirty="0">
                <a:solidFill>
                  <a:schemeClr val="tx1"/>
                </a:solidFill>
                <a:latin typeface="+mn-ea"/>
                <a:ea typeface="+mn-ea"/>
              </a:rPr>
              <a:t>演習で行なったことは一般的に「</a:t>
            </a:r>
            <a:r>
              <a:rPr lang="en-US" altLang="ja-JP" sz="2400" cap="none" dirty="0">
                <a:solidFill>
                  <a:schemeClr val="tx1"/>
                </a:solidFill>
                <a:latin typeface="+mn-ea"/>
                <a:ea typeface="+mn-ea"/>
              </a:rPr>
              <a:t>XSS(</a:t>
            </a:r>
            <a:r>
              <a:rPr lang="ja-JP" altLang="en-US" sz="2400" cap="none" dirty="0">
                <a:solidFill>
                  <a:schemeClr val="tx1"/>
                </a:solidFill>
                <a:latin typeface="+mn-ea"/>
                <a:ea typeface="+mn-ea"/>
              </a:rPr>
              <a:t>クロスサイトスクリプティング</a:t>
            </a:r>
            <a:r>
              <a:rPr lang="en-US" altLang="ja-JP" sz="2400" cap="none" dirty="0">
                <a:solidFill>
                  <a:schemeClr val="tx1"/>
                </a:solidFill>
                <a:latin typeface="+mn-ea"/>
                <a:ea typeface="+mn-ea"/>
              </a:rPr>
              <a:t>)</a:t>
            </a:r>
            <a:r>
              <a:rPr lang="ja-JP" altLang="en-US" sz="2400" cap="none" dirty="0">
                <a:solidFill>
                  <a:schemeClr val="tx1"/>
                </a:solidFill>
                <a:latin typeface="+mn-ea"/>
                <a:ea typeface="+mn-ea"/>
              </a:rPr>
              <a:t>」と呼ばれるもので、掲示板などのユーザーが自由にメッセージを投稿できるサイトで一時期猛威をふるいました。</a:t>
            </a:r>
            <a:endParaRPr lang="en-US" altLang="ja-JP" sz="2400" cap="none" dirty="0">
              <a:solidFill>
                <a:schemeClr val="tx1"/>
              </a:solidFill>
              <a:latin typeface="+mn-ea"/>
              <a:ea typeface="+mn-ea"/>
            </a:endParaRPr>
          </a:p>
          <a:p>
            <a:endParaRPr lang="en-US" altLang="ja-JP" sz="2400" cap="none" dirty="0">
              <a:solidFill>
                <a:schemeClr val="tx1"/>
              </a:solidFill>
              <a:latin typeface="+mn-ea"/>
              <a:ea typeface="+mn-ea"/>
            </a:endParaRPr>
          </a:p>
          <a:p>
            <a:r>
              <a:rPr kumimoji="1" lang="ja-JP" altLang="en-US" sz="2400" cap="none" dirty="0">
                <a:solidFill>
                  <a:schemeClr val="tx1"/>
                </a:solidFill>
                <a:latin typeface="+mn-ea"/>
                <a:ea typeface="+mn-ea"/>
              </a:rPr>
              <a:t>掲示板に訪れた人を驚かせるような画像を出すような遊び目的のものから、訪れた人の認証情報</a:t>
            </a:r>
            <a:r>
              <a:rPr kumimoji="1" lang="en-US" altLang="ja-JP" sz="2400" cap="none" dirty="0">
                <a:solidFill>
                  <a:schemeClr val="tx1"/>
                </a:solidFill>
                <a:latin typeface="+mn-ea"/>
                <a:ea typeface="+mn-ea"/>
              </a:rPr>
              <a:t>(</a:t>
            </a:r>
            <a:r>
              <a:rPr lang="ja-JP" altLang="en-US" sz="2400" cap="none" dirty="0">
                <a:solidFill>
                  <a:schemeClr val="tx1"/>
                </a:solidFill>
                <a:latin typeface="+mn-ea"/>
                <a:ea typeface="+mn-ea"/>
              </a:rPr>
              <a:t>クッキー情報</a:t>
            </a:r>
            <a:r>
              <a:rPr kumimoji="1" lang="en-US" altLang="ja-JP" sz="2400" cap="none" dirty="0">
                <a:solidFill>
                  <a:schemeClr val="tx1"/>
                </a:solidFill>
                <a:latin typeface="+mn-ea"/>
                <a:ea typeface="+mn-ea"/>
              </a:rPr>
              <a:t>)</a:t>
            </a:r>
            <a:r>
              <a:rPr kumimoji="1" lang="ja-JP" altLang="en-US" sz="2400" cap="none" dirty="0">
                <a:solidFill>
                  <a:schemeClr val="tx1"/>
                </a:solidFill>
                <a:latin typeface="+mn-ea"/>
                <a:ea typeface="+mn-ea"/>
              </a:rPr>
              <a:t>を取得して他人になりすまして違法行為をする人もいました。</a:t>
            </a:r>
            <a:endParaRPr kumimoji="1" lang="en-US" altLang="ja-JP" sz="2400" cap="none" dirty="0">
              <a:solidFill>
                <a:schemeClr val="tx1"/>
              </a:solidFill>
              <a:latin typeface="+mn-ea"/>
              <a:ea typeface="+mn-ea"/>
            </a:endParaRPr>
          </a:p>
          <a:p>
            <a:endParaRPr kumimoji="1" lang="en-US" altLang="ja-JP" sz="2400" cap="none" dirty="0">
              <a:solidFill>
                <a:schemeClr val="tx1"/>
              </a:solidFill>
              <a:latin typeface="+mn-ea"/>
              <a:ea typeface="+mn-ea"/>
            </a:endParaRPr>
          </a:p>
          <a:p>
            <a:r>
              <a:rPr kumimoji="1" lang="ja-JP" altLang="en-US" sz="2400" cap="none" dirty="0">
                <a:solidFill>
                  <a:schemeClr val="tx1"/>
                </a:solidFill>
                <a:latin typeface="+mn-ea"/>
                <a:ea typeface="+mn-ea"/>
              </a:rPr>
              <a:t>特に後者は実際の犯罪行為をした人</a:t>
            </a:r>
            <a:r>
              <a:rPr kumimoji="1" lang="en-US" altLang="ja-JP" sz="2400" cap="none" dirty="0">
                <a:solidFill>
                  <a:schemeClr val="tx1"/>
                </a:solidFill>
                <a:latin typeface="+mn-ea"/>
                <a:ea typeface="+mn-ea"/>
              </a:rPr>
              <a:t>(</a:t>
            </a:r>
            <a:r>
              <a:rPr kumimoji="1" lang="ja-JP" altLang="en-US" sz="2400" cap="none" dirty="0">
                <a:solidFill>
                  <a:schemeClr val="tx1"/>
                </a:solidFill>
                <a:latin typeface="+mn-ea"/>
                <a:ea typeface="+mn-ea"/>
              </a:rPr>
              <a:t>攻撃者</a:t>
            </a:r>
            <a:r>
              <a:rPr kumimoji="1" lang="en-US" altLang="ja-JP" sz="2400" cap="none" dirty="0">
                <a:solidFill>
                  <a:schemeClr val="tx1"/>
                </a:solidFill>
                <a:latin typeface="+mn-ea"/>
                <a:ea typeface="+mn-ea"/>
              </a:rPr>
              <a:t>)</a:t>
            </a:r>
            <a:r>
              <a:rPr kumimoji="1" lang="ja-JP" altLang="en-US" sz="2400" cap="none" dirty="0">
                <a:solidFill>
                  <a:schemeClr val="tx1"/>
                </a:solidFill>
                <a:latin typeface="+mn-ea"/>
                <a:ea typeface="+mn-ea"/>
              </a:rPr>
              <a:t>を特定することが難しく、非常に悪質な攻撃と言えます。</a:t>
            </a:r>
            <a:endParaRPr kumimoji="1" lang="en-US" altLang="ja-JP" sz="2400" cap="none" dirty="0">
              <a:solidFill>
                <a:schemeClr val="tx1"/>
              </a:solidFill>
              <a:latin typeface="+mn-ea"/>
              <a:ea typeface="+mn-ea"/>
            </a:endParaRPr>
          </a:p>
          <a:p>
            <a:endParaRPr kumimoji="1" lang="en-US" altLang="ja-JP" sz="2400" cap="none" dirty="0">
              <a:solidFill>
                <a:schemeClr val="tx1"/>
              </a:solidFill>
              <a:latin typeface="+mn-ea"/>
              <a:ea typeface="+mn-ea"/>
            </a:endParaRPr>
          </a:p>
          <a:p>
            <a:r>
              <a:rPr lang="ja-JP" altLang="en-US" sz="2400" cap="none">
                <a:solidFill>
                  <a:schemeClr val="tx1"/>
                </a:solidFill>
                <a:latin typeface="+mn-ea"/>
                <a:ea typeface="+mn-ea"/>
              </a:rPr>
              <a:t>今回行なった</a:t>
            </a:r>
            <a:r>
              <a:rPr lang="ja-JP" altLang="en-US" sz="2400" cap="none" dirty="0">
                <a:solidFill>
                  <a:schemeClr val="tx1"/>
                </a:solidFill>
                <a:latin typeface="+mn-ea"/>
                <a:ea typeface="+mn-ea"/>
              </a:rPr>
              <a:t>演習は再度書きますが、</a:t>
            </a:r>
            <a:r>
              <a:rPr lang="ja-JP" altLang="en-US" sz="2400" dirty="0">
                <a:solidFill>
                  <a:srgbClr val="FF0000"/>
                </a:solidFill>
                <a:latin typeface="+mn-ea"/>
                <a:ea typeface="+mn-ea"/>
              </a:rPr>
              <a:t>犯罪行為</a:t>
            </a:r>
            <a:r>
              <a:rPr lang="ja-JP" altLang="en-US" sz="2400" cap="none" dirty="0">
                <a:solidFill>
                  <a:schemeClr val="tx1"/>
                </a:solidFill>
                <a:latin typeface="+mn-ea"/>
                <a:ea typeface="+mn-ea"/>
              </a:rPr>
              <a:t>です。絶対に実際の</a:t>
            </a:r>
            <a:r>
              <a:rPr lang="en-US" altLang="ja-JP" sz="2400" cap="none" dirty="0">
                <a:solidFill>
                  <a:schemeClr val="tx1"/>
                </a:solidFill>
                <a:latin typeface="+mn-ea"/>
                <a:ea typeface="+mn-ea"/>
              </a:rPr>
              <a:t>Web</a:t>
            </a:r>
            <a:r>
              <a:rPr lang="ja-JP" altLang="en-US" sz="2400" cap="none" dirty="0">
                <a:solidFill>
                  <a:schemeClr val="tx1"/>
                </a:solidFill>
                <a:latin typeface="+mn-ea"/>
                <a:ea typeface="+mn-ea"/>
              </a:rPr>
              <a:t>サイトに試さないようにしましょう。</a:t>
            </a:r>
            <a:endParaRPr lang="en-US" altLang="ja-JP" sz="2400" cap="none" dirty="0">
              <a:solidFill>
                <a:schemeClr val="tx1"/>
              </a:solidFill>
              <a:latin typeface="+mn-ea"/>
              <a:ea typeface="+mn-ea"/>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この演習で使用した技術の悪用事例</a:t>
            </a:r>
            <a:endParaRPr lang="ja-JP" altLang="en-US" sz="2800" dirty="0">
              <a:solidFill>
                <a:schemeClr val="tx1"/>
              </a:solidFill>
            </a:endParaRPr>
          </a:p>
        </p:txBody>
      </p:sp>
      <p:pic>
        <p:nvPicPr>
          <p:cNvPr id="1026" name="Picture 2" descr="ハッカー・ネットワーク犯罪のイラスト（セキュリティー）">
            <a:extLst>
              <a:ext uri="{FF2B5EF4-FFF2-40B4-BE49-F238E27FC236}">
                <a16:creationId xmlns:a16="http://schemas.microsoft.com/office/drawing/2014/main" id="{8FC9CFA4-D672-45F3-9244-4E7C5EAB1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142" y="2201751"/>
            <a:ext cx="2781300" cy="245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33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598909" y="1156392"/>
            <a:ext cx="6967489" cy="3916565"/>
          </a:xfrm>
        </p:spPr>
        <p:txBody>
          <a:bodyPr>
            <a:normAutofit/>
          </a:bodyPr>
          <a:lstStyle/>
          <a:p>
            <a:r>
              <a:rPr lang="ja-JP" altLang="en-US" sz="4000" cap="none" dirty="0">
                <a:solidFill>
                  <a:schemeClr val="tx1"/>
                </a:solidFill>
              </a:rPr>
              <a:t>最後まで読んでいただき</a:t>
            </a:r>
            <a:endParaRPr lang="en-US" altLang="ja-JP" sz="4000" cap="none" dirty="0">
              <a:solidFill>
                <a:schemeClr val="tx1"/>
              </a:solidFill>
            </a:endParaRPr>
          </a:p>
          <a:p>
            <a:r>
              <a:rPr lang="ja-JP" altLang="en-US" sz="4000" cap="none" dirty="0">
                <a:solidFill>
                  <a:schemeClr val="tx1"/>
                </a:solidFill>
              </a:rPr>
              <a:t>ありがとうございました！</a:t>
            </a:r>
            <a:endParaRPr lang="en-US" altLang="ja-JP" sz="4000" cap="none" dirty="0">
              <a:solidFill>
                <a:schemeClr val="tx1"/>
              </a:solidFill>
            </a:endParaRPr>
          </a:p>
          <a:p>
            <a:endParaRPr lang="en-US" altLang="ja-JP" sz="4000" cap="none" dirty="0">
              <a:solidFill>
                <a:schemeClr val="tx1"/>
              </a:solidFill>
            </a:endParaRPr>
          </a:p>
          <a:p>
            <a:r>
              <a:rPr kumimoji="1" lang="ja-JP" altLang="en-US" sz="4000" cap="none" dirty="0">
                <a:solidFill>
                  <a:schemeClr val="tx1"/>
                </a:solidFill>
              </a:rPr>
              <a:t>他の問題も是非取り組んでみてくださいね！</a:t>
            </a:r>
            <a:endParaRPr kumimoji="1" lang="en-US" altLang="ja-JP" sz="40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endParaRPr lang="ja-JP" altLang="en-US" sz="2800" dirty="0">
              <a:solidFill>
                <a:schemeClr val="tx1"/>
              </a:solidFill>
            </a:endParaRPr>
          </a:p>
        </p:txBody>
      </p:sp>
    </p:spTree>
    <p:extLst>
      <p:ext uri="{BB962C8B-B14F-4D97-AF65-F5344CB8AC3E}">
        <p14:creationId xmlns:p14="http://schemas.microsoft.com/office/powerpoint/2010/main" val="279285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5009</TotalTime>
  <Words>586</Words>
  <Application>Microsoft Office PowerPoint</Application>
  <PresentationFormat>ワイド画面</PresentationFormat>
  <Paragraphs>48</Paragraphs>
  <Slides>8</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8</vt:i4>
      </vt:variant>
    </vt:vector>
  </HeadingPairs>
  <TitlesOfParts>
    <vt:vector size="11" baseType="lpstr">
      <vt:lpstr>Century Gothic</vt:lpstr>
      <vt:lpstr>Wingdings 3</vt:lpstr>
      <vt:lpstr>イオン</vt:lpstr>
      <vt:lpstr>掲示板クラッキング 解説PDF</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掲示板クラッキング解説PDF</dc:title>
  <dc:creator>n1210255@jn2.iwasaki.ac.jp</dc:creator>
  <cp:lastModifiedBy>k a_</cp:lastModifiedBy>
  <cp:revision>60</cp:revision>
  <dcterms:created xsi:type="dcterms:W3CDTF">2024-07-17T00:35:31Z</dcterms:created>
  <dcterms:modified xsi:type="dcterms:W3CDTF">2024-12-07T14:37:20Z</dcterms:modified>
</cp:coreProperties>
</file>