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62" r:id="rId4"/>
    <p:sldId id="264" r:id="rId5"/>
    <p:sldId id="265" r:id="rId6"/>
    <p:sldId id="266" r:id="rId7"/>
    <p:sldId id="317" r:id="rId8"/>
    <p:sldId id="311" r:id="rId9"/>
    <p:sldId id="313" r:id="rId10"/>
    <p:sldId id="312" r:id="rId11"/>
    <p:sldId id="315" r:id="rId12"/>
    <p:sldId id="316" r:id="rId13"/>
    <p:sldId id="314" r:id="rId14"/>
    <p:sldId id="270" r:id="rId15"/>
    <p:sldId id="318" r:id="rId16"/>
    <p:sldId id="319" r:id="rId17"/>
    <p:sldId id="302" r:id="rId18"/>
    <p:sldId id="304" r:id="rId19"/>
    <p:sldId id="309" r:id="rId20"/>
  </p:sldIdLst>
  <p:sldSz cx="9144000" cy="5143500" type="screen16x9"/>
  <p:notesSz cx="6858000" cy="9144000"/>
  <p:embeddedFontLst>
    <p:embeddedFont>
      <p:font typeface="Garamond" panose="02020404030301010803" pitchFamily="18" charset="0"/>
      <p:regular r:id="rId22"/>
      <p:bold r:id="rId23"/>
      <p:italic r:id="rId24"/>
      <p:boldItalic r:id="rId25"/>
    </p:embeddedFont>
    <p:embeddedFont>
      <p:font typeface="Nuni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52" autoAdjust="0"/>
    <p:restoredTop sz="86563" autoAdjust="0"/>
  </p:normalViewPr>
  <p:slideViewPr>
    <p:cSldViewPr snapToGrid="0">
      <p:cViewPr varScale="1">
        <p:scale>
          <a:sx n="95" d="100"/>
          <a:sy n="95" d="100"/>
        </p:scale>
        <p:origin x="1315"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本当に心からみなさんにお会いできることを楽しみにしていましたので、本日はよろしくお願いします。</a:t>
            </a:r>
            <a:endParaRPr dirty="0"/>
          </a:p>
          <a:p>
            <a:pPr marL="0" lvl="0" indent="0" algn="l" rtl="0">
              <a:spcBef>
                <a:spcPts val="0"/>
              </a:spcBef>
              <a:spcAft>
                <a:spcPts val="0"/>
              </a:spcAft>
              <a:buClr>
                <a:schemeClr val="dk1"/>
              </a:buClr>
              <a:buSzPts val="1100"/>
              <a:buFont typeface="Arial"/>
              <a:buNone/>
            </a:pPr>
            <a:r>
              <a:rPr lang="ja" dirty="0">
                <a:solidFill>
                  <a:schemeClr val="dk1"/>
                </a:solidFill>
              </a:rPr>
              <a:t>https://mysqladmin.lolipop.jp/pma/index.php?db=LAA1175090-learn&amp;table=PLAYER_INFO&amp;target=sql.php&amp;server=210&amp;token=096dbf443c0e5600120e2325f742be62#PMAURL-0:index.php?db=LAA1175090-learn&amp;table=PLAYER_INFO&amp;server=210&amp;target=sql.php&amp;token=096dbf443c0e5600120e2325f742be62</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4be3f283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4be3f283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Zoomで質問するときに全体向けに発表するのが恥ずかしいと思う気持ちが学生としてわかっているので</a:t>
            </a:r>
            <a:endParaRPr>
              <a:solidFill>
                <a:schemeClr val="dk1"/>
              </a:solidFill>
            </a:endParaRPr>
          </a:p>
          <a:p>
            <a:pPr marL="0" lvl="0" indent="0" algn="l" rtl="0">
              <a:spcBef>
                <a:spcPts val="0"/>
              </a:spcBef>
              <a:spcAft>
                <a:spcPts val="0"/>
              </a:spcAft>
              <a:buNone/>
            </a:pPr>
            <a:r>
              <a:rPr lang="ja">
                <a:solidFill>
                  <a:schemeClr val="dk1"/>
                </a:solidFill>
              </a:rPr>
              <a:t>作っている側は相手が何がわからない・躓いているのかを把握できないことが多い</a:t>
            </a:r>
            <a:endParaRPr>
              <a:solidFill>
                <a:schemeClr val="dk1"/>
              </a:solidFill>
            </a:endParaRPr>
          </a:p>
          <a:p>
            <a:pPr marL="0" lvl="0" indent="0" algn="l" rtl="0">
              <a:spcBef>
                <a:spcPts val="0"/>
              </a:spcBef>
              <a:spcAft>
                <a:spcPts val="0"/>
              </a:spcAft>
              <a:buNone/>
            </a:pPr>
            <a:r>
              <a:rPr lang="ja">
                <a:solidFill>
                  <a:schemeClr val="dk1"/>
                </a:solidFill>
              </a:rPr>
              <a:t>わからないときは手取り足取り教えていければと思います</a:t>
            </a:r>
            <a:endParaRPr>
              <a:solidFill>
                <a:schemeClr val="dk1"/>
              </a:solidFill>
            </a:endParaRPr>
          </a:p>
          <a:p>
            <a:pPr marL="0" lvl="0" indent="0" algn="l" rtl="0">
              <a:spcBef>
                <a:spcPts val="0"/>
              </a:spcBef>
              <a:spcAft>
                <a:spcPts val="0"/>
              </a:spcAft>
              <a:buNone/>
            </a:pPr>
            <a:r>
              <a:rPr lang="ja">
                <a:solidFill>
                  <a:schemeClr val="dk1"/>
                </a:solidFill>
              </a:rPr>
              <a:t>特に技術系の人間は情報セキュリティのように</a:t>
            </a:r>
            <a:r>
              <a:rPr lang="ja"/>
              <a:t>こざかしい横文字やひけらかすような言葉を使うのが好きなので使うかもしれないので、わからないときは手をあげるなりペットボトルを投げるなりしてください。本当に投げてきたら通報します</a:t>
            </a:r>
            <a:endParaRPr/>
          </a:p>
        </p:txBody>
      </p:sp>
    </p:spTree>
    <p:extLst>
      <p:ext uri="{BB962C8B-B14F-4D97-AF65-F5344CB8AC3E}">
        <p14:creationId xmlns:p14="http://schemas.microsoft.com/office/powerpoint/2010/main" val="3052572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a:extLst>
            <a:ext uri="{FF2B5EF4-FFF2-40B4-BE49-F238E27FC236}">
              <a16:creationId xmlns:a16="http://schemas.microsoft.com/office/drawing/2014/main" id="{742BE55C-4ADD-754B-FF79-7013DD609825}"/>
            </a:ext>
          </a:extLst>
        </p:cNvPr>
        <p:cNvGrpSpPr/>
        <p:nvPr/>
      </p:nvGrpSpPr>
      <p:grpSpPr>
        <a:xfrm>
          <a:off x="0" y="0"/>
          <a:ext cx="0" cy="0"/>
          <a:chOff x="0" y="0"/>
          <a:chExt cx="0" cy="0"/>
        </a:xfrm>
      </p:grpSpPr>
      <p:sp>
        <p:nvSpPr>
          <p:cNvPr id="223" name="Google Shape;223;g134be3f283c_0_54:notes">
            <a:extLst>
              <a:ext uri="{FF2B5EF4-FFF2-40B4-BE49-F238E27FC236}">
                <a16:creationId xmlns:a16="http://schemas.microsoft.com/office/drawing/2014/main" id="{F0A39B77-59BB-D6BB-6538-5E25B47CB2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4be3f283c_0_54:notes">
            <a:extLst>
              <a:ext uri="{FF2B5EF4-FFF2-40B4-BE49-F238E27FC236}">
                <a16:creationId xmlns:a16="http://schemas.microsoft.com/office/drawing/2014/main" id="{25DD2B78-DBC2-7E2B-F9B5-D5D5435D2A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Zoomで質問するときに全体向けに発表するのが恥ずかしいと思う気持ちが学生としてわかっているので</a:t>
            </a:r>
            <a:endParaRPr>
              <a:solidFill>
                <a:schemeClr val="dk1"/>
              </a:solidFill>
            </a:endParaRPr>
          </a:p>
          <a:p>
            <a:pPr marL="0" lvl="0" indent="0" algn="l" rtl="0">
              <a:spcBef>
                <a:spcPts val="0"/>
              </a:spcBef>
              <a:spcAft>
                <a:spcPts val="0"/>
              </a:spcAft>
              <a:buNone/>
            </a:pPr>
            <a:r>
              <a:rPr lang="ja">
                <a:solidFill>
                  <a:schemeClr val="dk1"/>
                </a:solidFill>
              </a:rPr>
              <a:t>作っている側は相手が何がわからない・躓いているのかを把握できないことが多い</a:t>
            </a:r>
            <a:endParaRPr>
              <a:solidFill>
                <a:schemeClr val="dk1"/>
              </a:solidFill>
            </a:endParaRPr>
          </a:p>
          <a:p>
            <a:pPr marL="0" lvl="0" indent="0" algn="l" rtl="0">
              <a:spcBef>
                <a:spcPts val="0"/>
              </a:spcBef>
              <a:spcAft>
                <a:spcPts val="0"/>
              </a:spcAft>
              <a:buNone/>
            </a:pPr>
            <a:r>
              <a:rPr lang="ja">
                <a:solidFill>
                  <a:schemeClr val="dk1"/>
                </a:solidFill>
              </a:rPr>
              <a:t>わからないときは手取り足取り教えていければと思います</a:t>
            </a:r>
            <a:endParaRPr>
              <a:solidFill>
                <a:schemeClr val="dk1"/>
              </a:solidFill>
            </a:endParaRPr>
          </a:p>
          <a:p>
            <a:pPr marL="0" lvl="0" indent="0" algn="l" rtl="0">
              <a:spcBef>
                <a:spcPts val="0"/>
              </a:spcBef>
              <a:spcAft>
                <a:spcPts val="0"/>
              </a:spcAft>
              <a:buNone/>
            </a:pPr>
            <a:r>
              <a:rPr lang="ja">
                <a:solidFill>
                  <a:schemeClr val="dk1"/>
                </a:solidFill>
              </a:rPr>
              <a:t>特に技術系の人間は情報セキュリティのように</a:t>
            </a:r>
            <a:r>
              <a:rPr lang="ja"/>
              <a:t>こざかしい横文字やひけらかすような言葉を使うのが好きなので使うかもしれないので、わからないときは手をあげるなりペットボトルを投げるなりしてください。本当に投げてきたら通報します</a:t>
            </a:r>
            <a:endParaRPr/>
          </a:p>
        </p:txBody>
      </p:sp>
    </p:spTree>
    <p:extLst>
      <p:ext uri="{BB962C8B-B14F-4D97-AF65-F5344CB8AC3E}">
        <p14:creationId xmlns:p14="http://schemas.microsoft.com/office/powerpoint/2010/main" val="3381466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a:extLst>
            <a:ext uri="{FF2B5EF4-FFF2-40B4-BE49-F238E27FC236}">
              <a16:creationId xmlns:a16="http://schemas.microsoft.com/office/drawing/2014/main" id="{8E7B8374-9146-4172-6C96-85F55A84891D}"/>
            </a:ext>
          </a:extLst>
        </p:cNvPr>
        <p:cNvGrpSpPr/>
        <p:nvPr/>
      </p:nvGrpSpPr>
      <p:grpSpPr>
        <a:xfrm>
          <a:off x="0" y="0"/>
          <a:ext cx="0" cy="0"/>
          <a:chOff x="0" y="0"/>
          <a:chExt cx="0" cy="0"/>
        </a:xfrm>
      </p:grpSpPr>
      <p:sp>
        <p:nvSpPr>
          <p:cNvPr id="223" name="Google Shape;223;g134be3f283c_0_54:notes">
            <a:extLst>
              <a:ext uri="{FF2B5EF4-FFF2-40B4-BE49-F238E27FC236}">
                <a16:creationId xmlns:a16="http://schemas.microsoft.com/office/drawing/2014/main" id="{34AC3897-FCFF-416A-9E6E-57BA75B875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4be3f283c_0_54:notes">
            <a:extLst>
              <a:ext uri="{FF2B5EF4-FFF2-40B4-BE49-F238E27FC236}">
                <a16:creationId xmlns:a16="http://schemas.microsoft.com/office/drawing/2014/main" id="{502240A9-4A8C-ADAA-52BB-D18CC382B5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Zoomで質問するときに全体向けに発表するのが恥ずかしいと思う気持ちが学生としてわかっているので</a:t>
            </a:r>
            <a:endParaRPr>
              <a:solidFill>
                <a:schemeClr val="dk1"/>
              </a:solidFill>
            </a:endParaRPr>
          </a:p>
          <a:p>
            <a:pPr marL="0" lvl="0" indent="0" algn="l" rtl="0">
              <a:spcBef>
                <a:spcPts val="0"/>
              </a:spcBef>
              <a:spcAft>
                <a:spcPts val="0"/>
              </a:spcAft>
              <a:buNone/>
            </a:pPr>
            <a:r>
              <a:rPr lang="ja">
                <a:solidFill>
                  <a:schemeClr val="dk1"/>
                </a:solidFill>
              </a:rPr>
              <a:t>作っている側は相手が何がわからない・躓いているのかを把握できないことが多い</a:t>
            </a:r>
            <a:endParaRPr>
              <a:solidFill>
                <a:schemeClr val="dk1"/>
              </a:solidFill>
            </a:endParaRPr>
          </a:p>
          <a:p>
            <a:pPr marL="0" lvl="0" indent="0" algn="l" rtl="0">
              <a:spcBef>
                <a:spcPts val="0"/>
              </a:spcBef>
              <a:spcAft>
                <a:spcPts val="0"/>
              </a:spcAft>
              <a:buNone/>
            </a:pPr>
            <a:r>
              <a:rPr lang="ja">
                <a:solidFill>
                  <a:schemeClr val="dk1"/>
                </a:solidFill>
              </a:rPr>
              <a:t>わからないときは手取り足取り教えていければと思います</a:t>
            </a:r>
            <a:endParaRPr>
              <a:solidFill>
                <a:schemeClr val="dk1"/>
              </a:solidFill>
            </a:endParaRPr>
          </a:p>
          <a:p>
            <a:pPr marL="0" lvl="0" indent="0" algn="l" rtl="0">
              <a:spcBef>
                <a:spcPts val="0"/>
              </a:spcBef>
              <a:spcAft>
                <a:spcPts val="0"/>
              </a:spcAft>
              <a:buNone/>
            </a:pPr>
            <a:r>
              <a:rPr lang="ja">
                <a:solidFill>
                  <a:schemeClr val="dk1"/>
                </a:solidFill>
              </a:rPr>
              <a:t>特に技術系の人間は情報セキュリティのように</a:t>
            </a:r>
            <a:r>
              <a:rPr lang="ja"/>
              <a:t>こざかしい横文字やひけらかすような言葉を使うのが好きなので使うかもしれないので、わからないときは手をあげるなりペットボトルを投げるなりしてください。本当に投げてきたら通報します</a:t>
            </a:r>
            <a:endParaRPr/>
          </a:p>
        </p:txBody>
      </p:sp>
    </p:spTree>
    <p:extLst>
      <p:ext uri="{BB962C8B-B14F-4D97-AF65-F5344CB8AC3E}">
        <p14:creationId xmlns:p14="http://schemas.microsoft.com/office/powerpoint/2010/main" val="568415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4be3f283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4be3f283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Zoomで質問するときに全体向けに発表するのが恥ずかしいと思う気持ちが学生としてわかっているので</a:t>
            </a:r>
            <a:endParaRPr>
              <a:solidFill>
                <a:schemeClr val="dk1"/>
              </a:solidFill>
            </a:endParaRPr>
          </a:p>
          <a:p>
            <a:pPr marL="0" lvl="0" indent="0" algn="l" rtl="0">
              <a:spcBef>
                <a:spcPts val="0"/>
              </a:spcBef>
              <a:spcAft>
                <a:spcPts val="0"/>
              </a:spcAft>
              <a:buNone/>
            </a:pPr>
            <a:r>
              <a:rPr lang="ja">
                <a:solidFill>
                  <a:schemeClr val="dk1"/>
                </a:solidFill>
              </a:rPr>
              <a:t>作っている側は相手が何がわからない・躓いているのかを把握できないことが多い</a:t>
            </a:r>
            <a:endParaRPr>
              <a:solidFill>
                <a:schemeClr val="dk1"/>
              </a:solidFill>
            </a:endParaRPr>
          </a:p>
          <a:p>
            <a:pPr marL="0" lvl="0" indent="0" algn="l" rtl="0">
              <a:spcBef>
                <a:spcPts val="0"/>
              </a:spcBef>
              <a:spcAft>
                <a:spcPts val="0"/>
              </a:spcAft>
              <a:buNone/>
            </a:pPr>
            <a:r>
              <a:rPr lang="ja">
                <a:solidFill>
                  <a:schemeClr val="dk1"/>
                </a:solidFill>
              </a:rPr>
              <a:t>わからないときは手取り足取り教えていければと思います</a:t>
            </a:r>
            <a:endParaRPr>
              <a:solidFill>
                <a:schemeClr val="dk1"/>
              </a:solidFill>
            </a:endParaRPr>
          </a:p>
          <a:p>
            <a:pPr marL="0" lvl="0" indent="0" algn="l" rtl="0">
              <a:spcBef>
                <a:spcPts val="0"/>
              </a:spcBef>
              <a:spcAft>
                <a:spcPts val="0"/>
              </a:spcAft>
              <a:buNone/>
            </a:pPr>
            <a:r>
              <a:rPr lang="ja">
                <a:solidFill>
                  <a:schemeClr val="dk1"/>
                </a:solidFill>
              </a:rPr>
              <a:t>特に技術系の人間は情報セキュリティのように</a:t>
            </a:r>
            <a:r>
              <a:rPr lang="ja"/>
              <a:t>こざかしい横文字やひけらかすような言葉を使うのが好きなので使うかもしれないので、わからないときは手をあげるなりペットボトルを投げるなりしてください。本当に投げてきたら通報します</a:t>
            </a:r>
            <a:endParaRPr/>
          </a:p>
        </p:txBody>
      </p:sp>
    </p:spTree>
    <p:extLst>
      <p:ext uri="{BB962C8B-B14F-4D97-AF65-F5344CB8AC3E}">
        <p14:creationId xmlns:p14="http://schemas.microsoft.com/office/powerpoint/2010/main" val="2689562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4be3f283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4be3f283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Zoomで質問するときに全体向けに発表するのが恥ずかしいと思う気持ちが学生としてわかっているので</a:t>
            </a:r>
            <a:endParaRPr>
              <a:solidFill>
                <a:schemeClr val="dk1"/>
              </a:solidFill>
            </a:endParaRPr>
          </a:p>
          <a:p>
            <a:pPr marL="0" lvl="0" indent="0" algn="l" rtl="0">
              <a:spcBef>
                <a:spcPts val="0"/>
              </a:spcBef>
              <a:spcAft>
                <a:spcPts val="0"/>
              </a:spcAft>
              <a:buNone/>
            </a:pPr>
            <a:r>
              <a:rPr lang="ja">
                <a:solidFill>
                  <a:schemeClr val="dk1"/>
                </a:solidFill>
              </a:rPr>
              <a:t>作っている側は相手が何がわからない・躓いているのかを把握できないことが多い</a:t>
            </a:r>
            <a:endParaRPr>
              <a:solidFill>
                <a:schemeClr val="dk1"/>
              </a:solidFill>
            </a:endParaRPr>
          </a:p>
          <a:p>
            <a:pPr marL="0" lvl="0" indent="0" algn="l" rtl="0">
              <a:spcBef>
                <a:spcPts val="0"/>
              </a:spcBef>
              <a:spcAft>
                <a:spcPts val="0"/>
              </a:spcAft>
              <a:buNone/>
            </a:pPr>
            <a:r>
              <a:rPr lang="ja">
                <a:solidFill>
                  <a:schemeClr val="dk1"/>
                </a:solidFill>
              </a:rPr>
              <a:t>わからないときは手取り足取り教えていければと思います</a:t>
            </a:r>
            <a:endParaRPr>
              <a:solidFill>
                <a:schemeClr val="dk1"/>
              </a:solidFill>
            </a:endParaRPr>
          </a:p>
          <a:p>
            <a:pPr marL="0" lvl="0" indent="0" algn="l" rtl="0">
              <a:spcBef>
                <a:spcPts val="0"/>
              </a:spcBef>
              <a:spcAft>
                <a:spcPts val="0"/>
              </a:spcAft>
              <a:buNone/>
            </a:pPr>
            <a:r>
              <a:rPr lang="ja">
                <a:solidFill>
                  <a:schemeClr val="dk1"/>
                </a:solidFill>
              </a:rPr>
              <a:t>特に技術系の人間は情報セキュリティのように</a:t>
            </a:r>
            <a:r>
              <a:rPr lang="ja"/>
              <a:t>こざかしい横文字やひけらかすような言葉を使うのが好きなので使うかもしれないので、わからないときは手をあげるなりペットボトルを投げるなりしてください。本当に投げてきたら通報します</a:t>
            </a:r>
            <a:endParaRPr/>
          </a:p>
        </p:txBody>
      </p:sp>
    </p:spTree>
    <p:extLst>
      <p:ext uri="{BB962C8B-B14F-4D97-AF65-F5344CB8AC3E}">
        <p14:creationId xmlns:p14="http://schemas.microsoft.com/office/powerpoint/2010/main" val="1130965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a:extLst>
            <a:ext uri="{FF2B5EF4-FFF2-40B4-BE49-F238E27FC236}">
              <a16:creationId xmlns:a16="http://schemas.microsoft.com/office/drawing/2014/main" id="{DED13CDA-679E-CBD4-E368-A2B49E9676F0}"/>
            </a:ext>
          </a:extLst>
        </p:cNvPr>
        <p:cNvGrpSpPr/>
        <p:nvPr/>
      </p:nvGrpSpPr>
      <p:grpSpPr>
        <a:xfrm>
          <a:off x="0" y="0"/>
          <a:ext cx="0" cy="0"/>
          <a:chOff x="0" y="0"/>
          <a:chExt cx="0" cy="0"/>
        </a:xfrm>
      </p:grpSpPr>
      <p:sp>
        <p:nvSpPr>
          <p:cNvPr id="223" name="Google Shape;223;g134be3f283c_0_54:notes">
            <a:extLst>
              <a:ext uri="{FF2B5EF4-FFF2-40B4-BE49-F238E27FC236}">
                <a16:creationId xmlns:a16="http://schemas.microsoft.com/office/drawing/2014/main" id="{13821057-3A41-7E3C-C2EF-2CBB53A629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4be3f283c_0_54:notes">
            <a:extLst>
              <a:ext uri="{FF2B5EF4-FFF2-40B4-BE49-F238E27FC236}">
                <a16:creationId xmlns:a16="http://schemas.microsoft.com/office/drawing/2014/main" id="{666E8355-E82F-120E-95A9-7D31157C59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Zoomで質問するときに全体向けに発表するのが恥ずかしいと思う気持ちが学生としてわかっているので</a:t>
            </a:r>
            <a:endParaRPr>
              <a:solidFill>
                <a:schemeClr val="dk1"/>
              </a:solidFill>
            </a:endParaRPr>
          </a:p>
          <a:p>
            <a:pPr marL="0" lvl="0" indent="0" algn="l" rtl="0">
              <a:spcBef>
                <a:spcPts val="0"/>
              </a:spcBef>
              <a:spcAft>
                <a:spcPts val="0"/>
              </a:spcAft>
              <a:buNone/>
            </a:pPr>
            <a:r>
              <a:rPr lang="ja">
                <a:solidFill>
                  <a:schemeClr val="dk1"/>
                </a:solidFill>
              </a:rPr>
              <a:t>作っている側は相手が何がわからない・躓いているのかを把握できないことが多い</a:t>
            </a:r>
            <a:endParaRPr>
              <a:solidFill>
                <a:schemeClr val="dk1"/>
              </a:solidFill>
            </a:endParaRPr>
          </a:p>
          <a:p>
            <a:pPr marL="0" lvl="0" indent="0" algn="l" rtl="0">
              <a:spcBef>
                <a:spcPts val="0"/>
              </a:spcBef>
              <a:spcAft>
                <a:spcPts val="0"/>
              </a:spcAft>
              <a:buNone/>
            </a:pPr>
            <a:r>
              <a:rPr lang="ja">
                <a:solidFill>
                  <a:schemeClr val="dk1"/>
                </a:solidFill>
              </a:rPr>
              <a:t>わからないときは手取り足取り教えていければと思います</a:t>
            </a:r>
            <a:endParaRPr>
              <a:solidFill>
                <a:schemeClr val="dk1"/>
              </a:solidFill>
            </a:endParaRPr>
          </a:p>
          <a:p>
            <a:pPr marL="0" lvl="0" indent="0" algn="l" rtl="0">
              <a:spcBef>
                <a:spcPts val="0"/>
              </a:spcBef>
              <a:spcAft>
                <a:spcPts val="0"/>
              </a:spcAft>
              <a:buNone/>
            </a:pPr>
            <a:r>
              <a:rPr lang="ja">
                <a:solidFill>
                  <a:schemeClr val="dk1"/>
                </a:solidFill>
              </a:rPr>
              <a:t>特に技術系の人間は情報セキュリティのように</a:t>
            </a:r>
            <a:r>
              <a:rPr lang="ja"/>
              <a:t>こざかしい横文字やひけらかすような言葉を使うのが好きなので使うかもしれないので、わからないときは手をあげるなりペットボトルを投げるなりしてください。本当に投げてきたら通報します</a:t>
            </a:r>
            <a:endParaRPr/>
          </a:p>
        </p:txBody>
      </p:sp>
    </p:spTree>
    <p:extLst>
      <p:ext uri="{BB962C8B-B14F-4D97-AF65-F5344CB8AC3E}">
        <p14:creationId xmlns:p14="http://schemas.microsoft.com/office/powerpoint/2010/main" val="1644266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a:extLst>
            <a:ext uri="{FF2B5EF4-FFF2-40B4-BE49-F238E27FC236}">
              <a16:creationId xmlns:a16="http://schemas.microsoft.com/office/drawing/2014/main" id="{9C541352-F567-399F-F5DC-DC1CAA413537}"/>
            </a:ext>
          </a:extLst>
        </p:cNvPr>
        <p:cNvGrpSpPr/>
        <p:nvPr/>
      </p:nvGrpSpPr>
      <p:grpSpPr>
        <a:xfrm>
          <a:off x="0" y="0"/>
          <a:ext cx="0" cy="0"/>
          <a:chOff x="0" y="0"/>
          <a:chExt cx="0" cy="0"/>
        </a:xfrm>
      </p:grpSpPr>
      <p:sp>
        <p:nvSpPr>
          <p:cNvPr id="223" name="Google Shape;223;g134be3f283c_0_54:notes">
            <a:extLst>
              <a:ext uri="{FF2B5EF4-FFF2-40B4-BE49-F238E27FC236}">
                <a16:creationId xmlns:a16="http://schemas.microsoft.com/office/drawing/2014/main" id="{1E94BE3D-5C8C-7D35-2EA9-1E1ACCBDE0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4be3f283c_0_54:notes">
            <a:extLst>
              <a:ext uri="{FF2B5EF4-FFF2-40B4-BE49-F238E27FC236}">
                <a16:creationId xmlns:a16="http://schemas.microsoft.com/office/drawing/2014/main" id="{7C3DD249-2DC5-7F50-11D0-E9BE92B772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Zoomで質問するときに全体向けに発表するのが恥ずかしいと思う気持ちが学生としてわかっているので</a:t>
            </a:r>
            <a:endParaRPr>
              <a:solidFill>
                <a:schemeClr val="dk1"/>
              </a:solidFill>
            </a:endParaRPr>
          </a:p>
          <a:p>
            <a:pPr marL="0" lvl="0" indent="0" algn="l" rtl="0">
              <a:spcBef>
                <a:spcPts val="0"/>
              </a:spcBef>
              <a:spcAft>
                <a:spcPts val="0"/>
              </a:spcAft>
              <a:buNone/>
            </a:pPr>
            <a:r>
              <a:rPr lang="ja">
                <a:solidFill>
                  <a:schemeClr val="dk1"/>
                </a:solidFill>
              </a:rPr>
              <a:t>作っている側は相手が何がわからない・躓いているのかを把握できないことが多い</a:t>
            </a:r>
            <a:endParaRPr>
              <a:solidFill>
                <a:schemeClr val="dk1"/>
              </a:solidFill>
            </a:endParaRPr>
          </a:p>
          <a:p>
            <a:pPr marL="0" lvl="0" indent="0" algn="l" rtl="0">
              <a:spcBef>
                <a:spcPts val="0"/>
              </a:spcBef>
              <a:spcAft>
                <a:spcPts val="0"/>
              </a:spcAft>
              <a:buNone/>
            </a:pPr>
            <a:r>
              <a:rPr lang="ja">
                <a:solidFill>
                  <a:schemeClr val="dk1"/>
                </a:solidFill>
              </a:rPr>
              <a:t>わからないときは手取り足取り教えていければと思います</a:t>
            </a:r>
            <a:endParaRPr>
              <a:solidFill>
                <a:schemeClr val="dk1"/>
              </a:solidFill>
            </a:endParaRPr>
          </a:p>
          <a:p>
            <a:pPr marL="0" lvl="0" indent="0" algn="l" rtl="0">
              <a:spcBef>
                <a:spcPts val="0"/>
              </a:spcBef>
              <a:spcAft>
                <a:spcPts val="0"/>
              </a:spcAft>
              <a:buNone/>
            </a:pPr>
            <a:r>
              <a:rPr lang="ja">
                <a:solidFill>
                  <a:schemeClr val="dk1"/>
                </a:solidFill>
              </a:rPr>
              <a:t>特に技術系の人間は情報セキュリティのように</a:t>
            </a:r>
            <a:r>
              <a:rPr lang="ja"/>
              <a:t>こざかしい横文字やひけらかすような言葉を使うのが好きなので使うかもしれないので、わからないときは手をあげるなりペットボトルを投げるなりしてください。本当に投げてきたら通報します</a:t>
            </a:r>
            <a:endParaRPr/>
          </a:p>
        </p:txBody>
      </p:sp>
    </p:spTree>
    <p:extLst>
      <p:ext uri="{BB962C8B-B14F-4D97-AF65-F5344CB8AC3E}">
        <p14:creationId xmlns:p14="http://schemas.microsoft.com/office/powerpoint/2010/main" val="2442356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b9fd0d10f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b9fd0d10f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スクリプトキディ。嘲笑のまとになります</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360b50c02d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360b50c02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t>語弊はあるかもしれないが私たちはこれを主な目的としてきたところはあるので、是非ご協力いただけることを強く願っております。お願いします。</a:t>
            </a:r>
            <a:endParaRPr dirty="0"/>
          </a:p>
          <a:p>
            <a:pPr marL="0" lvl="0" indent="0" algn="l" rtl="0">
              <a:spcBef>
                <a:spcPts val="0"/>
              </a:spcBef>
              <a:spcAft>
                <a:spcPts val="0"/>
              </a:spcAft>
              <a:buNone/>
            </a:pPr>
            <a:r>
              <a:rPr lang="ja" dirty="0"/>
              <a:t>スマホを持っている方はQRコードからアクセスしていただければと思います</a:t>
            </a:r>
            <a:endParaRPr dirty="0"/>
          </a:p>
          <a:p>
            <a:pPr marL="0" lvl="0" indent="0" algn="l" rtl="0">
              <a:spcBef>
                <a:spcPts val="0"/>
              </a:spcBef>
              <a:spcAft>
                <a:spcPts val="0"/>
              </a:spcAft>
              <a:buNone/>
            </a:pPr>
            <a:r>
              <a:rPr lang="ja" dirty="0"/>
              <a:t>アンケートを書いていただく間にゼミ担任の滋野のほうから情報科学専門学校の照会をしていただければと思います。</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134be3f283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134be3f283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情報科学専門学校のS-Learningプロジェクトでした、ありがとうございました！</a:t>
            </a:r>
            <a:endParaRPr/>
          </a:p>
          <a:p>
            <a:pPr marL="0" lvl="0" indent="0" algn="l" rtl="0">
              <a:spcBef>
                <a:spcPts val="0"/>
              </a:spcBef>
              <a:spcAft>
                <a:spcPts val="0"/>
              </a:spcAft>
              <a:buNone/>
            </a:pPr>
            <a:r>
              <a:rPr lang="ja"/>
              <a:t>残りの時間はテトリスでもやってます？</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60b50c02d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60b50c02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3d1567c44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3d1567c44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dirty="0">
                <a:solidFill>
                  <a:schemeClr val="dk1"/>
                </a:solidFill>
              </a:rPr>
              <a:t>我らがマスコット</a:t>
            </a:r>
            <a:r>
              <a:rPr lang="ja" dirty="0"/>
              <a:t>ふわふわふわりんです。</a:t>
            </a:r>
            <a:endParaRPr dirty="0"/>
          </a:p>
          <a:p>
            <a:pPr marL="0" lvl="0" indent="0" algn="l" rtl="0">
              <a:spcBef>
                <a:spcPts val="0"/>
              </a:spcBef>
              <a:spcAft>
                <a:spcPts val="0"/>
              </a:spcAft>
              <a:buNone/>
            </a:pPr>
            <a:r>
              <a:rPr lang="ja" dirty="0">
                <a:solidFill>
                  <a:schemeClr val="dk1"/>
                </a:solidFill>
              </a:rPr>
              <a:t>大人気アイドルに励む傍らサイバーセキュリティマイスターとしても二足のわらじで活動中</a:t>
            </a:r>
            <a:endParaRPr dirty="0"/>
          </a:p>
          <a:p>
            <a:pPr marL="0" lvl="0" indent="0" algn="l" rtl="0">
              <a:spcBef>
                <a:spcPts val="0"/>
              </a:spcBef>
              <a:spcAft>
                <a:spcPts val="0"/>
              </a:spcAft>
              <a:buNone/>
            </a:pPr>
            <a:r>
              <a:rPr lang="ja" dirty="0"/>
              <a:t>私があったことのない先輩がたと唯一の懸け橋であり</a:t>
            </a:r>
            <a:r>
              <a:rPr lang="ja" dirty="0">
                <a:solidFill>
                  <a:schemeClr val="dk1"/>
                </a:solidFill>
              </a:rPr>
              <a:t>先輩から受け継いだ遺産の一つです</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ja" dirty="0">
                <a:solidFill>
                  <a:schemeClr val="dk1"/>
                </a:solidFill>
              </a:rPr>
              <a:t>私がプロジェクトに参画する前からいた頭の上がらない存在です</a:t>
            </a: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34be3f283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34be3f283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44fb7c36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44fb7c36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情報セキュリティは皆さんが思うセキュリティのイメージに近い</a:t>
            </a:r>
            <a:endParaRPr/>
          </a:p>
          <a:p>
            <a:pPr marL="0" lvl="0" indent="0" algn="l" rtl="0">
              <a:spcBef>
                <a:spcPts val="0"/>
              </a:spcBef>
              <a:spcAft>
                <a:spcPts val="0"/>
              </a:spcAft>
              <a:buNone/>
            </a:pPr>
            <a:r>
              <a:rPr lang="ja"/>
              <a:t>（英語のセキュリティは元々安全保障、防犯という意味で（大統領「セキュリティー！」）、セキュリティだけではパソコンやネットワークなどの意味はない、ITのIはInformation(情報)で、インフォメーションがWeb等の通信技術やデータなどを指す）</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44fb7c360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44fb7c360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前にどこかでやったことがある人はテトリスでも遊んでてください</a:t>
            </a:r>
            <a:endParaRPr/>
          </a:p>
          <a:p>
            <a:pPr marL="0" lvl="0" indent="0" algn="l" rtl="0">
              <a:spcBef>
                <a:spcPts val="0"/>
              </a:spcBef>
              <a:spcAft>
                <a:spcPts val="0"/>
              </a:spcAft>
              <a:buNone/>
            </a:pPr>
            <a:r>
              <a:rPr lang="ja"/>
              <a:t>卑近なテーマを通していろいろな技術や自分で何かを作る際に「ここが甘いんじゃないか」などの審美眼を養っていければと思います</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44fb7c360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44fb7c360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34be3f283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34be3f283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475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4be3f283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4be3f283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Zoomで質問するときに全体向けに発表するのが恥ずかしいと思う気持ちが学生としてわかっているので</a:t>
            </a:r>
            <a:endParaRPr>
              <a:solidFill>
                <a:schemeClr val="dk1"/>
              </a:solidFill>
            </a:endParaRPr>
          </a:p>
          <a:p>
            <a:pPr marL="0" lvl="0" indent="0" algn="l" rtl="0">
              <a:spcBef>
                <a:spcPts val="0"/>
              </a:spcBef>
              <a:spcAft>
                <a:spcPts val="0"/>
              </a:spcAft>
              <a:buNone/>
            </a:pPr>
            <a:r>
              <a:rPr lang="ja">
                <a:solidFill>
                  <a:schemeClr val="dk1"/>
                </a:solidFill>
              </a:rPr>
              <a:t>作っている側は相手が何がわからない・躓いているのかを把握できないことが多い</a:t>
            </a:r>
            <a:endParaRPr>
              <a:solidFill>
                <a:schemeClr val="dk1"/>
              </a:solidFill>
            </a:endParaRPr>
          </a:p>
          <a:p>
            <a:pPr marL="0" lvl="0" indent="0" algn="l" rtl="0">
              <a:spcBef>
                <a:spcPts val="0"/>
              </a:spcBef>
              <a:spcAft>
                <a:spcPts val="0"/>
              </a:spcAft>
              <a:buNone/>
            </a:pPr>
            <a:r>
              <a:rPr lang="ja">
                <a:solidFill>
                  <a:schemeClr val="dk1"/>
                </a:solidFill>
              </a:rPr>
              <a:t>わからないときは手取り足取り教えていければと思います</a:t>
            </a:r>
            <a:endParaRPr>
              <a:solidFill>
                <a:schemeClr val="dk1"/>
              </a:solidFill>
            </a:endParaRPr>
          </a:p>
          <a:p>
            <a:pPr marL="0" lvl="0" indent="0" algn="l" rtl="0">
              <a:spcBef>
                <a:spcPts val="0"/>
              </a:spcBef>
              <a:spcAft>
                <a:spcPts val="0"/>
              </a:spcAft>
              <a:buNone/>
            </a:pPr>
            <a:r>
              <a:rPr lang="ja">
                <a:solidFill>
                  <a:schemeClr val="dk1"/>
                </a:solidFill>
              </a:rPr>
              <a:t>特に技術系の人間は情報セキュリティのように</a:t>
            </a:r>
            <a:r>
              <a:rPr lang="ja"/>
              <a:t>こざかしい横文字やひけらかすような言葉を使うのが好きなので使うかもしれないので、わからないときは手をあげるなりペットボトルを投げるなりしてください。本当に投げてきたら通報します</a:t>
            </a:r>
            <a:endParaRPr/>
          </a:p>
        </p:txBody>
      </p:sp>
    </p:spTree>
    <p:extLst>
      <p:ext uri="{BB962C8B-B14F-4D97-AF65-F5344CB8AC3E}">
        <p14:creationId xmlns:p14="http://schemas.microsoft.com/office/powerpoint/2010/main" val="353761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2745380" y="1612950"/>
            <a:ext cx="6027000" cy="19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ja" sz="4800" u="sng" dirty="0"/>
              <a:t>S-Learning</a:t>
            </a:r>
            <a:br>
              <a:rPr lang="en-US" altLang="ja" sz="4800" u="sng" dirty="0"/>
            </a:br>
            <a:r>
              <a:rPr lang="ja-JP" altLang="en-US" sz="4800" u="sng" dirty="0"/>
              <a:t>チュートリアル</a:t>
            </a:r>
            <a:endParaRPr sz="4800" dirty="0"/>
          </a:p>
        </p:txBody>
      </p:sp>
      <p:pic>
        <p:nvPicPr>
          <p:cNvPr id="3" name="図 2">
            <a:extLst>
              <a:ext uri="{FF2B5EF4-FFF2-40B4-BE49-F238E27FC236}">
                <a16:creationId xmlns:a16="http://schemas.microsoft.com/office/drawing/2014/main" id="{470007F1-ECAA-49E0-9D7B-2B8BD03FFEC1}"/>
              </a:ext>
            </a:extLst>
          </p:cNvPr>
          <p:cNvPicPr>
            <a:picLocks noChangeAspect="1"/>
          </p:cNvPicPr>
          <p:nvPr/>
        </p:nvPicPr>
        <p:blipFill>
          <a:blip r:embed="rId3"/>
          <a:stretch>
            <a:fillRect/>
          </a:stretch>
        </p:blipFill>
        <p:spPr>
          <a:xfrm>
            <a:off x="644995" y="1430165"/>
            <a:ext cx="2100385" cy="21003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733181" y="427477"/>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JP" altLang="en-US" dirty="0"/>
              <a:t>トップページ</a:t>
            </a:r>
            <a:r>
              <a:rPr lang="en-US" altLang="ja-JP" dirty="0"/>
              <a:t>(</a:t>
            </a:r>
            <a:r>
              <a:rPr lang="ja-JP" altLang="en-US" dirty="0"/>
              <a:t>初回ログイン直後の状態</a:t>
            </a:r>
            <a:r>
              <a:rPr lang="en-US" altLang="ja-JP" dirty="0"/>
              <a:t>)</a:t>
            </a:r>
            <a:endParaRPr dirty="0"/>
          </a:p>
        </p:txBody>
      </p:sp>
      <p:pic>
        <p:nvPicPr>
          <p:cNvPr id="4" name="図 3">
            <a:extLst>
              <a:ext uri="{FF2B5EF4-FFF2-40B4-BE49-F238E27FC236}">
                <a16:creationId xmlns:a16="http://schemas.microsoft.com/office/drawing/2014/main" id="{016CE583-DB80-425C-8D83-1FEF7925C07A}"/>
              </a:ext>
            </a:extLst>
          </p:cNvPr>
          <p:cNvPicPr>
            <a:picLocks noChangeAspect="1"/>
          </p:cNvPicPr>
          <p:nvPr/>
        </p:nvPicPr>
        <p:blipFill>
          <a:blip r:embed="rId3"/>
          <a:stretch>
            <a:fillRect/>
          </a:stretch>
        </p:blipFill>
        <p:spPr>
          <a:xfrm>
            <a:off x="1562931" y="1236086"/>
            <a:ext cx="6018138" cy="3479937"/>
          </a:xfrm>
          <a:prstGeom prst="rect">
            <a:avLst/>
          </a:prstGeom>
        </p:spPr>
      </p:pic>
    </p:spTree>
    <p:extLst>
      <p:ext uri="{BB962C8B-B14F-4D97-AF65-F5344CB8AC3E}">
        <p14:creationId xmlns:p14="http://schemas.microsoft.com/office/powerpoint/2010/main" val="148418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a:extLst>
            <a:ext uri="{FF2B5EF4-FFF2-40B4-BE49-F238E27FC236}">
              <a16:creationId xmlns:a16="http://schemas.microsoft.com/office/drawing/2014/main" id="{9474DD41-07B1-8075-E1E1-D76D943C1FB5}"/>
            </a:ext>
          </a:extLst>
        </p:cNvPr>
        <p:cNvGrpSpPr/>
        <p:nvPr/>
      </p:nvGrpSpPr>
      <p:grpSpPr>
        <a:xfrm>
          <a:off x="0" y="0"/>
          <a:ext cx="0" cy="0"/>
          <a:chOff x="0" y="0"/>
          <a:chExt cx="0" cy="0"/>
        </a:xfrm>
      </p:grpSpPr>
      <p:sp>
        <p:nvSpPr>
          <p:cNvPr id="226" name="Google Shape;226;p27">
            <a:extLst>
              <a:ext uri="{FF2B5EF4-FFF2-40B4-BE49-F238E27FC236}">
                <a16:creationId xmlns:a16="http://schemas.microsoft.com/office/drawing/2014/main" id="{495DD3FE-170B-8020-A9EA-A7744420CB82}"/>
              </a:ext>
            </a:extLst>
          </p:cNvPr>
          <p:cNvSpPr txBox="1">
            <a:spLocks noGrp="1"/>
          </p:cNvSpPr>
          <p:nvPr>
            <p:ph type="title"/>
          </p:nvPr>
        </p:nvSpPr>
        <p:spPr>
          <a:xfrm>
            <a:off x="366590" y="437859"/>
            <a:ext cx="8410819" cy="9546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ja-JP" altLang="en-US" dirty="0"/>
              <a:t>トップページ</a:t>
            </a:r>
            <a:r>
              <a:rPr lang="en-US" altLang="ja-JP" dirty="0"/>
              <a:t>(</a:t>
            </a:r>
            <a:r>
              <a:rPr lang="ja-JP" altLang="en-US" dirty="0"/>
              <a:t>チュートリアル問題クリア直後の状態</a:t>
            </a:r>
            <a:r>
              <a:rPr lang="en-US" altLang="ja-JP" dirty="0"/>
              <a:t>)</a:t>
            </a:r>
            <a:endParaRPr dirty="0"/>
          </a:p>
        </p:txBody>
      </p:sp>
      <p:pic>
        <p:nvPicPr>
          <p:cNvPr id="11" name="図 10">
            <a:extLst>
              <a:ext uri="{FF2B5EF4-FFF2-40B4-BE49-F238E27FC236}">
                <a16:creationId xmlns:a16="http://schemas.microsoft.com/office/drawing/2014/main" id="{03277EC0-B573-F068-D2AC-C1532890CD03}"/>
              </a:ext>
            </a:extLst>
          </p:cNvPr>
          <p:cNvPicPr>
            <a:picLocks noChangeAspect="1"/>
          </p:cNvPicPr>
          <p:nvPr/>
        </p:nvPicPr>
        <p:blipFill>
          <a:blip r:embed="rId3"/>
          <a:stretch>
            <a:fillRect/>
          </a:stretch>
        </p:blipFill>
        <p:spPr>
          <a:xfrm>
            <a:off x="1105537" y="1311788"/>
            <a:ext cx="6932926" cy="3404235"/>
          </a:xfrm>
          <a:prstGeom prst="rect">
            <a:avLst/>
          </a:prstGeom>
        </p:spPr>
      </p:pic>
    </p:spTree>
    <p:extLst>
      <p:ext uri="{BB962C8B-B14F-4D97-AF65-F5344CB8AC3E}">
        <p14:creationId xmlns:p14="http://schemas.microsoft.com/office/powerpoint/2010/main" val="299479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a:extLst>
            <a:ext uri="{FF2B5EF4-FFF2-40B4-BE49-F238E27FC236}">
              <a16:creationId xmlns:a16="http://schemas.microsoft.com/office/drawing/2014/main" id="{26B490E8-B1B6-FC5F-6166-EF4A6F164732}"/>
            </a:ext>
          </a:extLst>
        </p:cNvPr>
        <p:cNvGrpSpPr/>
        <p:nvPr/>
      </p:nvGrpSpPr>
      <p:grpSpPr>
        <a:xfrm>
          <a:off x="0" y="0"/>
          <a:ext cx="0" cy="0"/>
          <a:chOff x="0" y="0"/>
          <a:chExt cx="0" cy="0"/>
        </a:xfrm>
      </p:grpSpPr>
      <p:sp>
        <p:nvSpPr>
          <p:cNvPr id="226" name="Google Shape;226;p27">
            <a:extLst>
              <a:ext uri="{FF2B5EF4-FFF2-40B4-BE49-F238E27FC236}">
                <a16:creationId xmlns:a16="http://schemas.microsoft.com/office/drawing/2014/main" id="{6441E685-2DE6-7D49-1CC4-9819EC61B511}"/>
              </a:ext>
            </a:extLst>
          </p:cNvPr>
          <p:cNvSpPr txBox="1">
            <a:spLocks noGrp="1"/>
          </p:cNvSpPr>
          <p:nvPr>
            <p:ph type="title"/>
          </p:nvPr>
        </p:nvSpPr>
        <p:spPr>
          <a:xfrm>
            <a:off x="733181" y="427477"/>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JP" altLang="en-US" dirty="0"/>
              <a:t>演習問題</a:t>
            </a:r>
            <a:r>
              <a:rPr lang="en-US" dirty="0"/>
              <a:t>LEVEL1</a:t>
            </a:r>
            <a:r>
              <a:rPr lang="ja-JP" altLang="en-US" dirty="0"/>
              <a:t>のページ</a:t>
            </a:r>
            <a:endParaRPr dirty="0"/>
          </a:p>
        </p:txBody>
      </p:sp>
      <p:pic>
        <p:nvPicPr>
          <p:cNvPr id="5" name="図 4">
            <a:extLst>
              <a:ext uri="{FF2B5EF4-FFF2-40B4-BE49-F238E27FC236}">
                <a16:creationId xmlns:a16="http://schemas.microsoft.com/office/drawing/2014/main" id="{D354A33C-FC35-662E-8178-7768F1881D84}"/>
              </a:ext>
            </a:extLst>
          </p:cNvPr>
          <p:cNvPicPr>
            <a:picLocks noChangeAspect="1"/>
          </p:cNvPicPr>
          <p:nvPr/>
        </p:nvPicPr>
        <p:blipFill>
          <a:blip r:embed="rId3"/>
          <a:stretch>
            <a:fillRect/>
          </a:stretch>
        </p:blipFill>
        <p:spPr>
          <a:xfrm>
            <a:off x="1442035" y="1665298"/>
            <a:ext cx="6259930" cy="3050725"/>
          </a:xfrm>
          <a:prstGeom prst="rect">
            <a:avLst/>
          </a:prstGeom>
        </p:spPr>
      </p:pic>
      <p:sp>
        <p:nvSpPr>
          <p:cNvPr id="6" name="Google Shape;227;p27">
            <a:extLst>
              <a:ext uri="{FF2B5EF4-FFF2-40B4-BE49-F238E27FC236}">
                <a16:creationId xmlns:a16="http://schemas.microsoft.com/office/drawing/2014/main" id="{4A81EE32-E767-0BD0-D051-6E586707BFD5}"/>
              </a:ext>
            </a:extLst>
          </p:cNvPr>
          <p:cNvSpPr txBox="1">
            <a:spLocks noGrp="1"/>
          </p:cNvSpPr>
          <p:nvPr>
            <p:ph type="body" idx="1"/>
          </p:nvPr>
        </p:nvSpPr>
        <p:spPr>
          <a:xfrm>
            <a:off x="1266449" y="1115502"/>
            <a:ext cx="6611101" cy="408186"/>
          </a:xfrm>
          <a:prstGeom prst="rect">
            <a:avLst/>
          </a:prstGeom>
        </p:spPr>
        <p:txBody>
          <a:bodyPr spcFirstLastPara="1" wrap="square" lIns="91425" tIns="91425" rIns="91425" bIns="91425" anchor="t" anchorCtr="0">
            <a:noAutofit/>
          </a:bodyPr>
          <a:lstStyle/>
          <a:p>
            <a:pPr marL="0" lvl="0" indent="0">
              <a:buNone/>
            </a:pPr>
            <a:r>
              <a:rPr lang="ja-JP" altLang="en-US" sz="2000" dirty="0"/>
              <a:t>演習問題は、問題番号の順に解くことをおすすめします。</a:t>
            </a:r>
          </a:p>
        </p:txBody>
      </p:sp>
    </p:spTree>
    <p:extLst>
      <p:ext uri="{BB962C8B-B14F-4D97-AF65-F5344CB8AC3E}">
        <p14:creationId xmlns:p14="http://schemas.microsoft.com/office/powerpoint/2010/main" val="417955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326781" y="286594"/>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dirty="0"/>
              <a:t>レベルごとに習得できる知識</a:t>
            </a:r>
            <a:endParaRPr dirty="0"/>
          </a:p>
        </p:txBody>
      </p:sp>
      <p:sp>
        <p:nvSpPr>
          <p:cNvPr id="227" name="Google Shape;227;p27"/>
          <p:cNvSpPr txBox="1">
            <a:spLocks noGrp="1"/>
          </p:cNvSpPr>
          <p:nvPr>
            <p:ph type="body" idx="1"/>
          </p:nvPr>
        </p:nvSpPr>
        <p:spPr>
          <a:xfrm>
            <a:off x="663663" y="850080"/>
            <a:ext cx="7706613" cy="2448000"/>
          </a:xfrm>
          <a:prstGeom prst="rect">
            <a:avLst/>
          </a:prstGeom>
        </p:spPr>
        <p:txBody>
          <a:bodyPr spcFirstLastPara="1" wrap="square" lIns="91425" tIns="91425" rIns="91425" bIns="91425" anchor="t" anchorCtr="0">
            <a:normAutofit fontScale="92500" lnSpcReduction="20000"/>
          </a:bodyPr>
          <a:lstStyle/>
          <a:p>
            <a:pPr marL="0" lvl="0" indent="0">
              <a:lnSpc>
                <a:spcPct val="150000"/>
              </a:lnSpc>
              <a:buNone/>
            </a:pPr>
            <a:r>
              <a:rPr lang="ja-JP" altLang="en-US" sz="2100" dirty="0"/>
              <a:t>レベル１：インターネットを利用する上で最低限知っておくべきセキュリティの知識の習得</a:t>
            </a:r>
            <a:endParaRPr lang="en-US" altLang="ja-JP" sz="2100" dirty="0"/>
          </a:p>
          <a:p>
            <a:pPr marL="0" lvl="0" indent="0">
              <a:lnSpc>
                <a:spcPct val="150000"/>
              </a:lnSpc>
              <a:buNone/>
            </a:pPr>
            <a:r>
              <a:rPr lang="ja-JP" altLang="en-US" sz="2100" dirty="0"/>
              <a:t>レベル２：</a:t>
            </a:r>
            <a:r>
              <a:rPr lang="en-US" altLang="ja-JP" sz="2100" dirty="0"/>
              <a:t>Web</a:t>
            </a:r>
            <a:r>
              <a:rPr lang="ja-JP" altLang="en-US" sz="2100" dirty="0"/>
              <a:t>アプリケーションを利用するうえで知っておくべきセキュリティの知識の取得</a:t>
            </a:r>
            <a:endParaRPr lang="en-US" altLang="ja-JP" sz="2100" dirty="0"/>
          </a:p>
          <a:p>
            <a:pPr marL="0" lvl="0" indent="0">
              <a:lnSpc>
                <a:spcPct val="150000"/>
              </a:lnSpc>
              <a:buNone/>
            </a:pPr>
            <a:r>
              <a:rPr lang="ja-JP" altLang="en-US" sz="2100" dirty="0"/>
              <a:t>レベル３：</a:t>
            </a:r>
            <a:r>
              <a:rPr lang="en-US" altLang="ja-JP" sz="2100" dirty="0"/>
              <a:t>Web</a:t>
            </a:r>
            <a:r>
              <a:rPr lang="ja-JP" altLang="en-US" sz="2100" dirty="0"/>
              <a:t>アプリケーションを開発するうえで知っておくべきセキュリティの知識の習得、雑学など</a:t>
            </a:r>
          </a:p>
        </p:txBody>
      </p:sp>
      <p:pic>
        <p:nvPicPr>
          <p:cNvPr id="3" name="図 2">
            <a:extLst>
              <a:ext uri="{FF2B5EF4-FFF2-40B4-BE49-F238E27FC236}">
                <a16:creationId xmlns:a16="http://schemas.microsoft.com/office/drawing/2014/main" id="{46085733-1A63-47CC-A5C5-59A44C53AE8B}"/>
              </a:ext>
            </a:extLst>
          </p:cNvPr>
          <p:cNvPicPr>
            <a:picLocks noChangeAspect="1"/>
          </p:cNvPicPr>
          <p:nvPr/>
        </p:nvPicPr>
        <p:blipFill>
          <a:blip r:embed="rId3"/>
          <a:stretch>
            <a:fillRect/>
          </a:stretch>
        </p:blipFill>
        <p:spPr>
          <a:xfrm>
            <a:off x="958035" y="3264762"/>
            <a:ext cx="2114644" cy="1523379"/>
          </a:xfrm>
          <a:prstGeom prst="rect">
            <a:avLst/>
          </a:prstGeom>
        </p:spPr>
      </p:pic>
      <p:pic>
        <p:nvPicPr>
          <p:cNvPr id="5" name="図 4">
            <a:extLst>
              <a:ext uri="{FF2B5EF4-FFF2-40B4-BE49-F238E27FC236}">
                <a16:creationId xmlns:a16="http://schemas.microsoft.com/office/drawing/2014/main" id="{4A0BC8D9-55DA-4402-AF19-67391990D783}"/>
              </a:ext>
            </a:extLst>
          </p:cNvPr>
          <p:cNvPicPr>
            <a:picLocks noChangeAspect="1"/>
          </p:cNvPicPr>
          <p:nvPr/>
        </p:nvPicPr>
        <p:blipFill>
          <a:blip r:embed="rId4"/>
          <a:stretch>
            <a:fillRect/>
          </a:stretch>
        </p:blipFill>
        <p:spPr>
          <a:xfrm>
            <a:off x="3800878" y="3227741"/>
            <a:ext cx="1948365" cy="1502614"/>
          </a:xfrm>
          <a:prstGeom prst="rect">
            <a:avLst/>
          </a:prstGeom>
        </p:spPr>
      </p:pic>
      <p:pic>
        <p:nvPicPr>
          <p:cNvPr id="7" name="図 6">
            <a:extLst>
              <a:ext uri="{FF2B5EF4-FFF2-40B4-BE49-F238E27FC236}">
                <a16:creationId xmlns:a16="http://schemas.microsoft.com/office/drawing/2014/main" id="{606F9EE3-746E-4ECB-A408-08142A9021DD}"/>
              </a:ext>
            </a:extLst>
          </p:cNvPr>
          <p:cNvPicPr>
            <a:picLocks noChangeAspect="1"/>
          </p:cNvPicPr>
          <p:nvPr/>
        </p:nvPicPr>
        <p:blipFill>
          <a:blip r:embed="rId5"/>
          <a:stretch>
            <a:fillRect/>
          </a:stretch>
        </p:blipFill>
        <p:spPr>
          <a:xfrm>
            <a:off x="6420885" y="3264762"/>
            <a:ext cx="2004922" cy="1433148"/>
          </a:xfrm>
          <a:prstGeom prst="rect">
            <a:avLst/>
          </a:prstGeom>
        </p:spPr>
      </p:pic>
    </p:spTree>
    <p:extLst>
      <p:ext uri="{BB962C8B-B14F-4D97-AF65-F5344CB8AC3E}">
        <p14:creationId xmlns:p14="http://schemas.microsoft.com/office/powerpoint/2010/main" val="951019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dirty="0"/>
              <a:t>ヒントについて</a:t>
            </a:r>
            <a:endParaRPr dirty="0"/>
          </a:p>
        </p:txBody>
      </p:sp>
      <p:sp>
        <p:nvSpPr>
          <p:cNvPr id="227" name="Google Shape;227;p27"/>
          <p:cNvSpPr txBox="1">
            <a:spLocks noGrp="1"/>
          </p:cNvSpPr>
          <p:nvPr>
            <p:ph type="body" idx="1"/>
          </p:nvPr>
        </p:nvSpPr>
        <p:spPr>
          <a:xfrm>
            <a:off x="819150" y="1347750"/>
            <a:ext cx="7505700" cy="3176124"/>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ja-JP" altLang="en-US" sz="2000" dirty="0"/>
              <a:t>問題を解くうえ</a:t>
            </a:r>
            <a:r>
              <a:rPr lang="ja" sz="2000" dirty="0"/>
              <a:t>で</a:t>
            </a:r>
            <a:r>
              <a:rPr lang="ja-JP" altLang="en-US" sz="2000" dirty="0"/>
              <a:t>分から</a:t>
            </a:r>
            <a:r>
              <a:rPr lang="ja" sz="2000" dirty="0"/>
              <a:t>ないことがあったら</a:t>
            </a:r>
            <a:r>
              <a:rPr lang="ja-JP" altLang="en-US" sz="2000" dirty="0"/>
              <a:t>、</a:t>
            </a:r>
            <a:r>
              <a:rPr lang="ja-JP" altLang="en-US" sz="2000" b="1" dirty="0"/>
              <a:t>とりあえず問題に付属しているヒントボタンをクリックしてみましょう。</a:t>
            </a:r>
            <a:endParaRPr lang="en-US" altLang="ja-JP" sz="2000" b="1" dirty="0"/>
          </a:p>
          <a:p>
            <a:pPr marL="0" lvl="0" indent="0" algn="l" rtl="0">
              <a:lnSpc>
                <a:spcPct val="150000"/>
              </a:lnSpc>
              <a:spcBef>
                <a:spcPts val="1200"/>
              </a:spcBef>
              <a:spcAft>
                <a:spcPts val="1200"/>
              </a:spcAft>
              <a:buNone/>
            </a:pPr>
            <a:r>
              <a:rPr lang="ja-JP" altLang="en-US" sz="2000" dirty="0"/>
              <a:t>また、</a:t>
            </a:r>
            <a:r>
              <a:rPr lang="ja-JP" altLang="en-US" sz="2000" b="1" dirty="0"/>
              <a:t>ヒントの文中の</a:t>
            </a:r>
            <a:r>
              <a:rPr lang="ja-JP" altLang="en-US" sz="2000" b="1" dirty="0">
                <a:solidFill>
                  <a:srgbClr val="00B0F0"/>
                </a:solidFill>
                <a:highlight>
                  <a:srgbClr val="0000FF"/>
                </a:highlight>
              </a:rPr>
              <a:t>青色</a:t>
            </a:r>
            <a:r>
              <a:rPr lang="ja-JP" altLang="en-US" sz="2000" b="1" dirty="0"/>
              <a:t>の部分にマウスカーソルを持っていくと、専門用語の解説を見ることができます。</a:t>
            </a:r>
            <a:r>
              <a:rPr lang="ja-JP" altLang="en-US" sz="2000" dirty="0"/>
              <a:t>意味の分からない単語が出てきたら活用してみましょう。</a:t>
            </a:r>
            <a:endParaRPr lang="en-US" altLang="ja-JP" sz="2000" dirty="0"/>
          </a:p>
          <a:p>
            <a:pPr marL="0" lvl="0" indent="0" algn="l" rtl="0">
              <a:spcBef>
                <a:spcPts val="1200"/>
              </a:spcBef>
              <a:spcAft>
                <a:spcPts val="1200"/>
              </a:spcAft>
              <a:buNone/>
            </a:pPr>
            <a:endParaRPr lang="en-US" altLang="ja-JP" sz="2000" dirty="0"/>
          </a:p>
        </p:txBody>
      </p:sp>
      <p:pic>
        <p:nvPicPr>
          <p:cNvPr id="3" name="図 2">
            <a:extLst>
              <a:ext uri="{FF2B5EF4-FFF2-40B4-BE49-F238E27FC236}">
                <a16:creationId xmlns:a16="http://schemas.microsoft.com/office/drawing/2014/main" id="{3AE2CB95-626A-46AD-8FFC-494600BD54F1}"/>
              </a:ext>
            </a:extLst>
          </p:cNvPr>
          <p:cNvPicPr>
            <a:picLocks noChangeAspect="1"/>
          </p:cNvPicPr>
          <p:nvPr/>
        </p:nvPicPr>
        <p:blipFill>
          <a:blip r:embed="rId3"/>
          <a:stretch>
            <a:fillRect/>
          </a:stretch>
        </p:blipFill>
        <p:spPr>
          <a:xfrm>
            <a:off x="5869865" y="3813040"/>
            <a:ext cx="2454985" cy="969719"/>
          </a:xfrm>
          <a:prstGeom prst="rect">
            <a:avLst/>
          </a:prstGeom>
        </p:spPr>
      </p:pic>
    </p:spTree>
    <p:extLst>
      <p:ext uri="{BB962C8B-B14F-4D97-AF65-F5344CB8AC3E}">
        <p14:creationId xmlns:p14="http://schemas.microsoft.com/office/powerpoint/2010/main" val="2362698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a:extLst>
            <a:ext uri="{FF2B5EF4-FFF2-40B4-BE49-F238E27FC236}">
              <a16:creationId xmlns:a16="http://schemas.microsoft.com/office/drawing/2014/main" id="{A34DF333-786A-9CA5-B8F8-3CF2ED40D85D}"/>
            </a:ext>
          </a:extLst>
        </p:cNvPr>
        <p:cNvGrpSpPr/>
        <p:nvPr/>
      </p:nvGrpSpPr>
      <p:grpSpPr>
        <a:xfrm>
          <a:off x="0" y="0"/>
          <a:ext cx="0" cy="0"/>
          <a:chOff x="0" y="0"/>
          <a:chExt cx="0" cy="0"/>
        </a:xfrm>
      </p:grpSpPr>
      <p:sp>
        <p:nvSpPr>
          <p:cNvPr id="226" name="Google Shape;226;p27">
            <a:extLst>
              <a:ext uri="{FF2B5EF4-FFF2-40B4-BE49-F238E27FC236}">
                <a16:creationId xmlns:a16="http://schemas.microsoft.com/office/drawing/2014/main" id="{F78F37FD-D2DC-FA5D-2750-D3C219680241}"/>
              </a:ext>
            </a:extLst>
          </p:cNvPr>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dirty="0"/>
              <a:t>ヒントボタン（一例）</a:t>
            </a:r>
            <a:endParaRPr dirty="0"/>
          </a:p>
        </p:txBody>
      </p:sp>
      <p:pic>
        <p:nvPicPr>
          <p:cNvPr id="6" name="図 5">
            <a:extLst>
              <a:ext uri="{FF2B5EF4-FFF2-40B4-BE49-F238E27FC236}">
                <a16:creationId xmlns:a16="http://schemas.microsoft.com/office/drawing/2014/main" id="{3EB6880C-A849-9511-33F5-C757618B898D}"/>
              </a:ext>
            </a:extLst>
          </p:cNvPr>
          <p:cNvPicPr>
            <a:picLocks noChangeAspect="1"/>
          </p:cNvPicPr>
          <p:nvPr/>
        </p:nvPicPr>
        <p:blipFill>
          <a:blip r:embed="rId3"/>
          <a:stretch>
            <a:fillRect/>
          </a:stretch>
        </p:blipFill>
        <p:spPr>
          <a:xfrm>
            <a:off x="1437941" y="2269582"/>
            <a:ext cx="2296473" cy="604335"/>
          </a:xfrm>
          <a:prstGeom prst="rect">
            <a:avLst/>
          </a:prstGeom>
        </p:spPr>
      </p:pic>
      <p:pic>
        <p:nvPicPr>
          <p:cNvPr id="8" name="図 7">
            <a:extLst>
              <a:ext uri="{FF2B5EF4-FFF2-40B4-BE49-F238E27FC236}">
                <a16:creationId xmlns:a16="http://schemas.microsoft.com/office/drawing/2014/main" id="{A5942FD6-B666-28FA-2472-F58E3361C613}"/>
              </a:ext>
            </a:extLst>
          </p:cNvPr>
          <p:cNvPicPr>
            <a:picLocks noChangeAspect="1"/>
          </p:cNvPicPr>
          <p:nvPr/>
        </p:nvPicPr>
        <p:blipFill>
          <a:blip r:embed="rId4"/>
          <a:stretch>
            <a:fillRect/>
          </a:stretch>
        </p:blipFill>
        <p:spPr>
          <a:xfrm>
            <a:off x="5409588" y="2303599"/>
            <a:ext cx="2442131" cy="570318"/>
          </a:xfrm>
          <a:prstGeom prst="rect">
            <a:avLst/>
          </a:prstGeom>
        </p:spPr>
      </p:pic>
      <p:pic>
        <p:nvPicPr>
          <p:cNvPr id="10" name="図 9">
            <a:extLst>
              <a:ext uri="{FF2B5EF4-FFF2-40B4-BE49-F238E27FC236}">
                <a16:creationId xmlns:a16="http://schemas.microsoft.com/office/drawing/2014/main" id="{3E87A73D-AB58-2ACB-0495-7B7B8D1EE8B9}"/>
              </a:ext>
            </a:extLst>
          </p:cNvPr>
          <p:cNvPicPr>
            <a:picLocks noChangeAspect="1"/>
          </p:cNvPicPr>
          <p:nvPr/>
        </p:nvPicPr>
        <p:blipFill>
          <a:blip r:embed="rId5"/>
          <a:stretch>
            <a:fillRect/>
          </a:stretch>
        </p:blipFill>
        <p:spPr>
          <a:xfrm>
            <a:off x="3388590" y="3377316"/>
            <a:ext cx="2366819" cy="570318"/>
          </a:xfrm>
          <a:prstGeom prst="rect">
            <a:avLst/>
          </a:prstGeom>
        </p:spPr>
      </p:pic>
    </p:spTree>
    <p:extLst>
      <p:ext uri="{BB962C8B-B14F-4D97-AF65-F5344CB8AC3E}">
        <p14:creationId xmlns:p14="http://schemas.microsoft.com/office/powerpoint/2010/main" val="137190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a:extLst>
            <a:ext uri="{FF2B5EF4-FFF2-40B4-BE49-F238E27FC236}">
              <a16:creationId xmlns:a16="http://schemas.microsoft.com/office/drawing/2014/main" id="{B02C93C2-F9B1-7938-87B5-69CDD29E3159}"/>
            </a:ext>
          </a:extLst>
        </p:cNvPr>
        <p:cNvGrpSpPr/>
        <p:nvPr/>
      </p:nvGrpSpPr>
      <p:grpSpPr>
        <a:xfrm>
          <a:off x="0" y="0"/>
          <a:ext cx="0" cy="0"/>
          <a:chOff x="0" y="0"/>
          <a:chExt cx="0" cy="0"/>
        </a:xfrm>
      </p:grpSpPr>
      <p:sp>
        <p:nvSpPr>
          <p:cNvPr id="226" name="Google Shape;226;p27">
            <a:extLst>
              <a:ext uri="{FF2B5EF4-FFF2-40B4-BE49-F238E27FC236}">
                <a16:creationId xmlns:a16="http://schemas.microsoft.com/office/drawing/2014/main" id="{93EEAC72-279E-CDE8-6993-95AA7593DDDE}"/>
              </a:ext>
            </a:extLst>
          </p:cNvPr>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dirty="0"/>
              <a:t>専門用語の解説（一例）</a:t>
            </a:r>
            <a:endParaRPr dirty="0"/>
          </a:p>
        </p:txBody>
      </p:sp>
      <p:pic>
        <p:nvPicPr>
          <p:cNvPr id="3" name="図 2">
            <a:extLst>
              <a:ext uri="{FF2B5EF4-FFF2-40B4-BE49-F238E27FC236}">
                <a16:creationId xmlns:a16="http://schemas.microsoft.com/office/drawing/2014/main" id="{FDCF2305-AB3A-8187-ED78-1F6195AAECE5}"/>
              </a:ext>
            </a:extLst>
          </p:cNvPr>
          <p:cNvPicPr>
            <a:picLocks noChangeAspect="1"/>
          </p:cNvPicPr>
          <p:nvPr/>
        </p:nvPicPr>
        <p:blipFill>
          <a:blip r:embed="rId3"/>
          <a:stretch>
            <a:fillRect/>
          </a:stretch>
        </p:blipFill>
        <p:spPr>
          <a:xfrm>
            <a:off x="2382202" y="1800200"/>
            <a:ext cx="4379595" cy="2200275"/>
          </a:xfrm>
          <a:prstGeom prst="rect">
            <a:avLst/>
          </a:prstGeom>
        </p:spPr>
      </p:pic>
    </p:spTree>
    <p:extLst>
      <p:ext uri="{BB962C8B-B14F-4D97-AF65-F5344CB8AC3E}">
        <p14:creationId xmlns:p14="http://schemas.microsoft.com/office/powerpoint/2010/main" val="216135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9"/>
          <p:cNvSpPr txBox="1">
            <a:spLocks noGrp="1"/>
          </p:cNvSpPr>
          <p:nvPr>
            <p:ph type="title"/>
          </p:nvPr>
        </p:nvSpPr>
        <p:spPr>
          <a:xfrm>
            <a:off x="456352" y="290296"/>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dirty="0"/>
              <a:t>★忠告</a:t>
            </a:r>
            <a:endParaRPr dirty="0"/>
          </a:p>
        </p:txBody>
      </p:sp>
      <p:sp>
        <p:nvSpPr>
          <p:cNvPr id="452" name="Google Shape;452;p59"/>
          <p:cNvSpPr txBox="1">
            <a:spLocks noGrp="1"/>
          </p:cNvSpPr>
          <p:nvPr>
            <p:ph type="body" idx="1"/>
          </p:nvPr>
        </p:nvSpPr>
        <p:spPr>
          <a:xfrm>
            <a:off x="676795" y="978350"/>
            <a:ext cx="6188781" cy="360969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sz="1800" dirty="0"/>
              <a:t>他者のシステムに不正にアクセスし、</a:t>
            </a:r>
            <a:r>
              <a:rPr lang="ja" sz="1800" dirty="0"/>
              <a:t>個人情報を盗み見る行為は「不正アクセス禁止法」に該当します。</a:t>
            </a:r>
            <a:endParaRPr sz="1800" dirty="0"/>
          </a:p>
          <a:p>
            <a:pPr marL="0" lvl="0" indent="0" algn="l" rtl="0">
              <a:spcBef>
                <a:spcPts val="1200"/>
              </a:spcBef>
              <a:spcAft>
                <a:spcPts val="0"/>
              </a:spcAft>
              <a:buNone/>
            </a:pPr>
            <a:r>
              <a:rPr lang="ja" sz="1800" dirty="0"/>
              <a:t>また、</a:t>
            </a:r>
            <a:r>
              <a:rPr lang="ja-JP" altLang="en-US" sz="1800" dirty="0"/>
              <a:t>他者のシステムを破壊したり、改変したりする</a:t>
            </a:r>
            <a:r>
              <a:rPr lang="ja" sz="1800" dirty="0"/>
              <a:t>行為は「電子計算機損壊等業務妨害罪」や「威力業務妨害罪」に該当します。</a:t>
            </a:r>
            <a:endParaRPr sz="1800" dirty="0"/>
          </a:p>
          <a:p>
            <a:pPr marL="0" lvl="0" indent="0" algn="l" rtl="0">
              <a:spcBef>
                <a:spcPts val="1200"/>
              </a:spcBef>
              <a:spcAft>
                <a:spcPts val="1200"/>
              </a:spcAft>
              <a:buNone/>
            </a:pPr>
            <a:r>
              <a:rPr lang="ja-JP" altLang="en-US" sz="1800" dirty="0"/>
              <a:t>サイト内で</a:t>
            </a:r>
            <a:r>
              <a:rPr lang="ja" sz="1800" dirty="0"/>
              <a:t>紹介</a:t>
            </a:r>
            <a:r>
              <a:rPr lang="ja-JP" altLang="en-US" sz="1800" dirty="0"/>
              <a:t>する攻撃</a:t>
            </a:r>
            <a:r>
              <a:rPr lang="ja" sz="1800" dirty="0"/>
              <a:t>はセキュリティリスクの初歩的な例であり、ほとんど対策されて</a:t>
            </a:r>
            <a:r>
              <a:rPr lang="ja-JP" altLang="en-US" sz="1800" dirty="0"/>
              <a:t>い</a:t>
            </a:r>
            <a:r>
              <a:rPr lang="ja" sz="1800" dirty="0"/>
              <a:t>ますが、初歩的なものであっても</a:t>
            </a:r>
            <a:r>
              <a:rPr lang="ja-JP" altLang="en-US" sz="1800" dirty="0"/>
              <a:t>一般のサイト</a:t>
            </a:r>
            <a:r>
              <a:rPr lang="ja" sz="1800" dirty="0"/>
              <a:t>に試す行為は立派な</a:t>
            </a:r>
            <a:r>
              <a:rPr lang="ja-JP" altLang="en-US" sz="1800" dirty="0">
                <a:solidFill>
                  <a:srgbClr val="FF0000"/>
                </a:solidFill>
              </a:rPr>
              <a:t>犯罪</a:t>
            </a:r>
            <a:r>
              <a:rPr lang="ja" sz="1800" dirty="0"/>
              <a:t>となります。くれぐれもご注意ください。</a:t>
            </a:r>
            <a:endParaRPr sz="1800" dirty="0"/>
          </a:p>
        </p:txBody>
      </p:sp>
      <p:pic>
        <p:nvPicPr>
          <p:cNvPr id="5" name="図 4">
            <a:extLst>
              <a:ext uri="{FF2B5EF4-FFF2-40B4-BE49-F238E27FC236}">
                <a16:creationId xmlns:a16="http://schemas.microsoft.com/office/drawing/2014/main" id="{55BD8429-CFCB-4C4F-AB9B-B10F830731DD}"/>
              </a:ext>
            </a:extLst>
          </p:cNvPr>
          <p:cNvPicPr>
            <a:picLocks noChangeAspect="1"/>
          </p:cNvPicPr>
          <p:nvPr/>
        </p:nvPicPr>
        <p:blipFill>
          <a:blip r:embed="rId3"/>
          <a:stretch>
            <a:fillRect/>
          </a:stretch>
        </p:blipFill>
        <p:spPr>
          <a:xfrm>
            <a:off x="6865576" y="2571750"/>
            <a:ext cx="1668825" cy="18338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a:spLocks noGrp="1"/>
          </p:cNvSpPr>
          <p:nvPr>
            <p:ph type="title"/>
          </p:nvPr>
        </p:nvSpPr>
        <p:spPr>
          <a:xfrm>
            <a:off x="423033" y="427272"/>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dirty="0"/>
              <a:t>アンケートご協力のお願い</a:t>
            </a:r>
            <a:endParaRPr dirty="0"/>
          </a:p>
        </p:txBody>
      </p:sp>
      <p:sp>
        <p:nvSpPr>
          <p:cNvPr id="464" name="Google Shape;464;p61"/>
          <p:cNvSpPr txBox="1">
            <a:spLocks noGrp="1"/>
          </p:cNvSpPr>
          <p:nvPr>
            <p:ph type="body" idx="1"/>
          </p:nvPr>
        </p:nvSpPr>
        <p:spPr>
          <a:xfrm>
            <a:off x="696546" y="1347750"/>
            <a:ext cx="7505700" cy="2448000"/>
          </a:xfrm>
          <a:prstGeom prst="rect">
            <a:avLst/>
          </a:prstGeom>
        </p:spPr>
        <p:txBody>
          <a:bodyPr spcFirstLastPara="1" wrap="square" lIns="91425" tIns="91425" rIns="91425" bIns="91425" anchor="t" anchorCtr="0">
            <a:normAutofit/>
          </a:bodyPr>
          <a:lstStyle/>
          <a:p>
            <a:pPr marL="0" lvl="0" indent="0">
              <a:buNone/>
            </a:pPr>
            <a:r>
              <a:rPr lang="ja-JP" altLang="en-US" sz="2000" dirty="0"/>
              <a:t>トップ</a:t>
            </a:r>
            <a:r>
              <a:rPr lang="ja" sz="2000" dirty="0"/>
              <a:t>ページ下</a:t>
            </a:r>
            <a:r>
              <a:rPr lang="ja-JP" altLang="en-US" sz="2000" dirty="0"/>
              <a:t>部</a:t>
            </a:r>
            <a:r>
              <a:rPr lang="ja" sz="2000" dirty="0"/>
              <a:t>の</a:t>
            </a:r>
            <a:r>
              <a:rPr lang="ja-JP" altLang="en-US" sz="2000" dirty="0"/>
              <a:t>「</a:t>
            </a:r>
            <a:r>
              <a:rPr lang="ja" sz="2000" dirty="0"/>
              <a:t>アンケート</a:t>
            </a:r>
            <a:r>
              <a:rPr lang="ja-JP" altLang="en-US" sz="2000" dirty="0"/>
              <a:t>はこちら」ボタン</a:t>
            </a:r>
            <a:r>
              <a:rPr lang="ja" sz="2000" dirty="0"/>
              <a:t>からアンケートページ</a:t>
            </a:r>
            <a:r>
              <a:rPr lang="ja-JP" altLang="en-US" sz="2000" dirty="0"/>
              <a:t>に飛ぶことができます。</a:t>
            </a:r>
            <a:r>
              <a:rPr lang="en-US" altLang="ja-JP" sz="2000" dirty="0"/>
              <a:t>Web</a:t>
            </a:r>
            <a:r>
              <a:rPr lang="ja-JP" altLang="en-US" sz="2000" dirty="0"/>
              <a:t>サイトの改善のために、ご協力いただけると幸いです。</a:t>
            </a:r>
            <a:endParaRPr sz="2000" dirty="0"/>
          </a:p>
        </p:txBody>
      </p:sp>
      <p:pic>
        <p:nvPicPr>
          <p:cNvPr id="4" name="図 3">
            <a:extLst>
              <a:ext uri="{FF2B5EF4-FFF2-40B4-BE49-F238E27FC236}">
                <a16:creationId xmlns:a16="http://schemas.microsoft.com/office/drawing/2014/main" id="{0FF1C30F-365F-4FB8-A9CF-0D7B2858B14B}"/>
              </a:ext>
            </a:extLst>
          </p:cNvPr>
          <p:cNvPicPr>
            <a:picLocks noChangeAspect="1"/>
          </p:cNvPicPr>
          <p:nvPr/>
        </p:nvPicPr>
        <p:blipFill>
          <a:blip r:embed="rId3"/>
          <a:stretch>
            <a:fillRect/>
          </a:stretch>
        </p:blipFill>
        <p:spPr>
          <a:xfrm>
            <a:off x="5344746" y="2724115"/>
            <a:ext cx="2857500" cy="1676400"/>
          </a:xfrm>
          <a:prstGeom prst="rect">
            <a:avLst/>
          </a:prstGeom>
        </p:spPr>
      </p:pic>
      <p:grpSp>
        <p:nvGrpSpPr>
          <p:cNvPr id="3" name="グループ化 2">
            <a:extLst>
              <a:ext uri="{FF2B5EF4-FFF2-40B4-BE49-F238E27FC236}">
                <a16:creationId xmlns:a16="http://schemas.microsoft.com/office/drawing/2014/main" id="{B711D113-C9A2-48EA-A567-40801DA1063C}"/>
              </a:ext>
            </a:extLst>
          </p:cNvPr>
          <p:cNvGrpSpPr/>
          <p:nvPr/>
        </p:nvGrpSpPr>
        <p:grpSpPr>
          <a:xfrm>
            <a:off x="1104900" y="2963950"/>
            <a:ext cx="3467100" cy="1370180"/>
            <a:chOff x="1635909" y="2921797"/>
            <a:chExt cx="3467100" cy="1370180"/>
          </a:xfrm>
        </p:grpSpPr>
        <p:pic>
          <p:nvPicPr>
            <p:cNvPr id="2" name="図 1">
              <a:extLst>
                <a:ext uri="{FF2B5EF4-FFF2-40B4-BE49-F238E27FC236}">
                  <a16:creationId xmlns:a16="http://schemas.microsoft.com/office/drawing/2014/main" id="{8C9A99EF-B7B5-487C-A040-9D4944E3D831}"/>
                </a:ext>
              </a:extLst>
            </p:cNvPr>
            <p:cNvPicPr>
              <a:picLocks noChangeAspect="1"/>
            </p:cNvPicPr>
            <p:nvPr/>
          </p:nvPicPr>
          <p:blipFill>
            <a:blip r:embed="rId4"/>
            <a:stretch>
              <a:fillRect/>
            </a:stretch>
          </p:blipFill>
          <p:spPr>
            <a:xfrm>
              <a:off x="1635909" y="3006102"/>
              <a:ext cx="3467100" cy="1285875"/>
            </a:xfrm>
            <a:prstGeom prst="rect">
              <a:avLst/>
            </a:prstGeom>
          </p:spPr>
        </p:pic>
        <p:sp>
          <p:nvSpPr>
            <p:cNvPr id="10" name="楕円 9">
              <a:extLst>
                <a:ext uri="{FF2B5EF4-FFF2-40B4-BE49-F238E27FC236}">
                  <a16:creationId xmlns:a16="http://schemas.microsoft.com/office/drawing/2014/main" id="{D0406C1E-FFCA-444F-8D1A-65BB0E15BB02}"/>
                </a:ext>
              </a:extLst>
            </p:cNvPr>
            <p:cNvSpPr/>
            <p:nvPr/>
          </p:nvSpPr>
          <p:spPr>
            <a:xfrm>
              <a:off x="2000738" y="2921797"/>
              <a:ext cx="2622061" cy="598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pic>
        <p:nvPicPr>
          <p:cNvPr id="496" name="Google Shape;496;p66"/>
          <p:cNvPicPr preferRelativeResize="0"/>
          <p:nvPr/>
        </p:nvPicPr>
        <p:blipFill rotWithShape="1">
          <a:blip r:embed="rId3">
            <a:alphaModFix/>
          </a:blip>
          <a:srcRect r="16198"/>
          <a:stretch/>
        </p:blipFill>
        <p:spPr>
          <a:xfrm>
            <a:off x="4668252" y="1990725"/>
            <a:ext cx="4084351" cy="2741662"/>
          </a:xfrm>
          <a:prstGeom prst="rect">
            <a:avLst/>
          </a:prstGeom>
          <a:noFill/>
          <a:ln>
            <a:noFill/>
          </a:ln>
        </p:spPr>
      </p:pic>
      <p:sp>
        <p:nvSpPr>
          <p:cNvPr id="497" name="Google Shape;497;p66"/>
          <p:cNvSpPr txBox="1">
            <a:spLocks noGrp="1"/>
          </p:cNvSpPr>
          <p:nvPr>
            <p:ph type="title"/>
          </p:nvPr>
        </p:nvSpPr>
        <p:spPr>
          <a:xfrm>
            <a:off x="819150" y="687229"/>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dirty="0"/>
              <a:t>S-Learningプロジェクトにご協力いただき</a:t>
            </a:r>
            <a:endParaRPr dirty="0"/>
          </a:p>
          <a:p>
            <a:pPr marL="0" lvl="0" indent="0" algn="l" rtl="0">
              <a:spcBef>
                <a:spcPts val="0"/>
              </a:spcBef>
              <a:spcAft>
                <a:spcPts val="0"/>
              </a:spcAft>
              <a:buNone/>
            </a:pPr>
            <a:r>
              <a:rPr lang="ja" dirty="0"/>
              <a:t>ありがとうございま</a:t>
            </a:r>
            <a:r>
              <a:rPr lang="ja-JP" altLang="en-US" dirty="0"/>
              <a:t>す</a:t>
            </a:r>
            <a:r>
              <a:rPr lang="ja" dirty="0"/>
              <a:t>！</a:t>
            </a:r>
            <a:endParaRPr dirty="0"/>
          </a:p>
        </p:txBody>
      </p:sp>
      <p:sp>
        <p:nvSpPr>
          <p:cNvPr id="498" name="Google Shape;498;p66"/>
          <p:cNvSpPr txBox="1">
            <a:spLocks noGrp="1"/>
          </p:cNvSpPr>
          <p:nvPr>
            <p:ph type="body" idx="1"/>
          </p:nvPr>
        </p:nvSpPr>
        <p:spPr>
          <a:xfrm>
            <a:off x="620400" y="2008271"/>
            <a:ext cx="39516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000" dirty="0"/>
              <a:t>皆</a:t>
            </a:r>
            <a:r>
              <a:rPr lang="ja-JP" altLang="en-US" sz="2000" dirty="0"/>
              <a:t>様</a:t>
            </a:r>
            <a:r>
              <a:rPr lang="ja" sz="2000" dirty="0"/>
              <a:t>がこの体験を有益にご活用いただけることを、メンバー一同</a:t>
            </a:r>
            <a:r>
              <a:rPr lang="ja-JP" altLang="en-US" sz="2000" dirty="0"/>
              <a:t>、</a:t>
            </a:r>
            <a:r>
              <a:rPr lang="ja" sz="2000" dirty="0"/>
              <a:t>心から願っております！</a:t>
            </a:r>
            <a:endParaRPr sz="2000" dirty="0"/>
          </a:p>
          <a:p>
            <a:pPr marL="0" lvl="0" indent="0" algn="l" rtl="0">
              <a:spcBef>
                <a:spcPts val="1200"/>
              </a:spcBef>
              <a:spcAft>
                <a:spcPts val="1200"/>
              </a:spcAft>
              <a:buNone/>
            </a:pPr>
            <a:r>
              <a:rPr lang="ja-JP" altLang="en-US" sz="2000" dirty="0"/>
              <a:t>様々な問題があるので、</a:t>
            </a:r>
            <a:r>
              <a:rPr lang="ja" sz="2000" dirty="0"/>
              <a:t>挑戦していただけると幸いです！</a:t>
            </a: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dirty="0"/>
              <a:t>目次</a:t>
            </a:r>
            <a:endParaRPr dirty="0"/>
          </a:p>
        </p:txBody>
      </p:sp>
      <p:sp>
        <p:nvSpPr>
          <p:cNvPr id="135" name="Google Shape;135;p14"/>
          <p:cNvSpPr txBox="1">
            <a:spLocks noGrp="1"/>
          </p:cNvSpPr>
          <p:nvPr>
            <p:ph type="body" idx="1"/>
          </p:nvPr>
        </p:nvSpPr>
        <p:spPr>
          <a:xfrm>
            <a:off x="819150" y="1571100"/>
            <a:ext cx="7505700" cy="2867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3000" dirty="0">
                <a:solidFill>
                  <a:srgbClr val="262626"/>
                </a:solidFill>
                <a:latin typeface="Garamond"/>
                <a:ea typeface="Garamond"/>
                <a:cs typeface="Garamond"/>
                <a:sym typeface="Garamond"/>
              </a:rPr>
              <a:t>■</a:t>
            </a:r>
            <a:r>
              <a:rPr lang="en-US" altLang="ja-JP" sz="3000" dirty="0">
                <a:solidFill>
                  <a:srgbClr val="262626"/>
                </a:solidFill>
                <a:latin typeface="Garamond"/>
                <a:ea typeface="Garamond"/>
                <a:cs typeface="Garamond"/>
                <a:sym typeface="Garamond"/>
              </a:rPr>
              <a:t>S-Learning</a:t>
            </a:r>
            <a:r>
              <a:rPr lang="ja-JP" altLang="en-US" sz="3000" dirty="0">
                <a:solidFill>
                  <a:srgbClr val="262626"/>
                </a:solidFill>
                <a:latin typeface="Garamond"/>
                <a:ea typeface="Garamond"/>
                <a:cs typeface="Garamond"/>
                <a:sym typeface="Garamond"/>
              </a:rPr>
              <a:t>って何？</a:t>
            </a:r>
            <a:endParaRPr lang="en-US" altLang="ja-JP" sz="3000" dirty="0">
              <a:solidFill>
                <a:srgbClr val="262626"/>
              </a:solidFill>
              <a:latin typeface="Garamond"/>
              <a:ea typeface="Garamond"/>
              <a:cs typeface="Garamond"/>
              <a:sym typeface="Garamond"/>
            </a:endParaRPr>
          </a:p>
          <a:p>
            <a:pPr marL="0" lvl="0" indent="0" algn="l" rtl="0">
              <a:lnSpc>
                <a:spcPct val="150000"/>
              </a:lnSpc>
              <a:spcBef>
                <a:spcPts val="0"/>
              </a:spcBef>
              <a:spcAft>
                <a:spcPts val="0"/>
              </a:spcAft>
              <a:buNone/>
            </a:pPr>
            <a:r>
              <a:rPr lang="ja-JP" altLang="en-US" sz="3000" dirty="0">
                <a:solidFill>
                  <a:srgbClr val="262626"/>
                </a:solidFill>
                <a:latin typeface="Garamond"/>
                <a:ea typeface="Garamond"/>
                <a:cs typeface="Garamond"/>
                <a:sym typeface="Garamond"/>
              </a:rPr>
              <a:t>■学習の進め方</a:t>
            </a:r>
          </a:p>
          <a:p>
            <a:pPr marL="0" lvl="0" indent="0" algn="l" rtl="0">
              <a:lnSpc>
                <a:spcPct val="150000"/>
              </a:lnSpc>
              <a:spcBef>
                <a:spcPts val="0"/>
              </a:spcBef>
              <a:spcAft>
                <a:spcPts val="0"/>
              </a:spcAft>
              <a:buNone/>
            </a:pPr>
            <a:r>
              <a:rPr lang="ja-JP" altLang="en-US" sz="3000" dirty="0">
                <a:solidFill>
                  <a:srgbClr val="262626"/>
                </a:solidFill>
                <a:latin typeface="Garamond"/>
                <a:ea typeface="Garamond"/>
                <a:cs typeface="Garamond"/>
                <a:sym typeface="Garamond"/>
              </a:rPr>
              <a:t>■アンケートご協力のお願い</a:t>
            </a:r>
          </a:p>
          <a:p>
            <a:pPr marL="0" lvl="0" indent="0" algn="l" rtl="0">
              <a:lnSpc>
                <a:spcPct val="150000"/>
              </a:lnSpc>
              <a:spcBef>
                <a:spcPts val="0"/>
              </a:spcBef>
              <a:spcAft>
                <a:spcPts val="0"/>
              </a:spcAft>
              <a:buNone/>
            </a:pPr>
            <a:r>
              <a:rPr lang="ja-JP" altLang="en-US" sz="3000" dirty="0">
                <a:solidFill>
                  <a:srgbClr val="262626"/>
                </a:solidFill>
                <a:latin typeface="Garamond"/>
                <a:ea typeface="Garamond"/>
                <a:cs typeface="Garamond"/>
                <a:sym typeface="Garamond"/>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p:nvPr/>
        </p:nvSpPr>
        <p:spPr>
          <a:xfrm>
            <a:off x="2402850" y="541450"/>
            <a:ext cx="43383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4000">
                <a:solidFill>
                  <a:schemeClr val="dk2"/>
                </a:solidFill>
                <a:latin typeface="Calibri"/>
                <a:ea typeface="Calibri"/>
                <a:cs typeface="Calibri"/>
                <a:sym typeface="Calibri"/>
              </a:rPr>
              <a:t>マスコット</a:t>
            </a:r>
            <a:endParaRPr sz="4000">
              <a:solidFill>
                <a:schemeClr val="dk2"/>
              </a:solidFill>
              <a:latin typeface="Calibri"/>
              <a:ea typeface="Calibri"/>
              <a:cs typeface="Calibri"/>
              <a:sym typeface="Calibri"/>
            </a:endParaRPr>
          </a:p>
        </p:txBody>
      </p:sp>
      <p:sp>
        <p:nvSpPr>
          <p:cNvPr id="173" name="Google Shape;173;p19"/>
          <p:cNvSpPr txBox="1"/>
          <p:nvPr/>
        </p:nvSpPr>
        <p:spPr>
          <a:xfrm>
            <a:off x="3388950" y="4124050"/>
            <a:ext cx="2366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2400">
                <a:solidFill>
                  <a:schemeClr val="dk2"/>
                </a:solidFill>
                <a:latin typeface="Calibri"/>
                <a:ea typeface="Calibri"/>
                <a:cs typeface="Calibri"/>
                <a:sym typeface="Calibri"/>
              </a:rPr>
              <a:t>ふわりん</a:t>
            </a:r>
            <a:endParaRPr sz="2400">
              <a:solidFill>
                <a:schemeClr val="dk2"/>
              </a:solidFill>
              <a:latin typeface="Calibri"/>
              <a:ea typeface="Calibri"/>
              <a:cs typeface="Calibri"/>
              <a:sym typeface="Calibri"/>
            </a:endParaRPr>
          </a:p>
        </p:txBody>
      </p:sp>
      <p:pic>
        <p:nvPicPr>
          <p:cNvPr id="174" name="Google Shape;174;p19"/>
          <p:cNvPicPr preferRelativeResize="0"/>
          <p:nvPr/>
        </p:nvPicPr>
        <p:blipFill rotWithShape="1">
          <a:blip r:embed="rId3">
            <a:alphaModFix/>
          </a:blip>
          <a:srcRect l="47540" t="3147" r="10877" b="50965"/>
          <a:stretch/>
        </p:blipFill>
        <p:spPr>
          <a:xfrm>
            <a:off x="2631000" y="1492800"/>
            <a:ext cx="4239125" cy="26312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819150" y="1998600"/>
            <a:ext cx="7505700" cy="6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sz="4000"/>
              <a:t>S-Learningって何？</a:t>
            </a:r>
            <a:endParaRPr sz="5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body" idx="1"/>
          </p:nvPr>
        </p:nvSpPr>
        <p:spPr>
          <a:xfrm>
            <a:off x="1968600" y="648850"/>
            <a:ext cx="5206800" cy="624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ja" sz="3000"/>
              <a:t>一言でいうと・・・</a:t>
            </a:r>
            <a:endParaRPr sz="3000"/>
          </a:p>
        </p:txBody>
      </p:sp>
      <p:sp>
        <p:nvSpPr>
          <p:cNvPr id="190" name="Google Shape;190;p22"/>
          <p:cNvSpPr txBox="1">
            <a:spLocks noGrp="1"/>
          </p:cNvSpPr>
          <p:nvPr>
            <p:ph type="body" idx="1"/>
          </p:nvPr>
        </p:nvSpPr>
        <p:spPr>
          <a:xfrm>
            <a:off x="641684" y="1588168"/>
            <a:ext cx="7924800" cy="2906482"/>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ja" sz="3200" b="1" dirty="0"/>
              <a:t>中高生</a:t>
            </a:r>
            <a:r>
              <a:rPr lang="ja-JP" altLang="en-US" sz="3200" b="1" dirty="0"/>
              <a:t>を中心とした幅広い年代の人</a:t>
            </a:r>
            <a:r>
              <a:rPr lang="ja" sz="3200" b="1" dirty="0"/>
              <a:t>に</a:t>
            </a:r>
            <a:endParaRPr lang="ja-JP" altLang="en-US" sz="3200" b="1" dirty="0"/>
          </a:p>
          <a:p>
            <a:pPr marL="0" lvl="0" indent="0" algn="ctr" rtl="0">
              <a:lnSpc>
                <a:spcPct val="100000"/>
              </a:lnSpc>
              <a:spcBef>
                <a:spcPts val="1200"/>
              </a:spcBef>
              <a:spcAft>
                <a:spcPts val="0"/>
              </a:spcAft>
              <a:buNone/>
            </a:pPr>
            <a:r>
              <a:rPr lang="ja" sz="3200" b="1" dirty="0">
                <a:solidFill>
                  <a:srgbClr val="FF0000"/>
                </a:solidFill>
              </a:rPr>
              <a:t>情報セキュリティ</a:t>
            </a:r>
            <a:endParaRPr lang="ja-JP" altLang="en-US" sz="3200" b="1" dirty="0">
              <a:solidFill>
                <a:srgbClr val="FF0000"/>
              </a:solidFill>
            </a:endParaRPr>
          </a:p>
          <a:p>
            <a:pPr marL="0" lvl="0" indent="0" algn="ctr" rtl="0">
              <a:lnSpc>
                <a:spcPct val="100000"/>
              </a:lnSpc>
              <a:spcBef>
                <a:spcPts val="1200"/>
              </a:spcBef>
              <a:spcAft>
                <a:spcPts val="1200"/>
              </a:spcAft>
              <a:buNone/>
            </a:pPr>
            <a:r>
              <a:rPr lang="ja" sz="3200" b="1" dirty="0"/>
              <a:t>を知ってもら</a:t>
            </a:r>
            <a:r>
              <a:rPr lang="ja-JP" altLang="en-US" sz="3200" b="1" dirty="0"/>
              <a:t>う</a:t>
            </a:r>
            <a:endParaRPr lang="en-US" altLang="ja-JP" sz="3200" b="1" dirty="0"/>
          </a:p>
          <a:p>
            <a:pPr marL="0" lvl="0" indent="0" algn="ctr" rtl="0">
              <a:lnSpc>
                <a:spcPct val="100000"/>
              </a:lnSpc>
              <a:spcBef>
                <a:spcPts val="1200"/>
              </a:spcBef>
              <a:spcAft>
                <a:spcPts val="1200"/>
              </a:spcAft>
              <a:buNone/>
            </a:pPr>
            <a:r>
              <a:rPr lang="ja-JP" altLang="en-US" sz="3200" b="1" dirty="0"/>
              <a:t>プロジェクトです！</a:t>
            </a:r>
            <a:endParaRPr lang="en-US" altLang="ja-JP" sz="3200" b="1" dirty="0"/>
          </a:p>
          <a:p>
            <a:pPr marL="0" lvl="0" indent="0" algn="ctr" rtl="0">
              <a:lnSpc>
                <a:spcPct val="100000"/>
              </a:lnSpc>
              <a:spcBef>
                <a:spcPts val="1200"/>
              </a:spcBef>
              <a:spcAft>
                <a:spcPts val="1200"/>
              </a:spcAft>
              <a:buNone/>
            </a:pPr>
            <a:br>
              <a:rPr lang="en-US" altLang="ja-JP" sz="3200" b="1" dirty="0"/>
            </a:br>
            <a:endParaRPr lang="en-US" altLang="ja-JP"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819150" y="504725"/>
            <a:ext cx="7505700" cy="725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ja" sz="3500" dirty="0"/>
              <a:t>どんなことするの？</a:t>
            </a:r>
            <a:endParaRPr sz="3500" dirty="0"/>
          </a:p>
        </p:txBody>
      </p:sp>
      <p:sp>
        <p:nvSpPr>
          <p:cNvPr id="197" name="Google Shape;197;p23"/>
          <p:cNvSpPr txBox="1">
            <a:spLocks noGrp="1"/>
          </p:cNvSpPr>
          <p:nvPr>
            <p:ph type="title"/>
          </p:nvPr>
        </p:nvSpPr>
        <p:spPr>
          <a:xfrm>
            <a:off x="107287" y="1224668"/>
            <a:ext cx="5145000" cy="51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ja" sz="2600" b="1" dirty="0">
                <a:solidFill>
                  <a:srgbClr val="262626"/>
                </a:solidFill>
              </a:rPr>
              <a:t>写真から場所を特定</a:t>
            </a:r>
            <a:endParaRPr sz="2600" b="1" dirty="0">
              <a:solidFill>
                <a:srgbClr val="262626"/>
              </a:solidFill>
            </a:endParaRPr>
          </a:p>
        </p:txBody>
      </p:sp>
      <p:sp>
        <p:nvSpPr>
          <p:cNvPr id="198" name="Google Shape;198;p23"/>
          <p:cNvSpPr txBox="1">
            <a:spLocks noGrp="1"/>
          </p:cNvSpPr>
          <p:nvPr>
            <p:ph type="title"/>
          </p:nvPr>
        </p:nvSpPr>
        <p:spPr>
          <a:xfrm>
            <a:off x="3976051" y="3477748"/>
            <a:ext cx="5145000" cy="51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sz="2600" b="1" dirty="0">
                <a:solidFill>
                  <a:srgbClr val="262626"/>
                </a:solidFill>
              </a:rPr>
              <a:t>ガチャで不正！？</a:t>
            </a:r>
            <a:endParaRPr sz="2600" b="1" dirty="0">
              <a:solidFill>
                <a:srgbClr val="262626"/>
              </a:solidFill>
            </a:endParaRPr>
          </a:p>
        </p:txBody>
      </p:sp>
      <p:pic>
        <p:nvPicPr>
          <p:cNvPr id="199" name="Google Shape;199;p23"/>
          <p:cNvPicPr preferRelativeResize="0"/>
          <p:nvPr/>
        </p:nvPicPr>
        <p:blipFill>
          <a:blip r:embed="rId3">
            <a:alphaModFix/>
          </a:blip>
          <a:stretch>
            <a:fillRect/>
          </a:stretch>
        </p:blipFill>
        <p:spPr>
          <a:xfrm>
            <a:off x="1964807" y="1738810"/>
            <a:ext cx="1429961" cy="2094754"/>
          </a:xfrm>
          <a:prstGeom prst="rect">
            <a:avLst/>
          </a:prstGeom>
          <a:noFill/>
          <a:ln>
            <a:noFill/>
          </a:ln>
        </p:spPr>
      </p:pic>
      <p:pic>
        <p:nvPicPr>
          <p:cNvPr id="200" name="Google Shape;200;p23"/>
          <p:cNvPicPr preferRelativeResize="0"/>
          <p:nvPr/>
        </p:nvPicPr>
        <p:blipFill>
          <a:blip r:embed="rId4">
            <a:alphaModFix/>
          </a:blip>
          <a:stretch>
            <a:fillRect/>
          </a:stretch>
        </p:blipFill>
        <p:spPr>
          <a:xfrm>
            <a:off x="5252287" y="1319603"/>
            <a:ext cx="2592529" cy="2068967"/>
          </a:xfrm>
          <a:prstGeom prst="rect">
            <a:avLst/>
          </a:prstGeom>
          <a:noFill/>
          <a:ln>
            <a:noFill/>
          </a:ln>
        </p:spPr>
      </p:pic>
      <p:sp>
        <p:nvSpPr>
          <p:cNvPr id="2" name="Google Shape;197;p23">
            <a:extLst>
              <a:ext uri="{FF2B5EF4-FFF2-40B4-BE49-F238E27FC236}">
                <a16:creationId xmlns:a16="http://schemas.microsoft.com/office/drawing/2014/main" id="{3B91EC49-54A9-7678-7F13-F0534EC05AE9}"/>
              </a:ext>
            </a:extLst>
          </p:cNvPr>
          <p:cNvSpPr txBox="1">
            <a:spLocks/>
          </p:cNvSpPr>
          <p:nvPr/>
        </p:nvSpPr>
        <p:spPr>
          <a:xfrm>
            <a:off x="789215" y="4118875"/>
            <a:ext cx="7565570" cy="51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buSzPts val="990"/>
            </a:pPr>
            <a:r>
              <a:rPr lang="ja-JP" altLang="en-US" sz="2600" b="1" dirty="0">
                <a:solidFill>
                  <a:srgbClr val="262626"/>
                </a:solidFill>
              </a:rPr>
              <a:t>などなど、複数の演習問題を用意</a:t>
            </a:r>
            <a:r>
              <a:rPr lang="ja-JP" altLang="en-US" sz="2600" b="1">
                <a:solidFill>
                  <a:srgbClr val="262626"/>
                </a:solidFill>
              </a:rPr>
              <a:t>しています！</a:t>
            </a:r>
            <a:endParaRPr lang="ja-JP" altLang="en-US" sz="2600" b="1"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819150" y="5274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dirty="0"/>
              <a:t>S-Learningプロジェクトの目的</a:t>
            </a:r>
            <a:endParaRPr dirty="0"/>
          </a:p>
        </p:txBody>
      </p:sp>
      <p:sp>
        <p:nvSpPr>
          <p:cNvPr id="212" name="Google Shape;212;p25"/>
          <p:cNvSpPr txBox="1">
            <a:spLocks noGrp="1"/>
          </p:cNvSpPr>
          <p:nvPr>
            <p:ph type="body" idx="1"/>
          </p:nvPr>
        </p:nvSpPr>
        <p:spPr>
          <a:xfrm>
            <a:off x="819150" y="1215094"/>
            <a:ext cx="7505700" cy="254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800" b="1" dirty="0"/>
              <a:t>CTF（Capture The Flag、旗取り）</a:t>
            </a:r>
            <a:r>
              <a:rPr lang="ja" sz="1800" dirty="0"/>
              <a:t>と呼ばれる技術者たちが知識・経験を共有・腕試しするために行われるクイズを、</a:t>
            </a:r>
            <a:r>
              <a:rPr lang="ja" sz="1800" b="1" dirty="0"/>
              <a:t>一般</a:t>
            </a:r>
            <a:r>
              <a:rPr lang="ja-JP" altLang="en-US" sz="1800" b="1" dirty="0"/>
              <a:t>の方でも</a:t>
            </a:r>
            <a:r>
              <a:rPr lang="ja" sz="1800" b="1" dirty="0"/>
              <a:t>楽し</a:t>
            </a:r>
            <a:r>
              <a:rPr lang="ja-JP" altLang="en-US" sz="1800" b="1" dirty="0"/>
              <a:t>めるように改変したもの</a:t>
            </a:r>
            <a:r>
              <a:rPr lang="ja-JP" altLang="en-US" sz="1800" dirty="0"/>
              <a:t>に触れることで、</a:t>
            </a:r>
            <a:r>
              <a:rPr lang="ja" sz="1800" dirty="0"/>
              <a:t>セキュリティに興味を持ってもらうことを目的としています</a:t>
            </a:r>
            <a:r>
              <a:rPr lang="ja-JP" altLang="en-US" sz="1800" dirty="0"/>
              <a:t>。</a:t>
            </a:r>
            <a:endParaRPr sz="1800" dirty="0"/>
          </a:p>
          <a:p>
            <a:pPr marL="0" lvl="0" indent="0" algn="l" rtl="0">
              <a:spcBef>
                <a:spcPts val="1200"/>
              </a:spcBef>
              <a:spcAft>
                <a:spcPts val="1200"/>
              </a:spcAft>
              <a:buNone/>
            </a:pPr>
            <a:r>
              <a:rPr lang="ja-JP" altLang="en-US" sz="1800" dirty="0"/>
              <a:t>各演習問題に含まれる</a:t>
            </a:r>
            <a:r>
              <a:rPr lang="ja" sz="1800" dirty="0"/>
              <a:t>脆弱性（バグや不具合、攻撃できる隙）を探し、FLAGと呼ばれる隠されたコードを入手することでクリア</a:t>
            </a:r>
            <a:r>
              <a:rPr lang="ja-JP" altLang="en-US" sz="1800" dirty="0"/>
              <a:t>となります。</a:t>
            </a:r>
            <a:endParaRPr sz="1800" dirty="0"/>
          </a:p>
        </p:txBody>
      </p:sp>
      <p:pic>
        <p:nvPicPr>
          <p:cNvPr id="213" name="Google Shape;213;p25"/>
          <p:cNvPicPr preferRelativeResize="0"/>
          <p:nvPr/>
        </p:nvPicPr>
        <p:blipFill>
          <a:blip r:embed="rId3">
            <a:alphaModFix/>
          </a:blip>
          <a:stretch>
            <a:fillRect/>
          </a:stretch>
        </p:blipFill>
        <p:spPr>
          <a:xfrm>
            <a:off x="6287175" y="3496312"/>
            <a:ext cx="2315275" cy="1438425"/>
          </a:xfrm>
          <a:prstGeom prst="rect">
            <a:avLst/>
          </a:prstGeom>
          <a:noFill/>
          <a:ln>
            <a:noFill/>
          </a:ln>
        </p:spPr>
      </p:pic>
      <p:sp>
        <p:nvSpPr>
          <p:cNvPr id="214" name="Google Shape;214;p25"/>
          <p:cNvSpPr txBox="1"/>
          <p:nvPr/>
        </p:nvSpPr>
        <p:spPr>
          <a:xfrm>
            <a:off x="952375" y="3661425"/>
            <a:ext cx="56124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000" dirty="0">
                <a:latin typeface="Calibri"/>
                <a:ea typeface="Calibri"/>
                <a:cs typeface="Calibri"/>
                <a:sym typeface="Calibri"/>
              </a:rPr>
              <a:t>ビーチフラッグ：</a:t>
            </a:r>
            <a:endParaRPr sz="2000" dirty="0">
              <a:latin typeface="Calibri"/>
              <a:ea typeface="Calibri"/>
              <a:cs typeface="Calibri"/>
              <a:sym typeface="Calibri"/>
            </a:endParaRPr>
          </a:p>
          <a:p>
            <a:pPr marL="0" lvl="0" indent="0" algn="l" rtl="0">
              <a:spcBef>
                <a:spcPts val="0"/>
              </a:spcBef>
              <a:spcAft>
                <a:spcPts val="0"/>
              </a:spcAft>
              <a:buNone/>
            </a:pPr>
            <a:r>
              <a:rPr lang="ja" sz="2000" dirty="0">
                <a:latin typeface="Calibri"/>
                <a:ea typeface="Calibri"/>
                <a:cs typeface="Calibri"/>
                <a:sym typeface="Calibri"/>
              </a:rPr>
              <a:t>浜辺に埋めた旗を誰が一番最初に取れるか</a:t>
            </a:r>
            <a:endParaRPr sz="2000" dirty="0">
              <a:latin typeface="Calibri"/>
              <a:ea typeface="Calibri"/>
              <a:cs typeface="Calibri"/>
              <a:sym typeface="Calibri"/>
            </a:endParaRPr>
          </a:p>
          <a:p>
            <a:pPr marL="0" lvl="0" indent="0" algn="l" rtl="0">
              <a:spcBef>
                <a:spcPts val="0"/>
              </a:spcBef>
              <a:spcAft>
                <a:spcPts val="0"/>
              </a:spcAft>
              <a:buNone/>
            </a:pPr>
            <a:r>
              <a:rPr lang="ja" sz="2000" dirty="0">
                <a:latin typeface="Calibri"/>
                <a:ea typeface="Calibri"/>
                <a:cs typeface="Calibri"/>
                <a:sym typeface="Calibri"/>
              </a:rPr>
              <a:t>競走する遊び</a:t>
            </a:r>
            <a:endParaRPr sz="20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819150" y="1998600"/>
            <a:ext cx="7505700" cy="64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JP" altLang="en-US" sz="4000" dirty="0"/>
              <a:t>学習の進め方</a:t>
            </a:r>
            <a:endParaRPr sz="5000" dirty="0"/>
          </a:p>
        </p:txBody>
      </p:sp>
    </p:spTree>
    <p:extLst>
      <p:ext uri="{BB962C8B-B14F-4D97-AF65-F5344CB8AC3E}">
        <p14:creationId xmlns:p14="http://schemas.microsoft.com/office/powerpoint/2010/main" val="85936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434139" y="4346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JP" altLang="en-US" dirty="0"/>
              <a:t>学習の流れ</a:t>
            </a:r>
            <a:endParaRPr dirty="0"/>
          </a:p>
        </p:txBody>
      </p:sp>
      <p:sp>
        <p:nvSpPr>
          <p:cNvPr id="227" name="Google Shape;227;p27"/>
          <p:cNvSpPr txBox="1">
            <a:spLocks noGrp="1"/>
          </p:cNvSpPr>
          <p:nvPr>
            <p:ph type="body" idx="1"/>
          </p:nvPr>
        </p:nvSpPr>
        <p:spPr>
          <a:xfrm>
            <a:off x="693281" y="1442455"/>
            <a:ext cx="7505700" cy="1731078"/>
          </a:xfrm>
          <a:prstGeom prst="rect">
            <a:avLst/>
          </a:prstGeom>
        </p:spPr>
        <p:txBody>
          <a:bodyPr spcFirstLastPara="1" wrap="square" lIns="91425" tIns="91425" rIns="91425" bIns="91425" anchor="t" anchorCtr="0">
            <a:normAutofit/>
          </a:bodyPr>
          <a:lstStyle/>
          <a:p>
            <a:pPr marL="0" lvl="0" indent="0">
              <a:buNone/>
            </a:pPr>
            <a:r>
              <a:rPr lang="ja-JP" altLang="en-US" sz="2100" dirty="0"/>
              <a:t>チュートリアル問題をクリアすると</a:t>
            </a:r>
            <a:r>
              <a:rPr lang="en-US" altLang="ja-JP" sz="2100" dirty="0"/>
              <a:t>LEVEL</a:t>
            </a:r>
            <a:r>
              <a:rPr lang="ja-JP" altLang="en-US" sz="2100" dirty="0"/>
              <a:t>１の問題が解放されます。その後、</a:t>
            </a:r>
            <a:r>
              <a:rPr lang="en-US" altLang="ja-JP" sz="2100" dirty="0"/>
              <a:t>LEVEL</a:t>
            </a:r>
            <a:r>
              <a:rPr lang="ja-JP" altLang="en-US" sz="2100" dirty="0"/>
              <a:t>１の問題が１つ解けると、</a:t>
            </a:r>
            <a:r>
              <a:rPr lang="en-US" altLang="ja-JP" sz="2100" dirty="0"/>
              <a:t>LEVEL</a:t>
            </a:r>
            <a:r>
              <a:rPr lang="ja-JP" altLang="en-US" sz="2100" dirty="0"/>
              <a:t>２が解放。</a:t>
            </a:r>
            <a:r>
              <a:rPr lang="en-US" altLang="ja-JP" sz="2100" dirty="0"/>
              <a:t>LEVEL</a:t>
            </a:r>
            <a:r>
              <a:rPr lang="ja-JP" altLang="en-US" sz="2100" dirty="0"/>
              <a:t>２の問題が１つ解けると</a:t>
            </a:r>
            <a:r>
              <a:rPr lang="en-US" altLang="ja-JP" sz="2100" dirty="0"/>
              <a:t>LEVEL</a:t>
            </a:r>
            <a:r>
              <a:rPr lang="ja-JP" altLang="en-US" sz="2100" dirty="0"/>
              <a:t>３が解放。というような流れになります。</a:t>
            </a:r>
          </a:p>
        </p:txBody>
      </p:sp>
      <p:sp>
        <p:nvSpPr>
          <p:cNvPr id="2" name="正方形/長方形 1">
            <a:extLst>
              <a:ext uri="{FF2B5EF4-FFF2-40B4-BE49-F238E27FC236}">
                <a16:creationId xmlns:a16="http://schemas.microsoft.com/office/drawing/2014/main" id="{94503DA8-A255-4311-8FA0-62110BD0B0BF}"/>
              </a:ext>
            </a:extLst>
          </p:cNvPr>
          <p:cNvSpPr/>
          <p:nvPr/>
        </p:nvSpPr>
        <p:spPr>
          <a:xfrm>
            <a:off x="693281" y="3477923"/>
            <a:ext cx="1746353" cy="89045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LEVEL1</a:t>
            </a:r>
            <a:endParaRPr kumimoji="1" lang="ja-JP" altLang="en-US" sz="2000" dirty="0"/>
          </a:p>
        </p:txBody>
      </p:sp>
      <p:cxnSp>
        <p:nvCxnSpPr>
          <p:cNvPr id="4" name="直線矢印コネクタ 3">
            <a:extLst>
              <a:ext uri="{FF2B5EF4-FFF2-40B4-BE49-F238E27FC236}">
                <a16:creationId xmlns:a16="http://schemas.microsoft.com/office/drawing/2014/main" id="{C9E6AFA2-9F02-4A02-9C3A-1705DB6AB15C}"/>
              </a:ext>
            </a:extLst>
          </p:cNvPr>
          <p:cNvCxnSpPr/>
          <p:nvPr/>
        </p:nvCxnSpPr>
        <p:spPr>
          <a:xfrm>
            <a:off x="2702478" y="3953716"/>
            <a:ext cx="921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5923B05-5E1E-46F8-8DF3-BE7BA1AF6D18}"/>
              </a:ext>
            </a:extLst>
          </p:cNvPr>
          <p:cNvSpPr txBox="1"/>
          <p:nvPr/>
        </p:nvSpPr>
        <p:spPr>
          <a:xfrm>
            <a:off x="2595118" y="3592759"/>
            <a:ext cx="1399365" cy="307777"/>
          </a:xfrm>
          <a:prstGeom prst="rect">
            <a:avLst/>
          </a:prstGeom>
          <a:noFill/>
        </p:spPr>
        <p:txBody>
          <a:bodyPr wrap="square" rtlCol="0">
            <a:spAutoFit/>
          </a:bodyPr>
          <a:lstStyle/>
          <a:p>
            <a:r>
              <a:rPr kumimoji="1" lang="en-US" altLang="ja-JP" dirty="0"/>
              <a:t>1</a:t>
            </a:r>
            <a:r>
              <a:rPr kumimoji="1" lang="ja-JP" altLang="en-US" dirty="0"/>
              <a:t>問解くと</a:t>
            </a:r>
            <a:r>
              <a:rPr kumimoji="1" lang="en-US" altLang="ja-JP" dirty="0"/>
              <a:t>…</a:t>
            </a:r>
            <a:endParaRPr kumimoji="1" lang="ja-JP" altLang="en-US" dirty="0"/>
          </a:p>
        </p:txBody>
      </p:sp>
      <p:sp>
        <p:nvSpPr>
          <p:cNvPr id="9" name="正方形/長方形 8">
            <a:extLst>
              <a:ext uri="{FF2B5EF4-FFF2-40B4-BE49-F238E27FC236}">
                <a16:creationId xmlns:a16="http://schemas.microsoft.com/office/drawing/2014/main" id="{45CE8D7B-399E-4FBC-A36F-E02108738C4A}"/>
              </a:ext>
            </a:extLst>
          </p:cNvPr>
          <p:cNvSpPr/>
          <p:nvPr/>
        </p:nvSpPr>
        <p:spPr>
          <a:xfrm>
            <a:off x="3833215" y="3477922"/>
            <a:ext cx="1746353" cy="89045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LEVEL2</a:t>
            </a:r>
          </a:p>
          <a:p>
            <a:pPr algn="ctr"/>
            <a:r>
              <a:rPr kumimoji="1" lang="ja-JP" altLang="en-US" sz="2000" dirty="0"/>
              <a:t>解放</a:t>
            </a:r>
            <a:endParaRPr kumimoji="1" lang="en-US" altLang="ja-JP" sz="2000" dirty="0"/>
          </a:p>
        </p:txBody>
      </p:sp>
      <p:cxnSp>
        <p:nvCxnSpPr>
          <p:cNvPr id="10" name="直線矢印コネクタ 9">
            <a:extLst>
              <a:ext uri="{FF2B5EF4-FFF2-40B4-BE49-F238E27FC236}">
                <a16:creationId xmlns:a16="http://schemas.microsoft.com/office/drawing/2014/main" id="{7FFCAB11-F6F5-4FE5-9CD6-71B8078C07AE}"/>
              </a:ext>
            </a:extLst>
          </p:cNvPr>
          <p:cNvCxnSpPr/>
          <p:nvPr/>
        </p:nvCxnSpPr>
        <p:spPr>
          <a:xfrm>
            <a:off x="5842412" y="3931101"/>
            <a:ext cx="9218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8F8EFF91-B85D-48DD-BC56-75BB469F21B4}"/>
              </a:ext>
            </a:extLst>
          </p:cNvPr>
          <p:cNvSpPr/>
          <p:nvPr/>
        </p:nvSpPr>
        <p:spPr>
          <a:xfrm>
            <a:off x="6973149" y="3485872"/>
            <a:ext cx="1746353" cy="89045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LEVEL3</a:t>
            </a:r>
          </a:p>
          <a:p>
            <a:pPr algn="ctr"/>
            <a:r>
              <a:rPr kumimoji="1" lang="ja-JP" altLang="en-US" sz="2000" dirty="0"/>
              <a:t>解放</a:t>
            </a:r>
            <a:endParaRPr kumimoji="1" lang="en-US" altLang="ja-JP" sz="2000" dirty="0"/>
          </a:p>
        </p:txBody>
      </p:sp>
      <p:sp>
        <p:nvSpPr>
          <p:cNvPr id="12" name="テキスト ボックス 11">
            <a:extLst>
              <a:ext uri="{FF2B5EF4-FFF2-40B4-BE49-F238E27FC236}">
                <a16:creationId xmlns:a16="http://schemas.microsoft.com/office/drawing/2014/main" id="{68F97377-5635-439D-AFF5-D94570C99FF6}"/>
              </a:ext>
            </a:extLst>
          </p:cNvPr>
          <p:cNvSpPr txBox="1"/>
          <p:nvPr/>
        </p:nvSpPr>
        <p:spPr>
          <a:xfrm>
            <a:off x="5675819" y="3556675"/>
            <a:ext cx="1399365" cy="307777"/>
          </a:xfrm>
          <a:prstGeom prst="rect">
            <a:avLst/>
          </a:prstGeom>
          <a:noFill/>
        </p:spPr>
        <p:txBody>
          <a:bodyPr wrap="square" rtlCol="0">
            <a:spAutoFit/>
          </a:bodyPr>
          <a:lstStyle/>
          <a:p>
            <a:r>
              <a:rPr kumimoji="1" lang="en-US" altLang="ja-JP" dirty="0"/>
              <a:t>1</a:t>
            </a:r>
            <a:r>
              <a:rPr kumimoji="1" lang="ja-JP" altLang="en-US" dirty="0"/>
              <a:t>問解くと</a:t>
            </a:r>
            <a:r>
              <a:rPr kumimoji="1" lang="en-US" altLang="ja-JP" dirty="0"/>
              <a:t>…</a:t>
            </a:r>
            <a:endParaRPr kumimoji="1" lang="ja-JP" altLang="en-US" dirty="0"/>
          </a:p>
        </p:txBody>
      </p:sp>
    </p:spTree>
    <p:extLst>
      <p:ext uri="{BB962C8B-B14F-4D97-AF65-F5344CB8AC3E}">
        <p14:creationId xmlns:p14="http://schemas.microsoft.com/office/powerpoint/2010/main" val="3934381858"/>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1804</Words>
  <Application>Microsoft Office PowerPoint</Application>
  <PresentationFormat>画面に合わせる (16:9)</PresentationFormat>
  <Paragraphs>107</Paragraphs>
  <Slides>19</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Calibri</vt:lpstr>
      <vt:lpstr>Garamond</vt:lpstr>
      <vt:lpstr>Arial</vt:lpstr>
      <vt:lpstr>Nunito</vt:lpstr>
      <vt:lpstr>Shift</vt:lpstr>
      <vt:lpstr>S-Learning チュートリアル</vt:lpstr>
      <vt:lpstr>目次</vt:lpstr>
      <vt:lpstr>PowerPoint プレゼンテーション</vt:lpstr>
      <vt:lpstr>S-Learningって何？</vt:lpstr>
      <vt:lpstr>PowerPoint プレゼンテーション</vt:lpstr>
      <vt:lpstr>どんなことするの？</vt:lpstr>
      <vt:lpstr>S-Learningプロジェクトの目的</vt:lpstr>
      <vt:lpstr>学習の進め方</vt:lpstr>
      <vt:lpstr>学習の流れ</vt:lpstr>
      <vt:lpstr>トップページ(初回ログイン直後の状態)</vt:lpstr>
      <vt:lpstr>トップページ(チュートリアル問題クリア直後の状態)</vt:lpstr>
      <vt:lpstr>演習問題LEVEL1のページ</vt:lpstr>
      <vt:lpstr>レベルごとに習得できる知識</vt:lpstr>
      <vt:lpstr>ヒントについて</vt:lpstr>
      <vt:lpstr>ヒントボタン（一例）</vt:lpstr>
      <vt:lpstr>専門用語の解説（一例）</vt:lpstr>
      <vt:lpstr>★忠告</vt:lpstr>
      <vt:lpstr>アンケートご協力のお願い</vt:lpstr>
      <vt:lpstr>S-Learningプロジェクトにご協力いただき ありがとうございます！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S-Learning チュートリアル</dc:title>
  <dc:creator>n1211051</dc:creator>
  <cp:lastModifiedBy>k a_</cp:lastModifiedBy>
  <cp:revision>60</cp:revision>
  <dcterms:modified xsi:type="dcterms:W3CDTF">2024-12-08T15:00:47Z</dcterms:modified>
</cp:coreProperties>
</file>