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6" r:id="rId9"/>
    <p:sldId id="267" r:id="rId10"/>
    <p:sldId id="263" r:id="rId11"/>
    <p:sldId id="265"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9255346" y="2750337"/>
            <a:ext cx="1171888" cy="1356442"/>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404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309"/>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34812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1161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71004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9D91DE5C-A6D8-43AB-8992-65DD3981DA65}" type="slidenum">
              <a:rPr kumimoji="1" lang="ja-JP" altLang="en-US" smtClean="0"/>
              <a:t>‹#›</a:t>
            </a:fld>
            <a:endParaRPr kumimoji="1" lang="ja-JP" alt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702112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a:xfrm>
            <a:off x="10729455" y="470992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781420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3304244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5742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50154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a:xfrm>
            <a:off x="680321" y="5936188"/>
            <a:ext cx="6126805" cy="365125"/>
          </a:xfrm>
        </p:spPr>
        <p:txBody>
          <a:bodyPr/>
          <a:lstStyle/>
          <a:p>
            <a:endParaRPr kumimoji="1" lang="ja-JP" alt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95887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96953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729455" y="2869895"/>
            <a:ext cx="1154151" cy="1090789"/>
          </a:xfrm>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30725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4925716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0322" y="3030008"/>
            <a:ext cx="4698355"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594123" y="3030008"/>
            <a:ext cx="4700059" cy="290617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06159631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54242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420750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84504718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003CE1F-1862-411F-9B7F-1D59041A53DA}"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188443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003CE1F-1862-411F-9B7F-1D59041A53DA}" type="datetimeFigureOut">
              <a:rPr kumimoji="1" lang="ja-JP" altLang="en-US" smtClean="0"/>
              <a:t>2024/12/7</a:t>
            </a:fld>
            <a:endParaRPr kumimoji="1" lang="ja-JP" alt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D91DE5C-A6D8-43AB-8992-65DD3981DA65}" type="slidenum">
              <a:rPr kumimoji="1" lang="ja-JP" altLang="en-US" smtClean="0"/>
              <a:t>‹#›</a:t>
            </a:fld>
            <a:endParaRPr kumimoji="1" lang="ja-JP" altLang="en-US"/>
          </a:p>
        </p:txBody>
      </p:sp>
    </p:spTree>
    <p:extLst>
      <p:ext uri="{BB962C8B-B14F-4D97-AF65-F5344CB8AC3E}">
        <p14:creationId xmlns:p14="http://schemas.microsoft.com/office/powerpoint/2010/main" val="238902716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914400" rtl="0" eaLnBrk="1" latinLnBrk="0" hangingPunct="1">
        <a:lnSpc>
          <a:spcPct val="90000"/>
        </a:lnSpc>
        <a:spcBef>
          <a:spcPct val="0"/>
        </a:spcBef>
        <a:buNone/>
        <a:defRPr kumimoji="1"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ピザシェアリング</a:t>
            </a:r>
            <a:br>
              <a:rPr lang="en-US" altLang="ja-JP" dirty="0"/>
            </a:br>
            <a:r>
              <a:rPr lang="ja-JP" altLang="en-US" dirty="0"/>
              <a:t>解説書</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sz="3200" dirty="0"/>
              <a:t>S-learning</a:t>
            </a:r>
            <a:endParaRPr lang="en-US" altLang="ja-JP" sz="3200" dirty="0"/>
          </a:p>
          <a:p>
            <a:r>
              <a:rPr kumimoji="1" lang="en-US" altLang="ja-JP" sz="3200" dirty="0"/>
              <a:t>343 10 </a:t>
            </a:r>
            <a:r>
              <a:rPr kumimoji="1" lang="ja-JP" altLang="en-US" sz="3200" dirty="0"/>
              <a:t>佐野柊介</a:t>
            </a:r>
          </a:p>
        </p:txBody>
      </p:sp>
    </p:spTree>
    <p:extLst>
      <p:ext uri="{BB962C8B-B14F-4D97-AF65-F5344CB8AC3E}">
        <p14:creationId xmlns:p14="http://schemas.microsoft.com/office/powerpoint/2010/main" val="3311555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最後に</a:t>
            </a:r>
          </a:p>
        </p:txBody>
      </p:sp>
      <p:sp>
        <p:nvSpPr>
          <p:cNvPr id="3" name="コンテンツ プレースホルダー 2"/>
          <p:cNvSpPr>
            <a:spLocks noGrp="1"/>
          </p:cNvSpPr>
          <p:nvPr>
            <p:ph idx="1"/>
          </p:nvPr>
        </p:nvSpPr>
        <p:spPr>
          <a:xfrm>
            <a:off x="680321" y="2052918"/>
            <a:ext cx="10015404" cy="5223371"/>
          </a:xfrm>
        </p:spPr>
        <p:txBody>
          <a:bodyPr>
            <a:normAutofit/>
          </a:bodyPr>
          <a:lstStyle/>
          <a:p>
            <a:pPr marL="0" indent="0">
              <a:buNone/>
            </a:pPr>
            <a:r>
              <a:rPr kumimoji="1" lang="ja-JP" altLang="en-US" sz="4000" dirty="0"/>
              <a:t>　私たちはこの教材のために無垢で無辜のボロくんの尊い命を犠牲にしてしまいました。</a:t>
            </a:r>
            <a:endParaRPr lang="en-US" altLang="ja-JP" sz="4000" dirty="0"/>
          </a:p>
          <a:p>
            <a:pPr marL="0" indent="0">
              <a:buNone/>
            </a:pPr>
            <a:r>
              <a:rPr kumimoji="1" lang="ja-JP" altLang="en-US" sz="4000" dirty="0"/>
              <a:t>　ボロ君はロボットなのでページを開き直せば生き返りますが、人命は元に戻せません。</a:t>
            </a:r>
            <a:endParaRPr kumimoji="1" lang="en-US" altLang="ja-JP" sz="4000" dirty="0"/>
          </a:p>
          <a:p>
            <a:pPr marL="0" indent="0">
              <a:buNone/>
            </a:pPr>
            <a:r>
              <a:rPr lang="ja-JP" altLang="en-US" sz="4000" dirty="0"/>
              <a:t>　別のサイトでいたずら目的でフォームに妙な値を入れて遊ぶことはするべきではないし、それができる状態を許してはいけないのがプログラマです。</a:t>
            </a:r>
            <a:endParaRPr kumimoji="1" lang="en-US" altLang="ja-JP" sz="4000" dirty="0"/>
          </a:p>
        </p:txBody>
      </p:sp>
    </p:spTree>
    <p:extLst>
      <p:ext uri="{BB962C8B-B14F-4D97-AF65-F5344CB8AC3E}">
        <p14:creationId xmlns:p14="http://schemas.microsoft.com/office/powerpoint/2010/main" val="33148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646112" y="2140085"/>
            <a:ext cx="10015404" cy="4533089"/>
          </a:xfrm>
        </p:spPr>
        <p:txBody>
          <a:bodyPr>
            <a:normAutofit/>
          </a:bodyPr>
          <a:lstStyle/>
          <a:p>
            <a:pPr marL="0" indent="0" algn="ctr">
              <a:buNone/>
            </a:pPr>
            <a:r>
              <a:rPr kumimoji="1" lang="ja-JP" altLang="en-US" sz="4800" dirty="0"/>
              <a:t>最後まで読んでいただき</a:t>
            </a:r>
            <a:endParaRPr lang="en-US" altLang="ja-JP" sz="4800" dirty="0"/>
          </a:p>
          <a:p>
            <a:pPr marL="0" indent="0" algn="ctr">
              <a:buNone/>
            </a:pPr>
            <a:r>
              <a:rPr kumimoji="1" lang="ja-JP" altLang="en-US" sz="4800" dirty="0"/>
              <a:t>ありがとうございました！</a:t>
            </a:r>
            <a:endParaRPr kumimoji="1" lang="en-US" altLang="ja-JP" sz="4800" dirty="0"/>
          </a:p>
          <a:p>
            <a:pPr marL="0" indent="0" algn="ctr">
              <a:buNone/>
            </a:pPr>
            <a:endParaRPr lang="en-US" altLang="ja-JP" sz="4800" dirty="0"/>
          </a:p>
          <a:p>
            <a:pPr marL="0" indent="0" algn="ctr">
              <a:buNone/>
            </a:pPr>
            <a:r>
              <a:rPr kumimoji="1" lang="ja-JP" altLang="en-US" sz="4800" dirty="0"/>
              <a:t>他の問題も遊んでみてくださいね！</a:t>
            </a:r>
            <a:endParaRPr kumimoji="1" lang="en-US" altLang="ja-JP" sz="4800" dirty="0"/>
          </a:p>
        </p:txBody>
      </p:sp>
    </p:spTree>
    <p:extLst>
      <p:ext uri="{BB962C8B-B14F-4D97-AF65-F5344CB8AC3E}">
        <p14:creationId xmlns:p14="http://schemas.microsoft.com/office/powerpoint/2010/main" val="816387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l="23809" t="-1867" r="22971" b="-1"/>
          <a:stretch/>
        </p:blipFill>
        <p:spPr>
          <a:xfrm>
            <a:off x="8826230" y="0"/>
            <a:ext cx="3365770" cy="6367768"/>
          </a:xfrm>
          <a:prstGeom prst="rect">
            <a:avLst/>
          </a:prstGeom>
        </p:spPr>
      </p:pic>
      <p:sp>
        <p:nvSpPr>
          <p:cNvPr id="2" name="タイトル 1"/>
          <p:cNvSpPr>
            <a:spLocks noGrp="1"/>
          </p:cNvSpPr>
          <p:nvPr>
            <p:ph type="title"/>
          </p:nvPr>
        </p:nvSpPr>
        <p:spPr/>
        <p:txBody>
          <a:bodyPr/>
          <a:lstStyle/>
          <a:p>
            <a:r>
              <a:rPr lang="ja-JP" altLang="en-US" dirty="0"/>
              <a:t>ゲーム説明</a:t>
            </a:r>
            <a:endParaRPr kumimoji="1" lang="ja-JP" altLang="en-US" dirty="0"/>
          </a:p>
        </p:txBody>
      </p:sp>
      <p:sp>
        <p:nvSpPr>
          <p:cNvPr id="3" name="コンテンツ プレースホルダー 2"/>
          <p:cNvSpPr>
            <a:spLocks noGrp="1"/>
          </p:cNvSpPr>
          <p:nvPr>
            <p:ph idx="1"/>
          </p:nvPr>
        </p:nvSpPr>
        <p:spPr>
          <a:xfrm>
            <a:off x="280005" y="2003226"/>
            <a:ext cx="8946541" cy="4195481"/>
          </a:xfrm>
        </p:spPr>
        <p:txBody>
          <a:bodyPr>
            <a:normAutofit/>
          </a:bodyPr>
          <a:lstStyle/>
          <a:p>
            <a:pPr marL="0" indent="0">
              <a:buNone/>
            </a:pPr>
            <a:r>
              <a:rPr lang="ja-JP" altLang="en-US" sz="4000" dirty="0"/>
              <a:t>　ロボのボロくんが買ってきた</a:t>
            </a:r>
            <a:endParaRPr lang="en-US" altLang="ja-JP" sz="4000" dirty="0"/>
          </a:p>
          <a:p>
            <a:pPr marL="0" indent="0">
              <a:buNone/>
            </a:pPr>
            <a:r>
              <a:rPr lang="ja-JP" altLang="en-US" sz="4000" dirty="0"/>
              <a:t>ピザをお友達に均等に分けるために</a:t>
            </a:r>
            <a:endParaRPr lang="en-US" altLang="ja-JP" sz="4000" dirty="0"/>
          </a:p>
          <a:p>
            <a:pPr marL="0" indent="0">
              <a:buNone/>
            </a:pPr>
            <a:r>
              <a:rPr lang="ja-JP" altLang="en-US" sz="4000" dirty="0"/>
              <a:t>面積を計算しています</a:t>
            </a:r>
            <a:endParaRPr lang="en-US" altLang="ja-JP" sz="4000" dirty="0"/>
          </a:p>
          <a:p>
            <a:pPr marL="0" indent="0">
              <a:buNone/>
            </a:pPr>
            <a:r>
              <a:rPr lang="ja-JP" altLang="en-US" sz="4000" dirty="0"/>
              <a:t>　特定の操作をして彼をバグらせる</a:t>
            </a:r>
            <a:endParaRPr lang="en-US" altLang="ja-JP" sz="4000" dirty="0"/>
          </a:p>
          <a:p>
            <a:pPr marL="0" indent="0">
              <a:buNone/>
            </a:pPr>
            <a:r>
              <a:rPr lang="ja-JP" altLang="en-US" sz="4000" dirty="0"/>
              <a:t>ことができればゲームクリアと</a:t>
            </a:r>
            <a:endParaRPr lang="en-US" altLang="ja-JP" sz="4000" dirty="0"/>
          </a:p>
          <a:p>
            <a:pPr marL="0" indent="0">
              <a:buNone/>
            </a:pPr>
            <a:r>
              <a:rPr lang="ja-JP" altLang="en-US" sz="4000" dirty="0"/>
              <a:t>なります</a:t>
            </a:r>
            <a:endParaRPr lang="en-US" altLang="ja-JP" sz="4000" dirty="0"/>
          </a:p>
          <a:p>
            <a:pPr marL="0" indent="0">
              <a:buNone/>
            </a:pPr>
            <a:endParaRPr kumimoji="1" lang="ja-JP" altLang="en-US" sz="4000" dirty="0"/>
          </a:p>
        </p:txBody>
      </p:sp>
    </p:spTree>
    <p:extLst>
      <p:ext uri="{BB962C8B-B14F-4D97-AF65-F5344CB8AC3E}">
        <p14:creationId xmlns:p14="http://schemas.microsoft.com/office/powerpoint/2010/main" val="391582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攻略に必要なもの</a:t>
            </a:r>
            <a:endParaRPr kumimoji="1" lang="ja-JP" altLang="en-US" dirty="0"/>
          </a:p>
        </p:txBody>
      </p:sp>
      <p:sp>
        <p:nvSpPr>
          <p:cNvPr id="3" name="コンテンツ プレースホルダー 2"/>
          <p:cNvSpPr>
            <a:spLocks noGrp="1"/>
          </p:cNvSpPr>
          <p:nvPr>
            <p:ph idx="1"/>
          </p:nvPr>
        </p:nvSpPr>
        <p:spPr>
          <a:xfrm>
            <a:off x="680321" y="2169649"/>
            <a:ext cx="8946541" cy="4195481"/>
          </a:xfrm>
        </p:spPr>
        <p:txBody>
          <a:bodyPr>
            <a:normAutofit/>
          </a:bodyPr>
          <a:lstStyle/>
          <a:p>
            <a:pPr marL="0" indent="0">
              <a:buNone/>
            </a:pPr>
            <a:r>
              <a:rPr lang="ja-JP" altLang="en-US" sz="4000" dirty="0"/>
              <a:t>・</a:t>
            </a:r>
            <a:r>
              <a:rPr lang="en-US" altLang="ja-JP" sz="4000" dirty="0"/>
              <a:t>PC</a:t>
            </a:r>
            <a:r>
              <a:rPr lang="ja-JP" altLang="en-US" sz="4000" dirty="0"/>
              <a:t>版</a:t>
            </a:r>
            <a:r>
              <a:rPr lang="en-US" altLang="ja-JP" sz="4000" dirty="0" err="1"/>
              <a:t>Chrome,Firefox,Edge</a:t>
            </a:r>
            <a:r>
              <a:rPr lang="ja-JP" altLang="en-US" sz="4000" dirty="0"/>
              <a:t>などの</a:t>
            </a:r>
            <a:endParaRPr lang="en-US" altLang="ja-JP" sz="4000" dirty="0"/>
          </a:p>
          <a:p>
            <a:pPr marL="0" indent="0">
              <a:buNone/>
            </a:pPr>
            <a:r>
              <a:rPr lang="ja-JP" altLang="en-US" sz="4000" dirty="0"/>
              <a:t>ブラウザ</a:t>
            </a:r>
            <a:r>
              <a:rPr lang="en-US" altLang="ja-JP" sz="4000" dirty="0"/>
              <a:t>(IE</a:t>
            </a:r>
            <a:r>
              <a:rPr lang="ja-JP" altLang="en-US" sz="4000" dirty="0"/>
              <a:t>不可、</a:t>
            </a:r>
            <a:r>
              <a:rPr lang="en-US" altLang="ja-JP" sz="4000" dirty="0"/>
              <a:t>Safari</a:t>
            </a:r>
            <a:r>
              <a:rPr lang="ja-JP" altLang="en-US" sz="4000" dirty="0"/>
              <a:t>未検証</a:t>
            </a:r>
            <a:r>
              <a:rPr lang="en-US" altLang="ja-JP" sz="4000" dirty="0"/>
              <a:t>)</a:t>
            </a:r>
          </a:p>
          <a:p>
            <a:pPr marL="0" indent="0">
              <a:buNone/>
            </a:pPr>
            <a:r>
              <a:rPr lang="ja-JP" altLang="en-US" sz="4000" dirty="0"/>
              <a:t>・ちょっとした数学の雑学</a:t>
            </a:r>
            <a:endParaRPr lang="en-US" altLang="ja-JP" sz="4000" dirty="0"/>
          </a:p>
          <a:p>
            <a:pPr marL="0" indent="0">
              <a:buNone/>
            </a:pPr>
            <a:r>
              <a:rPr lang="ja-JP" altLang="en-US" sz="4000" dirty="0"/>
              <a:t>・ちょっとした</a:t>
            </a:r>
            <a:r>
              <a:rPr lang="en-US" altLang="ja-JP" sz="4000" dirty="0"/>
              <a:t>JavaScript</a:t>
            </a:r>
            <a:r>
              <a:rPr lang="ja-JP" altLang="en-US" sz="4000" dirty="0"/>
              <a:t>の知識</a:t>
            </a:r>
            <a:endParaRPr lang="en-US" altLang="ja-JP" sz="4000" dirty="0"/>
          </a:p>
          <a:p>
            <a:pPr marL="0" indent="0">
              <a:buNone/>
            </a:pPr>
            <a:endParaRPr lang="en-US" altLang="ja-JP" sz="4000" dirty="0"/>
          </a:p>
          <a:p>
            <a:pPr marL="0" indent="0">
              <a:buNone/>
            </a:pPr>
            <a:endParaRPr kumimoji="1" lang="ja-JP" altLang="en-US" sz="4000" dirty="0"/>
          </a:p>
        </p:txBody>
      </p:sp>
    </p:spTree>
    <p:extLst>
      <p:ext uri="{BB962C8B-B14F-4D97-AF65-F5344CB8AC3E}">
        <p14:creationId xmlns:p14="http://schemas.microsoft.com/office/powerpoint/2010/main" val="193387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ちょっとした数学の雑学</a:t>
            </a:r>
            <a:endParaRPr kumimoji="1" lang="ja-JP" altLang="en-US" dirty="0"/>
          </a:p>
        </p:txBody>
      </p:sp>
      <p:sp>
        <p:nvSpPr>
          <p:cNvPr id="3" name="コンテンツ プレースホルダー 2"/>
          <p:cNvSpPr>
            <a:spLocks noGrp="1"/>
          </p:cNvSpPr>
          <p:nvPr>
            <p:ph idx="1"/>
          </p:nvPr>
        </p:nvSpPr>
        <p:spPr>
          <a:xfrm>
            <a:off x="680321" y="2266927"/>
            <a:ext cx="8945361" cy="5223371"/>
          </a:xfrm>
        </p:spPr>
        <p:txBody>
          <a:bodyPr>
            <a:normAutofit/>
          </a:bodyPr>
          <a:lstStyle/>
          <a:p>
            <a:pPr marL="0" indent="0">
              <a:buNone/>
            </a:pPr>
            <a:r>
              <a:rPr kumimoji="1" lang="ja-JP" altLang="en-US" sz="4000" dirty="0"/>
              <a:t>　数学では０で割ってはいけないというゼロ除算</a:t>
            </a:r>
            <a:r>
              <a:rPr kumimoji="1" lang="en-US" altLang="ja-JP" sz="4000" dirty="0"/>
              <a:t>(Division by zero)</a:t>
            </a:r>
            <a:r>
              <a:rPr kumimoji="1" lang="ja-JP" altLang="en-US" sz="4000" dirty="0"/>
              <a:t>と呼ばれるルールがあります。</a:t>
            </a:r>
            <a:endParaRPr kumimoji="1" lang="en-US" altLang="ja-JP" sz="4000" dirty="0"/>
          </a:p>
          <a:p>
            <a:pPr marL="0" indent="0">
              <a:buNone/>
            </a:pPr>
            <a:r>
              <a:rPr lang="ja-JP" altLang="en-US" sz="4000" dirty="0"/>
              <a:t>　それは</a:t>
            </a:r>
            <a:r>
              <a:rPr lang="en-US" altLang="ja-JP" sz="4000" dirty="0"/>
              <a:t>÷</a:t>
            </a:r>
            <a:r>
              <a:rPr lang="ja-JP" altLang="en-US" sz="4000" dirty="0"/>
              <a:t>０の計算が定義されていないからです。</a:t>
            </a:r>
            <a:endParaRPr kumimoji="1" lang="ja-JP" altLang="en-US" sz="4000" dirty="0"/>
          </a:p>
        </p:txBody>
      </p:sp>
    </p:spTree>
    <p:extLst>
      <p:ext uri="{BB962C8B-B14F-4D97-AF65-F5344CB8AC3E}">
        <p14:creationId xmlns:p14="http://schemas.microsoft.com/office/powerpoint/2010/main" val="398572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ゼロ除算</a:t>
            </a:r>
            <a:r>
              <a:rPr lang="en-US" altLang="ja-JP" sz="4400" dirty="0"/>
              <a:t>(Division by zero)</a:t>
            </a:r>
            <a:endParaRPr kumimoji="1" lang="ja-JP" altLang="en-US" dirty="0"/>
          </a:p>
        </p:txBody>
      </p:sp>
      <p:sp>
        <p:nvSpPr>
          <p:cNvPr id="3" name="コンテンツ プレースホルダー 2"/>
          <p:cNvSpPr>
            <a:spLocks noGrp="1"/>
          </p:cNvSpPr>
          <p:nvPr>
            <p:ph idx="1"/>
          </p:nvPr>
        </p:nvSpPr>
        <p:spPr>
          <a:xfrm>
            <a:off x="680321" y="1834166"/>
            <a:ext cx="10015404" cy="5223371"/>
          </a:xfrm>
        </p:spPr>
        <p:txBody>
          <a:bodyPr>
            <a:normAutofit/>
          </a:bodyPr>
          <a:lstStyle/>
          <a:p>
            <a:pPr marL="0" indent="0">
              <a:buNone/>
            </a:pPr>
            <a:r>
              <a:rPr kumimoji="1" lang="ja-JP" altLang="en-US" sz="4000" dirty="0"/>
              <a:t>　プログラミング言語でもゼロ除算の扱いはさまざまで、一般的には下記のような方法で対処されています。</a:t>
            </a:r>
            <a:endParaRPr kumimoji="1" lang="en-US" altLang="ja-JP" sz="4000" dirty="0"/>
          </a:p>
          <a:p>
            <a:pPr marL="0" indent="0">
              <a:buNone/>
            </a:pPr>
            <a:r>
              <a:rPr lang="ja-JP" altLang="en-US" sz="4000" dirty="0"/>
              <a:t>・無限ループや</a:t>
            </a:r>
            <a:r>
              <a:rPr kumimoji="1" lang="ja-JP" altLang="en-US" sz="4000" dirty="0"/>
              <a:t>エラーを起こす</a:t>
            </a:r>
            <a:endParaRPr kumimoji="1" lang="en-US" altLang="ja-JP" sz="4000" dirty="0"/>
          </a:p>
          <a:p>
            <a:pPr marL="0" indent="0">
              <a:buNone/>
            </a:pPr>
            <a:r>
              <a:rPr lang="ja-JP" altLang="en-US" sz="4000" dirty="0"/>
              <a:t>・</a:t>
            </a:r>
            <a:r>
              <a:rPr kumimoji="1" lang="ja-JP" altLang="en-US" sz="4000" dirty="0"/>
              <a:t>非数（</a:t>
            </a:r>
            <a:r>
              <a:rPr kumimoji="1" lang="en-US" altLang="ja-JP" sz="4000" dirty="0" err="1"/>
              <a:t>NaN</a:t>
            </a:r>
            <a:r>
              <a:rPr lang="ja-JP" altLang="en-US" sz="4000" dirty="0"/>
              <a:t>）を解として扱う</a:t>
            </a:r>
            <a:endParaRPr kumimoji="1" lang="en-US" altLang="ja-JP" sz="4000" dirty="0"/>
          </a:p>
          <a:p>
            <a:pPr marL="0" indent="0">
              <a:buNone/>
            </a:pPr>
            <a:r>
              <a:rPr lang="ja-JP" altLang="en-US" sz="4000" dirty="0"/>
              <a:t>・</a:t>
            </a:r>
            <a:r>
              <a:rPr kumimoji="1" lang="ja-JP" altLang="en-US" sz="4000" dirty="0"/>
              <a:t>無限を解として扱う</a:t>
            </a:r>
            <a:endParaRPr kumimoji="1" lang="en-US" altLang="ja-JP" sz="4000" dirty="0"/>
          </a:p>
          <a:p>
            <a:pPr marL="0" indent="0">
              <a:buNone/>
            </a:pPr>
            <a:r>
              <a:rPr lang="ja-JP" altLang="en-US" sz="4000" dirty="0"/>
              <a:t>　ゼロ除算エラーによって大きな事件が起こったという話もあります。</a:t>
            </a:r>
            <a:endParaRPr kumimoji="1" lang="en-US" altLang="ja-JP" sz="4000" dirty="0"/>
          </a:p>
        </p:txBody>
      </p:sp>
    </p:spTree>
    <p:extLst>
      <p:ext uri="{BB962C8B-B14F-4D97-AF65-F5344CB8AC3E}">
        <p14:creationId xmlns:p14="http://schemas.microsoft.com/office/powerpoint/2010/main" val="240839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攻略１</a:t>
            </a:r>
            <a:endParaRPr kumimoji="1" lang="ja-JP" altLang="en-US" dirty="0"/>
          </a:p>
        </p:txBody>
      </p:sp>
      <p:sp>
        <p:nvSpPr>
          <p:cNvPr id="3" name="コンテンツ プレースホルダー 2"/>
          <p:cNvSpPr>
            <a:spLocks noGrp="1"/>
          </p:cNvSpPr>
          <p:nvPr>
            <p:ph idx="1"/>
          </p:nvPr>
        </p:nvSpPr>
        <p:spPr>
          <a:xfrm>
            <a:off x="680321" y="2228016"/>
            <a:ext cx="10015404" cy="5223371"/>
          </a:xfrm>
        </p:spPr>
        <p:txBody>
          <a:bodyPr>
            <a:normAutofit/>
          </a:bodyPr>
          <a:lstStyle/>
          <a:p>
            <a:pPr marL="0" indent="0">
              <a:buNone/>
            </a:pPr>
            <a:r>
              <a:rPr lang="ja-JP" altLang="en-US" sz="4000" dirty="0"/>
              <a:t>　ページ下部に「円の面積の公式を人数で割ったものが答えだ」という記述があります。</a:t>
            </a:r>
            <a:endParaRPr lang="en-US" altLang="ja-JP" sz="4000" dirty="0"/>
          </a:p>
          <a:p>
            <a:pPr marL="0" indent="0">
              <a:buNone/>
            </a:pPr>
            <a:r>
              <a:rPr kumimoji="1" lang="ja-JP" altLang="en-US" sz="4000" dirty="0"/>
              <a:t>　ピザをわける人数はユーザが</a:t>
            </a:r>
            <a:r>
              <a:rPr lang="en-US" altLang="ja-JP" sz="4000" dirty="0"/>
              <a:t>1</a:t>
            </a:r>
            <a:r>
              <a:rPr kumimoji="1" lang="en-US" altLang="ja-JP" sz="4000" dirty="0"/>
              <a:t>-127</a:t>
            </a:r>
            <a:r>
              <a:rPr kumimoji="1" lang="ja-JP" altLang="en-US" sz="4000" dirty="0" err="1"/>
              <a:t>まで</a:t>
            </a:r>
            <a:r>
              <a:rPr kumimoji="1" lang="ja-JP" altLang="en-US" sz="4000" dirty="0"/>
              <a:t>入力することができますが、通常の方法では０を入力することはできません。</a:t>
            </a:r>
            <a:endParaRPr kumimoji="1" lang="en-US" altLang="ja-JP" sz="4000" dirty="0"/>
          </a:p>
        </p:txBody>
      </p:sp>
    </p:spTree>
    <p:extLst>
      <p:ext uri="{BB962C8B-B14F-4D97-AF65-F5344CB8AC3E}">
        <p14:creationId xmlns:p14="http://schemas.microsoft.com/office/powerpoint/2010/main" val="121089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8205787" y="753228"/>
            <a:ext cx="7972425" cy="5743575"/>
          </a:xfrm>
          <a:prstGeom prst="rect">
            <a:avLst/>
          </a:prstGeom>
        </p:spPr>
      </p:pic>
      <p:sp>
        <p:nvSpPr>
          <p:cNvPr id="2" name="タイトル 1"/>
          <p:cNvSpPr>
            <a:spLocks noGrp="1"/>
          </p:cNvSpPr>
          <p:nvPr>
            <p:ph type="title"/>
          </p:nvPr>
        </p:nvSpPr>
        <p:spPr/>
        <p:txBody>
          <a:bodyPr/>
          <a:lstStyle/>
          <a:p>
            <a:r>
              <a:rPr lang="ja-JP" altLang="en-US" sz="4400" dirty="0"/>
              <a:t>攻略２</a:t>
            </a:r>
            <a:endParaRPr kumimoji="1" lang="ja-JP" altLang="en-US" dirty="0"/>
          </a:p>
        </p:txBody>
      </p:sp>
      <p:sp>
        <p:nvSpPr>
          <p:cNvPr id="3" name="コンテンツ プレースホルダー 2"/>
          <p:cNvSpPr>
            <a:spLocks noGrp="1"/>
          </p:cNvSpPr>
          <p:nvPr>
            <p:ph idx="1"/>
          </p:nvPr>
        </p:nvSpPr>
        <p:spPr>
          <a:xfrm>
            <a:off x="278778" y="2098570"/>
            <a:ext cx="10015404" cy="5223371"/>
          </a:xfrm>
        </p:spPr>
        <p:txBody>
          <a:bodyPr>
            <a:normAutofit/>
          </a:bodyPr>
          <a:lstStyle/>
          <a:p>
            <a:pPr marL="0" indent="0">
              <a:buNone/>
            </a:pPr>
            <a:r>
              <a:rPr kumimoji="1" lang="ja-JP" altLang="en-US" sz="4000" dirty="0">
                <a:effectLst>
                  <a:outerShdw blurRad="38100" dist="38100" dir="2700000" algn="tl">
                    <a:srgbClr val="000000">
                      <a:alpha val="43137"/>
                    </a:srgbClr>
                  </a:outerShdw>
                </a:effectLst>
              </a:rPr>
              <a:t>①人数を入力するフォームを</a:t>
            </a:r>
            <a:endParaRPr kumimoji="1" lang="en-US" altLang="ja-JP" sz="4000" dirty="0">
              <a:effectLst>
                <a:outerShdw blurRad="38100" dist="38100" dir="2700000" algn="tl">
                  <a:srgbClr val="000000">
                    <a:alpha val="43137"/>
                  </a:srgbClr>
                </a:outerShdw>
              </a:effectLst>
            </a:endParaRPr>
          </a:p>
          <a:p>
            <a:pPr marL="0" indent="0">
              <a:buNone/>
            </a:pPr>
            <a:r>
              <a:rPr kumimoji="1" lang="ja-JP" altLang="en-US" sz="4000" dirty="0">
                <a:effectLst>
                  <a:outerShdw blurRad="38100" dist="38100" dir="2700000" algn="tl">
                    <a:srgbClr val="000000">
                      <a:alpha val="43137"/>
                    </a:srgbClr>
                  </a:outerShdw>
                </a:effectLst>
              </a:rPr>
              <a:t>　右クリックします</a:t>
            </a:r>
            <a:endParaRPr kumimoji="1"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②検証（</a:t>
            </a:r>
            <a:r>
              <a:rPr lang="en-US" altLang="ja-JP" sz="4000" dirty="0">
                <a:effectLst>
                  <a:outerShdw blurRad="38100" dist="38100" dir="2700000" algn="tl">
                    <a:srgbClr val="000000">
                      <a:alpha val="43137"/>
                    </a:srgbClr>
                  </a:outerShdw>
                </a:effectLst>
              </a:rPr>
              <a:t>Chrome</a:t>
            </a:r>
            <a:r>
              <a:rPr lang="ja-JP" altLang="en-US" sz="4000" dirty="0">
                <a:effectLst>
                  <a:outerShdw blurRad="38100" dist="38100" dir="2700000" algn="tl">
                    <a:srgbClr val="000000">
                      <a:alpha val="43137"/>
                    </a:srgbClr>
                  </a:outerShdw>
                </a:effectLst>
              </a:rPr>
              <a:t>）、</a:t>
            </a:r>
            <a:endParaRPr lang="en-US" altLang="ja-JP" sz="4000" dirty="0">
              <a:effectLst>
                <a:outerShdw blurRad="38100" dist="38100" dir="2700000" algn="tl">
                  <a:srgbClr val="000000">
                    <a:alpha val="43137"/>
                  </a:srgbClr>
                </a:outerShdw>
              </a:effectLst>
            </a:endParaRPr>
          </a:p>
          <a:p>
            <a:pPr marL="0" indent="0">
              <a:buNone/>
            </a:pPr>
            <a:r>
              <a:rPr kumimoji="1" lang="ja-JP" altLang="en-US" sz="4000" dirty="0">
                <a:effectLst>
                  <a:outerShdw blurRad="38100" dist="38100" dir="2700000" algn="tl">
                    <a:srgbClr val="000000">
                      <a:alpha val="43137"/>
                    </a:srgbClr>
                  </a:outerShdw>
                </a:effectLst>
              </a:rPr>
              <a:t>　調査</a:t>
            </a:r>
            <a:r>
              <a:rPr kumimoji="1" lang="en-US" altLang="ja-JP" sz="4000" dirty="0">
                <a:effectLst>
                  <a:outerShdw blurRad="38100" dist="38100" dir="2700000" algn="tl">
                    <a:srgbClr val="000000">
                      <a:alpha val="43137"/>
                    </a:srgbClr>
                  </a:outerShdw>
                </a:effectLst>
              </a:rPr>
              <a:t>(Firefox)</a:t>
            </a:r>
            <a:r>
              <a:rPr kumimoji="1" lang="ja-JP" altLang="en-US" sz="4000" dirty="0" err="1">
                <a:effectLst>
                  <a:outerShdw blurRad="38100" dist="38100" dir="2700000" algn="tl">
                    <a:srgbClr val="000000">
                      <a:alpha val="43137"/>
                    </a:srgbClr>
                  </a:outerShdw>
                </a:effectLst>
              </a:rPr>
              <a:t>、</a:t>
            </a:r>
            <a:endParaRPr kumimoji="1"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　開発者ツールで調査する（</a:t>
            </a:r>
            <a:r>
              <a:rPr lang="en-US" altLang="ja-JP" sz="4000" dirty="0">
                <a:effectLst>
                  <a:outerShdw blurRad="38100" dist="38100" dir="2700000" algn="tl">
                    <a:srgbClr val="000000">
                      <a:alpha val="43137"/>
                    </a:srgbClr>
                  </a:outerShdw>
                </a:effectLst>
              </a:rPr>
              <a:t>Edge</a:t>
            </a:r>
            <a:r>
              <a:rPr lang="ja-JP" altLang="en-US" sz="4000" dirty="0">
                <a:effectLst>
                  <a:outerShdw blurRad="38100" dist="38100" dir="2700000" algn="tl">
                    <a:srgbClr val="000000">
                      <a:alpha val="43137"/>
                    </a:srgbClr>
                  </a:outerShdw>
                </a:effectLst>
              </a:rPr>
              <a:t>）</a:t>
            </a:r>
            <a:endParaRPr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いずれかの項目をクリックします</a:t>
            </a:r>
            <a:endParaRPr lang="en-US" altLang="ja-JP"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7530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rotWithShape="1">
          <a:blip r:embed="rId2"/>
          <a:srcRect l="55206" b="70434"/>
          <a:stretch/>
        </p:blipFill>
        <p:spPr>
          <a:xfrm>
            <a:off x="6322788" y="-300618"/>
            <a:ext cx="5869212" cy="2790899"/>
          </a:xfrm>
          <a:prstGeom prst="rect">
            <a:avLst/>
          </a:prstGeom>
        </p:spPr>
      </p:pic>
      <p:sp>
        <p:nvSpPr>
          <p:cNvPr id="2" name="タイトル 1"/>
          <p:cNvSpPr>
            <a:spLocks noGrp="1"/>
          </p:cNvSpPr>
          <p:nvPr>
            <p:ph type="title"/>
          </p:nvPr>
        </p:nvSpPr>
        <p:spPr/>
        <p:txBody>
          <a:bodyPr/>
          <a:lstStyle/>
          <a:p>
            <a:r>
              <a:rPr lang="ja-JP" altLang="en-US" sz="4400" dirty="0"/>
              <a:t>攻略３</a:t>
            </a:r>
            <a:endParaRPr kumimoji="1" lang="ja-JP" altLang="en-US" dirty="0"/>
          </a:p>
        </p:txBody>
      </p:sp>
      <p:sp>
        <p:nvSpPr>
          <p:cNvPr id="3" name="コンテンツ プレースホルダー 2"/>
          <p:cNvSpPr>
            <a:spLocks noGrp="1"/>
          </p:cNvSpPr>
          <p:nvPr>
            <p:ph idx="1"/>
          </p:nvPr>
        </p:nvSpPr>
        <p:spPr>
          <a:xfrm>
            <a:off x="278778" y="1970355"/>
            <a:ext cx="10015404" cy="5023834"/>
          </a:xfrm>
        </p:spPr>
        <p:txBody>
          <a:bodyPr>
            <a:normAutofit fontScale="92500" lnSpcReduction="10000"/>
          </a:bodyPr>
          <a:lstStyle/>
          <a:p>
            <a:pPr marL="0" indent="0">
              <a:buNone/>
            </a:pPr>
            <a:r>
              <a:rPr lang="ja-JP" altLang="en-US" sz="4000" dirty="0">
                <a:effectLst>
                  <a:outerShdw blurRad="38100" dist="38100" dir="2700000" algn="tl">
                    <a:srgbClr val="000000">
                      <a:alpha val="43137"/>
                    </a:srgbClr>
                  </a:outerShdw>
                </a:effectLst>
              </a:rPr>
              <a:t>選択されている</a:t>
            </a:r>
            <a:endParaRPr lang="en-US" altLang="ja-JP" sz="4000" dirty="0">
              <a:effectLst>
                <a:outerShdw blurRad="38100" dist="38100" dir="2700000" algn="tl">
                  <a:srgbClr val="000000">
                    <a:alpha val="43137"/>
                  </a:srgbClr>
                </a:outerShdw>
              </a:effectLst>
            </a:endParaRPr>
          </a:p>
          <a:p>
            <a:pPr marL="0" indent="0">
              <a:buNone/>
            </a:pPr>
            <a:r>
              <a:rPr lang="en-US" altLang="ja-JP" sz="4000" dirty="0">
                <a:effectLst>
                  <a:outerShdw blurRad="38100" dist="38100" dir="2700000" algn="tl">
                    <a:srgbClr val="000000">
                      <a:alpha val="43137"/>
                    </a:srgbClr>
                  </a:outerShdw>
                </a:effectLst>
              </a:rPr>
              <a:t>&lt;input id=“</a:t>
            </a:r>
            <a:r>
              <a:rPr lang="en-US" altLang="ja-JP" sz="4000" dirty="0" err="1">
                <a:effectLst>
                  <a:outerShdw blurRad="38100" dist="38100" dir="2700000" algn="tl">
                    <a:srgbClr val="000000">
                      <a:alpha val="43137"/>
                    </a:srgbClr>
                  </a:outerShdw>
                </a:effectLst>
              </a:rPr>
              <a:t>ipt_num</a:t>
            </a:r>
            <a:r>
              <a:rPr lang="en-US" altLang="ja-JP" sz="4000" dirty="0">
                <a:effectLst>
                  <a:outerShdw blurRad="38100" dist="38100" dir="2700000" algn="tl">
                    <a:srgbClr val="000000">
                      <a:alpha val="43137"/>
                    </a:srgbClr>
                  </a:outerShdw>
                </a:effectLst>
              </a:rPr>
              <a:t>” min… value=“</a:t>
            </a:r>
            <a:r>
              <a:rPr lang="ja-JP" altLang="en-US" sz="4000" dirty="0">
                <a:effectLst>
                  <a:outerShdw blurRad="38100" dist="38100" dir="2700000" algn="tl">
                    <a:srgbClr val="000000">
                      <a:alpha val="43137"/>
                    </a:srgbClr>
                  </a:outerShdw>
                </a:effectLst>
              </a:rPr>
              <a:t>★</a:t>
            </a:r>
            <a:r>
              <a:rPr lang="en-US" altLang="ja-JP" sz="4000" dirty="0">
                <a:effectLst>
                  <a:outerShdw blurRad="38100" dist="38100" dir="2700000" algn="tl">
                    <a:srgbClr val="000000">
                      <a:alpha val="43137"/>
                    </a:srgbClr>
                  </a:outerShdw>
                </a:effectLst>
              </a:rPr>
              <a:t>”&gt;</a:t>
            </a:r>
          </a:p>
          <a:p>
            <a:pPr marL="0" indent="0">
              <a:buNone/>
            </a:pPr>
            <a:r>
              <a:rPr lang="ja-JP" altLang="en-US" sz="4000" dirty="0">
                <a:effectLst>
                  <a:outerShdw blurRad="38100" dist="38100" dir="2700000" algn="tl">
                    <a:srgbClr val="000000">
                      <a:alpha val="43137"/>
                    </a:srgbClr>
                  </a:outerShdw>
                </a:effectLst>
              </a:rPr>
              <a:t>の★の部分に</a:t>
            </a:r>
            <a:r>
              <a:rPr lang="en-US" altLang="ja-JP" sz="4000" dirty="0">
                <a:effectLst>
                  <a:outerShdw blurRad="38100" dist="38100" dir="2700000" algn="tl">
                    <a:srgbClr val="000000">
                      <a:alpha val="43137"/>
                    </a:srgbClr>
                  </a:outerShdw>
                </a:effectLst>
              </a:rPr>
              <a:t>0</a:t>
            </a:r>
            <a:r>
              <a:rPr lang="ja-JP" altLang="en-US" sz="4000" dirty="0">
                <a:effectLst>
                  <a:outerShdw blurRad="38100" dist="38100" dir="2700000" algn="tl">
                    <a:srgbClr val="000000">
                      <a:alpha val="43137"/>
                    </a:srgbClr>
                  </a:outerShdw>
                </a:effectLst>
              </a:rPr>
              <a:t>を入れます。</a:t>
            </a:r>
            <a:endParaRPr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すると人数の変更が適応されており、そのまま面積計算を行えばクリアとなります</a:t>
            </a:r>
            <a:endParaRPr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（フォームの数字を一度でも通常の方法で変更するとこの方法では人数の変更が適応されない場合があります。</a:t>
            </a:r>
            <a:endParaRPr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その場合はページを読み込み直してください）</a:t>
            </a:r>
            <a:endParaRPr lang="en-US" altLang="ja-JP" sz="4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68629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a:t>備考</a:t>
            </a:r>
            <a:endParaRPr kumimoji="1" lang="ja-JP" altLang="en-US" dirty="0"/>
          </a:p>
        </p:txBody>
      </p:sp>
      <p:sp>
        <p:nvSpPr>
          <p:cNvPr id="3" name="コンテンツ プレースホルダー 2"/>
          <p:cNvSpPr>
            <a:spLocks noGrp="1"/>
          </p:cNvSpPr>
          <p:nvPr>
            <p:ph idx="1"/>
          </p:nvPr>
        </p:nvSpPr>
        <p:spPr>
          <a:xfrm>
            <a:off x="0" y="1909014"/>
            <a:ext cx="11744609" cy="3379858"/>
          </a:xfrm>
        </p:spPr>
        <p:txBody>
          <a:bodyPr>
            <a:normAutofit/>
          </a:bodyPr>
          <a:lstStyle/>
          <a:p>
            <a:pPr marL="0" indent="0">
              <a:buNone/>
            </a:pPr>
            <a:r>
              <a:rPr lang="ja-JP" altLang="en-US" sz="4000" dirty="0">
                <a:effectLst>
                  <a:outerShdw blurRad="38100" dist="38100" dir="2700000" algn="tl">
                    <a:srgbClr val="000000">
                      <a:alpha val="43137"/>
                    </a:srgbClr>
                  </a:outerShdw>
                </a:effectLst>
              </a:rPr>
              <a:t>　フォームの数字を一度でも通常の方法で変更するとこの方法では人数の変更が適応されません。</a:t>
            </a:r>
            <a:endParaRPr lang="en-US" altLang="ja-JP" sz="4000" dirty="0">
              <a:effectLst>
                <a:outerShdw blurRad="38100" dist="38100" dir="2700000" algn="tl">
                  <a:srgbClr val="000000">
                    <a:alpha val="43137"/>
                  </a:srgbClr>
                </a:outerShdw>
              </a:effectLst>
            </a:endParaRPr>
          </a:p>
          <a:p>
            <a:pPr marL="0" indent="0">
              <a:buNone/>
            </a:pPr>
            <a:r>
              <a:rPr lang="ja-JP" altLang="en-US" sz="4000" dirty="0">
                <a:effectLst>
                  <a:outerShdw blurRad="38100" dist="38100" dir="2700000" algn="tl">
                    <a:srgbClr val="000000">
                      <a:alpha val="43137"/>
                    </a:srgbClr>
                  </a:outerShdw>
                </a:effectLst>
              </a:rPr>
              <a:t>　その場合はページを読み込み直すか、開発者ツールの</a:t>
            </a:r>
            <a:r>
              <a:rPr lang="en-US" altLang="ja-JP" sz="4000" dirty="0">
                <a:effectLst>
                  <a:outerShdw blurRad="38100" dist="38100" dir="2700000" algn="tl">
                    <a:srgbClr val="000000">
                      <a:alpha val="43137"/>
                    </a:srgbClr>
                  </a:outerShdw>
                </a:effectLst>
              </a:rPr>
              <a:t>console</a:t>
            </a:r>
            <a:r>
              <a:rPr lang="ja-JP" altLang="en-US" sz="4000" dirty="0">
                <a:effectLst>
                  <a:outerShdw blurRad="38100" dist="38100" dir="2700000" algn="tl">
                    <a:srgbClr val="000000">
                      <a:alpha val="43137"/>
                    </a:srgbClr>
                  </a:outerShdw>
                </a:effectLst>
              </a:rPr>
              <a:t>で </a:t>
            </a:r>
            <a:r>
              <a:rPr lang="en-US" altLang="ja-JP" sz="4000" dirty="0" err="1">
                <a:effectLst>
                  <a:outerShdw blurRad="38100" dist="38100" dir="2700000" algn="tl">
                    <a:srgbClr val="000000">
                      <a:alpha val="43137"/>
                    </a:srgbClr>
                  </a:outerShdw>
                </a:effectLst>
              </a:rPr>
              <a:t>ipt_num.value</a:t>
            </a:r>
            <a:r>
              <a:rPr lang="en-US" altLang="ja-JP" sz="4000" dirty="0">
                <a:effectLst>
                  <a:outerShdw blurRad="38100" dist="38100" dir="2700000" algn="tl">
                    <a:srgbClr val="000000">
                      <a:alpha val="43137"/>
                    </a:srgbClr>
                  </a:outerShdw>
                </a:effectLst>
              </a:rPr>
              <a:t> = 0;</a:t>
            </a:r>
            <a:r>
              <a:rPr lang="ja-JP" altLang="en-US" sz="4000" dirty="0">
                <a:effectLst>
                  <a:outerShdw blurRad="38100" dist="38100" dir="2700000" algn="tl">
                    <a:srgbClr val="000000">
                      <a:alpha val="43137"/>
                    </a:srgbClr>
                  </a:outerShdw>
                </a:effectLst>
              </a:rPr>
              <a:t>と入力しエンターを押すことで変更できます</a:t>
            </a:r>
            <a:r>
              <a:rPr lang="en-US" altLang="ja-JP" sz="4000" dirty="0">
                <a:effectLst>
                  <a:outerShdw blurRad="38100" dist="38100" dir="2700000" algn="tl">
                    <a:srgbClr val="000000">
                      <a:alpha val="43137"/>
                    </a:srgbClr>
                  </a:outerShdw>
                </a:effectLst>
              </a:rPr>
              <a:t>(</a:t>
            </a:r>
            <a:r>
              <a:rPr lang="en-US" altLang="ja-JP" sz="4000" dirty="0" err="1">
                <a:effectLst>
                  <a:outerShdw blurRad="38100" dist="38100" dir="2700000" algn="tl">
                    <a:srgbClr val="000000">
                      <a:alpha val="43137"/>
                    </a:srgbClr>
                  </a:outerShdw>
                </a:effectLst>
              </a:rPr>
              <a:t>Chrome,Firefox,Edge</a:t>
            </a:r>
            <a:r>
              <a:rPr lang="ja-JP" altLang="en-US" sz="4000" dirty="0">
                <a:effectLst>
                  <a:outerShdw blurRad="38100" dist="38100" dir="2700000" algn="tl">
                    <a:srgbClr val="000000">
                      <a:alpha val="43137"/>
                    </a:srgbClr>
                  </a:outerShdw>
                </a:effectLst>
              </a:rPr>
              <a:t>の図</a:t>
            </a:r>
            <a:r>
              <a:rPr lang="en-US" altLang="ja-JP" sz="4000" dirty="0">
                <a:effectLst>
                  <a:outerShdw blurRad="38100" dist="38100" dir="2700000" algn="tl">
                    <a:srgbClr val="000000">
                      <a:alpha val="43137"/>
                    </a:srgbClr>
                  </a:outerShdw>
                </a:effectLst>
              </a:rPr>
              <a:t>)</a:t>
            </a:r>
          </a:p>
        </p:txBody>
      </p:sp>
      <p:pic>
        <p:nvPicPr>
          <p:cNvPr id="4" name="図 3"/>
          <p:cNvPicPr>
            <a:picLocks noChangeAspect="1"/>
          </p:cNvPicPr>
          <p:nvPr/>
        </p:nvPicPr>
        <p:blipFill>
          <a:blip r:embed="rId2"/>
          <a:stretch>
            <a:fillRect/>
          </a:stretch>
        </p:blipFill>
        <p:spPr>
          <a:xfrm>
            <a:off x="8009106" y="5112305"/>
            <a:ext cx="4182894" cy="2512326"/>
          </a:xfrm>
          <a:prstGeom prst="rect">
            <a:avLst/>
          </a:prstGeom>
        </p:spPr>
      </p:pic>
      <p:pic>
        <p:nvPicPr>
          <p:cNvPr id="6" name="図 5"/>
          <p:cNvPicPr>
            <a:picLocks noChangeAspect="1"/>
          </p:cNvPicPr>
          <p:nvPr/>
        </p:nvPicPr>
        <p:blipFill>
          <a:blip r:embed="rId3"/>
          <a:stretch>
            <a:fillRect/>
          </a:stretch>
        </p:blipFill>
        <p:spPr>
          <a:xfrm>
            <a:off x="-122247" y="4860891"/>
            <a:ext cx="3705225" cy="2395943"/>
          </a:xfrm>
          <a:prstGeom prst="rect">
            <a:avLst/>
          </a:prstGeom>
        </p:spPr>
      </p:pic>
      <p:pic>
        <p:nvPicPr>
          <p:cNvPr id="7" name="図 6"/>
          <p:cNvPicPr>
            <a:picLocks noChangeAspect="1"/>
          </p:cNvPicPr>
          <p:nvPr/>
        </p:nvPicPr>
        <p:blipFill>
          <a:blip r:embed="rId4"/>
          <a:stretch>
            <a:fillRect/>
          </a:stretch>
        </p:blipFill>
        <p:spPr>
          <a:xfrm>
            <a:off x="3582978" y="4860890"/>
            <a:ext cx="4257514" cy="3015157"/>
          </a:xfrm>
          <a:prstGeom prst="rect">
            <a:avLst/>
          </a:prstGeom>
        </p:spPr>
      </p:pic>
    </p:spTree>
    <p:extLst>
      <p:ext uri="{BB962C8B-B14F-4D97-AF65-F5344CB8AC3E}">
        <p14:creationId xmlns:p14="http://schemas.microsoft.com/office/powerpoint/2010/main" val="2424729749"/>
      </p:ext>
    </p:extLst>
  </p:cSld>
  <p:clrMapOvr>
    <a:masterClrMapping/>
  </p:clrMapOvr>
</p:sld>
</file>

<file path=ppt/theme/theme1.xml><?xml version="1.0" encoding="utf-8"?>
<a:theme xmlns:a="http://schemas.openxmlformats.org/drawingml/2006/main" name="ベルリン">
  <a:themeElements>
    <a:clrScheme name="ベルリン">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ベルリン">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ベルリン">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TM04033917[[fn=ベルリン]]</Template>
  <TotalTime>71</TotalTime>
  <Words>541</Words>
  <Application>Microsoft Office PowerPoint</Application>
  <PresentationFormat>ワイド画面</PresentationFormat>
  <Paragraphs>52</Paragraphs>
  <Slides>11</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11</vt:i4>
      </vt:variant>
    </vt:vector>
  </HeadingPairs>
  <TitlesOfParts>
    <vt:vector size="14" baseType="lpstr">
      <vt:lpstr>Arial</vt:lpstr>
      <vt:lpstr>Trebuchet MS</vt:lpstr>
      <vt:lpstr>ベルリン</vt:lpstr>
      <vt:lpstr>ピザシェアリング 解説書</vt:lpstr>
      <vt:lpstr>ゲーム説明</vt:lpstr>
      <vt:lpstr>攻略に必要なもの</vt:lpstr>
      <vt:lpstr>ちょっとした数学の雑学</vt:lpstr>
      <vt:lpstr>ゼロ除算(Division by zero)</vt:lpstr>
      <vt:lpstr>攻略１</vt:lpstr>
      <vt:lpstr>攻略２</vt:lpstr>
      <vt:lpstr>攻略３</vt:lpstr>
      <vt:lpstr>備考</vt:lpstr>
      <vt:lpstr>最後に</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ピザシェアリング 解説書</dc:title>
  <dc:creator>ka-</dc:creator>
  <cp:lastModifiedBy>k a_</cp:lastModifiedBy>
  <cp:revision>24</cp:revision>
  <dcterms:created xsi:type="dcterms:W3CDTF">2021-05-20T14:31:13Z</dcterms:created>
  <dcterms:modified xsi:type="dcterms:W3CDTF">2024-12-07T10:08:45Z</dcterms:modified>
</cp:coreProperties>
</file>