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4"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4T08:52:14.305"/>
    </inkml:context>
    <inkml:brush xml:id="br0">
      <inkml:brushProperty name="width" value="0.035" units="cm"/>
      <inkml:brushProperty name="height" value="0.035" units="cm"/>
      <inkml:brushProperty name="color" value="#E71224"/>
    </inkml:brush>
  </inkml:definitions>
  <inkml:trace contextRef="#ctx0" brushRef="#br0">1254 1 24575,'-3'0'0,"0"1"0,-1-1 0,1 1 0,0 0 0,0 0 0,0 0 0,0 1 0,0-1 0,0 1 0,0-1 0,0 1 0,0 0 0,1 0 0,-3 3 0,1-2 0,0 0 0,0 0 0,-1 0 0,1 0 0,0-1 0,-7 2 0,-14 5 0,-1-2 0,0-1 0,0-1 0,0-1 0,-45 1 0,-392-7 0,449 3 0,0 0 0,1 1 0,-1 0 0,0 1 0,1 0 0,-20 9 0,-72 39 0,19-9 0,13-2 0,13-7 0,55-31 0,-1 1 0,1 0 0,0 1 0,0-1 0,0 1 0,0 0 0,0 0 0,1 1 0,-5 4 0,7-6 0,1 0 0,-1 0 0,0 0 0,1 0 0,0 0 0,-1 0 0,1 1 0,1-1 0,-1 0 0,0 1 0,1-1 0,-1 1 0,1-1 0,0 0 0,1 1 0,-1-1 0,0 1 0,2 3 0,2 15 0,-1-6 0,0-1 0,1 1 0,1-1 0,11 25 0,-13-35 0,0-1 0,0 1 0,0-1 0,0 0 0,1 0 0,0 0 0,-1 0 0,2-1 0,-1 1 0,0-1 0,1 0 0,-1 0 0,1-1 0,0 1 0,0-1 0,0 0 0,0-1 0,6 2 0,-2-1 0,0-1 0,0 0 0,0 0 0,0-1 0,0 0 0,0-1 0,13-2 0,64-19 0,-59 14 0,35-6 0,-3 9 0,118 4 0,-79 3 0,-84-1 0,-1 0 0,0 2 0,0-1 0,0 2 0,-1 0 0,17 6 0,-15-4 0,0-1 0,1-1 0,-1 0 0,27 3 0,247-5 0,-139-4 0,-112 3 0,55 11 0,-54-6 0,51 1 0,24-9 0,82 4 0,-116 10 0,-51-7 0,45 3 0,-43-7 0,15 0 0,85 12 0,-70-5 0,1-3 0,117-6 0,-67-1 0,403 2 0,-506 0 0,1 0 0,-1-1 0,0 0 0,1 0 0,-1-1 0,0 0 0,0 0 0,0-1 0,0 0 0,0-1 0,-1 0 0,1 0 0,10-8 0,-12 7 0,-1 0 0,-1 0 0,1 0 0,-1 0 0,0-1 0,0 0 0,0 0 0,-1 0 0,0 0 0,0 0 0,-1-1 0,1 1 0,-1-1 0,-1 0 0,1 1 0,-1-1 0,0-8 0,1-5 0,-2 0 0,-2-32 0,1 45 0,0 0 0,-1 0 0,1 0 0,-1 0 0,-1 0 0,0 0 0,0 1 0,0-1 0,0 1 0,-7-9 0,-2 0 0,-1-1 0,0 2 0,-1 0 0,-24-19 0,24 22 0,0 1 0,0 0 0,-1 1 0,0 1 0,-1 0 0,0 1 0,0 1 0,-1 0 0,0 2 0,0 0 0,0 0 0,0 2 0,0 0 0,-26 0 0,-1011 4 0,1033-3 0,-1-1 0,-39-10 0,12 2 0,-63-17 0,20 4 0,44 12 0,28 5 0,-1 2 0,1 1 0,-26-2 0,-82 6-1365,106-1-5461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4T08:52:17.016"/>
    </inkml:context>
    <inkml:brush xml:id="br0">
      <inkml:brushProperty name="width" value="0.035" units="cm"/>
      <inkml:brushProperty name="height" value="0.035" units="cm"/>
      <inkml:brushProperty name="color" value="#E71224"/>
    </inkml:brush>
  </inkml:definitions>
  <inkml:trace contextRef="#ctx0" brushRef="#br0">30 70 24575,'4'0'0,"2"-4"0,-5-2 0,-2-4 0,-6 0 0,-5 1 0,-2-2 0,7 1 0,9 2 0,3 7 0,6 3 0,5 2 0,0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4T08:52:36.344"/>
    </inkml:context>
    <inkml:brush xml:id="br0">
      <inkml:brushProperty name="width" value="0.035" units="cm"/>
      <inkml:brushProperty name="height" value="0.035" units="cm"/>
      <inkml:brushProperty name="color" value="#E71224"/>
    </inkml:brush>
  </inkml:definitions>
  <inkml:trace contextRef="#ctx0" brushRef="#br0">880 185 24575,'-20'-2'0,"0"0"0,0-1 0,0 0 0,1-2 0,-25-9 0,-3 0 0,25 9 0,-1 1 0,-29-2 0,-31-5 0,39 5 0,0 1 0,-1 2 0,-76 6 0,25-1 0,67-3 0,17 0 0,1 0 0,-1 1 0,0 1 0,-19 3 0,29-4 0,-1 1 0,1 0 0,-1 0 0,1 0 0,0 0 0,-1 0 0,1 0 0,0 0 0,0 1 0,0-1 0,0 1 0,0 0 0,0-1 0,1 1 0,-1 0 0,0 0 0,1 0 0,0 0 0,-1 0 0,1 1 0,0-1 0,0 0 0,0 1 0,0-1 0,1 0 0,-2 5 0,-1 22 0,2-1 0,0 1 0,5 40 0,-1 9 0,-3-55 0,-1-14 0,1 0 0,0 0 0,1 0 0,0 0 0,2 12 0,-2-19 0,0 1 0,0-1 0,0 0 0,0 0 0,0 0 0,0 0 0,1 0 0,-1 0 0,1 0 0,-1 0 0,1 0 0,0-1 0,-1 1 0,1-1 0,0 1 0,0-1 0,0 0 0,0 0 0,0 0 0,1 0 0,-1 0 0,0 0 0,0-1 0,1 1 0,2 0 0,11 1 0,0-1 0,0 0 0,0-1 0,0 0 0,0-2 0,0 0 0,0 0 0,0-2 0,0 0 0,-1-1 0,0 0 0,20-11 0,-24 12 0,0 0 0,-1 0 0,1 1 0,1 1 0,-1 0 0,22-1 0,72 4 0,-45 2 0,428-3 0,-470 1 0,1 1 0,-1 0 0,19 6 0,-17-3 0,0-1 0,27 1 0,494-3 0,-261-5 0,-251 3 0,0 1 0,0 1 0,48 11 0,-55-8 0,13 4 0,0-1 0,1-2 0,56 3 0,474-11 0,-541 1 0,1-1 0,29-8 0,-27 5 0,43-3 0,110 10 0,74-4 0,-244 0 0,-1 0 0,0-1 0,1 0 0,-1 0 0,0-1 0,-1-1 0,1 0 0,10-7 0,-11 7 0,0-1 0,0 1 0,1 1 0,0 0 0,0 0 0,0 1 0,1 0 0,16-2 0,27 6 0,-43 0 0,-1 0 0,1-1 0,0 0 0,-1-1 0,1 0 0,19-5 0,-29 6 0,0-1 0,1 1 0,-1-1 0,0 1 0,0-1 0,0 0 0,1 0 0,-1 0 0,0 0 0,0 0 0,0 0 0,0 0 0,0 0 0,-1 0 0,1 0 0,0 0 0,0 0 0,-1-1 0,1 1 0,-1 0 0,1-1 0,0-1 0,-1 0 0,0 0 0,1-1 0,-1 1 0,-1-1 0,1 1 0,0 0 0,-1-1 0,1 1 0,-2-4 0,-2-4 0,-1 0 0,1 0 0,-2 0 0,-9-15 0,-32-33 0,29 37 0,-21-32 0,35 46 0,-1 0 0,1 0 0,1 0 0,0 0 0,0-1 0,0 1 0,1-1 0,-2-14 0,4 19 0,0 0 0,-1 0 0,1 0 0,-1 0 0,0-1 0,-1 1 0,1 0 0,0 1 0,-1-1 0,0 0 0,0 0 0,-4-4 0,4 5 0,-1 1 0,0 0 0,1 0 0,-1 0 0,0 0 0,0 1 0,0-1 0,0 1 0,0 0 0,-1 0 0,1 0 0,0 0 0,-1 0 0,1 1 0,0 0 0,-5-1 0,-6 2 0,0 0 0,-1 1 0,1 1 0,0 0 0,0 0 0,1 2 0,-1 0 0,1 0 0,-20 12 0,-43 15 0,54-24 0,0-2 0,-1-1 0,0 0 0,0-2 0,-43 2 0,-936-7 0,983 3 0,0 1 0,-35 8 0,34-5 0,-1-2 0,-25 2 0,-513-4 0,271-3 0,285 2 0,-30 0 0,0 1 0,0 1 0,-55 11 0,66-9 0,0-1 0,0-1 0,-38-2 0,39-1 0,1 1 0,-1 1 0,1 1 0,-34 8 0,-9 3-1365,43-11-5461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365418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512139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821035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a:t>マスター タイトルの書式設定</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53331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3912150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1160192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230509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649096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3975962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698393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529289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1328177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30527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Date Placeholder 2"/>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3"/>
          <p:cNvSpPr>
            <a:spLocks noGrp="1"/>
          </p:cNvSpPr>
          <p:nvPr>
            <p:ph type="ftr" sz="quarter" idx="11"/>
          </p:nvPr>
        </p:nvSpPr>
        <p:spPr/>
        <p:txBody>
          <a:bodyPr/>
          <a:lstStyle/>
          <a:p>
            <a:endParaRPr kumimoji="1" lang="ja-JP" altLang="en-US"/>
          </a:p>
        </p:txBody>
      </p:sp>
      <p:sp>
        <p:nvSpPr>
          <p:cNvPr id="6" name="Slide Number Placeholder 4"/>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3730018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2"/>
          <p:cNvSpPr>
            <a:spLocks noGrp="1"/>
          </p:cNvSpPr>
          <p:nvPr>
            <p:ph type="ftr" sz="quarter" idx="11"/>
          </p:nvPr>
        </p:nvSpPr>
        <p:spPr/>
        <p:txBody>
          <a:bodyPr/>
          <a:lstStyle/>
          <a:p>
            <a:endParaRPr kumimoji="1" lang="ja-JP" altLang="en-US"/>
          </a:p>
        </p:txBody>
      </p:sp>
      <p:sp>
        <p:nvSpPr>
          <p:cNvPr id="6" name="Slide Number Placeholder 3"/>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4695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7" name="Date Placeholder 4"/>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5" name="Footer Placeholder 5"/>
          <p:cNvSpPr>
            <a:spLocks noGrp="1"/>
          </p:cNvSpPr>
          <p:nvPr>
            <p:ph type="ftr" sz="quarter" idx="11"/>
          </p:nvPr>
        </p:nvSpPr>
        <p:spPr/>
        <p:txBody>
          <a:bodyPr/>
          <a:lstStyle/>
          <a:p>
            <a:endParaRPr kumimoji="1" lang="ja-JP" altLang="en-US"/>
          </a:p>
        </p:txBody>
      </p:sp>
      <p:sp>
        <p:nvSpPr>
          <p:cNvPr id="6" name="Slide Number Placeholder 6"/>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129627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A2092C8-4B7E-4CD8-8B05-0035D14F8043}" type="datetimeFigureOut">
              <a:rPr kumimoji="1" lang="ja-JP" altLang="en-US" smtClean="0"/>
              <a:t>2024/12/7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27367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A2092C8-4B7E-4CD8-8B05-0035D14F8043}" type="datetimeFigureOut">
              <a:rPr kumimoji="1" lang="ja-JP" altLang="en-US" smtClean="0"/>
              <a:t>2024/12/7</a:t>
            </a:fld>
            <a:endParaRPr kumimoji="1" lang="ja-JP"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kumimoji="1" lang="ja-JP" alt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896E2DB-79A3-4EB6-B604-994014F92211}" type="slidenum">
              <a:rPr kumimoji="1" lang="ja-JP" altLang="en-US" smtClean="0"/>
              <a:t>‹#›</a:t>
            </a:fld>
            <a:endParaRPr kumimoji="1" lang="ja-JP" altLang="en-US"/>
          </a:p>
        </p:txBody>
      </p:sp>
    </p:spTree>
    <p:extLst>
      <p:ext uri="{BB962C8B-B14F-4D97-AF65-F5344CB8AC3E}">
        <p14:creationId xmlns:p14="http://schemas.microsoft.com/office/powerpoint/2010/main" val="868014707"/>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customXml" Target="../ink/ink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0256AA-1346-4AC1-A98F-921C3BD198A8}"/>
              </a:ext>
            </a:extLst>
          </p:cNvPr>
          <p:cNvSpPr>
            <a:spLocks noGrp="1"/>
          </p:cNvSpPr>
          <p:nvPr>
            <p:ph type="ctrTitle"/>
          </p:nvPr>
        </p:nvSpPr>
        <p:spPr/>
        <p:txBody>
          <a:bodyPr/>
          <a:lstStyle/>
          <a:p>
            <a:r>
              <a:rPr kumimoji="1" lang="ja-JP" altLang="en-US" dirty="0"/>
              <a:t>ここはどこ？</a:t>
            </a:r>
            <a:br>
              <a:rPr kumimoji="1" lang="en-US" altLang="ja-JP" dirty="0"/>
            </a:br>
            <a:r>
              <a:rPr kumimoji="1" lang="ja-JP" altLang="en-US" dirty="0"/>
              <a:t>解説</a:t>
            </a:r>
            <a:r>
              <a:rPr kumimoji="1" lang="en-US" altLang="ja-JP" dirty="0"/>
              <a:t>PDF</a:t>
            </a:r>
            <a:endParaRPr kumimoji="1" lang="ja-JP" altLang="en-US" dirty="0"/>
          </a:p>
        </p:txBody>
      </p:sp>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p:txBody>
          <a:bodyPr/>
          <a:lstStyle/>
          <a:p>
            <a:r>
              <a:rPr kumimoji="1" lang="en-US" altLang="ja-JP" dirty="0">
                <a:solidFill>
                  <a:schemeClr val="tx1"/>
                </a:solidFill>
              </a:rPr>
              <a:t>344 30 </a:t>
            </a:r>
            <a:r>
              <a:rPr kumimoji="1" lang="ja-JP" altLang="en-US" dirty="0">
                <a:solidFill>
                  <a:schemeClr val="tx1"/>
                </a:solidFill>
              </a:rPr>
              <a:t>髙野直人</a:t>
            </a:r>
          </a:p>
        </p:txBody>
      </p:sp>
    </p:spTree>
    <p:extLst>
      <p:ext uri="{BB962C8B-B14F-4D97-AF65-F5344CB8AC3E}">
        <p14:creationId xmlns:p14="http://schemas.microsoft.com/office/powerpoint/2010/main" val="50013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756071" y="1348984"/>
            <a:ext cx="6836219" cy="5185981"/>
          </a:xfrm>
        </p:spPr>
        <p:txBody>
          <a:bodyPr>
            <a:normAutofit/>
          </a:bodyPr>
          <a:lstStyle/>
          <a:p>
            <a:pPr>
              <a:lnSpc>
                <a:spcPct val="150000"/>
              </a:lnSpc>
            </a:pPr>
            <a:r>
              <a:rPr lang="ja-JP" altLang="en-US" sz="2400" dirty="0">
                <a:solidFill>
                  <a:schemeClr val="tx1"/>
                </a:solidFill>
                <a:latin typeface="+mn-ea"/>
                <a:ea typeface="+mn-ea"/>
              </a:rPr>
              <a:t>ネットに写真をあげるとき、顔や看板が写っていなければ大丈夫だと思っていませんか？</a:t>
            </a:r>
            <a:endParaRPr lang="en-US" altLang="ja-JP" sz="2400" dirty="0">
              <a:solidFill>
                <a:schemeClr val="tx1"/>
              </a:solidFill>
              <a:latin typeface="+mn-ea"/>
              <a:ea typeface="+mn-ea"/>
            </a:endParaRPr>
          </a:p>
          <a:p>
            <a:pPr>
              <a:lnSpc>
                <a:spcPct val="150000"/>
              </a:lnSpc>
            </a:pPr>
            <a:endParaRPr lang="en-US" altLang="ja-JP" sz="2400" dirty="0">
              <a:solidFill>
                <a:schemeClr val="tx1"/>
              </a:solidFill>
              <a:latin typeface="+mn-ea"/>
              <a:ea typeface="+mn-ea"/>
            </a:endParaRPr>
          </a:p>
          <a:p>
            <a:pPr>
              <a:lnSpc>
                <a:spcPct val="150000"/>
              </a:lnSpc>
            </a:pPr>
            <a:r>
              <a:rPr lang="en-US" altLang="ja-JP" sz="2400" dirty="0">
                <a:solidFill>
                  <a:schemeClr val="tx1"/>
                </a:solidFill>
                <a:latin typeface="+mn-ea"/>
                <a:ea typeface="+mn-ea"/>
              </a:rPr>
              <a:t>T</a:t>
            </a:r>
            <a:r>
              <a:rPr lang="en-US" altLang="ja-JP" sz="2400" cap="none" dirty="0">
                <a:solidFill>
                  <a:schemeClr val="tx1"/>
                </a:solidFill>
                <a:latin typeface="+mn-ea"/>
                <a:ea typeface="+mn-ea"/>
              </a:rPr>
              <a:t>witter</a:t>
            </a:r>
            <a:r>
              <a:rPr lang="ja-JP" altLang="en-US" sz="2400" dirty="0">
                <a:solidFill>
                  <a:schemeClr val="tx1"/>
                </a:solidFill>
                <a:latin typeface="+mn-ea"/>
                <a:ea typeface="+mn-ea"/>
              </a:rPr>
              <a:t>やインスタグラムなどのサービスは画像に含まれる情報を適切に処理してから公開するため問題ありませんが、それ以外のサービスだと思わぬ情報が残っているかもしれません</a:t>
            </a:r>
            <a:r>
              <a:rPr lang="en-US" altLang="ja-JP" sz="2400" dirty="0">
                <a:solidFill>
                  <a:schemeClr val="tx1"/>
                </a:solidFill>
                <a:latin typeface="+mn-ea"/>
                <a:ea typeface="+mn-ea"/>
              </a:rPr>
              <a:t>……</a:t>
            </a:r>
          </a:p>
          <a:p>
            <a:pPr>
              <a:lnSpc>
                <a:spcPct val="150000"/>
              </a:lnSpc>
            </a:pPr>
            <a:endParaRPr lang="en-US" altLang="ja-JP" sz="2400" dirty="0">
              <a:solidFill>
                <a:schemeClr val="tx1"/>
              </a:solidFill>
              <a:latin typeface="+mn-ea"/>
              <a:ea typeface="+mn-ea"/>
            </a:endParaRPr>
          </a:p>
          <a:p>
            <a:endParaRPr lang="en-US" altLang="ja-JP" sz="2400" dirty="0">
              <a:solidFill>
                <a:schemeClr val="tx1"/>
              </a:solidFill>
              <a:latin typeface="+mn-ea"/>
              <a:ea typeface="+mn-ea"/>
            </a:endParaRP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a:t>
            </a:r>
            <a:r>
              <a:rPr lang="ja-JP" altLang="en-US" sz="2800" dirty="0">
                <a:solidFill>
                  <a:schemeClr val="tx1"/>
                </a:solidFill>
              </a:rPr>
              <a:t>ゲーム説明</a:t>
            </a:r>
          </a:p>
        </p:txBody>
      </p:sp>
      <p:pic>
        <p:nvPicPr>
          <p:cNvPr id="7" name="Google Shape;247;p30">
            <a:extLst>
              <a:ext uri="{FF2B5EF4-FFF2-40B4-BE49-F238E27FC236}">
                <a16:creationId xmlns:a16="http://schemas.microsoft.com/office/drawing/2014/main" id="{9EEC51C4-F3DF-44E0-8BBA-C4D2BA82B0CB}"/>
              </a:ext>
            </a:extLst>
          </p:cNvPr>
          <p:cNvPicPr preferRelativeResize="0"/>
          <p:nvPr/>
        </p:nvPicPr>
        <p:blipFill>
          <a:blip r:embed="rId2">
            <a:alphaModFix/>
          </a:blip>
          <a:stretch>
            <a:fillRect/>
          </a:stretch>
        </p:blipFill>
        <p:spPr>
          <a:xfrm>
            <a:off x="7961981" y="1348984"/>
            <a:ext cx="3590577" cy="4787425"/>
          </a:xfrm>
          <a:prstGeom prst="rect">
            <a:avLst/>
          </a:prstGeom>
          <a:noFill/>
          <a:ln>
            <a:noFill/>
          </a:ln>
        </p:spPr>
      </p:pic>
    </p:spTree>
    <p:extLst>
      <p:ext uri="{BB962C8B-B14F-4D97-AF65-F5344CB8AC3E}">
        <p14:creationId xmlns:p14="http://schemas.microsoft.com/office/powerpoint/2010/main" val="2175675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a:t>
            </a:r>
            <a:r>
              <a:rPr lang="ja-JP" altLang="en-US" sz="2800" dirty="0">
                <a:solidFill>
                  <a:schemeClr val="tx1"/>
                </a:solidFill>
              </a:rPr>
              <a:t>攻略に必要なもの</a:t>
            </a:r>
          </a:p>
        </p:txBody>
      </p:sp>
      <p:sp>
        <p:nvSpPr>
          <p:cNvPr id="2" name="字幕 2">
            <a:extLst>
              <a:ext uri="{FF2B5EF4-FFF2-40B4-BE49-F238E27FC236}">
                <a16:creationId xmlns:a16="http://schemas.microsoft.com/office/drawing/2014/main" id="{0B9F16B4-9ECA-8530-87D5-9D780AF5904F}"/>
              </a:ext>
            </a:extLst>
          </p:cNvPr>
          <p:cNvSpPr>
            <a:spLocks noGrp="1"/>
          </p:cNvSpPr>
          <p:nvPr>
            <p:ph type="subTitle" idx="1"/>
          </p:nvPr>
        </p:nvSpPr>
        <p:spPr>
          <a:xfrm>
            <a:off x="369888" y="1204913"/>
            <a:ext cx="10316585" cy="3916362"/>
          </a:xfrm>
        </p:spPr>
        <p:txBody>
          <a:bodyPr>
            <a:normAutofit/>
          </a:bodyPr>
          <a:lstStyle/>
          <a:p>
            <a:r>
              <a:rPr lang="ja-JP" altLang="en-US" sz="2400" cap="none" dirty="0">
                <a:solidFill>
                  <a:schemeClr val="tx1"/>
                </a:solidFill>
              </a:rPr>
              <a:t>・ブラウザ</a:t>
            </a:r>
            <a:r>
              <a:rPr lang="en-US" altLang="ja-JP" sz="2400" cap="none" dirty="0">
                <a:solidFill>
                  <a:schemeClr val="tx1"/>
                </a:solidFill>
              </a:rPr>
              <a:t>(</a:t>
            </a:r>
            <a:r>
              <a:rPr lang="en-US" altLang="ja-JP" sz="2400" cap="none" dirty="0" err="1">
                <a:solidFill>
                  <a:schemeClr val="tx1"/>
                </a:solidFill>
              </a:rPr>
              <a:t>Chrome,Firefox,Edge</a:t>
            </a:r>
            <a:r>
              <a:rPr lang="ja-JP" altLang="en-US" sz="2400" cap="none" dirty="0">
                <a:solidFill>
                  <a:schemeClr val="tx1"/>
                </a:solidFill>
              </a:rPr>
              <a:t>のいずれかを使用してください</a:t>
            </a:r>
            <a:r>
              <a:rPr lang="en-US" altLang="ja-JP" sz="2400" cap="none" dirty="0">
                <a:solidFill>
                  <a:schemeClr val="tx1"/>
                </a:solidFill>
              </a:rPr>
              <a:t>)</a:t>
            </a:r>
          </a:p>
          <a:p>
            <a:endParaRPr lang="en-US" altLang="ja-JP" sz="2400" cap="none" dirty="0">
              <a:solidFill>
                <a:schemeClr val="tx1"/>
              </a:solidFill>
            </a:endParaRPr>
          </a:p>
          <a:p>
            <a:r>
              <a:rPr kumimoji="1" lang="ja-JP" altLang="en-US" sz="2400" cap="none" dirty="0">
                <a:solidFill>
                  <a:schemeClr val="tx1"/>
                </a:solidFill>
              </a:rPr>
              <a:t>・一般的なマウスとキーボード操作の知識</a:t>
            </a:r>
            <a:endParaRPr kumimoji="1" lang="en-US" altLang="ja-JP" sz="2400" cap="none" dirty="0">
              <a:solidFill>
                <a:schemeClr val="tx1"/>
              </a:solidFill>
            </a:endParaRPr>
          </a:p>
          <a:p>
            <a:endParaRPr lang="en-US" altLang="ja-JP" sz="2400" cap="none" dirty="0">
              <a:solidFill>
                <a:schemeClr val="tx1"/>
              </a:solidFill>
            </a:endParaRPr>
          </a:p>
          <a:p>
            <a:r>
              <a:rPr kumimoji="1" lang="ja-JP" altLang="en-US" sz="2400" cap="none" dirty="0">
                <a:solidFill>
                  <a:schemeClr val="tx1"/>
                </a:solidFill>
              </a:rPr>
              <a:t>・ちょっとした写真の知識</a:t>
            </a:r>
            <a:endParaRPr kumimoji="1" lang="en-US" altLang="ja-JP" sz="2400" cap="none" dirty="0">
              <a:solidFill>
                <a:schemeClr val="tx1"/>
              </a:solidFill>
            </a:endParaRPr>
          </a:p>
        </p:txBody>
      </p:sp>
    </p:spTree>
    <p:extLst>
      <p:ext uri="{BB962C8B-B14F-4D97-AF65-F5344CB8AC3E}">
        <p14:creationId xmlns:p14="http://schemas.microsoft.com/office/powerpoint/2010/main" val="4265837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369141" y="1205503"/>
            <a:ext cx="6816749" cy="5333842"/>
          </a:xfrm>
        </p:spPr>
        <p:txBody>
          <a:bodyPr>
            <a:normAutofit/>
          </a:bodyPr>
          <a:lstStyle/>
          <a:p>
            <a:r>
              <a:rPr lang="en-US" altLang="ja-JP" sz="2400" dirty="0">
                <a:solidFill>
                  <a:schemeClr val="tx1"/>
                </a:solidFill>
              </a:rPr>
              <a:t>EXIF</a:t>
            </a:r>
            <a:r>
              <a:rPr lang="en-US" altLang="ja-JP" sz="2400" cap="none" dirty="0">
                <a:solidFill>
                  <a:schemeClr val="tx1"/>
                </a:solidFill>
              </a:rPr>
              <a:t>(</a:t>
            </a:r>
            <a:r>
              <a:rPr lang="en-US" altLang="ja-JP" sz="2400" cap="none" dirty="0">
                <a:solidFill>
                  <a:srgbClr val="FFFF00"/>
                </a:solidFill>
              </a:rPr>
              <a:t>Ex</a:t>
            </a:r>
            <a:r>
              <a:rPr lang="en-US" altLang="ja-JP" sz="2400" cap="none" dirty="0">
                <a:solidFill>
                  <a:schemeClr val="tx1"/>
                </a:solidFill>
              </a:rPr>
              <a:t>changeable </a:t>
            </a:r>
            <a:r>
              <a:rPr lang="en-US" altLang="ja-JP" sz="2400" cap="none" dirty="0">
                <a:solidFill>
                  <a:srgbClr val="FFFF00"/>
                </a:solidFill>
              </a:rPr>
              <a:t>I</a:t>
            </a:r>
            <a:r>
              <a:rPr lang="en-US" altLang="ja-JP" sz="2400" cap="none" dirty="0">
                <a:solidFill>
                  <a:schemeClr val="tx1"/>
                </a:solidFill>
              </a:rPr>
              <a:t>mage File </a:t>
            </a:r>
            <a:r>
              <a:rPr lang="en-US" altLang="ja-JP" sz="2400" cap="none" dirty="0">
                <a:solidFill>
                  <a:srgbClr val="FFFF00"/>
                </a:solidFill>
              </a:rPr>
              <a:t>F</a:t>
            </a:r>
            <a:r>
              <a:rPr lang="en-US" altLang="ja-JP" sz="2400" cap="none" dirty="0">
                <a:solidFill>
                  <a:schemeClr val="tx1"/>
                </a:solidFill>
              </a:rPr>
              <a:t>ormat)</a:t>
            </a:r>
            <a:r>
              <a:rPr lang="ja-JP" altLang="en-US" sz="2400" cap="none" dirty="0">
                <a:solidFill>
                  <a:schemeClr val="tx1"/>
                </a:solidFill>
              </a:rPr>
              <a:t>とは、撮影した画像に撮影日時や撮影場所などの情報を埋め込むための規格のひとつです。</a:t>
            </a:r>
            <a:endParaRPr lang="en-US" altLang="ja-JP" sz="2400" cap="none" dirty="0">
              <a:solidFill>
                <a:schemeClr val="tx1"/>
              </a:solidFill>
            </a:endParaRPr>
          </a:p>
          <a:p>
            <a:r>
              <a:rPr lang="ja-JP" altLang="en-US" sz="2400" cap="none" dirty="0">
                <a:solidFill>
                  <a:schemeClr val="tx1"/>
                </a:solidFill>
              </a:rPr>
              <a:t> </a:t>
            </a:r>
            <a:endParaRPr lang="en-US" altLang="ja-JP" sz="2400" cap="none" dirty="0">
              <a:solidFill>
                <a:schemeClr val="tx1"/>
              </a:solidFill>
            </a:endParaRPr>
          </a:p>
          <a:p>
            <a:r>
              <a:rPr lang="ja-JP" altLang="en-US" sz="2400" cap="none" dirty="0">
                <a:solidFill>
                  <a:schemeClr val="tx1"/>
                </a:solidFill>
              </a:rPr>
              <a:t>この規格に沿って埋め込まれた情報が</a:t>
            </a:r>
            <a:r>
              <a:rPr lang="en-US" altLang="ja-JP" sz="2400" cap="none" dirty="0">
                <a:solidFill>
                  <a:schemeClr val="tx1"/>
                </a:solidFill>
              </a:rPr>
              <a:t>EXIF</a:t>
            </a:r>
            <a:r>
              <a:rPr lang="ja-JP" altLang="en-US" sz="2400" cap="none" dirty="0">
                <a:solidFill>
                  <a:schemeClr val="tx1"/>
                </a:solidFill>
              </a:rPr>
              <a:t>情報です。</a:t>
            </a:r>
            <a:endParaRPr lang="en-US" altLang="ja-JP" sz="2400" cap="none" dirty="0">
              <a:solidFill>
                <a:schemeClr val="tx1"/>
              </a:solidFill>
            </a:endParaRPr>
          </a:p>
          <a:p>
            <a:endParaRPr lang="en-US" altLang="ja-JP" sz="2400" cap="none" dirty="0">
              <a:solidFill>
                <a:schemeClr val="tx1"/>
              </a:solidFill>
            </a:endParaRPr>
          </a:p>
          <a:p>
            <a:r>
              <a:rPr lang="ja-JP" altLang="en-US" sz="2400" cap="none" dirty="0">
                <a:solidFill>
                  <a:schemeClr val="tx1"/>
                </a:solidFill>
              </a:rPr>
              <a:t>画像に埋め込まれた</a:t>
            </a:r>
            <a:r>
              <a:rPr lang="en-US" altLang="ja-JP" sz="2400" cap="none" dirty="0">
                <a:solidFill>
                  <a:schemeClr val="tx1"/>
                </a:solidFill>
              </a:rPr>
              <a:t>EXIF</a:t>
            </a:r>
            <a:r>
              <a:rPr lang="ja-JP" altLang="en-US" sz="2400" cap="none" dirty="0">
                <a:solidFill>
                  <a:schemeClr val="tx1"/>
                </a:solidFill>
              </a:rPr>
              <a:t>情報を見るサイトやソフトもあるので、ネット上に写真を上げる際には、</a:t>
            </a:r>
            <a:r>
              <a:rPr lang="en-US" altLang="ja-JP" sz="2400" cap="none" dirty="0">
                <a:solidFill>
                  <a:schemeClr val="tx1"/>
                </a:solidFill>
              </a:rPr>
              <a:t>EXIF</a:t>
            </a:r>
            <a:r>
              <a:rPr lang="ja-JP" altLang="en-US" sz="2400" cap="none" dirty="0">
                <a:solidFill>
                  <a:schemeClr val="tx1"/>
                </a:solidFill>
              </a:rPr>
              <a:t>情報を削除するソフトを使用することをお勧めします。</a:t>
            </a:r>
            <a:endParaRPr lang="en-US" altLang="ja-JP" sz="2400" cap="none" dirty="0">
              <a:solidFill>
                <a:schemeClr val="tx1"/>
              </a:solidFill>
            </a:endParaRP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a:t>
            </a:r>
            <a:r>
              <a:rPr lang="en-US" altLang="ja-JP" sz="2800" dirty="0">
                <a:solidFill>
                  <a:schemeClr val="tx1"/>
                </a:solidFill>
              </a:rPr>
              <a:t> EXIF</a:t>
            </a:r>
            <a:r>
              <a:rPr lang="ja-JP" altLang="en-US" sz="2800" dirty="0">
                <a:solidFill>
                  <a:schemeClr val="tx1"/>
                </a:solidFill>
              </a:rPr>
              <a:t>情報って？</a:t>
            </a:r>
          </a:p>
        </p:txBody>
      </p:sp>
      <p:pic>
        <p:nvPicPr>
          <p:cNvPr id="1026" name="Picture 2" descr="スマートフォンで写真を撮る人のイラスト（女性） | かわいいフリー素材集 いらすとや">
            <a:extLst>
              <a:ext uri="{FF2B5EF4-FFF2-40B4-BE49-F238E27FC236}">
                <a16:creationId xmlns:a16="http://schemas.microsoft.com/office/drawing/2014/main" id="{BE669B45-0B5A-2B74-F049-65DB643D9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6260" y="1714500"/>
            <a:ext cx="2503488"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719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369142" y="1205503"/>
            <a:ext cx="6653164" cy="3916565"/>
          </a:xfrm>
        </p:spPr>
        <p:txBody>
          <a:bodyPr>
            <a:normAutofit/>
          </a:bodyPr>
          <a:lstStyle/>
          <a:p>
            <a:r>
              <a:rPr lang="ja-JP" altLang="en-US" sz="2400" cap="none" dirty="0">
                <a:solidFill>
                  <a:schemeClr val="tx1"/>
                </a:solidFill>
              </a:rPr>
              <a:t>①写真を右クリックします。</a:t>
            </a:r>
            <a:endParaRPr lang="en-US" altLang="ja-JP" sz="2400" cap="none" dirty="0">
              <a:solidFill>
                <a:schemeClr val="tx1"/>
              </a:solidFill>
            </a:endParaRPr>
          </a:p>
          <a:p>
            <a:endParaRPr lang="ja-JP" altLang="en-US" sz="2400" cap="none" dirty="0">
              <a:solidFill>
                <a:schemeClr val="tx1"/>
              </a:solidFill>
            </a:endParaRPr>
          </a:p>
          <a:p>
            <a:r>
              <a:rPr lang="ja-JP" altLang="en-US" sz="2400" cap="none" dirty="0">
                <a:solidFill>
                  <a:schemeClr val="tx1"/>
                </a:solidFill>
              </a:rPr>
              <a:t>②名前を付けて画像を保存をクリックします。</a:t>
            </a:r>
            <a:endParaRPr kumimoji="1" lang="en-US" altLang="ja-JP" sz="2400" cap="none" dirty="0">
              <a:solidFill>
                <a:schemeClr val="tx1"/>
              </a:solidFill>
            </a:endParaRP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a:t>
            </a:r>
            <a:r>
              <a:rPr lang="ja-JP" altLang="en-US" sz="2800" dirty="0">
                <a:solidFill>
                  <a:schemeClr val="tx1"/>
                </a:solidFill>
              </a:rPr>
              <a:t>攻略１</a:t>
            </a:r>
            <a:endParaRPr lang="en-US" altLang="ja-JP" sz="2800" dirty="0">
              <a:solidFill>
                <a:schemeClr val="tx1"/>
              </a:solidFill>
            </a:endParaRPr>
          </a:p>
        </p:txBody>
      </p:sp>
      <p:pic>
        <p:nvPicPr>
          <p:cNvPr id="5" name="図 4">
            <a:extLst>
              <a:ext uri="{FF2B5EF4-FFF2-40B4-BE49-F238E27FC236}">
                <a16:creationId xmlns:a16="http://schemas.microsoft.com/office/drawing/2014/main" id="{83630824-C01E-459A-BF3A-CD2AB7C40CC3}"/>
              </a:ext>
            </a:extLst>
          </p:cNvPr>
          <p:cNvPicPr>
            <a:picLocks noChangeAspect="1"/>
          </p:cNvPicPr>
          <p:nvPr/>
        </p:nvPicPr>
        <p:blipFill>
          <a:blip r:embed="rId2"/>
          <a:stretch>
            <a:fillRect/>
          </a:stretch>
        </p:blipFill>
        <p:spPr>
          <a:xfrm>
            <a:off x="6984520" y="1350571"/>
            <a:ext cx="4838338" cy="4754088"/>
          </a:xfrm>
          <a:prstGeom prst="rect">
            <a:avLst/>
          </a:prstGeom>
        </p:spPr>
      </p:pic>
      <p:grpSp>
        <p:nvGrpSpPr>
          <p:cNvPr id="9" name="グループ化 8">
            <a:extLst>
              <a:ext uri="{FF2B5EF4-FFF2-40B4-BE49-F238E27FC236}">
                <a16:creationId xmlns:a16="http://schemas.microsoft.com/office/drawing/2014/main" id="{936B7937-35FD-4F37-0547-1525FEBD20D3}"/>
              </a:ext>
            </a:extLst>
          </p:cNvPr>
          <p:cNvGrpSpPr/>
          <p:nvPr/>
        </p:nvGrpSpPr>
        <p:grpSpPr>
          <a:xfrm>
            <a:off x="10114927" y="2927338"/>
            <a:ext cx="1229040" cy="232200"/>
            <a:chOff x="10114927" y="2927338"/>
            <a:chExt cx="1229040" cy="232200"/>
          </a:xfrm>
        </p:grpSpPr>
        <mc:AlternateContent xmlns:mc="http://schemas.openxmlformats.org/markup-compatibility/2006" xmlns:p14="http://schemas.microsoft.com/office/powerpoint/2010/main">
          <mc:Choice Requires="p14">
            <p:contentPart p14:bwMode="auto" r:id="rId3">
              <p14:nvContentPartPr>
                <p14:cNvPr id="7" name="インク 6">
                  <a:extLst>
                    <a:ext uri="{FF2B5EF4-FFF2-40B4-BE49-F238E27FC236}">
                      <a16:creationId xmlns:a16="http://schemas.microsoft.com/office/drawing/2014/main" id="{34A6AFD4-FDC5-85B8-243C-4E648DFC853E}"/>
                    </a:ext>
                  </a:extLst>
                </p14:cNvPr>
                <p14:cNvContentPartPr/>
                <p14:nvPr/>
              </p14:nvContentPartPr>
              <p14:xfrm>
                <a:off x="10114927" y="2927338"/>
                <a:ext cx="1229040" cy="232200"/>
              </p14:xfrm>
            </p:contentPart>
          </mc:Choice>
          <mc:Fallback xmlns="">
            <p:pic>
              <p:nvPicPr>
                <p:cNvPr id="7" name="インク 6">
                  <a:extLst>
                    <a:ext uri="{FF2B5EF4-FFF2-40B4-BE49-F238E27FC236}">
                      <a16:creationId xmlns:a16="http://schemas.microsoft.com/office/drawing/2014/main" id="{34A6AFD4-FDC5-85B8-243C-4E648DFC853E}"/>
                    </a:ext>
                  </a:extLst>
                </p:cNvPr>
                <p:cNvPicPr/>
                <p:nvPr/>
              </p:nvPicPr>
              <p:blipFill>
                <a:blip r:embed="rId4"/>
                <a:stretch>
                  <a:fillRect/>
                </a:stretch>
              </p:blipFill>
              <p:spPr>
                <a:xfrm>
                  <a:off x="10108807" y="2921218"/>
                  <a:ext cx="124128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インク 7">
                  <a:extLst>
                    <a:ext uri="{FF2B5EF4-FFF2-40B4-BE49-F238E27FC236}">
                      <a16:creationId xmlns:a16="http://schemas.microsoft.com/office/drawing/2014/main" id="{0E4DF81A-9CDA-3263-6D6B-2DF83DC06ED6}"/>
                    </a:ext>
                  </a:extLst>
                </p14:cNvPr>
                <p14:cNvContentPartPr/>
                <p14:nvPr/>
              </p14:nvContentPartPr>
              <p14:xfrm>
                <a:off x="10573927" y="2930218"/>
                <a:ext cx="18360" cy="25560"/>
              </p14:xfrm>
            </p:contentPart>
          </mc:Choice>
          <mc:Fallback xmlns="">
            <p:pic>
              <p:nvPicPr>
                <p:cNvPr id="8" name="インク 7">
                  <a:extLst>
                    <a:ext uri="{FF2B5EF4-FFF2-40B4-BE49-F238E27FC236}">
                      <a16:creationId xmlns:a16="http://schemas.microsoft.com/office/drawing/2014/main" id="{0E4DF81A-9CDA-3263-6D6B-2DF83DC06ED6}"/>
                    </a:ext>
                  </a:extLst>
                </p:cNvPr>
                <p:cNvPicPr/>
                <p:nvPr/>
              </p:nvPicPr>
              <p:blipFill>
                <a:blip r:embed="rId6"/>
                <a:stretch>
                  <a:fillRect/>
                </a:stretch>
              </p:blipFill>
              <p:spPr>
                <a:xfrm>
                  <a:off x="10567807" y="2924098"/>
                  <a:ext cx="30600" cy="37800"/>
                </a:xfrm>
                <a:prstGeom prst="rect">
                  <a:avLst/>
                </a:prstGeom>
              </p:spPr>
            </p:pic>
          </mc:Fallback>
        </mc:AlternateContent>
      </p:grpSp>
    </p:spTree>
    <p:extLst>
      <p:ext uri="{BB962C8B-B14F-4D97-AF65-F5344CB8AC3E}">
        <p14:creationId xmlns:p14="http://schemas.microsoft.com/office/powerpoint/2010/main" val="265916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369142" y="1205503"/>
            <a:ext cx="6992240" cy="3916565"/>
          </a:xfrm>
        </p:spPr>
        <p:txBody>
          <a:bodyPr>
            <a:normAutofit/>
          </a:bodyPr>
          <a:lstStyle/>
          <a:p>
            <a:r>
              <a:rPr lang="ja-JP" altLang="en-US" sz="2400" cap="none" dirty="0">
                <a:solidFill>
                  <a:schemeClr val="tx1"/>
                </a:solidFill>
              </a:rPr>
              <a:t>①エクスプローラーを開き、</a:t>
            </a:r>
            <a:endParaRPr lang="en-US" altLang="ja-JP" sz="2400" cap="none" dirty="0">
              <a:solidFill>
                <a:schemeClr val="tx1"/>
              </a:solidFill>
            </a:endParaRPr>
          </a:p>
          <a:p>
            <a:r>
              <a:rPr lang="ja-JP" altLang="en-US" sz="2400" cap="none" dirty="0">
                <a:solidFill>
                  <a:schemeClr val="tx1"/>
                </a:solidFill>
              </a:rPr>
              <a:t>　保存した画像を右クリックします。</a:t>
            </a:r>
            <a:endParaRPr lang="en-US" altLang="ja-JP" sz="2400" cap="none" dirty="0">
              <a:solidFill>
                <a:schemeClr val="tx1"/>
              </a:solidFill>
            </a:endParaRPr>
          </a:p>
          <a:p>
            <a:endParaRPr lang="en-US" altLang="ja-JP" sz="2400" cap="none" dirty="0">
              <a:solidFill>
                <a:schemeClr val="tx1"/>
              </a:solidFill>
            </a:endParaRPr>
          </a:p>
          <a:p>
            <a:r>
              <a:rPr lang="ja-JP" altLang="en-US" sz="2400" cap="none" dirty="0">
                <a:solidFill>
                  <a:schemeClr val="tx1"/>
                </a:solidFill>
              </a:rPr>
              <a:t>②一番下にある「プロパティ」をクリックします。</a:t>
            </a:r>
            <a:endParaRPr kumimoji="1" lang="en-US" altLang="ja-JP" sz="2400" cap="none" dirty="0">
              <a:solidFill>
                <a:schemeClr val="tx1"/>
              </a:solidFill>
            </a:endParaRP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a:t>
            </a:r>
            <a:r>
              <a:rPr lang="ja-JP" altLang="en-US" sz="2800" dirty="0">
                <a:solidFill>
                  <a:schemeClr val="tx1"/>
                </a:solidFill>
              </a:rPr>
              <a:t>攻略２</a:t>
            </a:r>
            <a:endParaRPr lang="en-US" altLang="ja-JP" sz="2800" dirty="0">
              <a:solidFill>
                <a:schemeClr val="tx1"/>
              </a:solidFill>
            </a:endParaRPr>
          </a:p>
        </p:txBody>
      </p:sp>
      <p:pic>
        <p:nvPicPr>
          <p:cNvPr id="6" name="Google Shape;252;p31">
            <a:extLst>
              <a:ext uri="{FF2B5EF4-FFF2-40B4-BE49-F238E27FC236}">
                <a16:creationId xmlns:a16="http://schemas.microsoft.com/office/drawing/2014/main" id="{F070577A-AA78-421C-AB00-4572275FD11D}"/>
              </a:ext>
            </a:extLst>
          </p:cNvPr>
          <p:cNvPicPr preferRelativeResize="0"/>
          <p:nvPr/>
        </p:nvPicPr>
        <p:blipFill>
          <a:blip r:embed="rId2">
            <a:alphaModFix/>
          </a:blip>
          <a:stretch>
            <a:fillRect/>
          </a:stretch>
        </p:blipFill>
        <p:spPr>
          <a:xfrm>
            <a:off x="7867336" y="1771601"/>
            <a:ext cx="3955522" cy="3314797"/>
          </a:xfrm>
          <a:prstGeom prst="rect">
            <a:avLst/>
          </a:prstGeom>
          <a:noFill/>
          <a:ln>
            <a:noFill/>
          </a:ln>
        </p:spPr>
      </p:pic>
    </p:spTree>
    <p:extLst>
      <p:ext uri="{BB962C8B-B14F-4D97-AF65-F5344CB8AC3E}">
        <p14:creationId xmlns:p14="http://schemas.microsoft.com/office/powerpoint/2010/main" val="321486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369142" y="1205503"/>
            <a:ext cx="5645896" cy="4936679"/>
          </a:xfrm>
        </p:spPr>
        <p:txBody>
          <a:bodyPr>
            <a:normAutofit/>
          </a:bodyPr>
          <a:lstStyle/>
          <a:p>
            <a:pPr>
              <a:lnSpc>
                <a:spcPct val="150000"/>
              </a:lnSpc>
            </a:pPr>
            <a:r>
              <a:rPr lang="ja-JP" altLang="en-US" sz="2400" cap="none" dirty="0">
                <a:solidFill>
                  <a:schemeClr val="tx1"/>
                </a:solidFill>
              </a:rPr>
              <a:t>プロパティの画面が出てきたら、プロパティ上部の詳細をクリック。</a:t>
            </a:r>
            <a:endParaRPr lang="en-US" altLang="ja-JP" sz="2400" cap="none" dirty="0">
              <a:solidFill>
                <a:schemeClr val="tx1"/>
              </a:solidFill>
            </a:endParaRPr>
          </a:p>
          <a:p>
            <a:pPr>
              <a:lnSpc>
                <a:spcPct val="150000"/>
              </a:lnSpc>
            </a:pPr>
            <a:endParaRPr lang="en-US" altLang="ja-JP" sz="2400" cap="none" dirty="0">
              <a:solidFill>
                <a:schemeClr val="tx1"/>
              </a:solidFill>
            </a:endParaRPr>
          </a:p>
          <a:p>
            <a:pPr>
              <a:lnSpc>
                <a:spcPct val="150000"/>
              </a:lnSpc>
            </a:pPr>
            <a:r>
              <a:rPr lang="ja-JP" altLang="en-US" sz="2400" cap="none" dirty="0">
                <a:solidFill>
                  <a:schemeClr val="tx1"/>
                </a:solidFill>
              </a:rPr>
              <a:t>そうすると「件名」の欄に写真を撮影した場所の名前が出てきます。</a:t>
            </a:r>
            <a:endParaRPr lang="en-US" altLang="ja-JP" sz="2400" cap="none" dirty="0">
              <a:solidFill>
                <a:schemeClr val="tx1"/>
              </a:solidFill>
            </a:endParaRPr>
          </a:p>
          <a:p>
            <a:pPr>
              <a:lnSpc>
                <a:spcPct val="150000"/>
              </a:lnSpc>
            </a:pPr>
            <a:endParaRPr lang="en-US" altLang="ja-JP" sz="2400" cap="none" dirty="0">
              <a:solidFill>
                <a:schemeClr val="tx1"/>
              </a:solidFill>
            </a:endParaRPr>
          </a:p>
          <a:p>
            <a:pPr>
              <a:lnSpc>
                <a:spcPct val="150000"/>
              </a:lnSpc>
            </a:pPr>
            <a:r>
              <a:rPr lang="ja-JP" altLang="en-US" sz="2400" cap="none" dirty="0">
                <a:solidFill>
                  <a:schemeClr val="tx1"/>
                </a:solidFill>
              </a:rPr>
              <a:t>これを入力するとクリアとなります。</a:t>
            </a:r>
            <a:endParaRPr lang="en-US" altLang="ja-JP" sz="2400" cap="none" dirty="0">
              <a:solidFill>
                <a:schemeClr val="tx1"/>
              </a:solidFill>
            </a:endParaRPr>
          </a:p>
          <a:p>
            <a:pPr>
              <a:lnSpc>
                <a:spcPct val="150000"/>
              </a:lnSpc>
            </a:pPr>
            <a:endParaRPr kumimoji="1" lang="en-US" altLang="ja-JP" sz="2400" cap="none" dirty="0">
              <a:solidFill>
                <a:schemeClr val="tx1"/>
              </a:solidFill>
            </a:endParaRP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a:t>
            </a:r>
            <a:r>
              <a:rPr lang="ja-JP" altLang="en-US" sz="2800" dirty="0">
                <a:solidFill>
                  <a:schemeClr val="tx1"/>
                </a:solidFill>
              </a:rPr>
              <a:t>攻略３</a:t>
            </a:r>
            <a:endParaRPr lang="en-US" altLang="ja-JP" sz="2800" dirty="0">
              <a:solidFill>
                <a:schemeClr val="tx1"/>
              </a:solidFill>
            </a:endParaRPr>
          </a:p>
        </p:txBody>
      </p:sp>
      <p:pic>
        <p:nvPicPr>
          <p:cNvPr id="6" name="図 5">
            <a:extLst>
              <a:ext uri="{FF2B5EF4-FFF2-40B4-BE49-F238E27FC236}">
                <a16:creationId xmlns:a16="http://schemas.microsoft.com/office/drawing/2014/main" id="{870FE405-E27A-4FFC-8F18-58C72E4A4838}"/>
              </a:ext>
            </a:extLst>
          </p:cNvPr>
          <p:cNvPicPr>
            <a:picLocks noChangeAspect="1"/>
          </p:cNvPicPr>
          <p:nvPr/>
        </p:nvPicPr>
        <p:blipFill>
          <a:blip r:embed="rId2"/>
          <a:stretch>
            <a:fillRect/>
          </a:stretch>
        </p:blipFill>
        <p:spPr>
          <a:xfrm>
            <a:off x="7835592" y="1205503"/>
            <a:ext cx="3312697" cy="5110595"/>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インク 4">
                <a:extLst>
                  <a:ext uri="{FF2B5EF4-FFF2-40B4-BE49-F238E27FC236}">
                    <a16:creationId xmlns:a16="http://schemas.microsoft.com/office/drawing/2014/main" id="{9EB9227C-BFFA-32D1-E6D9-33185E7211EC}"/>
                  </a:ext>
                </a:extLst>
              </p14:cNvPr>
              <p14:cNvContentPartPr/>
              <p14:nvPr/>
            </p14:nvContentPartPr>
            <p14:xfrm>
              <a:off x="8023327" y="2325778"/>
              <a:ext cx="1441440" cy="196200"/>
            </p14:xfrm>
          </p:contentPart>
        </mc:Choice>
        <mc:Fallback xmlns="">
          <p:pic>
            <p:nvPicPr>
              <p:cNvPr id="5" name="インク 4">
                <a:extLst>
                  <a:ext uri="{FF2B5EF4-FFF2-40B4-BE49-F238E27FC236}">
                    <a16:creationId xmlns:a16="http://schemas.microsoft.com/office/drawing/2014/main" id="{9EB9227C-BFFA-32D1-E6D9-33185E7211EC}"/>
                  </a:ext>
                </a:extLst>
              </p:cNvPr>
              <p:cNvPicPr/>
              <p:nvPr/>
            </p:nvPicPr>
            <p:blipFill>
              <a:blip r:embed="rId4"/>
              <a:stretch>
                <a:fillRect/>
              </a:stretch>
            </p:blipFill>
            <p:spPr>
              <a:xfrm>
                <a:off x="8017207" y="2319658"/>
                <a:ext cx="1453680" cy="208440"/>
              </a:xfrm>
              <a:prstGeom prst="rect">
                <a:avLst/>
              </a:prstGeom>
            </p:spPr>
          </p:pic>
        </mc:Fallback>
      </mc:AlternateContent>
    </p:spTree>
    <p:extLst>
      <p:ext uri="{BB962C8B-B14F-4D97-AF65-F5344CB8AC3E}">
        <p14:creationId xmlns:p14="http://schemas.microsoft.com/office/powerpoint/2010/main" val="113367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369142" y="1205503"/>
            <a:ext cx="7075367" cy="5413506"/>
          </a:xfrm>
        </p:spPr>
        <p:txBody>
          <a:bodyPr>
            <a:normAutofit fontScale="85000" lnSpcReduction="10000"/>
          </a:bodyPr>
          <a:lstStyle/>
          <a:p>
            <a:r>
              <a:rPr kumimoji="1" lang="ja-JP" altLang="en-US" cap="none" dirty="0">
                <a:solidFill>
                  <a:schemeClr val="tx1"/>
                </a:solidFill>
                <a:latin typeface="+mn-ea"/>
                <a:ea typeface="+mn-ea"/>
              </a:rPr>
              <a:t>「</a:t>
            </a:r>
            <a:r>
              <a:rPr kumimoji="1" lang="en-US" altLang="ja-JP" cap="none" dirty="0">
                <a:solidFill>
                  <a:schemeClr val="tx1"/>
                </a:solidFill>
                <a:latin typeface="+mn-ea"/>
                <a:ea typeface="+mn-ea"/>
              </a:rPr>
              <a:t>EXIF</a:t>
            </a:r>
            <a:r>
              <a:rPr kumimoji="1" lang="ja-JP" altLang="en-US" cap="none" dirty="0">
                <a:solidFill>
                  <a:schemeClr val="tx1"/>
                </a:solidFill>
                <a:latin typeface="+mn-ea"/>
                <a:ea typeface="+mn-ea"/>
              </a:rPr>
              <a:t>情報って」の部分で解説したように、</a:t>
            </a:r>
            <a:r>
              <a:rPr lang="ja-JP" altLang="en-US" cap="none" dirty="0">
                <a:solidFill>
                  <a:schemeClr val="tx1"/>
                </a:solidFill>
                <a:latin typeface="+mn-ea"/>
                <a:ea typeface="+mn-ea"/>
              </a:rPr>
              <a:t>サイトやブログなどに写真を上げる際には</a:t>
            </a:r>
            <a:r>
              <a:rPr lang="en-US" altLang="ja-JP" cap="none" dirty="0">
                <a:solidFill>
                  <a:schemeClr val="tx1"/>
                </a:solidFill>
                <a:latin typeface="+mn-ea"/>
                <a:ea typeface="+mn-ea"/>
              </a:rPr>
              <a:t>EXIF</a:t>
            </a:r>
            <a:r>
              <a:rPr lang="ja-JP" altLang="en-US" cap="none" dirty="0">
                <a:solidFill>
                  <a:schemeClr val="tx1"/>
                </a:solidFill>
                <a:latin typeface="+mn-ea"/>
                <a:ea typeface="+mn-ea"/>
              </a:rPr>
              <a:t>情報を削除することを強くおすすめします。</a:t>
            </a:r>
            <a:endParaRPr lang="en-US" altLang="ja-JP" cap="none" dirty="0">
              <a:solidFill>
                <a:schemeClr val="tx1"/>
              </a:solidFill>
              <a:latin typeface="+mn-ea"/>
              <a:ea typeface="+mn-ea"/>
            </a:endParaRPr>
          </a:p>
          <a:p>
            <a:endParaRPr lang="en-US" altLang="ja-JP" cap="none" dirty="0">
              <a:solidFill>
                <a:schemeClr val="tx1"/>
              </a:solidFill>
              <a:latin typeface="+mn-ea"/>
              <a:ea typeface="+mn-ea"/>
            </a:endParaRPr>
          </a:p>
          <a:p>
            <a:pPr>
              <a:lnSpc>
                <a:spcPct val="120000"/>
              </a:lnSpc>
            </a:pPr>
            <a:r>
              <a:rPr lang="ja-JP" altLang="en-US" cap="none" dirty="0">
                <a:solidFill>
                  <a:schemeClr val="tx1"/>
                </a:solidFill>
                <a:latin typeface="+mn-ea"/>
                <a:ea typeface="+mn-ea"/>
              </a:rPr>
              <a:t>この</a:t>
            </a:r>
            <a:r>
              <a:rPr lang="en-US" altLang="ja-JP" cap="none" dirty="0">
                <a:solidFill>
                  <a:schemeClr val="tx1"/>
                </a:solidFill>
                <a:latin typeface="+mn-ea"/>
                <a:ea typeface="+mn-ea"/>
              </a:rPr>
              <a:t>EXIF</a:t>
            </a:r>
            <a:r>
              <a:rPr lang="ja-JP" altLang="en-US" cap="none" dirty="0">
                <a:solidFill>
                  <a:schemeClr val="tx1"/>
                </a:solidFill>
                <a:latin typeface="+mn-ea"/>
                <a:ea typeface="+mn-ea"/>
              </a:rPr>
              <a:t>情報がなぜ危険なのかというと、特に重要な部分になる「撮影場所」があります。撮影場所が分かってしまうと、頻繁に上げられている写真から自宅などが推測され、</a:t>
            </a:r>
            <a:r>
              <a:rPr lang="ja-JP" altLang="en-US" b="1" cap="none" dirty="0">
                <a:solidFill>
                  <a:schemeClr val="tx1"/>
                </a:solidFill>
                <a:latin typeface="+mn-ea"/>
                <a:ea typeface="+mn-ea"/>
              </a:rPr>
              <a:t>強盗</a:t>
            </a:r>
            <a:r>
              <a:rPr lang="ja-JP" altLang="en-US" cap="none" dirty="0">
                <a:solidFill>
                  <a:schemeClr val="tx1"/>
                </a:solidFill>
                <a:latin typeface="+mn-ea"/>
                <a:ea typeface="+mn-ea"/>
              </a:rPr>
              <a:t>や</a:t>
            </a:r>
            <a:r>
              <a:rPr lang="ja-JP" altLang="en-US" b="1" cap="none" dirty="0">
                <a:solidFill>
                  <a:schemeClr val="tx1"/>
                </a:solidFill>
                <a:latin typeface="+mn-ea"/>
                <a:ea typeface="+mn-ea"/>
              </a:rPr>
              <a:t>ストーカー</a:t>
            </a:r>
            <a:r>
              <a:rPr lang="ja-JP" altLang="en-US" cap="none" dirty="0">
                <a:solidFill>
                  <a:schemeClr val="tx1"/>
                </a:solidFill>
                <a:latin typeface="+mn-ea"/>
                <a:ea typeface="+mn-ea"/>
              </a:rPr>
              <a:t>の被害にあってしまう可能性があります。</a:t>
            </a:r>
            <a:endParaRPr lang="en-US" altLang="ja-JP" cap="none" dirty="0">
              <a:solidFill>
                <a:schemeClr val="tx1"/>
              </a:solidFill>
              <a:latin typeface="+mn-ea"/>
              <a:ea typeface="+mn-ea"/>
            </a:endParaRPr>
          </a:p>
          <a:p>
            <a:endParaRPr lang="en-US" altLang="ja-JP" cap="none" dirty="0">
              <a:solidFill>
                <a:schemeClr val="tx1"/>
              </a:solidFill>
              <a:latin typeface="+mn-ea"/>
              <a:ea typeface="+mn-ea"/>
            </a:endParaRPr>
          </a:p>
          <a:p>
            <a:r>
              <a:rPr lang="ja-JP" altLang="en-US" cap="none" dirty="0">
                <a:solidFill>
                  <a:schemeClr val="tx1"/>
                </a:solidFill>
                <a:latin typeface="+mn-ea"/>
                <a:ea typeface="+mn-ea"/>
              </a:rPr>
              <a:t>また、</a:t>
            </a:r>
            <a:r>
              <a:rPr lang="en-US" altLang="ja-JP" cap="none" dirty="0">
                <a:solidFill>
                  <a:schemeClr val="tx1"/>
                </a:solidFill>
                <a:latin typeface="+mn-ea"/>
                <a:ea typeface="+mn-ea"/>
              </a:rPr>
              <a:t>SNS</a:t>
            </a:r>
            <a:r>
              <a:rPr lang="ja-JP" altLang="en-US" cap="none" dirty="0">
                <a:solidFill>
                  <a:schemeClr val="tx1"/>
                </a:solidFill>
                <a:latin typeface="+mn-ea"/>
                <a:ea typeface="+mn-ea"/>
              </a:rPr>
              <a:t>上に既に投稿されている写真を焦って</a:t>
            </a:r>
            <a:r>
              <a:rPr kumimoji="1" lang="ja-JP" altLang="en-US" cap="none" dirty="0">
                <a:solidFill>
                  <a:schemeClr val="tx1"/>
                </a:solidFill>
                <a:latin typeface="+mn-ea"/>
                <a:ea typeface="+mn-ea"/>
              </a:rPr>
              <a:t>消す必要はありません。</a:t>
            </a:r>
            <a:endParaRPr kumimoji="1" lang="en-US" altLang="ja-JP" cap="none" dirty="0">
              <a:solidFill>
                <a:schemeClr val="tx1"/>
              </a:solidFill>
              <a:latin typeface="+mn-ea"/>
              <a:ea typeface="+mn-ea"/>
            </a:endParaRPr>
          </a:p>
          <a:p>
            <a:endParaRPr kumimoji="1" lang="en-US" altLang="ja-JP" cap="none" dirty="0">
              <a:solidFill>
                <a:schemeClr val="tx1"/>
              </a:solidFill>
              <a:latin typeface="+mn-ea"/>
              <a:ea typeface="+mn-ea"/>
            </a:endParaRPr>
          </a:p>
          <a:p>
            <a:r>
              <a:rPr lang="ja-JP" altLang="en-US" cap="none" dirty="0">
                <a:solidFill>
                  <a:schemeClr val="tx1"/>
                </a:solidFill>
                <a:latin typeface="+mn-ea"/>
                <a:ea typeface="+mn-ea"/>
              </a:rPr>
              <a:t>なぜなら主要</a:t>
            </a:r>
            <a:r>
              <a:rPr lang="en-US" altLang="ja-JP" cap="none" dirty="0">
                <a:solidFill>
                  <a:schemeClr val="tx1"/>
                </a:solidFill>
                <a:latin typeface="+mn-ea"/>
                <a:ea typeface="+mn-ea"/>
              </a:rPr>
              <a:t>SNS(</a:t>
            </a:r>
            <a:r>
              <a:rPr lang="en-US" altLang="ja-JP" cap="none" dirty="0" err="1">
                <a:solidFill>
                  <a:schemeClr val="tx1"/>
                </a:solidFill>
                <a:latin typeface="+mn-ea"/>
                <a:ea typeface="+mn-ea"/>
              </a:rPr>
              <a:t>Twitter,Facebook</a:t>
            </a:r>
            <a:r>
              <a:rPr lang="en-US" altLang="ja-JP" cap="none" dirty="0">
                <a:solidFill>
                  <a:schemeClr val="tx1"/>
                </a:solidFill>
                <a:latin typeface="+mn-ea"/>
                <a:ea typeface="+mn-ea"/>
              </a:rPr>
              <a:t>, Instagram)</a:t>
            </a:r>
            <a:r>
              <a:rPr lang="ja-JP" altLang="en-US" cap="none" dirty="0">
                <a:solidFill>
                  <a:schemeClr val="tx1"/>
                </a:solidFill>
                <a:latin typeface="+mn-ea"/>
                <a:ea typeface="+mn-ea"/>
              </a:rPr>
              <a:t>では、写真を投稿する際に</a:t>
            </a:r>
            <a:r>
              <a:rPr lang="en-US" altLang="ja-JP" cap="none" dirty="0">
                <a:solidFill>
                  <a:schemeClr val="tx1"/>
                </a:solidFill>
                <a:latin typeface="+mn-ea"/>
                <a:ea typeface="+mn-ea"/>
              </a:rPr>
              <a:t>EXIF</a:t>
            </a:r>
            <a:r>
              <a:rPr lang="ja-JP" altLang="en-US" cap="none" dirty="0">
                <a:solidFill>
                  <a:schemeClr val="tx1"/>
                </a:solidFill>
                <a:latin typeface="+mn-ea"/>
                <a:ea typeface="+mn-ea"/>
              </a:rPr>
              <a:t>情報がすべて削除されていることを自動的に確認しているからです。</a:t>
            </a:r>
            <a:r>
              <a:rPr lang="en-US" altLang="ja-JP" cap="none" dirty="0">
                <a:solidFill>
                  <a:schemeClr val="tx1"/>
                </a:solidFill>
                <a:latin typeface="+mn-ea"/>
                <a:ea typeface="+mn-ea"/>
              </a:rPr>
              <a:t>(2020</a:t>
            </a:r>
            <a:r>
              <a:rPr lang="ja-JP" altLang="en-US" cap="none" dirty="0">
                <a:solidFill>
                  <a:schemeClr val="tx1"/>
                </a:solidFill>
                <a:latin typeface="+mn-ea"/>
                <a:ea typeface="+mn-ea"/>
              </a:rPr>
              <a:t>年時点</a:t>
            </a:r>
            <a:r>
              <a:rPr lang="en-US" altLang="ja-JP" cap="none" dirty="0">
                <a:solidFill>
                  <a:schemeClr val="tx1"/>
                </a:solidFill>
                <a:latin typeface="+mn-ea"/>
                <a:ea typeface="+mn-ea"/>
              </a:rPr>
              <a:t>)</a:t>
            </a:r>
          </a:p>
          <a:p>
            <a:endParaRPr lang="en-US" altLang="ja-JP" cap="none" dirty="0">
              <a:solidFill>
                <a:schemeClr val="tx1"/>
              </a:solidFill>
              <a:latin typeface="+mn-ea"/>
              <a:ea typeface="+mn-ea"/>
            </a:endParaRPr>
          </a:p>
          <a:p>
            <a:r>
              <a:rPr kumimoji="1" lang="ja-JP" altLang="en-US" cap="none" dirty="0">
                <a:solidFill>
                  <a:schemeClr val="tx1"/>
                </a:solidFill>
                <a:latin typeface="+mn-ea"/>
                <a:ea typeface="+mn-ea"/>
              </a:rPr>
              <a:t>個人ブログなどに写真を上げる際には今回行なった演習を思い出して、</a:t>
            </a:r>
            <a:r>
              <a:rPr kumimoji="1" lang="en-US" altLang="ja-JP" cap="none" dirty="0">
                <a:solidFill>
                  <a:schemeClr val="tx1"/>
                </a:solidFill>
                <a:latin typeface="+mn-ea"/>
                <a:ea typeface="+mn-ea"/>
              </a:rPr>
              <a:t>EXIF</a:t>
            </a:r>
            <a:r>
              <a:rPr kumimoji="1" lang="ja-JP" altLang="en-US" cap="none" dirty="0">
                <a:solidFill>
                  <a:schemeClr val="tx1"/>
                </a:solidFill>
                <a:latin typeface="+mn-ea"/>
                <a:ea typeface="+mn-ea"/>
              </a:rPr>
              <a:t>情報を消したうえで写真を載せるようにしましょう</a:t>
            </a:r>
            <a:r>
              <a:rPr kumimoji="1" lang="ja-JP" altLang="en-US" cap="none" dirty="0">
                <a:solidFill>
                  <a:schemeClr val="tx1"/>
                </a:solidFill>
              </a:rPr>
              <a:t>。</a:t>
            </a:r>
            <a:endParaRPr kumimoji="1" lang="en-US" altLang="ja-JP" cap="none" dirty="0">
              <a:solidFill>
                <a:schemeClr val="tx1"/>
              </a:solidFill>
            </a:endParaRP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この演習で使用した技術の悪用事例</a:t>
            </a:r>
          </a:p>
        </p:txBody>
      </p:sp>
      <p:pic>
        <p:nvPicPr>
          <p:cNvPr id="1026" name="Picture 2" descr="ネットストーカーのイラスト（男性）">
            <a:extLst>
              <a:ext uri="{FF2B5EF4-FFF2-40B4-BE49-F238E27FC236}">
                <a16:creationId xmlns:a16="http://schemas.microsoft.com/office/drawing/2014/main" id="{A3272F72-198E-459E-B957-0981DBAC5D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2858" y="2450090"/>
            <a:ext cx="38100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332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9FCB0788-BECE-4CF4-9302-47EF27582B5A}"/>
              </a:ext>
            </a:extLst>
          </p:cNvPr>
          <p:cNvSpPr>
            <a:spLocks noGrp="1"/>
          </p:cNvSpPr>
          <p:nvPr>
            <p:ph type="subTitle" idx="1"/>
          </p:nvPr>
        </p:nvSpPr>
        <p:spPr>
          <a:xfrm>
            <a:off x="598909" y="1156392"/>
            <a:ext cx="6967489" cy="3916565"/>
          </a:xfrm>
        </p:spPr>
        <p:txBody>
          <a:bodyPr>
            <a:normAutofit/>
          </a:bodyPr>
          <a:lstStyle/>
          <a:p>
            <a:r>
              <a:rPr lang="ja-JP" altLang="en-US" sz="4000" cap="none" dirty="0">
                <a:solidFill>
                  <a:schemeClr val="tx1"/>
                </a:solidFill>
              </a:rPr>
              <a:t>最後まで読んでいただき</a:t>
            </a:r>
            <a:endParaRPr lang="en-US" altLang="ja-JP" sz="4000" cap="none" dirty="0">
              <a:solidFill>
                <a:schemeClr val="tx1"/>
              </a:solidFill>
            </a:endParaRPr>
          </a:p>
          <a:p>
            <a:r>
              <a:rPr lang="ja-JP" altLang="en-US" sz="4000" cap="none" dirty="0">
                <a:solidFill>
                  <a:schemeClr val="tx1"/>
                </a:solidFill>
              </a:rPr>
              <a:t>ありがとうございました！</a:t>
            </a:r>
            <a:endParaRPr lang="en-US" altLang="ja-JP" sz="4000" cap="none" dirty="0">
              <a:solidFill>
                <a:schemeClr val="tx1"/>
              </a:solidFill>
            </a:endParaRPr>
          </a:p>
          <a:p>
            <a:endParaRPr lang="en-US" altLang="ja-JP" sz="4000" cap="none" dirty="0">
              <a:solidFill>
                <a:schemeClr val="tx1"/>
              </a:solidFill>
            </a:endParaRPr>
          </a:p>
          <a:p>
            <a:r>
              <a:rPr kumimoji="1" lang="ja-JP" altLang="en-US" sz="4000" cap="none" dirty="0">
                <a:solidFill>
                  <a:schemeClr val="tx1"/>
                </a:solidFill>
              </a:rPr>
              <a:t>他の問題も是非取り組んでみてくださいね！</a:t>
            </a:r>
            <a:endParaRPr kumimoji="1" lang="en-US" altLang="ja-JP" sz="4000" cap="none" dirty="0">
              <a:solidFill>
                <a:schemeClr val="tx1"/>
              </a:solidFill>
            </a:endParaRPr>
          </a:p>
        </p:txBody>
      </p:sp>
      <p:sp>
        <p:nvSpPr>
          <p:cNvPr id="4" name="字幕 2">
            <a:extLst>
              <a:ext uri="{FF2B5EF4-FFF2-40B4-BE49-F238E27FC236}">
                <a16:creationId xmlns:a16="http://schemas.microsoft.com/office/drawing/2014/main" id="{66752906-7A21-40DD-93C7-4DCD1FF33CC4}"/>
              </a:ext>
            </a:extLst>
          </p:cNvPr>
          <p:cNvSpPr txBox="1">
            <a:spLocks/>
          </p:cNvSpPr>
          <p:nvPr/>
        </p:nvSpPr>
        <p:spPr>
          <a:xfrm>
            <a:off x="1" y="0"/>
            <a:ext cx="8165306" cy="861420"/>
          </a:xfrm>
          <a:prstGeom prst="rect">
            <a:avLst/>
          </a:prstGeom>
          <a:solidFill>
            <a:schemeClr val="bg1">
              <a:lumMod val="95000"/>
              <a:lumOff val="5000"/>
            </a:schemeClr>
          </a:solidFill>
        </p:spPr>
        <p:txBody>
          <a:bodyPr vert="horz" lIns="91440" tIns="45720" rIns="91440" bIns="45720" rtlCol="0" anchor="ctr">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kumimoji="1"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kumimoji="1"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kumimoji="1"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kumimoji="1" sz="1400" b="0" i="0" kern="1200">
                <a:solidFill>
                  <a:schemeClr val="tx1">
                    <a:tint val="75000"/>
                  </a:schemeClr>
                </a:solidFill>
                <a:latin typeface="+mj-lt"/>
                <a:ea typeface="+mj-ea"/>
                <a:cs typeface="+mj-cs"/>
              </a:defRPr>
            </a:lvl9pPr>
          </a:lstStyle>
          <a:p>
            <a:r>
              <a:rPr lang="ja-JP" altLang="en-US" dirty="0">
                <a:solidFill>
                  <a:schemeClr val="tx1"/>
                </a:solidFill>
              </a:rPr>
              <a:t>　　</a:t>
            </a:r>
            <a:endParaRPr lang="ja-JP" altLang="en-US" sz="2800" dirty="0">
              <a:solidFill>
                <a:schemeClr val="tx1"/>
              </a:solidFill>
            </a:endParaRPr>
          </a:p>
        </p:txBody>
      </p:sp>
    </p:spTree>
    <p:extLst>
      <p:ext uri="{BB962C8B-B14F-4D97-AF65-F5344CB8AC3E}">
        <p14:creationId xmlns:p14="http://schemas.microsoft.com/office/powerpoint/2010/main" val="279285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青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263</TotalTime>
  <Words>498</Words>
  <Application>Microsoft Office PowerPoint</Application>
  <PresentationFormat>ワイド画面</PresentationFormat>
  <Paragraphs>48</Paragraphs>
  <Slides>9</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9</vt:i4>
      </vt:variant>
    </vt:vector>
  </HeadingPairs>
  <TitlesOfParts>
    <vt:vector size="12" baseType="lpstr">
      <vt:lpstr>Century Gothic</vt:lpstr>
      <vt:lpstr>Wingdings 3</vt:lpstr>
      <vt:lpstr>イオン</vt:lpstr>
      <vt:lpstr>ここはどこ？ 解説PDF</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ここはどこ？ 解説PDF</dc:title>
  <dc:creator>n1210255@jn2.iwasaki.ac.jp</dc:creator>
  <cp:lastModifiedBy>k a_</cp:lastModifiedBy>
  <cp:revision>29</cp:revision>
  <dcterms:created xsi:type="dcterms:W3CDTF">2024-07-17T00:35:31Z</dcterms:created>
  <dcterms:modified xsi:type="dcterms:W3CDTF">2024-12-07T10:00:18Z</dcterms:modified>
</cp:coreProperties>
</file>