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4"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4T11:32:35.253"/>
    </inkml:context>
    <inkml:brush xml:id="br0">
      <inkml:brushProperty name="width" value="0.035" units="cm"/>
      <inkml:brushProperty name="height" value="0.035" units="cm"/>
      <inkml:brushProperty name="color" value="#E71224"/>
    </inkml:brush>
  </inkml:definitions>
  <inkml:trace contextRef="#ctx0" brushRef="#br0">1340 79 24575,'-125'2'0,"-138"-5"0,229 0 0,0-2 0,-41-12 0,46 9 0,-1 2 0,1 1 0,-49-3 0,-2 10 0,-68-2 0,78-12 0,48 7 0,-36-3 0,4 5 0,-76 6 0,127-2 0,0-1 0,0 1 0,0-1 0,0 1 0,0 0 0,0 0 0,0 1 0,1-1 0,-1 0 0,0 1 0,1 0 0,-1-1 0,1 1 0,0 0 0,-1 0 0,-3 5 0,3-2 0,0 0 0,0 0 0,0 0 0,1 1 0,-1-1 0,1 1 0,0-1 0,-1 9 0,0 3 0,1 0 0,1 0 0,0 0 0,2 0 0,1 19 0,2-20 0,0 0 0,1-1 0,0 0 0,1 0 0,1 0 0,14 24 0,26 25 0,-6-10 0,-24-32 0,1-1 0,1-1 0,1-1 0,0 0 0,1-2 0,1 0 0,31 17 0,45 13 0,41 28 0,-125-70 0,0 0 0,0 0 0,0-1 0,1-1 0,-1-1 0,1 0 0,0 0 0,15-2 0,-4 1 0,35 7 0,52 18 0,-68-14 0,0-2 0,1-2 0,62 3 0,-65-11 0,146-3 0,-186 3 0,0-1 0,-1 1 0,1-1 0,-1 0 0,1 1 0,-1-1 0,0 0 0,1-1 0,-1 1 0,0 0 0,0-1 0,0 1 0,0-1 0,0 0 0,0 1 0,0-1 0,0 0 0,-1 0 0,1 0 0,-1-1 0,1 1 0,-1 0 0,0 0 0,0-1 0,0 1 0,0-1 0,-1 1 0,1-1 0,0 1 0,-1-4 0,2-10 0,-1 1 0,0-1 0,-2 0 0,-1-16 0,0 5 0,-1-260 0,3 187 0,1 96 0,-1 0 0,0 0 0,-1 1 0,1-1 0,-1 0 0,1 0 0,-1 1 0,0-1 0,-1 1 0,1-1 0,0 1 0,-1-1 0,-4-5 0,2 5 0,-1-1 0,0 1 0,0 0 0,-1 0 0,1 0 0,-12-6 0,14 9-68,0-1 0,0-1-1,0 1 1,1 0 0,-1-1 0,1 1-1,-1-1 1,1 0 0,0 0 0,0 0-1,0 0 1,1 0 0,-1 0 0,1 0-1,0-1 1,0 1 0,0 0 0,0-1-1,-1-5 1,0-10-6758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4T11:32:56.085"/>
    </inkml:context>
    <inkml:brush xml:id="br0">
      <inkml:brushProperty name="width" value="0.035" units="cm"/>
      <inkml:brushProperty name="height" value="0.035" units="cm"/>
      <inkml:brushProperty name="color" value="#E71224"/>
    </inkml:brush>
  </inkml:definitions>
  <inkml:trace contextRef="#ctx0" brushRef="#br0">1261 133 24575,'-3'-1'0,"-1"0"0,1 0 0,0 0 0,0-1 0,0 1 0,0-1 0,0 0 0,0 0 0,-4-3 0,-12-7 0,6 7 0,0 0 0,0 1 0,0 1 0,-1 0 0,0 1 0,-18-1 0,-87 4 0,55 1 0,-33-1 0,-328 14 0,384-11 0,-130 19 0,152-20 0,4-1 0,0 1 0,0 1 0,0 0 0,-25 11 0,36-13 0,0 0 0,0 0 0,1 1 0,-1-1 0,1 1 0,0 0 0,0 0 0,0 0 0,0 0 0,1 0 0,-1 1 0,1-1 0,0 1 0,0 0 0,0 0 0,0-1 0,0 1 0,1 0 0,0 1 0,0-1 0,0 0 0,0 5 0,0 0 0,0 0 0,0 0 0,1 0 0,1 0 0,-1 0 0,2 0 0,-1 0 0,1 0 0,0-1 0,1 1 0,0 0 0,0-1 0,1 0 0,0 0 0,1 0 0,9 13 0,2 2 0,-2 0 0,22 49 0,-25-52 0,0-1 0,2 0 0,14 17 0,-5-6 0,-5-7 0,1 0 0,1-2 0,2 0 0,34 28 0,-49-45 0,1 0 0,0 0 0,0-1 0,0 0 0,0 0 0,0-1 0,1 0 0,-1 0 0,1-1 0,13 1 0,9-1 0,44-3 0,-24-1 0,566 3 0,-605 0 0,0 2 0,1 0 0,-1 0 0,0 1 0,0 0 0,0 1 0,0 0 0,-1 0 0,18 11 0,4 2 0,-7-8 0,1 0 0,0-2 0,1 0 0,-1-2 0,1-1 0,41 1 0,-41-4 0,12 1 0,0-1 0,-1-2 0,50-7 0,-78 6 0,0-1 0,-1 1 0,1-2 0,-1 1 0,0-1 0,0-1 0,0 0 0,-1 0 0,14-11 0,-17 12 0,-1 0 0,1-1 0,-1 1 0,-1-1 0,1 0 0,0 0 0,-1 0 0,0-1 0,-1 1 0,1-1 0,-1 1 0,0-1 0,0 0 0,-1 0 0,1 0 0,0-11 0,-2 5 0,-1 0 0,0-1 0,0 1 0,-1 0 0,-1 0 0,0 0 0,-1 0 0,0 0 0,0 1 0,-2 0 0,-10-18 0,0 4 0,-1 1 0,-1 1 0,-38-37 0,41 43 0,1 0 0,1-2 0,1 1 0,1-1 0,-13-29 0,21 42 0,-4-5 0,0 0 0,-1 0 0,-15-17 0,1 4 0,-18-31 0,22 30 0,0 1 0,-38-37 0,49 54 0,0 1 0,0 0 0,-1 1 0,0 0 0,0 0 0,0 1 0,-1 0 0,1 0 0,-1 1 0,0 0 0,0 1 0,0 0 0,-12-1 0,-13 0 0,0 2 0,-50 5 0,82-3 2,0-1 0,-1 0 1,1 1-1,0-1 0,-1 1 0,1 0 0,0 0 0,0 0 0,0 0 0,-1 0 0,1 0 1,1 1-1,-1-1 0,0 1 0,0-1 0,0 1 0,1 0 0,-1-1 0,1 1 1,-1 0-1,-1 4 0,0 2-44,0-1 0,0 1 0,1 0 0,0 0 0,0 9 0,-4 12-1118,2-11-5666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4T11:34:49.331"/>
    </inkml:context>
    <inkml:brush xml:id="br0">
      <inkml:brushProperty name="width" value="0.035" units="cm"/>
      <inkml:brushProperty name="height" value="0.035" units="cm"/>
      <inkml:brushProperty name="color" value="#E71224"/>
    </inkml:brush>
  </inkml:definitions>
  <inkml:trace contextRef="#ctx0" brushRef="#br0">929 390 24575,'-4'-2'0,"0"1"0,0-1 0,1 0 0,-1 0 0,0 0 0,1-1 0,0 1 0,-1-1 0,1 0 0,0 0 0,0 0 0,-3-4 0,-2-2 0,-91-91 0,-24-29 0,96 94 0,19 24 0,0 1 0,0 0 0,-11-9 0,15 16 0,0-1 0,0 1 0,-1 1 0,1-1 0,-1 1 0,1 0 0,-1 0 0,0 0 0,0 0 0,0 1 0,-7-1 0,3 0 0,1 2 0,0-1 0,0 1 0,-1 0 0,1 1 0,-9 1 0,14-1 0,-1 0 0,0 0 0,0 0 0,1 1 0,-1-1 0,1 1 0,-1 0 0,1 0 0,0 0 0,0 1 0,0-1 0,0 1 0,0-1 0,-4 7 0,-62 77 0,60-77 0,0 0 0,0-1 0,-1 0 0,0-1 0,0 0 0,0-1 0,-1 0 0,0 0 0,-14 4 0,6-1 0,-33 20 0,36-18 0,-1 0 0,2 2 0,0 0 0,0 0 0,-21 27 0,33-35 0,-1 0 0,1 0 0,0 0 0,0 0 0,1 1 0,0-1 0,0 1 0,0 0 0,0-1 0,1 1 0,0 0 0,0 0 0,1 0 0,-1 0 0,2 0 0,-1 0 0,0 0 0,1 0 0,0 0 0,1 0 0,-1-1 0,1 1 0,3 7 0,10 17 0,24 38 0,-23-43 0,-11-14 0,-1 0 0,1 0 0,-2 0 0,0 1 0,0-1 0,-1 1 0,0 0 0,-1 0 0,0 0 0,-2 18 0,1-10 0,1 1 0,4 20 0,-4-33 0,1-1 0,0 0 0,0 0 0,1 0 0,0-1 0,0 1 0,0-1 0,1 1 0,7 8 0,-3-5 0,-2-2 0,0 0 0,1-1 0,0 0 0,0 0 0,11 8 0,-15-13 0,0-1 0,0 1 0,0-1 0,0 0 0,0 1 0,0-2 0,0 1 0,1 0 0,-1 0 0,0-1 0,1 0 0,-1 0 0,0 0 0,1 0 0,-1 0 0,0-1 0,1 1 0,-1-1 0,0 0 0,5-1 0,16-9 0,-1 0 0,36-22 0,-37 18 0,2 2 0,35-14 0,1 5 0,110-24 0,-64 21 0,-102 23 0,-1 1 0,0 0 0,0-1 0,0 1 0,0-1 0,0 0 0,0 0 0,0 0 0,-1 0 0,1-1 0,-1 1 0,1-1 0,-1 1 0,0-1 0,0 0 0,0 0 0,-1 0 0,1 0 0,-1 0 0,0-1 0,1 1 0,0-4 0,2-10 0,1-1 0,2-35 0,-6 47 0,3-125-1365,-4 109-5461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65418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51213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82103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5333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91215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1160192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230509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649096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97596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69839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52928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132817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30527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73001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469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12962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7367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868014707"/>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13.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0256AA-1346-4AC1-A98F-921C3BD198A8}"/>
              </a:ext>
            </a:extLst>
          </p:cNvPr>
          <p:cNvSpPr>
            <a:spLocks noGrp="1"/>
          </p:cNvSpPr>
          <p:nvPr>
            <p:ph type="ctrTitle"/>
          </p:nvPr>
        </p:nvSpPr>
        <p:spPr/>
        <p:txBody>
          <a:bodyPr/>
          <a:lstStyle/>
          <a:p>
            <a:r>
              <a:rPr lang="ja-JP" altLang="en-US" dirty="0"/>
              <a:t>目押しで２バイト</a:t>
            </a:r>
            <a:br>
              <a:rPr kumimoji="1" lang="en-US" altLang="ja-JP" dirty="0"/>
            </a:br>
            <a:r>
              <a:rPr kumimoji="1" lang="ja-JP" altLang="en-US" dirty="0"/>
              <a:t>解説</a:t>
            </a:r>
            <a:r>
              <a:rPr kumimoji="1" lang="en-US" altLang="ja-JP" dirty="0"/>
              <a:t>PDF</a:t>
            </a:r>
            <a:endParaRPr kumimoji="1" lang="ja-JP" altLang="en-US" dirty="0"/>
          </a:p>
        </p:txBody>
      </p:sp>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p:txBody>
          <a:bodyPr/>
          <a:lstStyle/>
          <a:p>
            <a:r>
              <a:rPr kumimoji="1" lang="en-US" altLang="ja-JP" dirty="0">
                <a:solidFill>
                  <a:schemeClr val="tx1"/>
                </a:solidFill>
              </a:rPr>
              <a:t>344 30 </a:t>
            </a:r>
            <a:r>
              <a:rPr kumimoji="1" lang="ja-JP" altLang="en-US" dirty="0">
                <a:solidFill>
                  <a:schemeClr val="tx1"/>
                </a:solidFill>
              </a:rPr>
              <a:t>髙野直人</a:t>
            </a:r>
          </a:p>
        </p:txBody>
      </p:sp>
    </p:spTree>
    <p:extLst>
      <p:ext uri="{BB962C8B-B14F-4D97-AF65-F5344CB8AC3E}">
        <p14:creationId xmlns:p14="http://schemas.microsoft.com/office/powerpoint/2010/main" val="500130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598909" y="1156392"/>
            <a:ext cx="6967489" cy="3916565"/>
          </a:xfrm>
        </p:spPr>
        <p:txBody>
          <a:bodyPr>
            <a:normAutofit/>
          </a:bodyPr>
          <a:lstStyle/>
          <a:p>
            <a:r>
              <a:rPr lang="ja-JP" altLang="en-US" sz="4000" cap="none" dirty="0">
                <a:solidFill>
                  <a:schemeClr val="tx1"/>
                </a:solidFill>
              </a:rPr>
              <a:t>最後まで読んでいただき</a:t>
            </a:r>
            <a:endParaRPr lang="en-US" altLang="ja-JP" sz="4000" cap="none" dirty="0">
              <a:solidFill>
                <a:schemeClr val="tx1"/>
              </a:solidFill>
            </a:endParaRPr>
          </a:p>
          <a:p>
            <a:r>
              <a:rPr lang="ja-JP" altLang="en-US" sz="4000" cap="none" dirty="0">
                <a:solidFill>
                  <a:schemeClr val="tx1"/>
                </a:solidFill>
              </a:rPr>
              <a:t>ありがとうございました！</a:t>
            </a:r>
            <a:endParaRPr lang="en-US" altLang="ja-JP" sz="4000" cap="none" dirty="0">
              <a:solidFill>
                <a:schemeClr val="tx1"/>
              </a:solidFill>
            </a:endParaRPr>
          </a:p>
          <a:p>
            <a:endParaRPr lang="en-US" altLang="ja-JP" sz="4000" cap="none" dirty="0">
              <a:solidFill>
                <a:schemeClr val="tx1"/>
              </a:solidFill>
            </a:endParaRPr>
          </a:p>
          <a:p>
            <a:r>
              <a:rPr kumimoji="1" lang="ja-JP" altLang="en-US" sz="4000" cap="none" dirty="0">
                <a:solidFill>
                  <a:schemeClr val="tx1"/>
                </a:solidFill>
              </a:rPr>
              <a:t>他の問題も是非取り組んでみてくださいね！</a:t>
            </a:r>
            <a:endParaRPr kumimoji="1" lang="en-US" altLang="ja-JP" sz="40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endParaRPr lang="ja-JP" altLang="en-US" sz="2800" dirty="0">
              <a:solidFill>
                <a:schemeClr val="tx1"/>
              </a:solidFill>
            </a:endParaRPr>
          </a:p>
        </p:txBody>
      </p:sp>
    </p:spTree>
    <p:extLst>
      <p:ext uri="{BB962C8B-B14F-4D97-AF65-F5344CB8AC3E}">
        <p14:creationId xmlns:p14="http://schemas.microsoft.com/office/powerpoint/2010/main" val="27928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1" y="1205503"/>
            <a:ext cx="6968701" cy="5518570"/>
          </a:xfrm>
        </p:spPr>
        <p:txBody>
          <a:bodyPr>
            <a:normAutofit/>
          </a:bodyPr>
          <a:lstStyle/>
          <a:p>
            <a:pPr>
              <a:lnSpc>
                <a:spcPct val="150000"/>
              </a:lnSpc>
            </a:pPr>
            <a:r>
              <a:rPr lang="ja-JP" altLang="en-US" sz="2400" dirty="0">
                <a:solidFill>
                  <a:schemeClr val="tx1"/>
                </a:solidFill>
              </a:rPr>
              <a:t>目押しで</a:t>
            </a:r>
            <a:r>
              <a:rPr lang="en-US" altLang="ja-JP" sz="2400" dirty="0">
                <a:solidFill>
                  <a:schemeClr val="tx1"/>
                </a:solidFill>
              </a:rPr>
              <a:t>65535</a:t>
            </a:r>
            <a:r>
              <a:rPr lang="ja-JP" altLang="en-US" sz="2400" dirty="0">
                <a:solidFill>
                  <a:schemeClr val="tx1"/>
                </a:solidFill>
              </a:rPr>
              <a:t>で止めてみようという演習です。</a:t>
            </a:r>
            <a:endParaRPr lang="en-US" altLang="ja-JP" sz="2400" dirty="0">
              <a:solidFill>
                <a:schemeClr val="tx1"/>
              </a:solidFill>
            </a:endParaRPr>
          </a:p>
          <a:p>
            <a:pPr>
              <a:lnSpc>
                <a:spcPct val="150000"/>
              </a:lnSpc>
            </a:pPr>
            <a:endParaRPr lang="en-US" altLang="ja-JP" sz="2400" dirty="0">
              <a:solidFill>
                <a:schemeClr val="tx1"/>
              </a:solidFill>
            </a:endParaRPr>
          </a:p>
          <a:p>
            <a:pPr>
              <a:lnSpc>
                <a:spcPct val="150000"/>
              </a:lnSpc>
            </a:pPr>
            <a:r>
              <a:rPr lang="ja-JP" altLang="en-US" sz="2400" dirty="0">
                <a:solidFill>
                  <a:schemeClr val="tx1"/>
                </a:solidFill>
              </a:rPr>
              <a:t>ですが、通常の方法</a:t>
            </a:r>
            <a:r>
              <a:rPr lang="en-US" altLang="ja-JP" sz="2400" dirty="0">
                <a:solidFill>
                  <a:schemeClr val="tx1"/>
                </a:solidFill>
              </a:rPr>
              <a:t>(</a:t>
            </a:r>
            <a:r>
              <a:rPr lang="ja-JP" altLang="en-US" sz="2400" dirty="0">
                <a:solidFill>
                  <a:schemeClr val="tx1"/>
                </a:solidFill>
              </a:rPr>
              <a:t>停止ボタンを押す</a:t>
            </a:r>
            <a:r>
              <a:rPr lang="en-US" altLang="ja-JP" sz="2400" dirty="0">
                <a:solidFill>
                  <a:schemeClr val="tx1"/>
                </a:solidFill>
              </a:rPr>
              <a:t>)</a:t>
            </a:r>
            <a:r>
              <a:rPr lang="ja-JP" altLang="en-US" sz="2400" dirty="0">
                <a:solidFill>
                  <a:schemeClr val="tx1"/>
                </a:solidFill>
              </a:rPr>
              <a:t>では絶対に止めることはできないようになっています。</a:t>
            </a:r>
            <a:endParaRPr lang="en-US" altLang="ja-JP" sz="2400" dirty="0">
              <a:solidFill>
                <a:schemeClr val="tx1"/>
              </a:solidFill>
            </a:endParaRPr>
          </a:p>
          <a:p>
            <a:pPr>
              <a:lnSpc>
                <a:spcPct val="150000"/>
              </a:lnSpc>
            </a:pPr>
            <a:endParaRPr lang="en-US" altLang="ja-JP" sz="2400" dirty="0">
              <a:solidFill>
                <a:schemeClr val="tx1"/>
              </a:solidFill>
            </a:endParaRPr>
          </a:p>
          <a:p>
            <a:pPr>
              <a:lnSpc>
                <a:spcPct val="150000"/>
              </a:lnSpc>
            </a:pPr>
            <a:r>
              <a:rPr lang="ja-JP" altLang="en-US" sz="2400" dirty="0">
                <a:solidFill>
                  <a:schemeClr val="tx1"/>
                </a:solidFill>
              </a:rPr>
              <a:t>この演習では、スロットの数字を決める処理に、</a:t>
            </a:r>
            <a:r>
              <a:rPr lang="en-US" altLang="ja-JP" sz="2400" dirty="0">
                <a:solidFill>
                  <a:schemeClr val="tx1"/>
                </a:solidFill>
              </a:rPr>
              <a:t>【65535 × </a:t>
            </a:r>
            <a:r>
              <a:rPr lang="en-US" altLang="ja-JP" sz="2400" dirty="0" err="1">
                <a:solidFill>
                  <a:schemeClr val="tx1"/>
                </a:solidFill>
              </a:rPr>
              <a:t>M</a:t>
            </a:r>
            <a:r>
              <a:rPr lang="en-US" altLang="ja-JP" sz="2400" cap="none" dirty="0" err="1">
                <a:solidFill>
                  <a:schemeClr val="tx1"/>
                </a:solidFill>
              </a:rPr>
              <a:t>ath</a:t>
            </a:r>
            <a:r>
              <a:rPr lang="en-US" altLang="ja-JP" sz="2400" dirty="0" err="1">
                <a:solidFill>
                  <a:schemeClr val="tx1"/>
                </a:solidFill>
              </a:rPr>
              <a:t>.</a:t>
            </a:r>
            <a:r>
              <a:rPr lang="en-US" altLang="ja-JP" sz="2400" cap="none" dirty="0" err="1">
                <a:solidFill>
                  <a:schemeClr val="tx1"/>
                </a:solidFill>
              </a:rPr>
              <a:t>random</a:t>
            </a:r>
            <a:r>
              <a:rPr lang="en-US" altLang="ja-JP" sz="2400" dirty="0">
                <a:solidFill>
                  <a:schemeClr val="tx1"/>
                </a:solidFill>
              </a:rPr>
              <a:t>()】</a:t>
            </a:r>
            <a:r>
              <a:rPr lang="ja-JP" altLang="en-US" sz="2400" dirty="0">
                <a:solidFill>
                  <a:schemeClr val="tx1"/>
                </a:solidFill>
              </a:rPr>
              <a:t>という計算式を使用しています。この</a:t>
            </a:r>
            <a:r>
              <a:rPr lang="en-US" altLang="ja-JP" sz="2400" dirty="0" err="1">
                <a:solidFill>
                  <a:schemeClr val="tx1"/>
                </a:solidFill>
              </a:rPr>
              <a:t>M</a:t>
            </a:r>
            <a:r>
              <a:rPr lang="en-US" altLang="ja-JP" sz="2400" cap="none" dirty="0" err="1">
                <a:solidFill>
                  <a:schemeClr val="tx1"/>
                </a:solidFill>
              </a:rPr>
              <a:t>ath</a:t>
            </a:r>
            <a:r>
              <a:rPr lang="en-US" altLang="ja-JP" sz="2400" dirty="0" err="1">
                <a:solidFill>
                  <a:schemeClr val="tx1"/>
                </a:solidFill>
              </a:rPr>
              <a:t>.</a:t>
            </a:r>
            <a:r>
              <a:rPr lang="en-US" altLang="ja-JP" sz="2400" cap="none" dirty="0" err="1">
                <a:solidFill>
                  <a:schemeClr val="tx1"/>
                </a:solidFill>
              </a:rPr>
              <a:t>random</a:t>
            </a:r>
            <a:r>
              <a:rPr lang="en-US" altLang="ja-JP" sz="2400" dirty="0">
                <a:solidFill>
                  <a:schemeClr val="tx1"/>
                </a:solidFill>
              </a:rPr>
              <a:t>()</a:t>
            </a:r>
            <a:r>
              <a:rPr lang="ja-JP" altLang="en-US" sz="2400" dirty="0">
                <a:solidFill>
                  <a:schemeClr val="tx1"/>
                </a:solidFill>
              </a:rPr>
              <a:t>の部分に着目してクリアを目指していきましょう。</a:t>
            </a: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ゲーム説明</a:t>
            </a:r>
          </a:p>
        </p:txBody>
      </p:sp>
      <p:pic>
        <p:nvPicPr>
          <p:cNvPr id="6" name="図 5">
            <a:extLst>
              <a:ext uri="{FF2B5EF4-FFF2-40B4-BE49-F238E27FC236}">
                <a16:creationId xmlns:a16="http://schemas.microsoft.com/office/drawing/2014/main" id="{67EB579E-F029-4CB7-9720-5CFCCB47B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909" y="1695105"/>
            <a:ext cx="4709697" cy="1600768"/>
          </a:xfrm>
          <a:prstGeom prst="rect">
            <a:avLst/>
          </a:prstGeom>
        </p:spPr>
      </p:pic>
      <p:pic>
        <p:nvPicPr>
          <p:cNvPr id="9" name="図 8">
            <a:extLst>
              <a:ext uri="{FF2B5EF4-FFF2-40B4-BE49-F238E27FC236}">
                <a16:creationId xmlns:a16="http://schemas.microsoft.com/office/drawing/2014/main" id="{136C1380-8F07-4675-AFEF-DA0A9847D4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843" y="4027055"/>
            <a:ext cx="4724287" cy="1510006"/>
          </a:xfrm>
          <a:prstGeom prst="rect">
            <a:avLst/>
          </a:prstGeom>
        </p:spPr>
      </p:pic>
    </p:spTree>
    <p:extLst>
      <p:ext uri="{BB962C8B-B14F-4D97-AF65-F5344CB8AC3E}">
        <p14:creationId xmlns:p14="http://schemas.microsoft.com/office/powerpoint/2010/main" val="217567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攻略に必要なもの</a:t>
            </a:r>
          </a:p>
        </p:txBody>
      </p:sp>
      <p:sp>
        <p:nvSpPr>
          <p:cNvPr id="6" name="字幕 2">
            <a:extLst>
              <a:ext uri="{FF2B5EF4-FFF2-40B4-BE49-F238E27FC236}">
                <a16:creationId xmlns:a16="http://schemas.microsoft.com/office/drawing/2014/main" id="{5E3AED15-62C7-8530-7DED-D996EE414B72}"/>
              </a:ext>
            </a:extLst>
          </p:cNvPr>
          <p:cNvSpPr txBox="1">
            <a:spLocks/>
          </p:cNvSpPr>
          <p:nvPr/>
        </p:nvSpPr>
        <p:spPr>
          <a:xfrm>
            <a:off x="369888" y="1204913"/>
            <a:ext cx="10316585" cy="391636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sz="2400" cap="none" dirty="0">
                <a:solidFill>
                  <a:schemeClr val="tx1"/>
                </a:solidFill>
              </a:rPr>
              <a:t>・ブラウザ</a:t>
            </a:r>
            <a:r>
              <a:rPr lang="en-US" altLang="ja-JP" sz="2400" cap="none" dirty="0">
                <a:solidFill>
                  <a:schemeClr val="tx1"/>
                </a:solidFill>
              </a:rPr>
              <a:t>(</a:t>
            </a:r>
            <a:r>
              <a:rPr lang="en-US" altLang="ja-JP" sz="2400" cap="none" dirty="0" err="1">
                <a:solidFill>
                  <a:schemeClr val="tx1"/>
                </a:solidFill>
              </a:rPr>
              <a:t>Chrome,Firefox,Edge</a:t>
            </a:r>
            <a:r>
              <a:rPr lang="ja-JP" altLang="en-US" sz="2400" cap="none" dirty="0">
                <a:solidFill>
                  <a:schemeClr val="tx1"/>
                </a:solidFill>
              </a:rPr>
              <a:t>のいずれかを使用してください</a:t>
            </a:r>
            <a:r>
              <a:rPr lang="en-US" altLang="ja-JP" sz="2400" cap="none" dirty="0">
                <a:solidFill>
                  <a:schemeClr val="tx1"/>
                </a:solidFill>
              </a:rPr>
              <a:t>)</a:t>
            </a:r>
          </a:p>
          <a:p>
            <a:endParaRPr lang="en-US" altLang="ja-JP" sz="2400" cap="none" dirty="0">
              <a:solidFill>
                <a:schemeClr val="tx1"/>
              </a:solidFill>
            </a:endParaRPr>
          </a:p>
          <a:p>
            <a:r>
              <a:rPr lang="ja-JP" altLang="en-US" sz="2400" cap="none" dirty="0">
                <a:solidFill>
                  <a:schemeClr val="tx1"/>
                </a:solidFill>
              </a:rPr>
              <a:t>・一般的なマウスとキーボード操作の知識</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・ちょっとした</a:t>
            </a:r>
            <a:r>
              <a:rPr lang="en-US" altLang="ja-JP" sz="2400" cap="none" dirty="0">
                <a:solidFill>
                  <a:schemeClr val="tx1"/>
                </a:solidFill>
              </a:rPr>
              <a:t>JavaScript</a:t>
            </a:r>
            <a:r>
              <a:rPr lang="ja-JP" altLang="en-US" sz="2400" cap="none" dirty="0">
                <a:solidFill>
                  <a:schemeClr val="tx1"/>
                </a:solidFill>
              </a:rPr>
              <a:t>の知識</a:t>
            </a:r>
            <a:endParaRPr lang="en-US" altLang="ja-JP" sz="2400" cap="none" dirty="0">
              <a:solidFill>
                <a:schemeClr val="tx1"/>
              </a:solidFill>
            </a:endParaRPr>
          </a:p>
        </p:txBody>
      </p:sp>
    </p:spTree>
    <p:extLst>
      <p:ext uri="{BB962C8B-B14F-4D97-AF65-F5344CB8AC3E}">
        <p14:creationId xmlns:p14="http://schemas.microsoft.com/office/powerpoint/2010/main" val="426583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1" y="1205503"/>
            <a:ext cx="7130785" cy="5361552"/>
          </a:xfrm>
        </p:spPr>
        <p:txBody>
          <a:bodyPr>
            <a:normAutofit fontScale="85000" lnSpcReduction="20000"/>
          </a:bodyPr>
          <a:lstStyle/>
          <a:p>
            <a:r>
              <a:rPr lang="en-US" altLang="ja-JP" sz="2400" cap="none" dirty="0">
                <a:solidFill>
                  <a:schemeClr val="tx1"/>
                </a:solidFill>
              </a:rPr>
              <a:t>JavaScript</a:t>
            </a:r>
            <a:r>
              <a:rPr lang="ja-JP" altLang="en-US" sz="2400" cap="none" dirty="0">
                <a:solidFill>
                  <a:schemeClr val="tx1"/>
                </a:solidFill>
              </a:rPr>
              <a:t>は、</a:t>
            </a:r>
            <a:r>
              <a:rPr lang="en-US" altLang="ja-JP" sz="2400" cap="none" dirty="0">
                <a:solidFill>
                  <a:schemeClr val="tx1"/>
                </a:solidFill>
              </a:rPr>
              <a:t>Web</a:t>
            </a:r>
            <a:r>
              <a:rPr lang="ja-JP" altLang="en-US" sz="2400" cap="none" dirty="0">
                <a:solidFill>
                  <a:schemeClr val="tx1"/>
                </a:solidFill>
              </a:rPr>
              <a:t>サイトの開発において広く使用されているプログラミング言語です。</a:t>
            </a:r>
            <a:endParaRPr lang="en-US" altLang="ja-JP" sz="2400" cap="none" dirty="0">
              <a:solidFill>
                <a:schemeClr val="tx1"/>
              </a:solidFill>
            </a:endParaRPr>
          </a:p>
          <a:p>
            <a:endParaRPr lang="en-US" altLang="ja-JP" sz="2400" cap="none" dirty="0">
              <a:solidFill>
                <a:schemeClr val="tx1"/>
              </a:solidFill>
            </a:endParaRPr>
          </a:p>
          <a:p>
            <a:r>
              <a:rPr lang="en-US" altLang="ja-JP" sz="2400" cap="none" dirty="0">
                <a:solidFill>
                  <a:schemeClr val="tx1"/>
                </a:solidFill>
              </a:rPr>
              <a:t>JavaScript</a:t>
            </a:r>
            <a:r>
              <a:rPr lang="ja-JP" altLang="en-US" sz="2400" cap="none" dirty="0">
                <a:solidFill>
                  <a:schemeClr val="tx1"/>
                </a:solidFill>
              </a:rPr>
              <a:t>を使用すると、</a:t>
            </a:r>
            <a:r>
              <a:rPr lang="en-US" altLang="ja-JP" sz="2400" cap="none" dirty="0">
                <a:solidFill>
                  <a:schemeClr val="tx1"/>
                </a:solidFill>
              </a:rPr>
              <a:t>Web</a:t>
            </a:r>
            <a:r>
              <a:rPr lang="ja-JP" altLang="en-US" sz="2400" cap="none" dirty="0">
                <a:solidFill>
                  <a:schemeClr val="tx1"/>
                </a:solidFill>
              </a:rPr>
              <a:t>ページに動きをつけることができます。</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また、</a:t>
            </a:r>
            <a:r>
              <a:rPr lang="en-US" altLang="ja-JP" sz="2400" cap="none" dirty="0">
                <a:solidFill>
                  <a:schemeClr val="tx1"/>
                </a:solidFill>
              </a:rPr>
              <a:t>JavaScript</a:t>
            </a:r>
            <a:r>
              <a:rPr lang="ja-JP" altLang="en-US" sz="2400" cap="none" dirty="0">
                <a:solidFill>
                  <a:schemeClr val="tx1"/>
                </a:solidFill>
              </a:rPr>
              <a:t>には、複数の処理をまとめた「関数」と呼ばれるものがあります。</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その関数のひとつが</a:t>
            </a:r>
            <a:r>
              <a:rPr lang="en-US" altLang="ja-JP" sz="2400" cap="none" dirty="0" err="1">
                <a:solidFill>
                  <a:schemeClr val="tx1"/>
                </a:solidFill>
              </a:rPr>
              <a:t>Math.random</a:t>
            </a:r>
            <a:r>
              <a:rPr lang="en-US" altLang="ja-JP" sz="2400" cap="none" dirty="0">
                <a:solidFill>
                  <a:schemeClr val="tx1"/>
                </a:solidFill>
              </a:rPr>
              <a:t>()</a:t>
            </a:r>
            <a:r>
              <a:rPr lang="ja-JP" altLang="en-US" sz="2400" cap="none" dirty="0">
                <a:solidFill>
                  <a:schemeClr val="tx1"/>
                </a:solidFill>
              </a:rPr>
              <a:t>関数です。</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 </a:t>
            </a:r>
            <a:r>
              <a:rPr lang="en-US" altLang="ja-JP" sz="2400" cap="none" dirty="0" err="1">
                <a:solidFill>
                  <a:schemeClr val="tx1"/>
                </a:solidFill>
              </a:rPr>
              <a:t>Math.random</a:t>
            </a:r>
            <a:r>
              <a:rPr lang="en-US" altLang="ja-JP" sz="2400" cap="none" dirty="0">
                <a:solidFill>
                  <a:schemeClr val="tx1"/>
                </a:solidFill>
              </a:rPr>
              <a:t>()</a:t>
            </a:r>
            <a:r>
              <a:rPr lang="ja-JP" altLang="en-US" sz="2400" cap="none" dirty="0">
                <a:solidFill>
                  <a:schemeClr val="tx1"/>
                </a:solidFill>
              </a:rPr>
              <a:t>関数は、</a:t>
            </a:r>
            <a:r>
              <a:rPr lang="en-US" altLang="ja-JP" sz="2400" cap="none" dirty="0">
                <a:solidFill>
                  <a:schemeClr val="tx1"/>
                </a:solidFill>
              </a:rPr>
              <a:t>0.0</a:t>
            </a:r>
            <a:r>
              <a:rPr lang="ja-JP" altLang="en-US" sz="2400" cap="none" dirty="0">
                <a:solidFill>
                  <a:schemeClr val="tx1"/>
                </a:solidFill>
              </a:rPr>
              <a:t>から</a:t>
            </a:r>
            <a:r>
              <a:rPr lang="en-US" altLang="ja-JP" sz="2400" cap="none" dirty="0">
                <a:solidFill>
                  <a:schemeClr val="tx1"/>
                </a:solidFill>
              </a:rPr>
              <a:t>1.0</a:t>
            </a:r>
            <a:r>
              <a:rPr lang="ja-JP" altLang="en-US" sz="2400" cap="none" dirty="0">
                <a:solidFill>
                  <a:schemeClr val="tx1"/>
                </a:solidFill>
              </a:rPr>
              <a:t>未満の乱数を生成する関数です。この関数が生成する値は</a:t>
            </a:r>
            <a:r>
              <a:rPr lang="en-US" altLang="ja-JP" sz="2400" cap="none" dirty="0">
                <a:solidFill>
                  <a:schemeClr val="tx1"/>
                </a:solidFill>
              </a:rPr>
              <a:t>0.0</a:t>
            </a:r>
            <a:r>
              <a:rPr lang="ja-JP" altLang="en-US" sz="2400" cap="none" dirty="0">
                <a:solidFill>
                  <a:schemeClr val="tx1"/>
                </a:solidFill>
              </a:rPr>
              <a:t>から</a:t>
            </a:r>
            <a:r>
              <a:rPr lang="en-US" altLang="ja-JP" sz="2400" cap="none" dirty="0">
                <a:solidFill>
                  <a:schemeClr val="tx1"/>
                </a:solidFill>
              </a:rPr>
              <a:t>1.0</a:t>
            </a:r>
            <a:r>
              <a:rPr lang="ja-JP" altLang="en-US" sz="2400" cap="none" dirty="0">
                <a:solidFill>
                  <a:srgbClr val="FF0000"/>
                </a:solidFill>
              </a:rPr>
              <a:t>未満</a:t>
            </a:r>
            <a:r>
              <a:rPr lang="ja-JP" altLang="en-US" sz="2400" cap="none" dirty="0">
                <a:solidFill>
                  <a:schemeClr val="tx1"/>
                </a:solidFill>
              </a:rPr>
              <a:t>なので、計算式</a:t>
            </a:r>
            <a:r>
              <a:rPr lang="en-US" altLang="ja-JP" sz="2400" cap="none" dirty="0">
                <a:solidFill>
                  <a:schemeClr val="tx1"/>
                </a:solidFill>
              </a:rPr>
              <a:t>【65535 × </a:t>
            </a:r>
            <a:r>
              <a:rPr lang="en-US" altLang="ja-JP" sz="2400" cap="none" dirty="0" err="1">
                <a:solidFill>
                  <a:schemeClr val="tx1"/>
                </a:solidFill>
              </a:rPr>
              <a:t>Math.random</a:t>
            </a:r>
            <a:r>
              <a:rPr lang="en-US" altLang="ja-JP" sz="2400" cap="none" dirty="0">
                <a:solidFill>
                  <a:schemeClr val="tx1"/>
                </a:solidFill>
              </a:rPr>
              <a:t>()】</a:t>
            </a:r>
            <a:r>
              <a:rPr lang="ja-JP" altLang="en-US" sz="2400" cap="none" dirty="0">
                <a:solidFill>
                  <a:schemeClr val="tx1"/>
                </a:solidFill>
              </a:rPr>
              <a:t>では絶対に</a:t>
            </a:r>
            <a:r>
              <a:rPr lang="en-US" altLang="ja-JP" sz="2400" cap="none" dirty="0">
                <a:solidFill>
                  <a:schemeClr val="tx1"/>
                </a:solidFill>
              </a:rPr>
              <a:t>65535</a:t>
            </a:r>
            <a:r>
              <a:rPr lang="ja-JP" altLang="en-US" sz="2400" cap="none" dirty="0">
                <a:solidFill>
                  <a:schemeClr val="tx1"/>
                </a:solidFill>
              </a:rPr>
              <a:t>がでることはありません。これを踏まえて演習を進めていきましょう。</a:t>
            </a:r>
            <a:endParaRPr lang="en-US" altLang="ja-JP" sz="24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en-US" altLang="ja-JP" sz="2800" dirty="0">
                <a:solidFill>
                  <a:schemeClr val="tx1"/>
                </a:solidFill>
              </a:rPr>
              <a:t> </a:t>
            </a:r>
            <a:r>
              <a:rPr lang="en-US" altLang="ja-JP" sz="2800" cap="none" dirty="0">
                <a:solidFill>
                  <a:schemeClr val="tx1"/>
                </a:solidFill>
              </a:rPr>
              <a:t>JavaScript</a:t>
            </a:r>
            <a:r>
              <a:rPr lang="ja-JP" altLang="en-US" sz="2800" dirty="0">
                <a:solidFill>
                  <a:schemeClr val="tx1"/>
                </a:solidFill>
              </a:rPr>
              <a:t>って？</a:t>
            </a:r>
          </a:p>
        </p:txBody>
      </p:sp>
      <p:pic>
        <p:nvPicPr>
          <p:cNvPr id="1028" name="Picture 4" descr="JavaScript Logo - PNG y Vector">
            <a:extLst>
              <a:ext uri="{FF2B5EF4-FFF2-40B4-BE49-F238E27FC236}">
                <a16:creationId xmlns:a16="http://schemas.microsoft.com/office/drawing/2014/main" id="{C5EC1112-075F-3956-66B6-9068547C6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18" y="861420"/>
            <a:ext cx="5088674" cy="513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71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6653164" cy="3916565"/>
          </a:xfrm>
        </p:spPr>
        <p:txBody>
          <a:bodyPr>
            <a:normAutofit/>
          </a:bodyPr>
          <a:lstStyle/>
          <a:p>
            <a:r>
              <a:rPr lang="ja-JP" altLang="en-US" sz="2400" cap="none" dirty="0">
                <a:solidFill>
                  <a:schemeClr val="tx1"/>
                </a:solidFill>
              </a:rPr>
              <a:t>①演習画面の好きな場所で右クリック。</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②・検証（</a:t>
            </a:r>
            <a:r>
              <a:rPr lang="en-US" altLang="ja-JP" sz="2400" cap="none" dirty="0">
                <a:solidFill>
                  <a:schemeClr val="tx1"/>
                </a:solidFill>
              </a:rPr>
              <a:t>Chrome</a:t>
            </a:r>
            <a:r>
              <a:rPr lang="ja-JP" altLang="en-US" sz="2400" cap="none" dirty="0">
                <a:solidFill>
                  <a:schemeClr val="tx1"/>
                </a:solidFill>
              </a:rPr>
              <a:t>の場合）、</a:t>
            </a:r>
          </a:p>
          <a:p>
            <a:r>
              <a:rPr lang="ja-JP" altLang="en-US" sz="2400" cap="none" dirty="0">
                <a:solidFill>
                  <a:schemeClr val="tx1"/>
                </a:solidFill>
              </a:rPr>
              <a:t>　・調査</a:t>
            </a:r>
            <a:r>
              <a:rPr lang="en-US" altLang="ja-JP" sz="2400" cap="none" dirty="0">
                <a:solidFill>
                  <a:schemeClr val="tx1"/>
                </a:solidFill>
              </a:rPr>
              <a:t>(Firefox</a:t>
            </a:r>
            <a:r>
              <a:rPr lang="ja-JP" altLang="en-US" sz="2400" cap="none" dirty="0">
                <a:solidFill>
                  <a:schemeClr val="tx1"/>
                </a:solidFill>
              </a:rPr>
              <a:t>の場合</a:t>
            </a:r>
            <a:r>
              <a:rPr lang="en-US" altLang="ja-JP" sz="2400" cap="none" dirty="0">
                <a:solidFill>
                  <a:schemeClr val="tx1"/>
                </a:solidFill>
              </a:rPr>
              <a:t>)</a:t>
            </a:r>
            <a:r>
              <a:rPr lang="ja-JP" altLang="en-US" sz="2400" cap="none" dirty="0">
                <a:solidFill>
                  <a:schemeClr val="tx1"/>
                </a:solidFill>
              </a:rPr>
              <a:t>、</a:t>
            </a:r>
          </a:p>
          <a:p>
            <a:r>
              <a:rPr lang="ja-JP" altLang="en-US" sz="2400" cap="none" dirty="0">
                <a:solidFill>
                  <a:schemeClr val="tx1"/>
                </a:solidFill>
              </a:rPr>
              <a:t>　・開発者ツールで調査する（</a:t>
            </a:r>
            <a:r>
              <a:rPr lang="en-US" altLang="ja-JP" sz="2400" cap="none" dirty="0">
                <a:solidFill>
                  <a:schemeClr val="tx1"/>
                </a:solidFill>
              </a:rPr>
              <a:t>Edge</a:t>
            </a:r>
            <a:r>
              <a:rPr lang="ja-JP" altLang="en-US" sz="2400" cap="none" dirty="0">
                <a:solidFill>
                  <a:schemeClr val="tx1"/>
                </a:solidFill>
              </a:rPr>
              <a:t>の場合）</a:t>
            </a:r>
            <a:r>
              <a:rPr lang="en-US" altLang="ja-JP" sz="2400" cap="none" dirty="0">
                <a:solidFill>
                  <a:schemeClr val="tx1"/>
                </a:solidFill>
              </a:rPr>
              <a:t>       </a:t>
            </a:r>
          </a:p>
          <a:p>
            <a:r>
              <a:rPr lang="ja-JP" altLang="en-US" sz="2400" cap="none" dirty="0">
                <a:solidFill>
                  <a:schemeClr val="tx1"/>
                </a:solidFill>
              </a:rPr>
              <a:t>　 いずれかの項目をクリックします。</a:t>
            </a:r>
            <a:endParaRPr kumimoji="1" lang="en-US" altLang="ja-JP" sz="2400" cap="none" dirty="0">
              <a:solidFill>
                <a:schemeClr val="tx1"/>
              </a:solidFill>
            </a:endParaRPr>
          </a:p>
          <a:p>
            <a:endParaRPr lang="en-US" altLang="ja-JP" sz="24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攻略１</a:t>
            </a:r>
            <a:endParaRPr lang="en-US" altLang="ja-JP" sz="2800" dirty="0">
              <a:solidFill>
                <a:schemeClr val="tx1"/>
              </a:solidFill>
            </a:endParaRPr>
          </a:p>
        </p:txBody>
      </p:sp>
      <p:pic>
        <p:nvPicPr>
          <p:cNvPr id="2" name="図 1">
            <a:extLst>
              <a:ext uri="{FF2B5EF4-FFF2-40B4-BE49-F238E27FC236}">
                <a16:creationId xmlns:a16="http://schemas.microsoft.com/office/drawing/2014/main" id="{C55E84A4-7627-4D99-8987-72BAAE86CAF4}"/>
              </a:ext>
            </a:extLst>
          </p:cNvPr>
          <p:cNvPicPr>
            <a:picLocks noChangeAspect="1"/>
          </p:cNvPicPr>
          <p:nvPr/>
        </p:nvPicPr>
        <p:blipFill>
          <a:blip r:embed="rId2"/>
          <a:stretch>
            <a:fillRect/>
          </a:stretch>
        </p:blipFill>
        <p:spPr>
          <a:xfrm>
            <a:off x="6724072" y="2577431"/>
            <a:ext cx="4424531" cy="170313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インク 4">
                <a:extLst>
                  <a:ext uri="{FF2B5EF4-FFF2-40B4-BE49-F238E27FC236}">
                    <a16:creationId xmlns:a16="http://schemas.microsoft.com/office/drawing/2014/main" id="{319DB897-1091-DC5D-E4E9-ED9DBFDCD229}"/>
                  </a:ext>
                </a:extLst>
              </p14:cNvPr>
              <p14:cNvContentPartPr/>
              <p14:nvPr/>
            </p14:nvContentPartPr>
            <p14:xfrm>
              <a:off x="9095767" y="3905818"/>
              <a:ext cx="521640" cy="306720"/>
            </p14:xfrm>
          </p:contentPart>
        </mc:Choice>
        <mc:Fallback xmlns="">
          <p:pic>
            <p:nvPicPr>
              <p:cNvPr id="5" name="インク 4">
                <a:extLst>
                  <a:ext uri="{FF2B5EF4-FFF2-40B4-BE49-F238E27FC236}">
                    <a16:creationId xmlns:a16="http://schemas.microsoft.com/office/drawing/2014/main" id="{319DB897-1091-DC5D-E4E9-ED9DBFDCD229}"/>
                  </a:ext>
                </a:extLst>
              </p:cNvPr>
              <p:cNvPicPr/>
              <p:nvPr/>
            </p:nvPicPr>
            <p:blipFill>
              <a:blip r:embed="rId4"/>
              <a:stretch>
                <a:fillRect/>
              </a:stretch>
            </p:blipFill>
            <p:spPr>
              <a:xfrm>
                <a:off x="9089647" y="3899698"/>
                <a:ext cx="533880" cy="318960"/>
              </a:xfrm>
              <a:prstGeom prst="rect">
                <a:avLst/>
              </a:prstGeom>
            </p:spPr>
          </p:pic>
        </mc:Fallback>
      </mc:AlternateContent>
    </p:spTree>
    <p:extLst>
      <p:ext uri="{BB962C8B-B14F-4D97-AF65-F5344CB8AC3E}">
        <p14:creationId xmlns:p14="http://schemas.microsoft.com/office/powerpoint/2010/main" val="265916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1" y="1205503"/>
            <a:ext cx="6262567" cy="5416970"/>
          </a:xfrm>
        </p:spPr>
        <p:txBody>
          <a:bodyPr>
            <a:normAutofit/>
          </a:bodyPr>
          <a:lstStyle/>
          <a:p>
            <a:r>
              <a:rPr lang="ja-JP" altLang="en-US" sz="2400" cap="none" dirty="0">
                <a:solidFill>
                  <a:schemeClr val="tx1"/>
                </a:solidFill>
              </a:rPr>
              <a:t>①</a:t>
            </a:r>
            <a:r>
              <a:rPr lang="en-US" altLang="ja-JP" sz="2400" cap="none" dirty="0">
                <a:solidFill>
                  <a:schemeClr val="tx1"/>
                </a:solidFill>
              </a:rPr>
              <a:t>Console</a:t>
            </a:r>
            <a:r>
              <a:rPr lang="ja-JP" altLang="en-US" sz="2400" cap="none" dirty="0">
                <a:solidFill>
                  <a:schemeClr val="tx1"/>
                </a:solidFill>
              </a:rPr>
              <a:t>タブをクリック。</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②「＞」マークをクリックした後、</a:t>
            </a:r>
            <a:endParaRPr lang="en-US" altLang="ja-JP" sz="2400" cap="none" dirty="0">
              <a:solidFill>
                <a:schemeClr val="tx1"/>
              </a:solidFill>
            </a:endParaRPr>
          </a:p>
          <a:p>
            <a:r>
              <a:rPr lang="en-US" altLang="ja-JP" sz="2400" cap="none" dirty="0" err="1">
                <a:solidFill>
                  <a:schemeClr val="tx1"/>
                </a:solidFill>
              </a:rPr>
              <a:t>Math.random</a:t>
            </a:r>
            <a:r>
              <a:rPr lang="en-US" altLang="ja-JP" sz="2400" cap="none" dirty="0">
                <a:solidFill>
                  <a:schemeClr val="tx1"/>
                </a:solidFill>
              </a:rPr>
              <a:t> = function () { return 1 };</a:t>
            </a:r>
          </a:p>
          <a:p>
            <a:r>
              <a:rPr kumimoji="1" lang="ja-JP" altLang="en-US" sz="2400" cap="none" dirty="0">
                <a:solidFill>
                  <a:schemeClr val="tx1"/>
                </a:solidFill>
              </a:rPr>
              <a:t>と入力し、エンターキーを押す。</a:t>
            </a:r>
            <a:endParaRPr kumimoji="1" lang="en-US" altLang="ja-JP" sz="24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攻略２</a:t>
            </a:r>
            <a:endParaRPr lang="en-US" altLang="ja-JP" sz="2800" dirty="0">
              <a:solidFill>
                <a:schemeClr val="tx1"/>
              </a:solidFill>
            </a:endParaRPr>
          </a:p>
        </p:txBody>
      </p:sp>
      <p:pic>
        <p:nvPicPr>
          <p:cNvPr id="2" name="図 1">
            <a:extLst>
              <a:ext uri="{FF2B5EF4-FFF2-40B4-BE49-F238E27FC236}">
                <a16:creationId xmlns:a16="http://schemas.microsoft.com/office/drawing/2014/main" id="{DA776012-069A-48F0-89AE-00B8A7560CEE}"/>
              </a:ext>
            </a:extLst>
          </p:cNvPr>
          <p:cNvPicPr>
            <a:picLocks noChangeAspect="1"/>
          </p:cNvPicPr>
          <p:nvPr/>
        </p:nvPicPr>
        <p:blipFill>
          <a:blip r:embed="rId2"/>
          <a:stretch>
            <a:fillRect/>
          </a:stretch>
        </p:blipFill>
        <p:spPr>
          <a:xfrm>
            <a:off x="6848372" y="861420"/>
            <a:ext cx="5277587" cy="3015084"/>
          </a:xfrm>
          <a:prstGeom prst="rect">
            <a:avLst/>
          </a:prstGeom>
        </p:spPr>
      </p:pic>
      <p:pic>
        <p:nvPicPr>
          <p:cNvPr id="5" name="図 4">
            <a:extLst>
              <a:ext uri="{FF2B5EF4-FFF2-40B4-BE49-F238E27FC236}">
                <a16:creationId xmlns:a16="http://schemas.microsoft.com/office/drawing/2014/main" id="{E6D1F281-5DC9-44B5-AC90-FBC8993D8795}"/>
              </a:ext>
            </a:extLst>
          </p:cNvPr>
          <p:cNvPicPr>
            <a:picLocks noChangeAspect="1"/>
          </p:cNvPicPr>
          <p:nvPr/>
        </p:nvPicPr>
        <p:blipFill>
          <a:blip r:embed="rId3"/>
          <a:stretch>
            <a:fillRect/>
          </a:stretch>
        </p:blipFill>
        <p:spPr>
          <a:xfrm>
            <a:off x="6848372" y="3953950"/>
            <a:ext cx="5277586" cy="2834938"/>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インク 5">
                <a:extLst>
                  <a:ext uri="{FF2B5EF4-FFF2-40B4-BE49-F238E27FC236}">
                    <a16:creationId xmlns:a16="http://schemas.microsoft.com/office/drawing/2014/main" id="{838EDA6F-B39E-A182-92BB-1452B50A8B3B}"/>
                  </a:ext>
                </a:extLst>
              </p14:cNvPr>
              <p14:cNvContentPartPr/>
              <p14:nvPr/>
            </p14:nvContentPartPr>
            <p14:xfrm>
              <a:off x="8135647" y="1106458"/>
              <a:ext cx="704520" cy="326880"/>
            </p14:xfrm>
          </p:contentPart>
        </mc:Choice>
        <mc:Fallback xmlns="">
          <p:pic>
            <p:nvPicPr>
              <p:cNvPr id="6" name="インク 5">
                <a:extLst>
                  <a:ext uri="{FF2B5EF4-FFF2-40B4-BE49-F238E27FC236}">
                    <a16:creationId xmlns:a16="http://schemas.microsoft.com/office/drawing/2014/main" id="{838EDA6F-B39E-A182-92BB-1452B50A8B3B}"/>
                  </a:ext>
                </a:extLst>
              </p:cNvPr>
              <p:cNvPicPr/>
              <p:nvPr/>
            </p:nvPicPr>
            <p:blipFill>
              <a:blip r:embed="rId5"/>
              <a:stretch>
                <a:fillRect/>
              </a:stretch>
            </p:blipFill>
            <p:spPr>
              <a:xfrm>
                <a:off x="8129527" y="1100338"/>
                <a:ext cx="7167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インク 6">
                <a:extLst>
                  <a:ext uri="{FF2B5EF4-FFF2-40B4-BE49-F238E27FC236}">
                    <a16:creationId xmlns:a16="http://schemas.microsoft.com/office/drawing/2014/main" id="{52E4B6ED-67BB-CAA7-15CB-4B4FDDCE855B}"/>
                  </a:ext>
                </a:extLst>
              </p14:cNvPr>
              <p14:cNvContentPartPr/>
              <p14:nvPr/>
            </p14:nvContentPartPr>
            <p14:xfrm>
              <a:off x="7802647" y="6362098"/>
              <a:ext cx="334800" cy="353880"/>
            </p14:xfrm>
          </p:contentPart>
        </mc:Choice>
        <mc:Fallback xmlns="">
          <p:pic>
            <p:nvPicPr>
              <p:cNvPr id="7" name="インク 6">
                <a:extLst>
                  <a:ext uri="{FF2B5EF4-FFF2-40B4-BE49-F238E27FC236}">
                    <a16:creationId xmlns:a16="http://schemas.microsoft.com/office/drawing/2014/main" id="{52E4B6ED-67BB-CAA7-15CB-4B4FDDCE855B}"/>
                  </a:ext>
                </a:extLst>
              </p:cNvPr>
              <p:cNvPicPr/>
              <p:nvPr/>
            </p:nvPicPr>
            <p:blipFill>
              <a:blip r:embed="rId7"/>
              <a:stretch>
                <a:fillRect/>
              </a:stretch>
            </p:blipFill>
            <p:spPr>
              <a:xfrm>
                <a:off x="7796527" y="6355978"/>
                <a:ext cx="347040" cy="366120"/>
              </a:xfrm>
              <a:prstGeom prst="rect">
                <a:avLst/>
              </a:prstGeom>
            </p:spPr>
          </p:pic>
        </mc:Fallback>
      </mc:AlternateContent>
    </p:spTree>
    <p:extLst>
      <p:ext uri="{BB962C8B-B14F-4D97-AF65-F5344CB8AC3E}">
        <p14:creationId xmlns:p14="http://schemas.microsoft.com/office/powerpoint/2010/main" val="321486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5645896" cy="3916565"/>
          </a:xfrm>
        </p:spPr>
        <p:txBody>
          <a:bodyPr>
            <a:normAutofit/>
          </a:bodyPr>
          <a:lstStyle/>
          <a:p>
            <a:pPr>
              <a:lnSpc>
                <a:spcPct val="150000"/>
              </a:lnSpc>
            </a:pPr>
            <a:r>
              <a:rPr lang="ja-JP" altLang="en-US" sz="2400" cap="none" dirty="0">
                <a:solidFill>
                  <a:schemeClr val="tx1"/>
                </a:solidFill>
              </a:rPr>
              <a:t>①開始ボタンを押す。</a:t>
            </a:r>
            <a:endParaRPr lang="en-US" altLang="ja-JP" sz="2400" cap="none" dirty="0">
              <a:solidFill>
                <a:schemeClr val="tx1"/>
              </a:solidFill>
            </a:endParaRPr>
          </a:p>
          <a:p>
            <a:pPr>
              <a:lnSpc>
                <a:spcPct val="150000"/>
              </a:lnSpc>
            </a:pPr>
            <a:r>
              <a:rPr kumimoji="1" lang="ja-JP" altLang="en-US" sz="2400" cap="none" dirty="0">
                <a:solidFill>
                  <a:schemeClr val="tx1"/>
                </a:solidFill>
              </a:rPr>
              <a:t>②停止ボタンを押す。そうするとクリアになります。</a:t>
            </a:r>
            <a:endParaRPr kumimoji="1" lang="en-US" altLang="ja-JP" sz="24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攻略３</a:t>
            </a:r>
            <a:endParaRPr lang="en-US" altLang="ja-JP" sz="2800" dirty="0">
              <a:solidFill>
                <a:schemeClr val="tx1"/>
              </a:solidFill>
            </a:endParaRPr>
          </a:p>
        </p:txBody>
      </p:sp>
      <p:pic>
        <p:nvPicPr>
          <p:cNvPr id="7" name="図 6">
            <a:extLst>
              <a:ext uri="{FF2B5EF4-FFF2-40B4-BE49-F238E27FC236}">
                <a16:creationId xmlns:a16="http://schemas.microsoft.com/office/drawing/2014/main" id="{7FBEC05D-12B0-4416-86E1-D04CF8261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946" y="3913590"/>
            <a:ext cx="5095912" cy="1628787"/>
          </a:xfrm>
          <a:prstGeom prst="rect">
            <a:avLst/>
          </a:prstGeom>
        </p:spPr>
      </p:pic>
      <p:pic>
        <p:nvPicPr>
          <p:cNvPr id="9" name="図 8">
            <a:extLst>
              <a:ext uri="{FF2B5EF4-FFF2-40B4-BE49-F238E27FC236}">
                <a16:creationId xmlns:a16="http://schemas.microsoft.com/office/drawing/2014/main" id="{38320B98-0F28-4DE8-BA34-05269EA6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946" y="1800213"/>
            <a:ext cx="5095912" cy="1628787"/>
          </a:xfrm>
          <a:prstGeom prst="rect">
            <a:avLst/>
          </a:prstGeom>
        </p:spPr>
      </p:pic>
    </p:spTree>
    <p:extLst>
      <p:ext uri="{BB962C8B-B14F-4D97-AF65-F5344CB8AC3E}">
        <p14:creationId xmlns:p14="http://schemas.microsoft.com/office/powerpoint/2010/main" val="113367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5874640" cy="5285674"/>
          </a:xfrm>
        </p:spPr>
        <p:txBody>
          <a:bodyPr>
            <a:normAutofit fontScale="92500" lnSpcReduction="10000"/>
          </a:bodyPr>
          <a:lstStyle/>
          <a:p>
            <a:pPr>
              <a:lnSpc>
                <a:spcPct val="150000"/>
              </a:lnSpc>
            </a:pPr>
            <a:r>
              <a:rPr kumimoji="1" lang="en-US" altLang="ja-JP" sz="2400" cap="none" dirty="0">
                <a:solidFill>
                  <a:schemeClr val="tx1"/>
                </a:solidFill>
              </a:rPr>
              <a:t>console</a:t>
            </a:r>
            <a:r>
              <a:rPr kumimoji="1" lang="ja-JP" altLang="en-US" sz="2400" cap="none" dirty="0">
                <a:solidFill>
                  <a:schemeClr val="tx1"/>
                </a:solidFill>
              </a:rPr>
              <a:t>に打ち込んだ</a:t>
            </a:r>
            <a:endParaRPr kumimoji="1" lang="en-US" altLang="ja-JP" sz="2400" cap="none" dirty="0">
              <a:solidFill>
                <a:schemeClr val="tx1"/>
              </a:solidFill>
            </a:endParaRPr>
          </a:p>
          <a:p>
            <a:pPr>
              <a:lnSpc>
                <a:spcPct val="150000"/>
              </a:lnSpc>
            </a:pPr>
            <a:r>
              <a:rPr lang="en-US" altLang="ja-JP" sz="2400" cap="none" dirty="0" err="1">
                <a:solidFill>
                  <a:schemeClr val="tx1"/>
                </a:solidFill>
              </a:rPr>
              <a:t>Math.random</a:t>
            </a:r>
            <a:r>
              <a:rPr lang="en-US" altLang="ja-JP" sz="2400" cap="none" dirty="0">
                <a:solidFill>
                  <a:schemeClr val="tx1"/>
                </a:solidFill>
              </a:rPr>
              <a:t> = function () { return 1 };</a:t>
            </a:r>
          </a:p>
          <a:p>
            <a:pPr>
              <a:lnSpc>
                <a:spcPct val="150000"/>
              </a:lnSpc>
            </a:pPr>
            <a:r>
              <a:rPr kumimoji="1" lang="ja-JP" altLang="en-US" sz="2400" cap="none" dirty="0">
                <a:solidFill>
                  <a:schemeClr val="tx1"/>
                </a:solidFill>
              </a:rPr>
              <a:t>は、</a:t>
            </a:r>
            <a:r>
              <a:rPr kumimoji="1" lang="en-US" altLang="ja-JP" sz="2400" cap="none" dirty="0" err="1">
                <a:solidFill>
                  <a:schemeClr val="tx1"/>
                </a:solidFill>
              </a:rPr>
              <a:t>Math.random</a:t>
            </a:r>
            <a:r>
              <a:rPr kumimoji="1" lang="ja-JP" altLang="en-US" sz="2400" cap="none" dirty="0">
                <a:solidFill>
                  <a:schemeClr val="tx1"/>
                </a:solidFill>
              </a:rPr>
              <a:t>関数の結果を常に１にするという</a:t>
            </a:r>
            <a:r>
              <a:rPr lang="ja-JP" altLang="en-US" sz="2400" cap="none" dirty="0">
                <a:solidFill>
                  <a:schemeClr val="tx1"/>
                </a:solidFill>
              </a:rPr>
              <a:t>意味</a:t>
            </a:r>
            <a:r>
              <a:rPr kumimoji="1" lang="ja-JP" altLang="en-US" sz="2400" cap="none" dirty="0">
                <a:solidFill>
                  <a:schemeClr val="tx1"/>
                </a:solidFill>
              </a:rPr>
              <a:t>です。</a:t>
            </a:r>
            <a:endParaRPr kumimoji="1" lang="en-US" altLang="ja-JP" sz="2400" cap="none" dirty="0">
              <a:solidFill>
                <a:schemeClr val="tx1"/>
              </a:solidFill>
            </a:endParaRPr>
          </a:p>
          <a:p>
            <a:pPr>
              <a:lnSpc>
                <a:spcPct val="150000"/>
              </a:lnSpc>
            </a:pPr>
            <a:endParaRPr kumimoji="1" lang="en-US" altLang="ja-JP" sz="2400" cap="none" dirty="0">
              <a:solidFill>
                <a:schemeClr val="tx1"/>
              </a:solidFill>
            </a:endParaRPr>
          </a:p>
          <a:p>
            <a:pPr>
              <a:lnSpc>
                <a:spcPct val="150000"/>
              </a:lnSpc>
            </a:pPr>
            <a:r>
              <a:rPr lang="ja-JP" altLang="en-US" sz="2400" cap="none" dirty="0">
                <a:solidFill>
                  <a:schemeClr val="tx1"/>
                </a:solidFill>
              </a:rPr>
              <a:t>この点を踏まえて以下の計算式を見てみます。</a:t>
            </a:r>
            <a:endParaRPr lang="en-US" altLang="ja-JP" sz="2400" cap="none" dirty="0">
              <a:solidFill>
                <a:schemeClr val="tx1"/>
              </a:solidFill>
            </a:endParaRPr>
          </a:p>
          <a:p>
            <a:pPr>
              <a:lnSpc>
                <a:spcPct val="150000"/>
              </a:lnSpc>
            </a:pPr>
            <a:r>
              <a:rPr lang="en-US" altLang="ja-JP" sz="2400" dirty="0">
                <a:solidFill>
                  <a:schemeClr val="tx1"/>
                </a:solidFill>
              </a:rPr>
              <a:t>65535 × </a:t>
            </a:r>
            <a:r>
              <a:rPr lang="en-US" altLang="ja-JP" sz="2400" dirty="0" err="1">
                <a:solidFill>
                  <a:schemeClr val="tx1"/>
                </a:solidFill>
              </a:rPr>
              <a:t>M</a:t>
            </a:r>
            <a:r>
              <a:rPr lang="en-US" altLang="ja-JP" sz="2400" cap="none" dirty="0" err="1">
                <a:solidFill>
                  <a:schemeClr val="tx1"/>
                </a:solidFill>
              </a:rPr>
              <a:t>ath</a:t>
            </a:r>
            <a:r>
              <a:rPr lang="en-US" altLang="ja-JP" sz="2400" dirty="0" err="1">
                <a:solidFill>
                  <a:schemeClr val="tx1"/>
                </a:solidFill>
              </a:rPr>
              <a:t>.</a:t>
            </a:r>
            <a:r>
              <a:rPr lang="en-US" altLang="ja-JP" sz="2400" cap="none" dirty="0" err="1">
                <a:solidFill>
                  <a:schemeClr val="tx1"/>
                </a:solidFill>
              </a:rPr>
              <a:t>random</a:t>
            </a:r>
            <a:r>
              <a:rPr lang="en-US" altLang="ja-JP" sz="2400" dirty="0">
                <a:solidFill>
                  <a:schemeClr val="tx1"/>
                </a:solidFill>
              </a:rPr>
              <a:t>()</a:t>
            </a:r>
          </a:p>
          <a:p>
            <a:pPr>
              <a:lnSpc>
                <a:spcPct val="150000"/>
              </a:lnSpc>
            </a:pPr>
            <a:r>
              <a:rPr kumimoji="1" lang="ja-JP" altLang="en-US" sz="2400" cap="none" dirty="0">
                <a:solidFill>
                  <a:schemeClr val="tx1"/>
                </a:solidFill>
              </a:rPr>
              <a:t>この式は</a:t>
            </a:r>
            <a:r>
              <a:rPr kumimoji="1" lang="en-US" altLang="ja-JP" sz="2400" cap="none" dirty="0">
                <a:solidFill>
                  <a:schemeClr val="tx1"/>
                </a:solidFill>
              </a:rPr>
              <a:t>65535×1</a:t>
            </a:r>
            <a:r>
              <a:rPr kumimoji="1" lang="ja-JP" altLang="en-US" sz="2400" cap="none" dirty="0">
                <a:solidFill>
                  <a:schemeClr val="tx1"/>
                </a:solidFill>
              </a:rPr>
              <a:t>となるため、</a:t>
            </a:r>
            <a:r>
              <a:rPr kumimoji="1" lang="en-US" altLang="ja-JP" sz="2400" cap="none" dirty="0">
                <a:solidFill>
                  <a:schemeClr val="tx1"/>
                </a:solidFill>
              </a:rPr>
              <a:t>65535</a:t>
            </a:r>
            <a:r>
              <a:rPr kumimoji="1" lang="ja-JP" altLang="en-US" sz="2400" cap="none" dirty="0">
                <a:solidFill>
                  <a:schemeClr val="tx1"/>
                </a:solidFill>
              </a:rPr>
              <a:t>が確定ででるようになりました。</a:t>
            </a:r>
            <a:endParaRPr kumimoji="1" lang="en-US" altLang="ja-JP" sz="24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おまけ：計算式の話</a:t>
            </a:r>
            <a:endParaRPr lang="en-US" altLang="ja-JP" sz="2800" dirty="0">
              <a:solidFill>
                <a:schemeClr val="tx1"/>
              </a:solidFill>
            </a:endParaRPr>
          </a:p>
        </p:txBody>
      </p:sp>
      <p:pic>
        <p:nvPicPr>
          <p:cNvPr id="2050" name="Picture 2" descr="ホワイトハッカーのイラスト">
            <a:extLst>
              <a:ext uri="{FF2B5EF4-FFF2-40B4-BE49-F238E27FC236}">
                <a16:creationId xmlns:a16="http://schemas.microsoft.com/office/drawing/2014/main" id="{F1297DCF-A28D-3441-C7E6-043E92F35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8309" y="1820718"/>
            <a:ext cx="3216564" cy="321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71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6805781" cy="5413506"/>
          </a:xfrm>
        </p:spPr>
        <p:txBody>
          <a:bodyPr>
            <a:normAutofit fontScale="77500" lnSpcReduction="20000"/>
          </a:bodyPr>
          <a:lstStyle/>
          <a:p>
            <a:r>
              <a:rPr lang="en-US" altLang="ja-JP" sz="2400" cap="none" dirty="0">
                <a:solidFill>
                  <a:schemeClr val="tx1"/>
                </a:solidFill>
              </a:rPr>
              <a:t>Console</a:t>
            </a:r>
            <a:r>
              <a:rPr lang="ja-JP" altLang="en-US" sz="2400" cap="none" dirty="0">
                <a:solidFill>
                  <a:schemeClr val="tx1"/>
                </a:solidFill>
              </a:rPr>
              <a:t>タブは、非常に多岐にわたる悪用事例があります。</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例えば</a:t>
            </a:r>
            <a:r>
              <a:rPr lang="en-US" altLang="ja-JP" sz="2400" cap="none" dirty="0">
                <a:solidFill>
                  <a:schemeClr val="tx1"/>
                </a:solidFill>
              </a:rPr>
              <a:t>EC</a:t>
            </a:r>
            <a:r>
              <a:rPr lang="ja-JP" altLang="en-US" sz="2400" cap="none" dirty="0">
                <a:solidFill>
                  <a:schemeClr val="tx1"/>
                </a:solidFill>
              </a:rPr>
              <a:t>サイト</a:t>
            </a:r>
            <a:r>
              <a:rPr lang="en-US" altLang="ja-JP" sz="2400" cap="none" dirty="0">
                <a:solidFill>
                  <a:schemeClr val="tx1"/>
                </a:solidFill>
              </a:rPr>
              <a:t>(</a:t>
            </a:r>
            <a:r>
              <a:rPr lang="ja-JP" altLang="en-US" sz="2400" cap="none" dirty="0">
                <a:solidFill>
                  <a:schemeClr val="tx1"/>
                </a:solidFill>
              </a:rPr>
              <a:t>通信販売を行っているサイト</a:t>
            </a:r>
            <a:r>
              <a:rPr lang="en-US" altLang="ja-JP" sz="2400" cap="none" dirty="0">
                <a:solidFill>
                  <a:schemeClr val="tx1"/>
                </a:solidFill>
              </a:rPr>
              <a:t>)</a:t>
            </a:r>
            <a:r>
              <a:rPr lang="ja-JP" altLang="en-US" sz="2400" cap="none" dirty="0">
                <a:solidFill>
                  <a:schemeClr val="tx1"/>
                </a:solidFill>
              </a:rPr>
              <a:t>の価格変更があります。</a:t>
            </a:r>
            <a:r>
              <a:rPr lang="en-US" altLang="ja-JP" sz="2400" cap="none" dirty="0">
                <a:solidFill>
                  <a:schemeClr val="tx1"/>
                </a:solidFill>
              </a:rPr>
              <a:t>Console</a:t>
            </a:r>
            <a:r>
              <a:rPr lang="ja-JP" altLang="en-US" sz="2400" cap="none" dirty="0">
                <a:solidFill>
                  <a:schemeClr val="tx1"/>
                </a:solidFill>
              </a:rPr>
              <a:t>タブ上で価格の部分を指定し、変更するプログラムを入力すると非常に安い金額で買うことができるかもしれません。ですが、商品の値段などの情報は基本的にサーバ側で処理されているため、価格変更をして買おうとしても正規の価格に戻ってしまいます。</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この悪用の本質は、他のユーザーが「</a:t>
            </a:r>
            <a:r>
              <a:rPr lang="en-US" altLang="ja-JP" sz="2400" cap="none" dirty="0">
                <a:solidFill>
                  <a:schemeClr val="tx1"/>
                </a:solidFill>
              </a:rPr>
              <a:t> Console</a:t>
            </a:r>
            <a:r>
              <a:rPr lang="ja-JP" altLang="en-US" sz="2400" cap="none" dirty="0">
                <a:solidFill>
                  <a:schemeClr val="tx1"/>
                </a:solidFill>
              </a:rPr>
              <a:t>タブ上で価格変更ができる」などの情報を信じてしまい、被害にあう可能性があることです。</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また、この演習で入力した「</a:t>
            </a:r>
            <a:r>
              <a:rPr lang="en-US" altLang="ja-JP" sz="2400" cap="none" dirty="0" err="1">
                <a:solidFill>
                  <a:schemeClr val="tx1"/>
                </a:solidFill>
              </a:rPr>
              <a:t>Math.random</a:t>
            </a:r>
            <a:r>
              <a:rPr lang="en-US" altLang="ja-JP" sz="2400" cap="none" dirty="0">
                <a:solidFill>
                  <a:schemeClr val="tx1"/>
                </a:solidFill>
              </a:rPr>
              <a:t> = function () { return 1 };</a:t>
            </a:r>
            <a:r>
              <a:rPr lang="ja-JP" altLang="en-US" sz="2400" cap="none" dirty="0">
                <a:solidFill>
                  <a:schemeClr val="tx1"/>
                </a:solidFill>
              </a:rPr>
              <a:t>」も悪用事例の一つです。</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今回行った演習は</a:t>
            </a:r>
            <a:r>
              <a:rPr lang="ja-JP" altLang="en-US" sz="2400" cap="none" dirty="0">
                <a:solidFill>
                  <a:srgbClr val="FF0000"/>
                </a:solidFill>
              </a:rPr>
              <a:t>絶対に実際の</a:t>
            </a:r>
            <a:r>
              <a:rPr lang="en-US" altLang="ja-JP" sz="2400" cap="none" dirty="0">
                <a:solidFill>
                  <a:srgbClr val="FF0000"/>
                </a:solidFill>
              </a:rPr>
              <a:t>Web</a:t>
            </a:r>
            <a:r>
              <a:rPr lang="ja-JP" altLang="en-US" sz="2400" cap="none" dirty="0">
                <a:solidFill>
                  <a:srgbClr val="FF0000"/>
                </a:solidFill>
              </a:rPr>
              <a:t>サイトで試さない</a:t>
            </a:r>
            <a:r>
              <a:rPr lang="ja-JP" altLang="en-US" sz="2400" cap="none" dirty="0">
                <a:solidFill>
                  <a:schemeClr val="tx1"/>
                </a:solidFill>
              </a:rPr>
              <a:t>ようにしましょう。</a:t>
            </a:r>
            <a:endParaRPr lang="en-US" altLang="ja-JP" sz="24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この演習で使用した技術の悪用事例</a:t>
            </a:r>
          </a:p>
        </p:txBody>
      </p:sp>
      <p:pic>
        <p:nvPicPr>
          <p:cNvPr id="3074" name="Picture 2" descr="ハッカーのイラスト（セキュリティー）">
            <a:extLst>
              <a:ext uri="{FF2B5EF4-FFF2-40B4-BE49-F238E27FC236}">
                <a16:creationId xmlns:a16="http://schemas.microsoft.com/office/drawing/2014/main" id="{66A6F011-1163-DC9B-50A7-D8363AA8C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943" y="1838036"/>
            <a:ext cx="3166017" cy="318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332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406</TotalTime>
  <Words>641</Words>
  <Application>Microsoft Office PowerPoint</Application>
  <PresentationFormat>ワイド画面</PresentationFormat>
  <Paragraphs>63</Paragraphs>
  <Slides>10</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10</vt:i4>
      </vt:variant>
    </vt:vector>
  </HeadingPairs>
  <TitlesOfParts>
    <vt:vector size="13" baseType="lpstr">
      <vt:lpstr>Century Gothic</vt:lpstr>
      <vt:lpstr>Wingdings 3</vt:lpstr>
      <vt:lpstr>イオン</vt:lpstr>
      <vt:lpstr>目押しで２バイト 解説PDF</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目押しで２バイト 解説PDF</dc:title>
  <dc:creator>n1210255@jn2.iwasaki.ac.jp</dc:creator>
  <cp:lastModifiedBy>k a_</cp:lastModifiedBy>
  <cp:revision>38</cp:revision>
  <dcterms:created xsi:type="dcterms:W3CDTF">2024-07-17T00:35:31Z</dcterms:created>
  <dcterms:modified xsi:type="dcterms:W3CDTF">2024-12-07T10:13:54Z</dcterms:modified>
</cp:coreProperties>
</file>