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2" r:id="rId6"/>
    <p:sldId id="263" r:id="rId7"/>
    <p:sldId id="264" r:id="rId8"/>
    <p:sldId id="265" r:id="rId9"/>
    <p:sldId id="266" r:id="rId10"/>
    <p:sldId id="267" r:id="rId11"/>
    <p:sldId id="258" r:id="rId12"/>
    <p:sldId id="26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8"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B404692-892A-4ECF-8D90-DAE3C1D3B7B7}" type="datetimeFigureOut">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672350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B404692-892A-4ECF-8D90-DAE3C1D3B7B7}" type="datetimeFigureOut">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3767428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B404692-892A-4ECF-8D90-DAE3C1D3B7B7}" type="datetimeFigureOut">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1433894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B404692-892A-4ECF-8D90-DAE3C1D3B7B7}" type="datetimeFigureOut">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3127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B404692-892A-4ECF-8D90-DAE3C1D3B7B7}" type="datetimeFigureOut">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223757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1B404692-892A-4ECF-8D90-DAE3C1D3B7B7}" type="datetimeFigureOut">
              <a:rPr kumimoji="1" lang="ja-JP" altLang="en-US" smtClean="0"/>
              <a:t>2021/7/21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4234325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1B404692-892A-4ECF-8D90-DAE3C1D3B7B7}" type="datetimeFigureOut">
              <a:rPr kumimoji="1" lang="ja-JP" altLang="en-US" smtClean="0"/>
              <a:t>2021/7/21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948081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B404692-892A-4ECF-8D90-DAE3C1D3B7B7}" type="datetimeFigureOut">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4253957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B404692-892A-4ECF-8D90-DAE3C1D3B7B7}" type="datetimeFigureOut">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2381438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B404692-892A-4ECF-8D90-DAE3C1D3B7B7}" type="datetimeFigureOut">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125673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404692-892A-4ECF-8D90-DAE3C1D3B7B7}" type="datetimeFigureOut">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361482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B404692-892A-4ECF-8D90-DAE3C1D3B7B7}" type="datetimeFigureOut">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141935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913795" y="2912232"/>
            <a:ext cx="5107208" cy="287896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912232"/>
            <a:ext cx="5095357" cy="287896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B404692-892A-4ECF-8D90-DAE3C1D3B7B7}" type="datetimeFigureOut">
              <a:rPr kumimoji="1" lang="ja-JP" altLang="en-US" smtClean="0"/>
              <a:t>2021/7/21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201046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B404692-892A-4ECF-8D90-DAE3C1D3B7B7}" type="datetimeFigureOut">
              <a:rPr kumimoji="1" lang="ja-JP" altLang="en-US" smtClean="0"/>
              <a:t>2021/7/21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323457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04692-892A-4ECF-8D90-DAE3C1D3B7B7}" type="datetimeFigureOut">
              <a:rPr kumimoji="1" lang="ja-JP" altLang="en-US" smtClean="0"/>
              <a:t>2021/7/21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3013477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B404692-892A-4ECF-8D90-DAE3C1D3B7B7}" type="datetimeFigureOut">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3561004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B404692-892A-4ECF-8D90-DAE3C1D3B7B7}" type="datetimeFigureOut">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202255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B404692-892A-4ECF-8D90-DAE3C1D3B7B7}" type="datetimeFigureOut">
              <a:rPr kumimoji="1" lang="ja-JP" altLang="en-US" smtClean="0"/>
              <a:t>2021/7/21</a:t>
            </a:fld>
            <a:endParaRPr kumimoji="1" lang="ja-JP"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C06F3A5-CBBE-4ECF-A79D-7183748CBCFF}" type="slidenum">
              <a:rPr kumimoji="1" lang="ja-JP" altLang="en-US" smtClean="0"/>
              <a:t>‹#›</a:t>
            </a:fld>
            <a:endParaRPr kumimoji="1" lang="ja-JP" altLang="en-US"/>
          </a:p>
        </p:txBody>
      </p:sp>
    </p:spTree>
    <p:extLst>
      <p:ext uri="{BB962C8B-B14F-4D97-AF65-F5344CB8AC3E}">
        <p14:creationId xmlns:p14="http://schemas.microsoft.com/office/powerpoint/2010/main" val="36869162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kumimoji="1"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kumimoji="1"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kumimoji="1"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kumimoji="1"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kumimoji="1"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Hexagon</a:t>
            </a:r>
            <a:br>
              <a:rPr kumimoji="1" lang="en-US" altLang="ja-JP" dirty="0" smtClean="0"/>
            </a:br>
            <a:r>
              <a:rPr lang="ja-JP" altLang="en-US" dirty="0"/>
              <a:t>復活の</a:t>
            </a:r>
            <a:r>
              <a:rPr lang="ja-JP" altLang="en-US" dirty="0" smtClean="0"/>
              <a:t>呪文改ざん演習　解説</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S-Learning 343 10 </a:t>
            </a:r>
            <a:r>
              <a:rPr kumimoji="1" lang="ja-JP" altLang="en-US" dirty="0" smtClean="0"/>
              <a:t>佐野柊介</a:t>
            </a:r>
            <a:endParaRPr kumimoji="1" lang="ja-JP" altLang="en-US" dirty="0"/>
          </a:p>
        </p:txBody>
      </p:sp>
    </p:spTree>
    <p:extLst>
      <p:ext uri="{BB962C8B-B14F-4D97-AF65-F5344CB8AC3E}">
        <p14:creationId xmlns:p14="http://schemas.microsoft.com/office/powerpoint/2010/main" val="1737073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仮説の検証</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4488268" y="3322517"/>
            <a:ext cx="3437051" cy="3291271"/>
          </a:xfrm>
          <a:prstGeom prst="rect">
            <a:avLst/>
          </a:prstGeom>
        </p:spPr>
      </p:pic>
      <p:pic>
        <p:nvPicPr>
          <p:cNvPr id="5" name="図 4"/>
          <p:cNvPicPr>
            <a:picLocks noChangeAspect="1"/>
          </p:cNvPicPr>
          <p:nvPr/>
        </p:nvPicPr>
        <p:blipFill>
          <a:blip r:embed="rId3"/>
          <a:stretch>
            <a:fillRect/>
          </a:stretch>
        </p:blipFill>
        <p:spPr>
          <a:xfrm>
            <a:off x="8098388" y="3241963"/>
            <a:ext cx="3655461" cy="3452380"/>
          </a:xfrm>
          <a:prstGeom prst="rect">
            <a:avLst/>
          </a:prstGeom>
        </p:spPr>
      </p:pic>
      <p:sp>
        <p:nvSpPr>
          <p:cNvPr id="7" name="コンテンツ プレースホルダー 2"/>
          <p:cNvSpPr txBox="1">
            <a:spLocks/>
          </p:cNvSpPr>
          <p:nvPr/>
        </p:nvSpPr>
        <p:spPr>
          <a:xfrm>
            <a:off x="913795" y="2096064"/>
            <a:ext cx="10353762"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kumimoji="1"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kumimoji="1"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kumimoji="1"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kumimoji="1"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Font typeface="Arial" panose="020B0604020202020204" pitchFamily="34" charset="0"/>
              <a:buNone/>
            </a:pPr>
            <a:r>
              <a:rPr lang="ja-JP" altLang="en-US" dirty="0" smtClean="0"/>
              <a:t>仮説の通りレベル２５５、</a:t>
            </a:r>
            <a:r>
              <a:rPr lang="en-US" altLang="ja-JP" dirty="0" smtClean="0"/>
              <a:t>HP</a:t>
            </a:r>
            <a:r>
              <a:rPr lang="ja-JP" altLang="en-US" dirty="0" smtClean="0"/>
              <a:t>２５５の主人公を作ることができた</a:t>
            </a:r>
            <a:endParaRPr lang="en-US" altLang="ja-JP" dirty="0" smtClean="0"/>
          </a:p>
          <a:p>
            <a:pPr marL="0" indent="0">
              <a:buFont typeface="Arial" panose="020B0604020202020204" pitchFamily="34" charset="0"/>
              <a:buNone/>
            </a:pPr>
            <a:r>
              <a:rPr lang="ja-JP" altLang="en-US" dirty="0"/>
              <a:t>これでどんな敵も怖く</a:t>
            </a:r>
            <a:r>
              <a:rPr lang="ja-JP" altLang="en-US" dirty="0" smtClean="0"/>
              <a:t>ない</a:t>
            </a:r>
            <a:endParaRPr lang="en-US" altLang="ja-JP" dirty="0" smtClean="0"/>
          </a:p>
          <a:p>
            <a:pPr marL="0" indent="0">
              <a:buFont typeface="Arial" panose="020B0604020202020204" pitchFamily="34" charset="0"/>
              <a:buNone/>
            </a:pPr>
            <a:endParaRPr lang="ja-JP" altLang="en-US" dirty="0"/>
          </a:p>
        </p:txBody>
      </p:sp>
    </p:spTree>
    <p:extLst>
      <p:ext uri="{BB962C8B-B14F-4D97-AF65-F5344CB8AC3E}">
        <p14:creationId xmlns:p14="http://schemas.microsoft.com/office/powerpoint/2010/main" val="1732534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最後に</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実際のゲームでは復活の呪文にチェックサムと呼ばれる呪文の整合性を調べるための番号も含まれていることもあり、でたらめな文字を入力してもはじかれることがほとんどです</a:t>
            </a:r>
            <a:endParaRPr kumimoji="1" lang="en-US" altLang="ja-JP" dirty="0" smtClean="0"/>
          </a:p>
          <a:p>
            <a:pPr marL="0" indent="0">
              <a:buNone/>
            </a:pPr>
            <a:r>
              <a:rPr kumimoji="1" lang="ja-JP" altLang="en-US" dirty="0" smtClean="0"/>
              <a:t>また、プログラミングでは１６進数のほかに２進数という０と１だけで表すものもよく使うため、</a:t>
            </a:r>
            <a:endParaRPr kumimoji="1" lang="en-US" altLang="ja-JP" dirty="0" smtClean="0"/>
          </a:p>
          <a:p>
            <a:pPr marL="0" indent="0">
              <a:buNone/>
            </a:pPr>
            <a:r>
              <a:rPr lang="ja-JP" altLang="en-US" dirty="0"/>
              <a:t>今回のよう</a:t>
            </a:r>
            <a:r>
              <a:rPr lang="ja-JP" altLang="en-US" dirty="0" smtClean="0"/>
              <a:t>に１６進数だけで解ける復活の呪文は極めてまれであります</a:t>
            </a:r>
            <a:endParaRPr lang="en-US" altLang="ja-JP" dirty="0" smtClean="0"/>
          </a:p>
          <a:p>
            <a:pPr marL="0" indent="0">
              <a:buNone/>
            </a:pPr>
            <a:endParaRPr kumimoji="1" lang="en-US" altLang="ja-JP" dirty="0" smtClean="0"/>
          </a:p>
          <a:p>
            <a:pPr marL="0" indent="0">
              <a:buNone/>
            </a:pPr>
            <a:r>
              <a:rPr kumimoji="1" lang="ja-JP" altLang="en-US" dirty="0" smtClean="0"/>
              <a:t>復活の呪文もなかなか奥が深いので、興味のある方はいろいろ調べてみてくださいね</a:t>
            </a:r>
            <a:endParaRPr kumimoji="1" lang="ja-JP" altLang="en-US" dirty="0"/>
          </a:p>
        </p:txBody>
      </p:sp>
    </p:spTree>
    <p:extLst>
      <p:ext uri="{BB962C8B-B14F-4D97-AF65-F5344CB8AC3E}">
        <p14:creationId xmlns:p14="http://schemas.microsoft.com/office/powerpoint/2010/main" val="3761608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ここまで読んでくださりありがとうございました！</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ja-JP" altLang="en-US" dirty="0"/>
          </a:p>
        </p:txBody>
      </p:sp>
    </p:spTree>
    <p:extLst>
      <p:ext uri="{BB962C8B-B14F-4D97-AF65-F5344CB8AC3E}">
        <p14:creationId xmlns:p14="http://schemas.microsoft.com/office/powerpoint/2010/main" val="485245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ゲーム説明</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　ファミコン時代のゲームソフトでセーブデータの代わりとして</a:t>
            </a:r>
            <a:endParaRPr kumimoji="1" lang="en-US" altLang="ja-JP" dirty="0" smtClean="0"/>
          </a:p>
          <a:p>
            <a:pPr marL="0" indent="0">
              <a:buNone/>
            </a:pPr>
            <a:r>
              <a:rPr lang="ja-JP" altLang="en-US" dirty="0" smtClean="0"/>
              <a:t>よく</a:t>
            </a:r>
            <a:r>
              <a:rPr lang="ja-JP" altLang="en-US" dirty="0"/>
              <a:t>使われて</a:t>
            </a:r>
            <a:r>
              <a:rPr lang="ja-JP" altLang="en-US" dirty="0" smtClean="0"/>
              <a:t>いた「</a:t>
            </a:r>
            <a:r>
              <a:rPr kumimoji="1" lang="ja-JP" altLang="en-US" dirty="0" smtClean="0"/>
              <a:t>復活の呪文」パスワードは、文字を番号として</a:t>
            </a:r>
            <a:endParaRPr kumimoji="1" lang="en-US" altLang="ja-JP" dirty="0" smtClean="0"/>
          </a:p>
          <a:p>
            <a:pPr marL="0" indent="0">
              <a:buNone/>
            </a:pPr>
            <a:r>
              <a:rPr kumimoji="1" lang="ja-JP" altLang="en-US" dirty="0" smtClean="0"/>
              <a:t>扱うことで</a:t>
            </a:r>
            <a:r>
              <a:rPr lang="ja-JP" altLang="en-US" dirty="0" smtClean="0"/>
              <a:t>主人公の強さや現在位置、持っている道具情報などを</a:t>
            </a:r>
            <a:endParaRPr lang="en-US" altLang="ja-JP" dirty="0" smtClean="0"/>
          </a:p>
          <a:p>
            <a:pPr marL="0" indent="0">
              <a:buNone/>
            </a:pPr>
            <a:r>
              <a:rPr lang="ja-JP" altLang="en-US" dirty="0" smtClean="0"/>
              <a:t>人間に分かりやすい暗号として</a:t>
            </a:r>
            <a:r>
              <a:rPr lang="ja-JP" altLang="en-US" dirty="0"/>
              <a:t>伝え</a:t>
            </a:r>
            <a:r>
              <a:rPr lang="ja-JP" altLang="en-US" dirty="0" smtClean="0"/>
              <a:t>、プレイヤーにそれを入力</a:t>
            </a:r>
            <a:endParaRPr lang="en-US" altLang="ja-JP" dirty="0" smtClean="0"/>
          </a:p>
          <a:p>
            <a:pPr marL="0" indent="0">
              <a:buNone/>
            </a:pPr>
            <a:r>
              <a:rPr lang="ja-JP" altLang="en-US" dirty="0" smtClean="0"/>
              <a:t>させることで状況を復元させて</a:t>
            </a:r>
            <a:r>
              <a:rPr kumimoji="1" lang="ja-JP" altLang="en-US" dirty="0" smtClean="0"/>
              <a:t>いた。</a:t>
            </a:r>
            <a:endParaRPr kumimoji="1" lang="en-US" altLang="ja-JP" dirty="0" smtClean="0"/>
          </a:p>
          <a:p>
            <a:pPr marL="0" indent="0">
              <a:buNone/>
            </a:pPr>
            <a:r>
              <a:rPr kumimoji="1" lang="ja-JP" altLang="en-US" dirty="0" smtClean="0"/>
              <a:t>　つまり、その構造を読み解いていけば最強のセーブデータを作れ</a:t>
            </a:r>
            <a:r>
              <a:rPr lang="ja-JP" altLang="en-US" dirty="0" smtClean="0"/>
              <a:t>るわけで</a:t>
            </a:r>
            <a:r>
              <a:rPr lang="en-US" altLang="ja-JP" dirty="0" smtClean="0"/>
              <a:t>……</a:t>
            </a:r>
            <a:endParaRPr kumimoji="1" lang="ja-JP" altLang="en-US" dirty="0"/>
          </a:p>
        </p:txBody>
      </p:sp>
      <p:pic>
        <p:nvPicPr>
          <p:cNvPr id="5" name="図 4"/>
          <p:cNvPicPr>
            <a:picLocks noChangeAspect="1"/>
          </p:cNvPicPr>
          <p:nvPr/>
        </p:nvPicPr>
        <p:blipFill>
          <a:blip r:embed="rId2"/>
          <a:stretch>
            <a:fillRect/>
          </a:stretch>
        </p:blipFill>
        <p:spPr>
          <a:xfrm>
            <a:off x="7854923" y="384212"/>
            <a:ext cx="4209787" cy="3960054"/>
          </a:xfrm>
          <a:prstGeom prst="rect">
            <a:avLst/>
          </a:prstGeom>
        </p:spPr>
      </p:pic>
    </p:spTree>
    <p:extLst>
      <p:ext uri="{BB962C8B-B14F-4D97-AF65-F5344CB8AC3E}">
        <p14:creationId xmlns:p14="http://schemas.microsoft.com/office/powerpoint/2010/main" val="588320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呪文を解読しよう　</a:t>
            </a:r>
            <a:r>
              <a:rPr kumimoji="1" lang="en-US" altLang="ja-JP" dirty="0" smtClean="0"/>
              <a:t>16</a:t>
            </a:r>
            <a:r>
              <a:rPr kumimoji="1" lang="ja-JP" altLang="en-US" dirty="0" smtClean="0"/>
              <a:t>進数編</a:t>
            </a:r>
            <a:r>
              <a:rPr kumimoji="1" lang="en-US" altLang="ja-JP" dirty="0" smtClean="0"/>
              <a:t/>
            </a:r>
            <a:br>
              <a:rPr kumimoji="1" lang="en-US" altLang="ja-JP" dirty="0" smtClean="0"/>
            </a:br>
            <a:r>
              <a:rPr kumimoji="1" lang="en-US" altLang="ja-JP" dirty="0" smtClean="0"/>
              <a:t>(</a:t>
            </a:r>
            <a:r>
              <a:rPr kumimoji="1" lang="ja-JP" altLang="en-US" dirty="0" smtClean="0"/>
              <a:t>なんとなくわかれば</a:t>
            </a:r>
            <a:r>
              <a:rPr kumimoji="1" lang="en-US" altLang="ja-JP" dirty="0" smtClean="0"/>
              <a:t>OK)</a:t>
            </a:r>
            <a:endParaRPr kumimoji="1" lang="ja-JP" altLang="en-US" dirty="0"/>
          </a:p>
        </p:txBody>
      </p:sp>
      <p:sp>
        <p:nvSpPr>
          <p:cNvPr id="3" name="コンテンツ プレースホルダー 2"/>
          <p:cNvSpPr>
            <a:spLocks noGrp="1"/>
          </p:cNvSpPr>
          <p:nvPr>
            <p:ph idx="1"/>
          </p:nvPr>
        </p:nvSpPr>
        <p:spPr>
          <a:xfrm>
            <a:off x="913795" y="2096063"/>
            <a:ext cx="10353762" cy="4564945"/>
          </a:xfrm>
        </p:spPr>
        <p:txBody>
          <a:bodyPr/>
          <a:lstStyle/>
          <a:p>
            <a:pPr marL="0" indent="0">
              <a:buNone/>
            </a:pPr>
            <a:r>
              <a:rPr kumimoji="1" lang="ja-JP" altLang="en-US" dirty="0" smtClean="0"/>
              <a:t>このパスワードに使われている数字は１６進数という</a:t>
            </a:r>
            <a:endParaRPr kumimoji="1" lang="en-US" altLang="ja-JP" dirty="0" smtClean="0"/>
          </a:p>
          <a:p>
            <a:pPr marL="0" indent="0">
              <a:buNone/>
            </a:pPr>
            <a:r>
              <a:rPr kumimoji="1" lang="ja-JP" altLang="en-US" dirty="0" smtClean="0"/>
              <a:t>プログラミングでよく使われるものとなっている。</a:t>
            </a:r>
            <a:endParaRPr kumimoji="1" lang="en-US" altLang="ja-JP" dirty="0" smtClean="0"/>
          </a:p>
          <a:p>
            <a:pPr marL="0" indent="0">
              <a:buNone/>
            </a:pPr>
            <a:r>
              <a:rPr lang="ja-JP" altLang="en-US" dirty="0" smtClean="0"/>
              <a:t>我々が日常的に使っている数字は０～９で一桁上がり</a:t>
            </a:r>
            <a:endParaRPr lang="en-US" altLang="ja-JP" dirty="0" smtClean="0"/>
          </a:p>
          <a:p>
            <a:pPr marL="0" indent="0">
              <a:buNone/>
            </a:pPr>
            <a:r>
              <a:rPr kumimoji="1" lang="ja-JP" altLang="en-US" dirty="0" smtClean="0"/>
              <a:t>１０となることから１０進数と呼ばれているが、</a:t>
            </a:r>
            <a:endParaRPr kumimoji="1" lang="en-US" altLang="ja-JP" dirty="0" smtClean="0"/>
          </a:p>
          <a:p>
            <a:pPr marL="0" indent="0">
              <a:buNone/>
            </a:pPr>
            <a:r>
              <a:rPr lang="ja-JP" altLang="en-US" dirty="0"/>
              <a:t>１６</a:t>
            </a:r>
            <a:r>
              <a:rPr lang="ja-JP" altLang="en-US" dirty="0" smtClean="0"/>
              <a:t>進数では０～１５までを一つの桁で表し、</a:t>
            </a:r>
            <a:endParaRPr lang="en-US" altLang="ja-JP" dirty="0" smtClean="0"/>
          </a:p>
          <a:p>
            <a:pPr marL="0" indent="0">
              <a:buNone/>
            </a:pPr>
            <a:r>
              <a:rPr lang="ja-JP" altLang="en-US" dirty="0" smtClean="0"/>
              <a:t>１０進数で１６になると１０進数と同様に桁が上がって</a:t>
            </a:r>
            <a:endParaRPr lang="en-US" altLang="ja-JP" dirty="0" smtClean="0"/>
          </a:p>
          <a:p>
            <a:pPr marL="0" indent="0">
              <a:buNone/>
            </a:pPr>
            <a:r>
              <a:rPr kumimoji="1" lang="ja-JP" altLang="en-US" dirty="0" smtClean="0"/>
              <a:t>１０と表記する</a:t>
            </a:r>
            <a:endParaRPr kumimoji="1" lang="en-US" altLang="ja-JP" dirty="0" smtClean="0"/>
          </a:p>
          <a:p>
            <a:pPr marL="0" indent="0">
              <a:buNone/>
            </a:pPr>
            <a:r>
              <a:rPr kumimoji="1" lang="ja-JP" altLang="en-US" dirty="0" smtClean="0"/>
              <a:t>１６進数では</a:t>
            </a:r>
            <a:r>
              <a:rPr lang="en-US" altLang="ja-JP" dirty="0" smtClean="0"/>
              <a:t>0,1,2,3,4,5,6,7,8,9,A,B,C,D,E,F</a:t>
            </a:r>
          </a:p>
          <a:p>
            <a:pPr marL="0" indent="0">
              <a:buNone/>
            </a:pPr>
            <a:r>
              <a:rPr kumimoji="1" lang="ja-JP" altLang="en-US" dirty="0" smtClean="0"/>
              <a:t>で１５まで数える。</a:t>
            </a:r>
            <a:endParaRPr kumimoji="1" lang="ja-JP" altLang="en-US" dirty="0"/>
          </a:p>
        </p:txBody>
      </p:sp>
      <p:pic>
        <p:nvPicPr>
          <p:cNvPr id="5" name="図 4"/>
          <p:cNvPicPr>
            <a:picLocks noChangeAspect="1"/>
          </p:cNvPicPr>
          <p:nvPr/>
        </p:nvPicPr>
        <p:blipFill>
          <a:blip r:embed="rId2"/>
          <a:stretch>
            <a:fillRect/>
          </a:stretch>
        </p:blipFill>
        <p:spPr>
          <a:xfrm>
            <a:off x="6883368" y="1935920"/>
            <a:ext cx="5046132" cy="4725089"/>
          </a:xfrm>
          <a:prstGeom prst="rect">
            <a:avLst/>
          </a:prstGeom>
        </p:spPr>
      </p:pic>
    </p:spTree>
    <p:extLst>
      <p:ext uri="{BB962C8B-B14F-4D97-AF65-F5344CB8AC3E}">
        <p14:creationId xmlns:p14="http://schemas.microsoft.com/office/powerpoint/2010/main" val="2164500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呪文を解読しよう</a:t>
            </a:r>
            <a:r>
              <a:rPr kumimoji="1" lang="en-US" altLang="ja-JP" dirty="0" smtClean="0"/>
              <a:t/>
            </a:r>
            <a:br>
              <a:rPr kumimoji="1" lang="en-US" altLang="ja-JP" dirty="0" smtClean="0"/>
            </a:br>
            <a:r>
              <a:rPr lang="ja-JP" altLang="en-US" dirty="0"/>
              <a:t>数字の</a:t>
            </a:r>
            <a:r>
              <a:rPr lang="ja-JP" altLang="en-US" dirty="0" smtClean="0"/>
              <a:t>意味編</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dirty="0" smtClean="0"/>
              <a:t>ゲームを初めて最初に確認できるパスワードは</a:t>
            </a:r>
            <a:endParaRPr kumimoji="1" lang="en-US" altLang="ja-JP" dirty="0" smtClean="0"/>
          </a:p>
          <a:p>
            <a:pPr marL="0" indent="0">
              <a:buNone/>
            </a:pPr>
            <a:r>
              <a:rPr lang="en-US" altLang="ja-JP" dirty="0" smtClean="0"/>
              <a:t>011C0</a:t>
            </a:r>
            <a:r>
              <a:rPr lang="en-US" altLang="ja-JP" dirty="0" smtClean="0">
                <a:solidFill>
                  <a:srgbClr val="FF0000"/>
                </a:solidFill>
              </a:rPr>
              <a:t>8</a:t>
            </a:r>
            <a:r>
              <a:rPr lang="en-US" altLang="ja-JP" dirty="0" smtClean="0"/>
              <a:t>04</a:t>
            </a:r>
            <a:r>
              <a:rPr lang="en-US" altLang="ja-JP" dirty="0" smtClean="0">
                <a:solidFill>
                  <a:srgbClr val="FF0000"/>
                </a:solidFill>
              </a:rPr>
              <a:t>D</a:t>
            </a:r>
            <a:r>
              <a:rPr lang="en-US" altLang="ja-JP" dirty="0" smtClean="0"/>
              <a:t>01</a:t>
            </a:r>
            <a:r>
              <a:rPr kumimoji="1" lang="ja-JP" altLang="en-US" dirty="0" smtClean="0"/>
              <a:t>と</a:t>
            </a:r>
            <a:r>
              <a:rPr kumimoji="1" lang="ja-JP" altLang="en-US" dirty="0"/>
              <a:t>なって</a:t>
            </a:r>
            <a:r>
              <a:rPr kumimoji="1" lang="ja-JP" altLang="en-US" dirty="0" smtClean="0"/>
              <a:t>いる。</a:t>
            </a:r>
            <a:endParaRPr kumimoji="1" lang="en-US" altLang="ja-JP" dirty="0" smtClean="0"/>
          </a:p>
          <a:p>
            <a:pPr marL="0" indent="0">
              <a:buNone/>
            </a:pPr>
            <a:r>
              <a:rPr lang="ja-JP" altLang="en-US" dirty="0"/>
              <a:t>この</a:t>
            </a:r>
            <a:r>
              <a:rPr lang="ja-JP" altLang="en-US" dirty="0" smtClean="0"/>
              <a:t>状態から一歩左に歩くとパスワードが</a:t>
            </a:r>
            <a:endParaRPr lang="en-US" altLang="ja-JP" dirty="0" smtClean="0"/>
          </a:p>
          <a:p>
            <a:pPr marL="0" indent="0">
              <a:buNone/>
            </a:pPr>
            <a:r>
              <a:rPr kumimoji="1" lang="en-US" altLang="ja-JP" dirty="0" smtClean="0"/>
              <a:t>011C0</a:t>
            </a:r>
            <a:r>
              <a:rPr kumimoji="1" lang="en-US" altLang="ja-JP" dirty="0" smtClean="0">
                <a:solidFill>
                  <a:srgbClr val="FF0000"/>
                </a:solidFill>
              </a:rPr>
              <a:t>7</a:t>
            </a:r>
            <a:r>
              <a:rPr kumimoji="1" lang="en-US" altLang="ja-JP" dirty="0" smtClean="0"/>
              <a:t>04</a:t>
            </a:r>
            <a:r>
              <a:rPr kumimoji="1" lang="en-US" altLang="ja-JP" dirty="0" smtClean="0">
                <a:solidFill>
                  <a:srgbClr val="FF0000"/>
                </a:solidFill>
              </a:rPr>
              <a:t>C</a:t>
            </a:r>
            <a:r>
              <a:rPr kumimoji="1" lang="en-US" altLang="ja-JP" dirty="0" smtClean="0"/>
              <a:t>01</a:t>
            </a:r>
            <a:r>
              <a:rPr kumimoji="1" lang="ja-JP" altLang="en-US" dirty="0" smtClean="0"/>
              <a:t>と二文字変わったものになる。</a:t>
            </a:r>
            <a:endParaRPr kumimoji="1" lang="en-US" altLang="ja-JP" dirty="0" smtClean="0"/>
          </a:p>
          <a:p>
            <a:pPr marL="0" indent="0">
              <a:buNone/>
            </a:pPr>
            <a:endParaRPr kumimoji="1" lang="en-US" altLang="ja-JP" dirty="0" smtClean="0"/>
          </a:p>
          <a:p>
            <a:pPr marL="0" indent="0">
              <a:buNone/>
            </a:pPr>
            <a:r>
              <a:rPr lang="ja-JP" altLang="en-US" dirty="0" smtClean="0"/>
              <a:t>そしてリセットしてから左に動きパスワードを確認すると</a:t>
            </a:r>
            <a:endParaRPr lang="en-US" altLang="ja-JP" dirty="0" smtClean="0"/>
          </a:p>
          <a:p>
            <a:pPr marL="0" indent="0">
              <a:buNone/>
            </a:pPr>
            <a:r>
              <a:rPr lang="en-US" altLang="ja-JP" dirty="0" smtClean="0"/>
              <a:t>011C0</a:t>
            </a:r>
            <a:r>
              <a:rPr lang="en-US" altLang="ja-JP" dirty="0" smtClean="0">
                <a:solidFill>
                  <a:srgbClr val="FF0000"/>
                </a:solidFill>
              </a:rPr>
              <a:t>7</a:t>
            </a:r>
            <a:r>
              <a:rPr lang="en-US" altLang="ja-JP" dirty="0" smtClean="0"/>
              <a:t>04</a:t>
            </a:r>
            <a:r>
              <a:rPr lang="en-US" altLang="ja-JP" dirty="0" smtClean="0">
                <a:solidFill>
                  <a:srgbClr val="FF0000"/>
                </a:solidFill>
              </a:rPr>
              <a:t>A</a:t>
            </a:r>
            <a:r>
              <a:rPr lang="en-US" altLang="ja-JP" dirty="0" smtClean="0"/>
              <a:t>01</a:t>
            </a:r>
            <a:r>
              <a:rPr lang="ja-JP" altLang="en-US" dirty="0" smtClean="0"/>
              <a:t>となり右から３番目の文字がさっきと</a:t>
            </a:r>
            <a:endParaRPr lang="en-US" altLang="ja-JP" dirty="0" smtClean="0"/>
          </a:p>
          <a:p>
            <a:pPr marL="0" indent="0">
              <a:buNone/>
            </a:pPr>
            <a:r>
              <a:rPr lang="ja-JP" altLang="en-US" dirty="0" smtClean="0"/>
              <a:t>変わっていることがわかる</a:t>
            </a:r>
            <a:endParaRPr kumimoji="1" lang="ja-JP" altLang="en-US" dirty="0"/>
          </a:p>
        </p:txBody>
      </p:sp>
      <p:pic>
        <p:nvPicPr>
          <p:cNvPr id="4" name="図 3"/>
          <p:cNvPicPr>
            <a:picLocks noChangeAspect="1"/>
          </p:cNvPicPr>
          <p:nvPr/>
        </p:nvPicPr>
        <p:blipFill>
          <a:blip r:embed="rId2"/>
          <a:stretch>
            <a:fillRect/>
          </a:stretch>
        </p:blipFill>
        <p:spPr>
          <a:xfrm>
            <a:off x="8050731" y="702866"/>
            <a:ext cx="4141269" cy="5754398"/>
          </a:xfrm>
          <a:prstGeom prst="rect">
            <a:avLst/>
          </a:prstGeom>
        </p:spPr>
      </p:pic>
    </p:spTree>
    <p:extLst>
      <p:ext uri="{BB962C8B-B14F-4D97-AF65-F5344CB8AC3E}">
        <p14:creationId xmlns:p14="http://schemas.microsoft.com/office/powerpoint/2010/main" val="3213175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呪文を解読しよう</a:t>
            </a:r>
            <a:r>
              <a:rPr lang="en-US" altLang="ja-JP" dirty="0"/>
              <a:t/>
            </a:r>
            <a:br>
              <a:rPr lang="en-US" altLang="ja-JP" dirty="0"/>
            </a:br>
            <a:r>
              <a:rPr lang="ja-JP" altLang="en-US" dirty="0"/>
              <a:t>数字の意味編</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今度は初期状態から右に動くと</a:t>
            </a:r>
            <a:endParaRPr kumimoji="1" lang="en-US" altLang="ja-JP" dirty="0" smtClean="0"/>
          </a:p>
          <a:p>
            <a:pPr marL="0" indent="0">
              <a:buNone/>
            </a:pPr>
            <a:r>
              <a:rPr lang="en-US" altLang="ja-JP" dirty="0" smtClean="0"/>
              <a:t>011C0</a:t>
            </a:r>
            <a:r>
              <a:rPr lang="en-US" altLang="ja-JP" dirty="0" smtClean="0">
                <a:solidFill>
                  <a:srgbClr val="FF0000"/>
                </a:solidFill>
              </a:rPr>
              <a:t>9</a:t>
            </a:r>
            <a:r>
              <a:rPr lang="en-US" altLang="ja-JP" dirty="0" smtClean="0"/>
              <a:t>04</a:t>
            </a:r>
            <a:r>
              <a:rPr lang="en-US" altLang="ja-JP" dirty="0" smtClean="0">
                <a:solidFill>
                  <a:srgbClr val="FF0000"/>
                </a:solidFill>
              </a:rPr>
              <a:t>4</a:t>
            </a:r>
            <a:r>
              <a:rPr lang="en-US" altLang="ja-JP" dirty="0" smtClean="0"/>
              <a:t>01</a:t>
            </a:r>
            <a:r>
              <a:rPr lang="ja-JP" altLang="en-US" dirty="0" smtClean="0"/>
              <a:t>などとなることから、左から</a:t>
            </a:r>
            <a:r>
              <a:rPr lang="en-US" altLang="ja-JP" dirty="0" smtClean="0"/>
              <a:t>6</a:t>
            </a:r>
            <a:r>
              <a:rPr lang="ja-JP" altLang="en-US" dirty="0" smtClean="0"/>
              <a:t>番目の数字は主人公の</a:t>
            </a:r>
            <a:endParaRPr lang="en-US" altLang="ja-JP" dirty="0" smtClean="0"/>
          </a:p>
          <a:p>
            <a:pPr marL="0" indent="0">
              <a:buNone/>
            </a:pPr>
            <a:r>
              <a:rPr lang="en-US" altLang="ja-JP" dirty="0" smtClean="0"/>
              <a:t>X</a:t>
            </a:r>
            <a:r>
              <a:rPr lang="ja-JP" altLang="en-US" dirty="0" smtClean="0"/>
              <a:t>座標</a:t>
            </a:r>
            <a:r>
              <a:rPr lang="en-US" altLang="ja-JP" dirty="0" smtClean="0"/>
              <a:t>(</a:t>
            </a:r>
            <a:r>
              <a:rPr lang="ja-JP" altLang="en-US" dirty="0" smtClean="0"/>
              <a:t>マップ上の横の列のどこに主人公がいるか表す数字</a:t>
            </a:r>
            <a:r>
              <a:rPr lang="en-US" altLang="ja-JP" dirty="0" smtClean="0"/>
              <a:t>)</a:t>
            </a:r>
            <a:r>
              <a:rPr lang="ja-JP" altLang="en-US" dirty="0"/>
              <a:t>である</a:t>
            </a:r>
            <a:r>
              <a:rPr lang="ja-JP" altLang="en-US" dirty="0" smtClean="0"/>
              <a:t>可能性が濃厚となる</a:t>
            </a:r>
            <a:endParaRPr lang="en-US" altLang="ja-JP" dirty="0" smtClean="0"/>
          </a:p>
          <a:p>
            <a:pPr marL="0" indent="0">
              <a:buNone/>
            </a:pPr>
            <a:r>
              <a:rPr kumimoji="1" lang="ja-JP" altLang="en-US" dirty="0" smtClean="0"/>
              <a:t>そして、右から３番目の数字は左に歩いても右に歩いても減り続けるため、座標情報ではない</a:t>
            </a:r>
            <a:endParaRPr kumimoji="1" lang="en-US" altLang="ja-JP" dirty="0" smtClean="0"/>
          </a:p>
          <a:p>
            <a:pPr marL="0" indent="0">
              <a:buNone/>
            </a:pPr>
            <a:r>
              <a:rPr lang="ja-JP" altLang="en-US" dirty="0"/>
              <a:t>何かを表している可能性が</a:t>
            </a:r>
            <a:r>
              <a:rPr lang="ja-JP" altLang="en-US" dirty="0" smtClean="0"/>
              <a:t>ある。</a:t>
            </a:r>
            <a:endParaRPr lang="en-US" altLang="ja-JP" dirty="0" smtClean="0"/>
          </a:p>
          <a:p>
            <a:pPr marL="0" indent="0">
              <a:buNone/>
            </a:pPr>
            <a:endParaRPr kumimoji="1" lang="en-US" altLang="ja-JP" dirty="0"/>
          </a:p>
          <a:p>
            <a:pPr marL="0" indent="0">
              <a:buNone/>
            </a:pPr>
            <a:r>
              <a:rPr lang="ja-JP" altLang="en-US" dirty="0" smtClean="0"/>
              <a:t>試しに右</a:t>
            </a:r>
            <a:r>
              <a:rPr lang="ja-JP" altLang="en-US" dirty="0"/>
              <a:t>から３番目の数字が０になるまで歩いてみる</a:t>
            </a:r>
            <a:r>
              <a:rPr lang="ja-JP" altLang="en-US" dirty="0" smtClean="0"/>
              <a:t>と</a:t>
            </a:r>
            <a:r>
              <a:rPr lang="en-US" altLang="ja-JP" dirty="0" smtClean="0"/>
              <a:t>……</a:t>
            </a:r>
            <a:endParaRPr lang="ja-JP" altLang="en-US" dirty="0"/>
          </a:p>
        </p:txBody>
      </p:sp>
    </p:spTree>
    <p:extLst>
      <p:ext uri="{BB962C8B-B14F-4D97-AF65-F5344CB8AC3E}">
        <p14:creationId xmlns:p14="http://schemas.microsoft.com/office/powerpoint/2010/main" val="1831200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呪文を解読しよう</a:t>
            </a:r>
            <a:r>
              <a:rPr lang="en-US" altLang="ja-JP" dirty="0"/>
              <a:t/>
            </a:r>
            <a:br>
              <a:rPr lang="en-US" altLang="ja-JP" dirty="0"/>
            </a:br>
            <a:r>
              <a:rPr lang="ja-JP" altLang="en-US" dirty="0"/>
              <a:t>数字の意味編</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右から３番目の数字が０になる</a:t>
            </a:r>
            <a:r>
              <a:rPr lang="ja-JP" altLang="en-US" dirty="0" smtClean="0"/>
              <a:t>まで歩くとランダムエンカウントが始まった。</a:t>
            </a:r>
            <a:endParaRPr lang="en-US" altLang="ja-JP" dirty="0" smtClean="0"/>
          </a:p>
          <a:p>
            <a:pPr marL="0" indent="0">
              <a:buNone/>
            </a:pPr>
            <a:r>
              <a:rPr kumimoji="1" lang="ja-JP" altLang="en-US" dirty="0"/>
              <a:t>このこと</a:t>
            </a:r>
            <a:r>
              <a:rPr kumimoji="1" lang="ja-JP" altLang="en-US" dirty="0" smtClean="0"/>
              <a:t>からこの数字は次のエンカウントまでの歩数を表している可能性が</a:t>
            </a:r>
            <a:endParaRPr kumimoji="1" lang="en-US" altLang="ja-JP" dirty="0" smtClean="0"/>
          </a:p>
          <a:p>
            <a:pPr marL="0" indent="0">
              <a:buNone/>
            </a:pPr>
            <a:r>
              <a:rPr lang="ja-JP" altLang="en-US" dirty="0"/>
              <a:t>高く</a:t>
            </a:r>
            <a:r>
              <a:rPr lang="ja-JP" altLang="en-US" dirty="0" smtClean="0"/>
              <a:t>なった。</a:t>
            </a:r>
            <a:endParaRPr kumimoji="1" lang="ja-JP" altLang="en-US" dirty="0"/>
          </a:p>
        </p:txBody>
      </p:sp>
      <p:pic>
        <p:nvPicPr>
          <p:cNvPr id="4" name="図 3"/>
          <p:cNvPicPr>
            <a:picLocks noChangeAspect="1"/>
          </p:cNvPicPr>
          <p:nvPr/>
        </p:nvPicPr>
        <p:blipFill>
          <a:blip r:embed="rId2"/>
          <a:stretch>
            <a:fillRect/>
          </a:stretch>
        </p:blipFill>
        <p:spPr>
          <a:xfrm>
            <a:off x="8169232" y="3034145"/>
            <a:ext cx="3885088" cy="3613005"/>
          </a:xfrm>
          <a:prstGeom prst="rect">
            <a:avLst/>
          </a:prstGeom>
        </p:spPr>
      </p:pic>
    </p:spTree>
    <p:extLst>
      <p:ext uri="{BB962C8B-B14F-4D97-AF65-F5344CB8AC3E}">
        <p14:creationId xmlns:p14="http://schemas.microsoft.com/office/powerpoint/2010/main" val="1115229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呪文を解読しよう</a:t>
            </a:r>
            <a:r>
              <a:rPr lang="en-US" altLang="ja-JP" dirty="0"/>
              <a:t/>
            </a:r>
            <a:br>
              <a:rPr lang="en-US" altLang="ja-JP" dirty="0"/>
            </a:br>
            <a:r>
              <a:rPr lang="ja-JP" altLang="en-US" dirty="0"/>
              <a:t>数字の意味編</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残り</a:t>
            </a:r>
            <a:r>
              <a:rPr kumimoji="1" lang="en-US" altLang="ja-JP" dirty="0" smtClean="0"/>
              <a:t>HP</a:t>
            </a:r>
            <a:r>
              <a:rPr kumimoji="1" lang="ja-JP" altLang="en-US" dirty="0" smtClean="0"/>
              <a:t>５で辛くも戦闘に勝利しレベルが上がったので</a:t>
            </a:r>
            <a:endParaRPr kumimoji="1" lang="en-US" altLang="ja-JP" dirty="0" smtClean="0"/>
          </a:p>
          <a:p>
            <a:pPr marL="0" indent="0">
              <a:buNone/>
            </a:pPr>
            <a:r>
              <a:rPr kumimoji="1" lang="ja-JP" altLang="en-US" dirty="0" smtClean="0"/>
              <a:t>初期位置に戻りパスワードを</a:t>
            </a:r>
            <a:r>
              <a:rPr lang="ja-JP" altLang="en-US" dirty="0" smtClean="0"/>
              <a:t>確認</a:t>
            </a:r>
            <a:r>
              <a:rPr lang="ja-JP" altLang="en-US" dirty="0"/>
              <a:t>して</a:t>
            </a:r>
            <a:r>
              <a:rPr lang="ja-JP" altLang="en-US" dirty="0" smtClean="0"/>
              <a:t>みると、</a:t>
            </a:r>
            <a:endParaRPr lang="en-US" altLang="ja-JP" dirty="0" smtClean="0"/>
          </a:p>
          <a:p>
            <a:pPr marL="0" indent="0">
              <a:buNone/>
            </a:pPr>
            <a:r>
              <a:rPr kumimoji="1" lang="en-US" altLang="ja-JP" dirty="0" smtClean="0"/>
              <a:t>0</a:t>
            </a:r>
            <a:r>
              <a:rPr kumimoji="1" lang="en-US" altLang="ja-JP" dirty="0" smtClean="0">
                <a:solidFill>
                  <a:srgbClr val="FF0000"/>
                </a:solidFill>
              </a:rPr>
              <a:t>205</a:t>
            </a:r>
            <a:r>
              <a:rPr kumimoji="1" lang="en-US" altLang="ja-JP" dirty="0" smtClean="0"/>
              <a:t>0804</a:t>
            </a:r>
            <a:r>
              <a:rPr kumimoji="1" lang="en-US" altLang="ja-JP" dirty="0" smtClean="0">
                <a:solidFill>
                  <a:srgbClr val="FF0000"/>
                </a:solidFill>
              </a:rPr>
              <a:t>3</a:t>
            </a:r>
            <a:r>
              <a:rPr kumimoji="1" lang="en-US" altLang="ja-JP" dirty="0" smtClean="0"/>
              <a:t>01</a:t>
            </a:r>
            <a:r>
              <a:rPr kumimoji="1" lang="ja-JP" altLang="en-US" dirty="0" smtClean="0"/>
              <a:t>とだいぶ変わっていることがわかる。</a:t>
            </a:r>
            <a:endParaRPr kumimoji="1" lang="en-US" altLang="ja-JP" dirty="0" smtClean="0"/>
          </a:p>
          <a:p>
            <a:pPr marL="0" indent="0">
              <a:buNone/>
            </a:pPr>
            <a:r>
              <a:rPr lang="en-US" altLang="ja-JP" dirty="0" smtClean="0"/>
              <a:t>0</a:t>
            </a:r>
            <a:r>
              <a:rPr lang="en-US" altLang="ja-JP" dirty="0" smtClean="0">
                <a:solidFill>
                  <a:srgbClr val="FF0000"/>
                </a:solidFill>
              </a:rPr>
              <a:t>11C</a:t>
            </a:r>
            <a:r>
              <a:rPr lang="en-US" altLang="ja-JP" dirty="0" smtClean="0"/>
              <a:t>0804</a:t>
            </a:r>
            <a:r>
              <a:rPr lang="en-US" altLang="ja-JP" dirty="0" smtClean="0">
                <a:solidFill>
                  <a:srgbClr val="FF0000"/>
                </a:solidFill>
              </a:rPr>
              <a:t>D</a:t>
            </a:r>
            <a:r>
              <a:rPr lang="en-US" altLang="ja-JP" dirty="0" smtClean="0"/>
              <a:t>01</a:t>
            </a:r>
            <a:r>
              <a:rPr lang="ja-JP" altLang="en-US" dirty="0" smtClean="0"/>
              <a:t>が初期状態だ。</a:t>
            </a:r>
            <a:endParaRPr lang="en-US" altLang="ja-JP" dirty="0" smtClean="0"/>
          </a:p>
          <a:p>
            <a:pPr marL="0" indent="0">
              <a:buNone/>
            </a:pPr>
            <a:endParaRPr lang="en-US" altLang="ja-JP" dirty="0" smtClean="0"/>
          </a:p>
          <a:p>
            <a:pPr marL="0" indent="0">
              <a:buNone/>
            </a:pPr>
            <a:r>
              <a:rPr lang="en-US" altLang="ja-JP" dirty="0"/>
              <a:t>2</a:t>
            </a:r>
            <a:r>
              <a:rPr lang="ja-JP" altLang="en-US" dirty="0" err="1" smtClean="0"/>
              <a:t>つを</a:t>
            </a:r>
            <a:r>
              <a:rPr lang="ja-JP" altLang="en-US" dirty="0" smtClean="0"/>
              <a:t>比較するとそれぞれの数字の持つ意味が</a:t>
            </a:r>
            <a:endParaRPr lang="en-US" altLang="ja-JP" dirty="0" smtClean="0"/>
          </a:p>
          <a:p>
            <a:pPr marL="0" indent="0">
              <a:buNone/>
            </a:pPr>
            <a:r>
              <a:rPr lang="ja-JP" altLang="en-US" dirty="0" smtClean="0"/>
              <a:t>わかってくる</a:t>
            </a:r>
            <a:endParaRPr lang="en-US" altLang="ja-JP" dirty="0" smtClean="0"/>
          </a:p>
        </p:txBody>
      </p:sp>
      <p:pic>
        <p:nvPicPr>
          <p:cNvPr id="4" name="図 3"/>
          <p:cNvPicPr>
            <a:picLocks noChangeAspect="1"/>
          </p:cNvPicPr>
          <p:nvPr/>
        </p:nvPicPr>
        <p:blipFill>
          <a:blip r:embed="rId2"/>
          <a:stretch>
            <a:fillRect/>
          </a:stretch>
        </p:blipFill>
        <p:spPr>
          <a:xfrm>
            <a:off x="7175487" y="2258291"/>
            <a:ext cx="4687338" cy="4385678"/>
          </a:xfrm>
          <a:prstGeom prst="rect">
            <a:avLst/>
          </a:prstGeom>
        </p:spPr>
      </p:pic>
    </p:spTree>
    <p:extLst>
      <p:ext uri="{BB962C8B-B14F-4D97-AF65-F5344CB8AC3E}">
        <p14:creationId xmlns:p14="http://schemas.microsoft.com/office/powerpoint/2010/main" val="3439916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呪文の役割　仮説</a:t>
            </a:r>
            <a:endParaRPr kumimoji="1" lang="ja-JP" altLang="en-US" dirty="0"/>
          </a:p>
        </p:txBody>
      </p:sp>
      <p:sp>
        <p:nvSpPr>
          <p:cNvPr id="3" name="コンテンツ プレースホルダー 2"/>
          <p:cNvSpPr>
            <a:spLocks noGrp="1"/>
          </p:cNvSpPr>
          <p:nvPr>
            <p:ph idx="1"/>
          </p:nvPr>
        </p:nvSpPr>
        <p:spPr>
          <a:xfrm>
            <a:off x="221067" y="2036617"/>
            <a:ext cx="11846242" cy="4599710"/>
          </a:xfrm>
        </p:spPr>
        <p:txBody>
          <a:bodyPr>
            <a:normAutofit/>
          </a:bodyPr>
          <a:lstStyle/>
          <a:p>
            <a:pPr marL="0" indent="0">
              <a:buNone/>
            </a:pPr>
            <a:r>
              <a:rPr lang="ja-JP" altLang="en-US" dirty="0"/>
              <a:t>主人公の状態など</a:t>
            </a:r>
            <a:r>
              <a:rPr lang="ja-JP" altLang="en-US" dirty="0" smtClean="0"/>
              <a:t>から呪文の構造は以下のようになっていると推測できる</a:t>
            </a:r>
            <a:endParaRPr lang="en-US" altLang="ja-JP" dirty="0" smtClean="0"/>
          </a:p>
          <a:p>
            <a:pPr marL="0" indent="0">
              <a:buNone/>
            </a:pPr>
            <a:r>
              <a:rPr lang="en-US" altLang="ja-JP" dirty="0" smtClean="0"/>
              <a:t>0</a:t>
            </a:r>
            <a:r>
              <a:rPr lang="en-US" altLang="ja-JP" dirty="0" smtClean="0">
                <a:solidFill>
                  <a:srgbClr val="FF0000"/>
                </a:solidFill>
              </a:rPr>
              <a:t>1		1C(28)		</a:t>
            </a:r>
            <a:r>
              <a:rPr lang="en-US" altLang="ja-JP" dirty="0" smtClean="0"/>
              <a:t>08	04	</a:t>
            </a:r>
            <a:r>
              <a:rPr lang="en-US" altLang="ja-JP" dirty="0" smtClean="0">
                <a:solidFill>
                  <a:srgbClr val="FF0000"/>
                </a:solidFill>
              </a:rPr>
              <a:t>D(13)			</a:t>
            </a:r>
            <a:r>
              <a:rPr lang="en-US" altLang="ja-JP" dirty="0" smtClean="0"/>
              <a:t>01</a:t>
            </a:r>
            <a:r>
              <a:rPr lang="en-US" altLang="ja-JP" dirty="0"/>
              <a:t>	……</a:t>
            </a:r>
            <a:r>
              <a:rPr lang="ja-JP" altLang="en-US" dirty="0"/>
              <a:t>　初期状態</a:t>
            </a:r>
            <a:endParaRPr lang="en-US" altLang="ja-JP" dirty="0"/>
          </a:p>
          <a:p>
            <a:pPr marL="0" indent="0">
              <a:buNone/>
            </a:pPr>
            <a:r>
              <a:rPr lang="en-US" altLang="ja-JP" dirty="0" smtClean="0"/>
              <a:t>0</a:t>
            </a:r>
            <a:r>
              <a:rPr lang="en-US" altLang="ja-JP" dirty="0" smtClean="0">
                <a:solidFill>
                  <a:srgbClr val="FF0000"/>
                </a:solidFill>
              </a:rPr>
              <a:t>2	</a:t>
            </a:r>
            <a:r>
              <a:rPr lang="en-US" altLang="ja-JP" dirty="0">
                <a:solidFill>
                  <a:srgbClr val="FF0000"/>
                </a:solidFill>
              </a:rPr>
              <a:t>	</a:t>
            </a:r>
            <a:r>
              <a:rPr lang="en-US" altLang="ja-JP" dirty="0" smtClean="0">
                <a:solidFill>
                  <a:srgbClr val="FF0000"/>
                </a:solidFill>
              </a:rPr>
              <a:t>05		</a:t>
            </a:r>
            <a:r>
              <a:rPr lang="en-US" altLang="ja-JP" dirty="0" smtClean="0"/>
              <a:t>08	04	</a:t>
            </a:r>
            <a:r>
              <a:rPr lang="en-US" altLang="ja-JP" dirty="0" smtClean="0">
                <a:solidFill>
                  <a:srgbClr val="FF0000"/>
                </a:solidFill>
              </a:rPr>
              <a:t>3			</a:t>
            </a:r>
            <a:r>
              <a:rPr lang="en-US" altLang="ja-JP" dirty="0" smtClean="0"/>
              <a:t>01	……</a:t>
            </a:r>
            <a:r>
              <a:rPr lang="ja-JP" altLang="en-US" dirty="0" smtClean="0"/>
              <a:t>　戦闘終了時</a:t>
            </a:r>
            <a:endParaRPr lang="en-US" altLang="ja-JP" dirty="0" smtClean="0"/>
          </a:p>
          <a:p>
            <a:pPr marL="0" indent="0">
              <a:buNone/>
            </a:pPr>
            <a:r>
              <a:rPr lang="ja-JP" altLang="en-US" dirty="0" smtClean="0"/>
              <a:t>↑レベル</a:t>
            </a:r>
            <a:r>
              <a:rPr lang="en-US" altLang="ja-JP" dirty="0" smtClean="0"/>
              <a:t>	</a:t>
            </a:r>
            <a:r>
              <a:rPr lang="ja-JP" altLang="en-US" dirty="0" smtClean="0"/>
              <a:t>↑現在の</a:t>
            </a:r>
            <a:r>
              <a:rPr lang="en-US" altLang="ja-JP" dirty="0" smtClean="0"/>
              <a:t>HP	</a:t>
            </a:r>
            <a:r>
              <a:rPr lang="ja-JP" altLang="en-US" dirty="0" smtClean="0"/>
              <a:t>↑</a:t>
            </a:r>
            <a:r>
              <a:rPr lang="en-US" altLang="ja-JP" dirty="0" smtClean="0"/>
              <a:t>X</a:t>
            </a:r>
            <a:r>
              <a:rPr lang="ja-JP" altLang="en-US" dirty="0" smtClean="0"/>
              <a:t>軸</a:t>
            </a:r>
            <a:r>
              <a:rPr lang="en-US" altLang="ja-JP" dirty="0"/>
              <a:t>	</a:t>
            </a:r>
            <a:r>
              <a:rPr lang="ja-JP" altLang="en-US" dirty="0" smtClean="0"/>
              <a:t>↑</a:t>
            </a:r>
            <a:r>
              <a:rPr lang="en-US" altLang="ja-JP" dirty="0" smtClean="0"/>
              <a:t>Y</a:t>
            </a:r>
            <a:r>
              <a:rPr lang="ja-JP" altLang="en-US" dirty="0"/>
              <a:t>軸</a:t>
            </a:r>
            <a:r>
              <a:rPr lang="en-US" altLang="ja-JP" dirty="0" smtClean="0"/>
              <a:t>	</a:t>
            </a:r>
            <a:r>
              <a:rPr lang="ja-JP" altLang="en-US" dirty="0" smtClean="0"/>
              <a:t>↑エンカウント歩数</a:t>
            </a:r>
            <a:r>
              <a:rPr lang="en-US" altLang="ja-JP" dirty="0" smtClean="0"/>
              <a:t>	</a:t>
            </a:r>
            <a:r>
              <a:rPr lang="ja-JP" altLang="en-US" dirty="0" smtClean="0"/>
              <a:t>↑？</a:t>
            </a:r>
            <a:endParaRPr lang="en-US" altLang="ja-JP" dirty="0" smtClean="0"/>
          </a:p>
          <a:p>
            <a:pPr marL="0" indent="0">
              <a:buNone/>
            </a:pPr>
            <a:r>
              <a:rPr lang="ja-JP" altLang="en-US" dirty="0" smtClean="0"/>
              <a:t>初期状態の主人公のレベルが１、</a:t>
            </a:r>
            <a:r>
              <a:rPr lang="en-US" altLang="ja-JP" dirty="0" smtClean="0"/>
              <a:t>HP</a:t>
            </a:r>
            <a:r>
              <a:rPr lang="ja-JP" altLang="en-US" dirty="0" smtClean="0"/>
              <a:t>が２８で、戦闘終了時はレベルが２、</a:t>
            </a:r>
            <a:r>
              <a:rPr lang="en-US" altLang="ja-JP" dirty="0" smtClean="0"/>
              <a:t>HP</a:t>
            </a:r>
            <a:r>
              <a:rPr lang="ja-JP" altLang="en-US" dirty="0" smtClean="0"/>
              <a:t>が５である前提で</a:t>
            </a:r>
            <a:endParaRPr lang="en-US" altLang="ja-JP" dirty="0" smtClean="0"/>
          </a:p>
          <a:p>
            <a:pPr marL="0" indent="0">
              <a:buNone/>
            </a:pPr>
            <a:r>
              <a:rPr lang="ja-JP" altLang="en-US" dirty="0"/>
              <a:t>復活の呪文を見てみる</a:t>
            </a:r>
            <a:r>
              <a:rPr lang="ja-JP" altLang="en-US" dirty="0" smtClean="0"/>
              <a:t>と、先頭二桁と次の二桁がレベルと</a:t>
            </a:r>
            <a:r>
              <a:rPr lang="en-US" altLang="ja-JP" dirty="0" smtClean="0"/>
              <a:t>HP</a:t>
            </a:r>
            <a:r>
              <a:rPr lang="ja-JP" altLang="en-US" dirty="0" smtClean="0"/>
              <a:t>に対応していることがわかる。</a:t>
            </a:r>
            <a:endParaRPr lang="en-US" altLang="ja-JP" dirty="0" smtClean="0"/>
          </a:p>
          <a:p>
            <a:pPr marL="0" indent="0">
              <a:buNone/>
            </a:pPr>
            <a:r>
              <a:rPr lang="ja-JP" altLang="en-US" dirty="0"/>
              <a:t>次の数字</a:t>
            </a:r>
            <a:r>
              <a:rPr lang="ja-JP" altLang="en-US" dirty="0" smtClean="0"/>
              <a:t>は</a:t>
            </a:r>
            <a:r>
              <a:rPr lang="en-US" altLang="ja-JP" dirty="0" smtClean="0"/>
              <a:t>X</a:t>
            </a:r>
            <a:r>
              <a:rPr lang="ja-JP" altLang="en-US" dirty="0" smtClean="0"/>
              <a:t>座標を指していたことはわかっており、通常</a:t>
            </a:r>
            <a:r>
              <a:rPr lang="en-US" altLang="ja-JP" dirty="0" smtClean="0"/>
              <a:t>X</a:t>
            </a:r>
            <a:r>
              <a:rPr lang="ja-JP" altLang="en-US" dirty="0" smtClean="0"/>
              <a:t>座標と</a:t>
            </a:r>
            <a:r>
              <a:rPr lang="en-US" altLang="ja-JP" dirty="0" smtClean="0"/>
              <a:t>Y</a:t>
            </a:r>
            <a:r>
              <a:rPr lang="ja-JP" altLang="en-US" dirty="0" smtClean="0"/>
              <a:t>座標は近くに保存されることが</a:t>
            </a:r>
            <a:endParaRPr lang="en-US" altLang="ja-JP" dirty="0" smtClean="0"/>
          </a:p>
          <a:p>
            <a:pPr marL="0" indent="0">
              <a:buNone/>
            </a:pPr>
            <a:r>
              <a:rPr lang="ja-JP" altLang="en-US" dirty="0" smtClean="0"/>
              <a:t>多いため次</a:t>
            </a:r>
            <a:r>
              <a:rPr lang="ja-JP" altLang="en-US" dirty="0"/>
              <a:t>の数字</a:t>
            </a:r>
            <a:r>
              <a:rPr lang="ja-JP" altLang="en-US" dirty="0" smtClean="0"/>
              <a:t>が</a:t>
            </a:r>
            <a:r>
              <a:rPr lang="en-US" altLang="ja-JP" dirty="0" smtClean="0"/>
              <a:t>Y</a:t>
            </a:r>
            <a:r>
              <a:rPr lang="ja-JP" altLang="en-US" dirty="0" smtClean="0"/>
              <a:t>座標であることも推察できる。</a:t>
            </a:r>
            <a:endParaRPr lang="en-US" altLang="ja-JP" dirty="0" smtClean="0"/>
          </a:p>
          <a:p>
            <a:pPr marL="0" indent="0">
              <a:buNone/>
            </a:pPr>
            <a:r>
              <a:rPr lang="ja-JP" altLang="en-US" dirty="0"/>
              <a:t>最後の二桁</a:t>
            </a:r>
            <a:r>
              <a:rPr lang="ja-JP" altLang="en-US" dirty="0" smtClean="0"/>
              <a:t>は今回の調査では謎である。</a:t>
            </a:r>
            <a:endParaRPr kumimoji="1" lang="ja-JP" altLang="en-US" dirty="0"/>
          </a:p>
        </p:txBody>
      </p:sp>
    </p:spTree>
    <p:extLst>
      <p:ext uri="{BB962C8B-B14F-4D97-AF65-F5344CB8AC3E}">
        <p14:creationId xmlns:p14="http://schemas.microsoft.com/office/powerpoint/2010/main" val="14866539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仮説の検証</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それでは、前頁の仮説を元に最強の主人公を作ってよう。</a:t>
            </a:r>
            <a:endParaRPr kumimoji="1" lang="en-US" altLang="ja-JP" dirty="0" smtClean="0"/>
          </a:p>
          <a:p>
            <a:pPr marL="0" indent="0">
              <a:buNone/>
            </a:pPr>
            <a:r>
              <a:rPr kumimoji="1" lang="en-US" altLang="ja-JP" dirty="0" smtClean="0"/>
              <a:t>HP</a:t>
            </a:r>
            <a:r>
              <a:rPr kumimoji="1" lang="ja-JP" altLang="en-US" dirty="0" smtClean="0"/>
              <a:t>とレベルは</a:t>
            </a:r>
            <a:r>
              <a:rPr lang="ja-JP" altLang="en-US" dirty="0"/>
              <a:t>１６</a:t>
            </a:r>
            <a:r>
              <a:rPr lang="ja-JP" altLang="en-US" dirty="0" smtClean="0"/>
              <a:t>進数の</a:t>
            </a:r>
            <a:r>
              <a:rPr kumimoji="1" lang="ja-JP" altLang="en-US" dirty="0" smtClean="0"/>
              <a:t>二桁で設定できるので最高値は</a:t>
            </a:r>
            <a:r>
              <a:rPr kumimoji="1" lang="en-US" altLang="ja-JP" dirty="0" smtClean="0"/>
              <a:t>FF(F</a:t>
            </a:r>
            <a:r>
              <a:rPr kumimoji="1" lang="ja-JP" altLang="en-US" dirty="0" smtClean="0"/>
              <a:t>は</a:t>
            </a:r>
            <a:r>
              <a:rPr kumimoji="1" lang="en-US" altLang="ja-JP" dirty="0" smtClean="0"/>
              <a:t>15</a:t>
            </a:r>
            <a:r>
              <a:rPr kumimoji="1" lang="ja-JP" altLang="en-US" dirty="0" err="1" smtClean="0"/>
              <a:t>なの</a:t>
            </a:r>
            <a:r>
              <a:rPr kumimoji="1" lang="ja-JP" altLang="en-US" dirty="0" smtClean="0"/>
              <a:t>で</a:t>
            </a:r>
            <a:r>
              <a:rPr kumimoji="1" lang="en-US" altLang="ja-JP" dirty="0" smtClean="0"/>
              <a:t>16×15+15=255)</a:t>
            </a:r>
          </a:p>
          <a:p>
            <a:pPr marL="0" indent="0">
              <a:buNone/>
            </a:pPr>
            <a:r>
              <a:rPr kumimoji="1" lang="ja-JP" altLang="en-US" dirty="0" smtClean="0"/>
              <a:t>に設定して、上記のように復活の呪文を作ると</a:t>
            </a:r>
            <a:r>
              <a:rPr lang="en-US" altLang="ja-JP" dirty="0" smtClean="0"/>
              <a:t>FFFF0804F01</a:t>
            </a:r>
            <a:r>
              <a:rPr lang="ja-JP" altLang="en-US" dirty="0" smtClean="0"/>
              <a:t>となる。</a:t>
            </a:r>
            <a:endParaRPr lang="en-US" altLang="ja-JP" dirty="0" smtClean="0"/>
          </a:p>
          <a:p>
            <a:pPr marL="0" indent="0">
              <a:buNone/>
            </a:pPr>
            <a:endParaRPr kumimoji="1" lang="en-US" altLang="ja-JP" dirty="0"/>
          </a:p>
          <a:p>
            <a:pPr marL="0" indent="0">
              <a:buNone/>
            </a:pPr>
            <a:r>
              <a:rPr lang="ja-JP" altLang="en-US" dirty="0" smtClean="0"/>
              <a:t>タイトル画面の</a:t>
            </a:r>
            <a:r>
              <a:rPr lang="en-US" altLang="ja-JP" dirty="0" smtClean="0"/>
              <a:t>PASSWORD</a:t>
            </a:r>
            <a:r>
              <a:rPr lang="ja-JP" altLang="en-US" dirty="0" smtClean="0"/>
              <a:t>から上記の数字を入力すると</a:t>
            </a:r>
            <a:r>
              <a:rPr lang="en-US" altLang="ja-JP" dirty="0" smtClean="0"/>
              <a:t>……</a:t>
            </a:r>
            <a:endParaRPr kumimoji="1" lang="en-US" altLang="ja-JP" dirty="0" smtClean="0"/>
          </a:p>
          <a:p>
            <a:pPr marL="0" indent="0">
              <a:buNone/>
            </a:pPr>
            <a:endParaRPr kumimoji="1" lang="ja-JP" altLang="en-US" dirty="0"/>
          </a:p>
        </p:txBody>
      </p:sp>
      <p:pic>
        <p:nvPicPr>
          <p:cNvPr id="4" name="図 3"/>
          <p:cNvPicPr>
            <a:picLocks noChangeAspect="1"/>
          </p:cNvPicPr>
          <p:nvPr/>
        </p:nvPicPr>
        <p:blipFill>
          <a:blip r:embed="rId2"/>
          <a:stretch>
            <a:fillRect/>
          </a:stretch>
        </p:blipFill>
        <p:spPr>
          <a:xfrm>
            <a:off x="8171297" y="3519054"/>
            <a:ext cx="3835831" cy="3627293"/>
          </a:xfrm>
          <a:prstGeom prst="rect">
            <a:avLst/>
          </a:prstGeom>
        </p:spPr>
      </p:pic>
    </p:spTree>
    <p:extLst>
      <p:ext uri="{BB962C8B-B14F-4D97-AF65-F5344CB8AC3E}">
        <p14:creationId xmlns:p14="http://schemas.microsoft.com/office/powerpoint/2010/main" val="33033964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ダマスク</Template>
  <TotalTime>156</TotalTime>
  <Words>597</Words>
  <Application>Microsoft Office PowerPoint</Application>
  <PresentationFormat>ワイド画面</PresentationFormat>
  <Paragraphs>74</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Arial</vt:lpstr>
      <vt:lpstr>Bookman Old Style</vt:lpstr>
      <vt:lpstr>Rockwell</vt:lpstr>
      <vt:lpstr>Damask</vt:lpstr>
      <vt:lpstr>Hexagon 復活の呪文改ざん演習　解説</vt:lpstr>
      <vt:lpstr>ゲーム説明</vt:lpstr>
      <vt:lpstr>呪文を解読しよう　16進数編 (なんとなくわかればOK)</vt:lpstr>
      <vt:lpstr>呪文を解読しよう 数字の意味編</vt:lpstr>
      <vt:lpstr>呪文を解読しよう 数字の意味編</vt:lpstr>
      <vt:lpstr>呪文を解読しよう 数字の意味編</vt:lpstr>
      <vt:lpstr>呪文を解読しよう 数字の意味編</vt:lpstr>
      <vt:lpstr>呪文の役割　仮説</vt:lpstr>
      <vt:lpstr>仮説の検証</vt:lpstr>
      <vt:lpstr>仮説の検証</vt:lpstr>
      <vt:lpstr>最後に</vt:lpstr>
      <vt:lpstr>ここまで読んでくださりありがとうございました！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Hexagon 復活の呪文改ざん演習　解説</dc:title>
  <dc:creator> </dc:creator>
  <cp:lastModifiedBy> </cp:lastModifiedBy>
  <cp:revision>18</cp:revision>
  <dcterms:created xsi:type="dcterms:W3CDTF">2021-07-21T04:51:47Z</dcterms:created>
  <dcterms:modified xsi:type="dcterms:W3CDTF">2021-07-21T07:28:12Z</dcterms:modified>
</cp:coreProperties>
</file>