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02:47:52.5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426 993,'35'22,"-23"-17,32 25,30 10,57-14,-55 5,73-10,-31 39,81-18,8-2,-5-41,-112-16,-84 15,0 0,0 0,-1-1,1 1,-1-1,0-1,1 1,-1-1,-1 1,1-2,0 1,0-2,28-21,49-23,25 27,12-12,-9-4,-106 39,0-1,0 0,0 0,0-1,0 1,0-1,0 0,0 0,0-1,-1 1,1-1,-1 1,0-1,0 0,0 0,0-1,0 1,-1 0,1-2,23-37,22-54,-43 82,0 1,1 0,0 0,1 1,1 0,0 0,0 1,6-6,7-11,-12 17,-1-1,-1 0,0 0,-1 0,0-1,0 0,-2 0,1-5,-1 10,-1 0,-1 0,0-1,0 1,0-1,-1 0,-1 1,1-1,-2 0,1 0,-1 1,0-1,-1 0,0 1,0 0,-1-1,0 1,0 0,-1 0,0 0,-4-4,-34-52,-7 18,15 19,28 23,0-1,0 0,-1 1,1 1,-1-1,0 1,0 0,0 0,0 1,-4-1,-22-9,-59-54,-46 0,128 60,-1 0,0 1,0 0,0 0,0 1,-1 1,0 0,0 0,0 1,0 1,0 0,-8 1,-155-17,-13 10,53-14,-164 1,233 13,-2 3,-49 3,74 1,34 1,0-1,0 2,1-1,-1 1,1 0,-1 1,1 0,0 0,0 1,0 0,1 0,-1 1,1 0,0 0,-2 2,-79 48,-22-31,-38 6,37-12,106-19,0 1,0 1,0-1,0 1,0 0,0 0,0 0,0 1,0 0,0-1,1 2,-1-1,1 1,-1-1,1 1,0 0,0 1,1-1,-4 4,2-1,-1 0,0 0,0 0,-1-1,0 0,0 0,0-1,0 0,-1 0,1-1,-1 0,-5 1,-36 19,47-22,1 1,-1-1,1 1,0 0,-1 0,1 0,0 0,0 0,0 0,1 0,-1 0,0 0,1 0,-1 0,1 0,0 1,0-1,0 0,0 0,0 0,0 1,0-1,1 0,-1 0,1 0,0 0,0 0,-1 0,1 0,1 0,-1 0,0 0,0 0,1-1,-1 1,1 0,-1-1,1 1,0-1,-1 0,1 1,0-1,0 0,0 0,2 0,88 54,-81-45,1 0,0-1,1-1,0 0,0-1,1 0,0-1,1 0,-11-5,0 0,-1 0,1 0,-1 1,0 0,1 0,-1 0,0 0,0 0,0 1,0-1,-1 1,1 0,-1 0,1 0,-1 0,0 0,0 0,0 1,-1-1,1 1,-1-1,0 1,0-1,0 1,-1 0,1 0,-1 2,-1 238,32-140,-28-100,0-1,-1 0,1 0,0 0,0 0,1 0,-1-1,1 1,-1-1,1 0,0 0,-1-1,1 1,0-1,0 1,0-1,1-1,-1 1,0 0,0-1,1 0,33 9,12 13,-39-15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02:47:52.5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426 993,'35'22,"-23"-17,32 25,30 10,57-14,-55 5,73-10,-31 39,81-18,8-2,-5-41,-112-16,-84 15,0 0,0 0,-1-1,1 1,-1-1,0-1,1 1,-1-1,-1 1,1-2,0 1,0-2,28-21,49-23,25 27,12-12,-9-4,-106 39,0-1,0 0,0 0,0-1,0 1,0-1,0 0,0 0,0-1,-1 1,1-1,-1 1,0-1,0 0,0 0,0-1,0 1,-1 0,1-2,23-37,22-54,-43 82,0 1,1 0,0 0,1 1,1 0,0 0,0 1,6-6,7-11,-12 17,-1-1,-1 0,0 0,-1 0,0-1,0 0,-2 0,1-5,-1 10,-1 0,-1 0,0-1,0 1,0-1,-1 0,-1 1,1-1,-2 0,1 0,-1 1,0-1,-1 0,0 1,0 0,-1-1,0 1,0 0,-1 0,0 0,-4-4,-34-52,-7 18,15 19,28 23,0-1,0 0,-1 1,1 1,-1-1,0 1,0 0,0 0,0 1,-4-1,-22-9,-59-54,-46 0,128 60,-1 0,0 1,0 0,0 0,0 1,-1 1,0 0,0 0,0 1,0 1,0 0,-8 1,-155-17,-13 10,53-14,-164 1,233 13,-2 3,-49 3,74 1,34 1,0-1,0 2,1-1,-1 1,1 0,-1 1,1 0,0 0,0 1,0 0,1 0,-1 1,1 0,0 0,-2 2,-79 48,-22-31,-38 6,37-12,106-19,0 1,0 1,0-1,0 1,0 0,0 0,0 0,0 1,0 0,0-1,1 2,-1-1,1 1,-1-1,1 1,0 0,0 1,1-1,-4 4,2-1,-1 0,0 0,0 0,-1-1,0 0,0 0,0-1,0 0,-1 0,1-1,-1 0,-5 1,-36 19,47-22,1 1,-1-1,1 1,0 0,-1 0,1 0,0 0,0 0,0 0,1 0,-1 0,0 0,1 0,-1 0,1 0,0 1,0-1,0 0,0 0,0 0,0 1,0-1,1 0,-1 0,1 0,0 0,0 0,-1 0,1 0,1 0,-1 0,0 0,0 0,1-1,-1 1,1 0,-1-1,1 1,0-1,-1 0,1 1,0-1,0 0,0 0,2 0,88 54,-81-45,1 0,0-1,1-1,0 0,0-1,1 0,0-1,1 0,-11-5,0 0,-1 0,1 0,-1 1,0 0,1 0,-1 0,0 0,0 0,0 1,0-1,-1 1,1 0,-1 0,1 0,-1 0,0 0,0 0,0 1,-1-1,1 1,-1-1,0 1,0-1,0 1,-1 0,1 0,-1 2,-1 238,32-140,-28-100,0-1,-1 0,1 0,0 0,0 0,1 0,-1-1,1 1,-1-1,1 0,0 0,-1-1,1 1,0-1,0 1,0-1,1-1,-1 1,0 0,0-1,1 0,33 9,12 13,-39-15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03:05:37.84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426 993,'35'22,"-23"-17,32 25,30 10,57-14,-55 5,73-10,-31 39,81-18,8-2,-5-41,-112-16,-84 15,0 0,0 0,-1-1,1 1,-1-1,0-1,1 1,-1-1,-1 1,1-2,0 1,0-2,28-21,49-23,25 27,12-12,-9-4,-106 39,0-1,0 0,0 0,0-1,0 1,0-1,0 0,0 0,0-1,-1 1,1-1,-1 1,0-1,0 0,0 0,0-1,0 1,-1 0,1-2,23-37,22-54,-43 82,0 1,1 0,0 0,1 1,1 0,0 0,0 1,6-6,7-11,-12 17,-1-1,-1 0,0 0,-1 0,0-1,0 0,-2 0,1-5,-1 10,-1 0,-1 0,0-1,0 1,0-1,-1 0,-1 1,1-1,-2 0,1 0,-1 1,0-1,-1 0,0 1,0 0,-1-1,0 1,0 0,-1 0,0 0,-4-4,-34-52,-7 18,15 19,28 23,0-1,0 0,-1 1,1 1,-1-1,0 1,0 0,0 0,0 1,-4-1,-22-9,-59-54,-46 0,128 60,-1 0,0 1,0 0,0 0,0 1,-1 1,0 0,0 0,0 1,0 1,0 0,-8 1,-155-17,-13 10,53-14,-164 1,233 13,-2 3,-49 3,74 1,34 1,0-1,0 2,1-1,-1 1,1 0,-1 1,1 0,0 0,0 1,0 0,1 0,-1 1,1 0,0 0,-2 2,-79 48,-22-31,-38 6,37-12,106-19,0 1,0 1,0-1,0 1,0 0,0 0,0 0,0 1,0 0,0-1,1 2,-1-1,1 1,-1-1,1 1,0 0,0 1,1-1,-4 4,2-1,-1 0,0 0,0 0,-1-1,0 0,0 0,0-1,0 0,-1 0,1-1,-1 0,-5 1,-36 19,47-22,1 1,-1-1,1 1,0 0,-1 0,1 0,0 0,0 0,0 0,1 0,-1 0,0 0,1 0,-1 0,1 0,0 1,0-1,0 0,0 0,0 0,0 1,0-1,1 0,-1 0,1 0,0 0,0 0,-1 0,1 0,1 0,-1 0,0 0,0 0,1-1,-1 1,1 0,-1-1,1 1,0-1,-1 0,1 1,0-1,0 0,0 0,2 0,88 54,-81-45,1 0,0-1,1-1,0 0,0-1,1 0,0-1,1 0,-11-5,0 0,-1 0,1 0,-1 1,0 0,1 0,-1 0,0 0,0 0,0 1,0-1,-1 1,1 0,-1 0,1 0,-1 0,0 0,0 0,0 1,-1-1,1 1,-1-1,0 1,0-1,0 1,-1 0,1 0,-1 2,-1 238,32-140,-28-100,0-1,-1 0,1 0,0 0,0 0,1 0,-1-1,1 1,-1-1,1 0,0 0,-1-1,1 1,0-1,0 1,0-1,1-1,-1 1,0 0,0-1,1 0,33 9,12 13,-39-15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03:05:41.54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426 993,'35'22,"-23"-17,32 25,30 10,57-14,-55 5,73-10,-31 39,81-18,8-2,-5-41,-112-16,-84 15,0 0,0 0,-1-1,1 1,-1-1,0-1,1 1,-1-1,-1 1,1-2,0 1,0-2,28-21,49-23,25 27,12-12,-9-4,-106 39,0-1,0 0,0 0,0-1,0 1,0-1,0 0,0 0,0-1,-1 1,1-1,-1 1,0-1,0 0,0 0,0-1,0 1,-1 0,1-2,23-37,22-54,-43 82,0 1,1 0,0 0,1 1,1 0,0 0,0 1,6-6,7-11,-12 17,-1-1,-1 0,0 0,-1 0,0-1,0 0,-2 0,1-5,-1 10,-1 0,-1 0,0-1,0 1,0-1,-1 0,-1 1,1-1,-2 0,1 0,-1 1,0-1,-1 0,0 1,0 0,-1-1,0 1,0 0,-1 0,0 0,-4-4,-34-52,-7 18,15 19,28 23,0-1,0 0,-1 1,1 1,-1-1,0 1,0 0,0 0,0 1,-4-1,-22-9,-59-54,-46 0,128 60,-1 0,0 1,0 0,0 0,0 1,-1 1,0 0,0 0,0 1,0 1,0 0,-8 1,-155-17,-13 10,53-14,-164 1,233 13,-2 3,-49 3,74 1,34 1,0-1,0 2,1-1,-1 1,1 0,-1 1,1 0,0 0,0 1,0 0,1 0,-1 1,1 0,0 0,-2 2,-79 48,-22-31,-38 6,37-12,106-19,0 1,0 1,0-1,0 1,0 0,0 0,0 0,0 1,0 0,0-1,1 2,-1-1,1 1,-1-1,1 1,0 0,0 1,1-1,-4 4,2-1,-1 0,0 0,0 0,-1-1,0 0,0 0,0-1,0 0,-1 0,1-1,-1 0,-5 1,-36 19,47-22,1 1,-1-1,1 1,0 0,-1 0,1 0,0 0,0 0,0 0,1 0,-1 0,0 0,1 0,-1 0,1 0,0 1,0-1,0 0,0 0,0 0,0 1,0-1,1 0,-1 0,1 0,0 0,0 0,-1 0,1 0,1 0,-1 0,0 0,0 0,1-1,-1 1,1 0,-1-1,1 1,0-1,-1 0,1 1,0-1,0 0,0 0,2 0,88 54,-81-45,1 0,0-1,1-1,0 0,0-1,1 0,0-1,1 0,-11-5,0 0,-1 0,1 0,-1 1,0 0,1 0,-1 0,0 0,0 0,0 1,0-1,-1 1,1 0,-1 0,1 0,-1 0,0 0,0 0,0 1,-1-1,1 1,-1-1,0 1,0-1,0 1,-1 0,1 0,-1 2,-1 238,32-140,-28-100,0-1,-1 0,1 0,0 0,0 0,1 0,-1-1,1 1,-1-1,1 0,0 0,-1-1,1 1,0-1,0 1,0-1,1-1,-1 1,0 0,0-1,1 0,33 9,12 13,-39-15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03:05:44.1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426 993,'35'22,"-23"-17,32 25,30 10,57-14,-55 5,73-10,-31 39,81-18,8-2,-5-41,-112-16,-84 15,0 0,0 0,-1-1,1 1,-1-1,0-1,1 1,-1-1,-1 1,1-2,0 1,0-2,28-21,49-23,25 27,12-12,-9-4,-106 39,0-1,0 0,0 0,0-1,0 1,0-1,0 0,0 0,0-1,-1 1,1-1,-1 1,0-1,0 0,0 0,0-1,0 1,-1 0,1-2,23-37,22-54,-43 82,0 1,1 0,0 0,1 1,1 0,0 0,0 1,6-6,7-11,-12 17,-1-1,-1 0,0 0,-1 0,0-1,0 0,-2 0,1-5,-1 10,-1 0,-1 0,0-1,0 1,0-1,-1 0,-1 1,1-1,-2 0,1 0,-1 1,0-1,-1 0,0 1,0 0,-1-1,0 1,0 0,-1 0,0 0,-4-4,-34-52,-7 18,15 19,28 23,0-1,0 0,-1 1,1 1,-1-1,0 1,0 0,0 0,0 1,-4-1,-22-9,-59-54,-46 0,128 60,-1 0,0 1,0 0,0 0,0 1,-1 1,0 0,0 0,0 1,0 1,0 0,-8 1,-155-17,-13 10,53-14,-164 1,233 13,-2 3,-49 3,74 1,34 1,0-1,0 2,1-1,-1 1,1 0,-1 1,1 0,0 0,0 1,0 0,1 0,-1 1,1 0,0 0,-2 2,-79 48,-22-31,-38 6,37-12,106-19,0 1,0 1,0-1,0 1,0 0,0 0,0 0,0 1,0 0,0-1,1 2,-1-1,1 1,-1-1,1 1,0 0,0 1,1-1,-4 4,2-1,-1 0,0 0,0 0,-1-1,0 0,0 0,0-1,0 0,-1 0,1-1,-1 0,-5 1,-36 19,47-22,1 1,-1-1,1 1,0 0,-1 0,1 0,0 0,0 0,0 0,1 0,-1 0,0 0,1 0,-1 0,1 0,0 1,0-1,0 0,0 0,0 0,0 1,0-1,1 0,-1 0,1 0,0 0,0 0,-1 0,1 0,1 0,-1 0,0 0,0 0,1-1,-1 1,1 0,-1-1,1 1,0-1,-1 0,1 1,0-1,0 0,0 0,2 0,88 54,-81-45,1 0,0-1,1-1,0 0,0-1,1 0,0-1,1 0,-11-5,0 0,-1 0,1 0,-1 1,0 0,1 0,-1 0,0 0,0 0,0 1,0-1,-1 1,1 0,-1 0,1 0,-1 0,0 0,0 0,0 1,-1-1,1 1,-1-1,0 1,0-1,0 1,-1 0,1 0,-1 2,-1 238,32-140,-28-100,0-1,-1 0,1 0,0 0,0 0,1 0,-1-1,1 1,-1-1,1 0,0 0,-1-1,1 1,0-1,0 1,0-1,1-1,-1 1,0 0,0-1,1 0,33 9,12 13,-39-15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18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1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03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33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15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9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50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096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6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39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2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01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62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7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2092C8-4B7E-4CD8-8B05-0035D14F8043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E2DB-79A3-4EB6-B604-994014F92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01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256AA-1346-4AC1-A98F-921C3BD19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スロットを回そう</a:t>
            </a:r>
            <a:br>
              <a:rPr kumimoji="1" lang="en-US" altLang="ja-JP" dirty="0"/>
            </a:br>
            <a:r>
              <a:rPr kumimoji="1" lang="ja-JP" altLang="en-US" dirty="0"/>
              <a:t>解説</a:t>
            </a:r>
            <a:r>
              <a:rPr kumimoji="1" lang="en-US" altLang="ja-JP" dirty="0"/>
              <a:t>PDF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CB0788-BECE-4CF4-9302-47EF27582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344 30 </a:t>
            </a:r>
            <a:r>
              <a:rPr kumimoji="1" lang="ja-JP" altLang="en-US" dirty="0">
                <a:solidFill>
                  <a:schemeClr val="tx1"/>
                </a:solidFill>
              </a:rPr>
              <a:t>髙野直人</a:t>
            </a:r>
          </a:p>
        </p:txBody>
      </p:sp>
    </p:spTree>
    <p:extLst>
      <p:ext uri="{BB962C8B-B14F-4D97-AF65-F5344CB8AC3E}">
        <p14:creationId xmlns:p14="http://schemas.microsoft.com/office/powerpoint/2010/main" val="50013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FCB0788-BECE-4CF4-9302-47EF2758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42" y="1205503"/>
            <a:ext cx="6653164" cy="5186061"/>
          </a:xfrm>
        </p:spPr>
        <p:txBody>
          <a:bodyPr>
            <a:normAutofit/>
          </a:bodyPr>
          <a:lstStyle/>
          <a:p>
            <a:r>
              <a:rPr lang="ja-JP" altLang="en-US" sz="2400" dirty="0" err="1">
                <a:solidFill>
                  <a:schemeClr val="tx1"/>
                </a:solidFill>
              </a:rPr>
              <a:t>ふわりんが</a:t>
            </a:r>
            <a:r>
              <a:rPr lang="ja-JP" altLang="en-US" sz="2400" dirty="0">
                <a:solidFill>
                  <a:schemeClr val="tx1"/>
                </a:solidFill>
              </a:rPr>
              <a:t>スロットを回しています。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スロットを回して、四つの</a:t>
            </a:r>
            <a:r>
              <a:rPr lang="ja-JP" altLang="en-US" sz="2400" dirty="0">
                <a:solidFill>
                  <a:schemeClr val="tx1"/>
                </a:solidFill>
              </a:rPr>
              <a:t>数字すべてが７に揃うとゲームクリアとなります。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普通にスロットを回していて</a:t>
            </a:r>
            <a:r>
              <a:rPr kumimoji="1" lang="ja-JP" altLang="en-US" sz="2400" dirty="0">
                <a:solidFill>
                  <a:schemeClr val="tx1"/>
                </a:solidFill>
              </a:rPr>
              <a:t>も、四つの数字すべてを７に</a:t>
            </a:r>
            <a:r>
              <a:rPr lang="ja-JP" altLang="en-US" sz="2400" dirty="0">
                <a:solidFill>
                  <a:schemeClr val="tx1"/>
                </a:solidFill>
              </a:rPr>
              <a:t>揃えること</a:t>
            </a:r>
            <a:r>
              <a:rPr kumimoji="1" lang="ja-JP" altLang="en-US" sz="2400" dirty="0">
                <a:solidFill>
                  <a:schemeClr val="tx1"/>
                </a:solidFill>
              </a:rPr>
              <a:t>はできません。</a:t>
            </a:r>
            <a:r>
              <a:rPr lang="ja-JP" altLang="en-US" sz="2400" dirty="0">
                <a:solidFill>
                  <a:schemeClr val="tx1"/>
                </a:solidFill>
              </a:rPr>
              <a:t>しかし、</a:t>
            </a:r>
            <a:r>
              <a:rPr kumimoji="1" lang="ja-JP" altLang="en-US" sz="2400" dirty="0">
                <a:solidFill>
                  <a:schemeClr val="tx1"/>
                </a:solidFill>
              </a:rPr>
              <a:t>ある方法を使えば揃えることができてしまいます。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66752906-7A21-40DD-93C7-4DCD1FF33CC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65306" cy="8614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ja-JP" altLang="en-US" sz="2800" dirty="0">
                <a:solidFill>
                  <a:schemeClr val="tx1"/>
                </a:solidFill>
              </a:rPr>
              <a:t>ゲーム説明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981A0F-611C-4C30-A6AE-6564BF53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40" y="1280812"/>
            <a:ext cx="4653612" cy="21481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DD0881E-0B6B-4D4D-8B7E-22A8079E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940" y="4323887"/>
            <a:ext cx="4653612" cy="21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7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FCB0788-BECE-4CF4-9302-47EF2758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41" y="1205503"/>
            <a:ext cx="10067949" cy="3916565"/>
          </a:xfrm>
        </p:spPr>
        <p:txBody>
          <a:bodyPr>
            <a:normAutofit/>
          </a:bodyPr>
          <a:lstStyle/>
          <a:p>
            <a:r>
              <a:rPr lang="ja-JP" altLang="en-US" sz="2400" cap="none" dirty="0">
                <a:solidFill>
                  <a:schemeClr val="tx1"/>
                </a:solidFill>
              </a:rPr>
              <a:t>・ブラウザ</a:t>
            </a:r>
            <a:r>
              <a:rPr lang="en-US" altLang="ja-JP" sz="2400" cap="none" dirty="0">
                <a:solidFill>
                  <a:schemeClr val="tx1"/>
                </a:solidFill>
              </a:rPr>
              <a:t>(</a:t>
            </a:r>
            <a:r>
              <a:rPr lang="en-US" altLang="ja-JP" sz="2400" cap="none" dirty="0" err="1">
                <a:solidFill>
                  <a:schemeClr val="tx1"/>
                </a:solidFill>
              </a:rPr>
              <a:t>Chrome,Firefox,Edge</a:t>
            </a:r>
            <a:r>
              <a:rPr lang="ja-JP" altLang="en-US" sz="2400" cap="none" dirty="0">
                <a:solidFill>
                  <a:schemeClr val="tx1"/>
                </a:solidFill>
              </a:rPr>
              <a:t>のいずれかを使用してください</a:t>
            </a:r>
            <a:r>
              <a:rPr lang="en-US" altLang="ja-JP" sz="2400" cap="none" dirty="0">
                <a:solidFill>
                  <a:schemeClr val="tx1"/>
                </a:solidFill>
              </a:rPr>
              <a:t>)</a:t>
            </a:r>
          </a:p>
          <a:p>
            <a:endParaRPr lang="en-US" altLang="ja-JP" sz="2400" cap="none" dirty="0">
              <a:solidFill>
                <a:schemeClr val="tx1"/>
              </a:solidFill>
            </a:endParaRPr>
          </a:p>
          <a:p>
            <a:r>
              <a:rPr kumimoji="1" lang="ja-JP" altLang="en-US" sz="2400" cap="none" dirty="0">
                <a:solidFill>
                  <a:schemeClr val="tx1"/>
                </a:solidFill>
              </a:rPr>
              <a:t>・一般的なマウスとキーボード操作の知識</a:t>
            </a:r>
            <a:endParaRPr kumimoji="1" lang="en-US" altLang="ja-JP" sz="2400" cap="none" dirty="0">
              <a:solidFill>
                <a:schemeClr val="tx1"/>
              </a:solidFill>
            </a:endParaRPr>
          </a:p>
          <a:p>
            <a:endParaRPr lang="en-US" altLang="ja-JP" sz="2400" cap="none" dirty="0">
              <a:solidFill>
                <a:schemeClr val="tx1"/>
              </a:solidFill>
            </a:endParaRPr>
          </a:p>
          <a:p>
            <a:r>
              <a:rPr kumimoji="1" lang="ja-JP" altLang="en-US" sz="2400" cap="none" dirty="0">
                <a:solidFill>
                  <a:schemeClr val="tx1"/>
                </a:solidFill>
              </a:rPr>
              <a:t>・ちょっとした</a:t>
            </a:r>
            <a:r>
              <a:rPr kumimoji="1" lang="en-US" altLang="ja-JP" sz="2400" cap="none" dirty="0">
                <a:solidFill>
                  <a:schemeClr val="tx1"/>
                </a:solidFill>
              </a:rPr>
              <a:t>HTML</a:t>
            </a:r>
            <a:r>
              <a:rPr kumimoji="1" lang="ja-JP" altLang="en-US" sz="2400" cap="none" dirty="0">
                <a:solidFill>
                  <a:schemeClr val="tx1"/>
                </a:solidFill>
              </a:rPr>
              <a:t>の知識</a:t>
            </a:r>
            <a:endParaRPr kumimoji="1" lang="en-US" altLang="ja-JP" sz="2400" cap="none" dirty="0">
              <a:solidFill>
                <a:schemeClr val="tx1"/>
              </a:solidFill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66752906-7A21-40DD-93C7-4DCD1FF33CC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65306" cy="8614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ja-JP" altLang="en-US" sz="2800" dirty="0">
                <a:solidFill>
                  <a:schemeClr val="tx1"/>
                </a:solidFill>
              </a:rPr>
              <a:t>攻略に必要なもの</a:t>
            </a:r>
          </a:p>
        </p:txBody>
      </p:sp>
    </p:spTree>
    <p:extLst>
      <p:ext uri="{BB962C8B-B14F-4D97-AF65-F5344CB8AC3E}">
        <p14:creationId xmlns:p14="http://schemas.microsoft.com/office/powerpoint/2010/main" val="42658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FCB0788-BECE-4CF4-9302-47EF2758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42" y="1205504"/>
            <a:ext cx="6653164" cy="5333842"/>
          </a:xfrm>
        </p:spPr>
        <p:txBody>
          <a:bodyPr>
            <a:normAutofit/>
          </a:bodyPr>
          <a:lstStyle/>
          <a:p>
            <a:r>
              <a:rPr kumimoji="1" lang="en-US" altLang="ja-JP" sz="2400" cap="none" dirty="0">
                <a:solidFill>
                  <a:schemeClr val="tx1"/>
                </a:solidFill>
              </a:rPr>
              <a:t>HTML</a:t>
            </a:r>
            <a:r>
              <a:rPr lang="en-US" altLang="ja-JP" sz="2400" cap="none" dirty="0">
                <a:solidFill>
                  <a:schemeClr val="tx1"/>
                </a:solidFill>
              </a:rPr>
              <a:t>(</a:t>
            </a:r>
            <a:r>
              <a:rPr lang="en-US" altLang="ja-JP" sz="2400" cap="none" dirty="0" err="1">
                <a:solidFill>
                  <a:srgbClr val="FFFF00"/>
                </a:solidFill>
              </a:rPr>
              <a:t>H</a:t>
            </a:r>
            <a:r>
              <a:rPr lang="en-US" altLang="ja-JP" sz="2400" cap="none" dirty="0" err="1">
                <a:solidFill>
                  <a:schemeClr val="tx1"/>
                </a:solidFill>
              </a:rPr>
              <a:t>yper</a:t>
            </a:r>
            <a:r>
              <a:rPr lang="en-US" altLang="ja-JP" sz="2400" cap="none" dirty="0" err="1">
                <a:solidFill>
                  <a:srgbClr val="FFFF00"/>
                </a:solidFill>
              </a:rPr>
              <a:t>T</a:t>
            </a:r>
            <a:r>
              <a:rPr lang="en-US" altLang="ja-JP" sz="2400" cap="none" dirty="0" err="1">
                <a:solidFill>
                  <a:schemeClr val="tx1"/>
                </a:solidFill>
              </a:rPr>
              <a:t>ext</a:t>
            </a:r>
            <a:r>
              <a:rPr lang="en-US" altLang="ja-JP" sz="2400" cap="none" dirty="0">
                <a:solidFill>
                  <a:schemeClr val="tx1"/>
                </a:solidFill>
              </a:rPr>
              <a:t> </a:t>
            </a:r>
            <a:r>
              <a:rPr lang="en-US" altLang="ja-JP" sz="2400" cap="none" dirty="0">
                <a:solidFill>
                  <a:srgbClr val="FFFF00"/>
                </a:solidFill>
              </a:rPr>
              <a:t>M</a:t>
            </a:r>
            <a:r>
              <a:rPr lang="en-US" altLang="ja-JP" sz="2400" cap="none" dirty="0">
                <a:solidFill>
                  <a:schemeClr val="tx1"/>
                </a:solidFill>
              </a:rPr>
              <a:t>arkup </a:t>
            </a:r>
            <a:r>
              <a:rPr lang="en-US" altLang="ja-JP" sz="2400" cap="none" dirty="0">
                <a:solidFill>
                  <a:srgbClr val="FFFF00"/>
                </a:solidFill>
              </a:rPr>
              <a:t>L</a:t>
            </a:r>
            <a:r>
              <a:rPr lang="en-US" altLang="ja-JP" sz="2400" cap="none" dirty="0">
                <a:solidFill>
                  <a:schemeClr val="tx1"/>
                </a:solidFill>
              </a:rPr>
              <a:t>anguage)</a:t>
            </a:r>
            <a:r>
              <a:rPr lang="ja-JP" altLang="en-US" sz="2400" cap="none" dirty="0">
                <a:solidFill>
                  <a:schemeClr val="tx1"/>
                </a:solidFill>
              </a:rPr>
              <a:t>とは、ウェブページを作成するためのマークアップ言語であり、基本的にタグと呼ばれる要素で構成されています。</a:t>
            </a:r>
            <a:endParaRPr lang="en-US" altLang="ja-JP" sz="2400" cap="none" dirty="0">
              <a:solidFill>
                <a:schemeClr val="tx1"/>
              </a:solidFill>
            </a:endParaRPr>
          </a:p>
          <a:p>
            <a:endParaRPr lang="en-US" altLang="ja-JP" sz="2400" cap="none" dirty="0">
              <a:solidFill>
                <a:schemeClr val="tx1"/>
              </a:solidFill>
            </a:endParaRPr>
          </a:p>
          <a:p>
            <a:r>
              <a:rPr lang="ja-JP" altLang="en-US" sz="2400" cap="none" dirty="0">
                <a:solidFill>
                  <a:schemeClr val="tx1"/>
                </a:solidFill>
              </a:rPr>
              <a:t>簡単に言うと、ウェブページ</a:t>
            </a:r>
            <a:r>
              <a:rPr lang="ja-JP" altLang="en-US" sz="2400" cap="none">
                <a:solidFill>
                  <a:schemeClr val="tx1"/>
                </a:solidFill>
              </a:rPr>
              <a:t>のレイアウトを</a:t>
            </a:r>
            <a:r>
              <a:rPr lang="ja-JP" altLang="en-US" sz="2400" cap="none" dirty="0">
                <a:solidFill>
                  <a:schemeClr val="tx1"/>
                </a:solidFill>
              </a:rPr>
              <a:t>定義しています。</a:t>
            </a:r>
            <a:endParaRPr lang="en-US" altLang="ja-JP" sz="2400" cap="none" dirty="0">
              <a:solidFill>
                <a:schemeClr val="tx1"/>
              </a:solidFill>
            </a:endParaRPr>
          </a:p>
          <a:p>
            <a:endParaRPr lang="en-US" altLang="ja-JP" sz="2400" cap="none" dirty="0">
              <a:solidFill>
                <a:schemeClr val="tx1"/>
              </a:solidFill>
            </a:endParaRPr>
          </a:p>
          <a:p>
            <a:r>
              <a:rPr lang="ja-JP" altLang="en-US" sz="2400" cap="none" dirty="0">
                <a:solidFill>
                  <a:schemeClr val="tx1"/>
                </a:solidFill>
              </a:rPr>
              <a:t>勘違いしている人が多発していますが、</a:t>
            </a:r>
            <a:r>
              <a:rPr lang="en-US" altLang="ja-JP" sz="2400" cap="none" dirty="0">
                <a:solidFill>
                  <a:schemeClr val="tx1"/>
                </a:solidFill>
              </a:rPr>
              <a:t>HTML</a:t>
            </a:r>
            <a:r>
              <a:rPr lang="ja-JP" altLang="en-US" sz="2400" cap="none" dirty="0">
                <a:solidFill>
                  <a:schemeClr val="tx1"/>
                </a:solidFill>
              </a:rPr>
              <a:t>はマークアップ言語であり、プログラミング言語ではないので注意が必要です。</a:t>
            </a:r>
            <a:endParaRPr lang="en-US" altLang="ja-JP" sz="2400" cap="none" dirty="0">
              <a:solidFill>
                <a:schemeClr val="tx1"/>
              </a:solidFill>
            </a:endParaRPr>
          </a:p>
          <a:p>
            <a:endParaRPr lang="en-US" altLang="ja-JP" sz="2400" cap="none" dirty="0">
              <a:solidFill>
                <a:schemeClr val="tx1"/>
              </a:solidFill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66752906-7A21-40DD-93C7-4DCD1FF33CC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65306" cy="8614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sz="2800" dirty="0">
                <a:solidFill>
                  <a:schemeClr val="tx1"/>
                </a:solidFill>
              </a:rPr>
              <a:t>HTML</a:t>
            </a:r>
            <a:r>
              <a:rPr lang="ja-JP" altLang="en-US" sz="2800" dirty="0">
                <a:solidFill>
                  <a:schemeClr val="tx1"/>
                </a:solidFill>
              </a:rPr>
              <a:t>って？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EA16B55-CEEA-412A-A9AD-6F5DA04C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984" y="2011977"/>
            <a:ext cx="3655603" cy="32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FCB0788-BECE-4CF4-9302-47EF2758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42" y="1205503"/>
            <a:ext cx="6653164" cy="3916565"/>
          </a:xfrm>
        </p:spPr>
        <p:txBody>
          <a:bodyPr>
            <a:normAutofit/>
          </a:bodyPr>
          <a:lstStyle/>
          <a:p>
            <a:r>
              <a:rPr lang="ja-JP" altLang="en-US" sz="2400" cap="none" dirty="0">
                <a:solidFill>
                  <a:schemeClr val="tx1"/>
                </a:solidFill>
              </a:rPr>
              <a:t>①スロットの数字の部分を右クリックします。</a:t>
            </a:r>
            <a:endParaRPr lang="en-US" altLang="ja-JP" sz="2400" cap="none" dirty="0">
              <a:solidFill>
                <a:schemeClr val="tx1"/>
              </a:solidFill>
            </a:endParaRPr>
          </a:p>
          <a:p>
            <a:endParaRPr lang="ja-JP" altLang="en-US" sz="2400" cap="none" dirty="0">
              <a:solidFill>
                <a:schemeClr val="tx1"/>
              </a:solidFill>
            </a:endParaRPr>
          </a:p>
          <a:p>
            <a:r>
              <a:rPr lang="ja-JP" altLang="en-US" sz="2400" cap="none" dirty="0">
                <a:solidFill>
                  <a:schemeClr val="tx1"/>
                </a:solidFill>
              </a:rPr>
              <a:t>②・検証（</a:t>
            </a:r>
            <a:r>
              <a:rPr lang="en-US" altLang="ja-JP" sz="2400" cap="none" dirty="0">
                <a:solidFill>
                  <a:schemeClr val="tx1"/>
                </a:solidFill>
              </a:rPr>
              <a:t>Chrome</a:t>
            </a:r>
            <a:r>
              <a:rPr lang="ja-JP" altLang="en-US" sz="2400" cap="none" dirty="0">
                <a:solidFill>
                  <a:schemeClr val="tx1"/>
                </a:solidFill>
              </a:rPr>
              <a:t>の場合）、</a:t>
            </a:r>
          </a:p>
          <a:p>
            <a:r>
              <a:rPr lang="ja-JP" altLang="en-US" sz="2400" cap="none" dirty="0">
                <a:solidFill>
                  <a:schemeClr val="tx1"/>
                </a:solidFill>
              </a:rPr>
              <a:t>　・調査</a:t>
            </a:r>
            <a:r>
              <a:rPr lang="en-US" altLang="ja-JP" sz="2400" cap="none" dirty="0">
                <a:solidFill>
                  <a:schemeClr val="tx1"/>
                </a:solidFill>
              </a:rPr>
              <a:t>(Firefox</a:t>
            </a:r>
            <a:r>
              <a:rPr lang="ja-JP" altLang="en-US" sz="2400" cap="none" dirty="0">
                <a:solidFill>
                  <a:schemeClr val="tx1"/>
                </a:solidFill>
              </a:rPr>
              <a:t>の場合</a:t>
            </a:r>
            <a:r>
              <a:rPr lang="en-US" altLang="ja-JP" sz="2400" cap="none" dirty="0">
                <a:solidFill>
                  <a:schemeClr val="tx1"/>
                </a:solidFill>
              </a:rPr>
              <a:t>)</a:t>
            </a:r>
            <a:r>
              <a:rPr lang="ja-JP" altLang="en-US" sz="2400" cap="none" dirty="0">
                <a:solidFill>
                  <a:schemeClr val="tx1"/>
                </a:solidFill>
              </a:rPr>
              <a:t>、</a:t>
            </a:r>
          </a:p>
          <a:p>
            <a:r>
              <a:rPr lang="ja-JP" altLang="en-US" sz="2400" cap="none" dirty="0">
                <a:solidFill>
                  <a:schemeClr val="tx1"/>
                </a:solidFill>
              </a:rPr>
              <a:t>　・開発者ツールで調査する（</a:t>
            </a:r>
            <a:r>
              <a:rPr lang="en-US" altLang="ja-JP" sz="2400" cap="none" dirty="0">
                <a:solidFill>
                  <a:schemeClr val="tx1"/>
                </a:solidFill>
              </a:rPr>
              <a:t>Edge</a:t>
            </a:r>
            <a:r>
              <a:rPr lang="ja-JP" altLang="en-US" sz="2400" cap="none" dirty="0">
                <a:solidFill>
                  <a:schemeClr val="tx1"/>
                </a:solidFill>
              </a:rPr>
              <a:t>の場合）</a:t>
            </a:r>
            <a:r>
              <a:rPr lang="en-US" altLang="ja-JP" sz="2400" cap="none" dirty="0">
                <a:solidFill>
                  <a:schemeClr val="tx1"/>
                </a:solidFill>
              </a:rPr>
              <a:t>       </a:t>
            </a:r>
          </a:p>
          <a:p>
            <a:r>
              <a:rPr lang="ja-JP" altLang="en-US" sz="2400" cap="none" dirty="0">
                <a:solidFill>
                  <a:schemeClr val="tx1"/>
                </a:solidFill>
              </a:rPr>
              <a:t>　 いずれかの項目をクリックします。</a:t>
            </a:r>
            <a:endParaRPr kumimoji="1" lang="en-US" altLang="ja-JP" sz="2400" cap="none" dirty="0">
              <a:solidFill>
                <a:schemeClr val="tx1"/>
              </a:solidFill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66752906-7A21-40DD-93C7-4DCD1FF33CC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65306" cy="8614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ja-JP" altLang="en-US" sz="2800" dirty="0">
                <a:solidFill>
                  <a:schemeClr val="tx1"/>
                </a:solidFill>
              </a:rPr>
              <a:t>攻略１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346E1DE-198A-4122-A990-28F11110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50" y="3429000"/>
            <a:ext cx="4867908" cy="29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FCB0788-BECE-4CF4-9302-47EF2758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42" y="1205503"/>
            <a:ext cx="5645896" cy="3916565"/>
          </a:xfrm>
        </p:spPr>
        <p:txBody>
          <a:bodyPr>
            <a:normAutofit/>
          </a:bodyPr>
          <a:lstStyle/>
          <a:p>
            <a:r>
              <a:rPr lang="ja-JP" altLang="en-US" sz="2400" cap="none" dirty="0">
                <a:solidFill>
                  <a:schemeClr val="tx1"/>
                </a:solidFill>
              </a:rPr>
              <a:t>選択されている</a:t>
            </a:r>
          </a:p>
          <a:p>
            <a:r>
              <a:rPr lang="en-US" altLang="ja-JP" sz="2400" cap="none" dirty="0">
                <a:solidFill>
                  <a:schemeClr val="tx1"/>
                </a:solidFill>
              </a:rPr>
              <a:t>&lt;</a:t>
            </a:r>
            <a:r>
              <a:rPr lang="en-US" altLang="ja-JP" sz="2400" cap="none" dirty="0" err="1">
                <a:solidFill>
                  <a:schemeClr val="tx1"/>
                </a:solidFill>
              </a:rPr>
              <a:t>img</a:t>
            </a:r>
            <a:r>
              <a:rPr lang="en-US" altLang="ja-JP" sz="2400" cap="none" dirty="0">
                <a:solidFill>
                  <a:schemeClr val="tx1"/>
                </a:solidFill>
              </a:rPr>
              <a:t> </a:t>
            </a:r>
            <a:r>
              <a:rPr lang="en-US" altLang="ja-JP" sz="2400" cap="none" dirty="0" err="1">
                <a:solidFill>
                  <a:schemeClr val="tx1"/>
                </a:solidFill>
              </a:rPr>
              <a:t>src</a:t>
            </a:r>
            <a:r>
              <a:rPr lang="en-US" altLang="ja-JP" sz="2400" cap="none" dirty="0">
                <a:solidFill>
                  <a:schemeClr val="tx1"/>
                </a:solidFill>
              </a:rPr>
              <a:t>=“</a:t>
            </a:r>
            <a:r>
              <a:rPr lang="en-US" altLang="ja-JP" sz="2400" cap="none" dirty="0" err="1">
                <a:solidFill>
                  <a:schemeClr val="tx1"/>
                </a:solidFill>
              </a:rPr>
              <a:t>img</a:t>
            </a:r>
            <a:r>
              <a:rPr lang="en-US" altLang="ja-JP" sz="2400" cap="none" dirty="0">
                <a:solidFill>
                  <a:schemeClr val="tx1"/>
                </a:solidFill>
              </a:rPr>
              <a:t>/★.</a:t>
            </a:r>
            <a:r>
              <a:rPr lang="en-US" altLang="ja-JP" sz="2400" cap="none" dirty="0" err="1">
                <a:solidFill>
                  <a:schemeClr val="tx1"/>
                </a:solidFill>
              </a:rPr>
              <a:t>png</a:t>
            </a:r>
            <a:r>
              <a:rPr lang="en-US" altLang="ja-JP" sz="2400" cap="none" dirty="0">
                <a:solidFill>
                  <a:schemeClr val="tx1"/>
                </a:solidFill>
              </a:rPr>
              <a:t>”&gt;</a:t>
            </a:r>
          </a:p>
          <a:p>
            <a:r>
              <a:rPr lang="ja-JP" altLang="en-US" sz="2400" cap="none" dirty="0">
                <a:solidFill>
                  <a:schemeClr val="tx1"/>
                </a:solidFill>
              </a:rPr>
              <a:t>の★の部分を</a:t>
            </a:r>
            <a:r>
              <a:rPr lang="en-US" altLang="ja-JP" sz="2400" cap="none" dirty="0">
                <a:solidFill>
                  <a:schemeClr val="tx1"/>
                </a:solidFill>
              </a:rPr>
              <a:t>7</a:t>
            </a:r>
            <a:r>
              <a:rPr lang="ja-JP" altLang="en-US" sz="2400" cap="none" dirty="0">
                <a:solidFill>
                  <a:schemeClr val="tx1"/>
                </a:solidFill>
              </a:rPr>
              <a:t>に変更します。</a:t>
            </a:r>
            <a:endParaRPr lang="en-US" altLang="ja-JP" sz="2400" cap="none" dirty="0">
              <a:solidFill>
                <a:schemeClr val="tx1"/>
              </a:solidFill>
            </a:endParaRPr>
          </a:p>
          <a:p>
            <a:endParaRPr lang="ja-JP" altLang="en-US" sz="2400" cap="none" dirty="0">
              <a:solidFill>
                <a:schemeClr val="tx1"/>
              </a:solidFill>
            </a:endParaRPr>
          </a:p>
          <a:p>
            <a:r>
              <a:rPr lang="ja-JP" altLang="en-US" sz="2400" cap="none" dirty="0">
                <a:solidFill>
                  <a:schemeClr val="tx1"/>
                </a:solidFill>
              </a:rPr>
              <a:t>すると、スロットの数字の一つを</a:t>
            </a:r>
            <a:r>
              <a:rPr lang="en-US" altLang="ja-JP" sz="2400" cap="none" dirty="0">
                <a:solidFill>
                  <a:schemeClr val="tx1"/>
                </a:solidFill>
              </a:rPr>
              <a:t>7</a:t>
            </a:r>
            <a:r>
              <a:rPr lang="ja-JP" altLang="en-US" sz="2400" cap="none" dirty="0">
                <a:solidFill>
                  <a:schemeClr val="tx1"/>
                </a:solidFill>
              </a:rPr>
              <a:t>に変更することができました。</a:t>
            </a:r>
            <a:endParaRPr kumimoji="1" lang="en-US" altLang="ja-JP" sz="2400" cap="none" dirty="0">
              <a:solidFill>
                <a:schemeClr val="tx1"/>
              </a:solidFill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66752906-7A21-40DD-93C7-4DCD1FF33CC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65306" cy="8614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ja-JP" altLang="en-US" sz="2800" dirty="0">
                <a:solidFill>
                  <a:schemeClr val="tx1"/>
                </a:solidFill>
              </a:rPr>
              <a:t>攻略２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3E5D6D1-107E-4588-9B05-225C090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8" y="3539247"/>
            <a:ext cx="5884802" cy="30115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DBC6FE57-9B20-4F4B-AFEC-A63935A0B86F}"/>
                  </a:ext>
                </a:extLst>
              </p14:cNvPr>
              <p14:cNvContentPartPr/>
              <p14:nvPr/>
            </p14:nvContentPartPr>
            <p14:xfrm>
              <a:off x="8165307" y="4739481"/>
              <a:ext cx="932400" cy="4719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DBC6FE57-9B20-4F4B-AFEC-A63935A0B8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7307" y="4703481"/>
                <a:ext cx="968040" cy="5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86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FCB0788-BECE-4CF4-9302-47EF2758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42" y="1205503"/>
            <a:ext cx="5920822" cy="3916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cap="none" dirty="0">
                <a:solidFill>
                  <a:schemeClr val="tx1"/>
                </a:solidFill>
              </a:rPr>
              <a:t>残りの三つの数字も</a:t>
            </a:r>
            <a:r>
              <a:rPr lang="en-US" altLang="ja-JP" sz="2400" cap="none" dirty="0">
                <a:solidFill>
                  <a:schemeClr val="tx1"/>
                </a:solidFill>
              </a:rPr>
              <a:t>7</a:t>
            </a:r>
            <a:r>
              <a:rPr lang="ja-JP" altLang="en-US" sz="2400" cap="none" dirty="0">
                <a:solidFill>
                  <a:schemeClr val="tx1"/>
                </a:solidFill>
              </a:rPr>
              <a:t>に変更します。そして、すべての数字が</a:t>
            </a:r>
            <a:r>
              <a:rPr lang="en-US" altLang="ja-JP" sz="2400" cap="none" dirty="0">
                <a:solidFill>
                  <a:schemeClr val="tx1"/>
                </a:solidFill>
              </a:rPr>
              <a:t>7</a:t>
            </a:r>
            <a:r>
              <a:rPr lang="ja-JP" altLang="en-US" sz="2400" cap="none" dirty="0">
                <a:solidFill>
                  <a:schemeClr val="tx1"/>
                </a:solidFill>
              </a:rPr>
              <a:t>の状態でスロットを回すボタンを押せばクリアとなります。</a:t>
            </a:r>
            <a:endParaRPr kumimoji="1" lang="en-US" altLang="ja-JP" sz="2400" cap="none" dirty="0">
              <a:solidFill>
                <a:schemeClr val="tx1"/>
              </a:solidFill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66752906-7A21-40DD-93C7-4DCD1FF33CC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65306" cy="8614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ja-JP" altLang="en-US" sz="2800" dirty="0">
                <a:solidFill>
                  <a:schemeClr val="tx1"/>
                </a:solidFill>
              </a:rPr>
              <a:t>攻略３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30798B6-15A1-4D38-94A7-E1731337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86" y="3608874"/>
            <a:ext cx="7104272" cy="2754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DBC6FE57-9B20-4F4B-AFEC-A63935A0B86F}"/>
                  </a:ext>
                </a:extLst>
              </p14:cNvPr>
              <p14:cNvContentPartPr/>
              <p14:nvPr/>
            </p14:nvContentPartPr>
            <p14:xfrm>
              <a:off x="7392234" y="5235680"/>
              <a:ext cx="932400" cy="4719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DBC6FE57-9B20-4F4B-AFEC-A63935A0B8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4234" y="5199680"/>
                <a:ext cx="9680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62158935-A914-4516-BACF-E8C67D38A54D}"/>
                  </a:ext>
                </a:extLst>
              </p14:cNvPr>
              <p14:cNvContentPartPr/>
              <p14:nvPr/>
            </p14:nvContentPartPr>
            <p14:xfrm>
              <a:off x="7392234" y="5971565"/>
              <a:ext cx="932400" cy="47196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62158935-A914-4516-BACF-E8C67D38A5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4234" y="5935565"/>
                <a:ext cx="9680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953B4CF2-90C0-4B6D-9B53-83795F52BBC3}"/>
                  </a:ext>
                </a:extLst>
              </p14:cNvPr>
              <p14:cNvContentPartPr/>
              <p14:nvPr/>
            </p14:nvContentPartPr>
            <p14:xfrm>
              <a:off x="7392234" y="4579994"/>
              <a:ext cx="932400" cy="4719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953B4CF2-90C0-4B6D-9B53-83795F52BB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4234" y="4543994"/>
                <a:ext cx="9680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D5B611D8-59BF-4AF0-A10A-4FF0DDD90A31}"/>
                  </a:ext>
                </a:extLst>
              </p14:cNvPr>
              <p14:cNvContentPartPr/>
              <p14:nvPr/>
            </p14:nvContentPartPr>
            <p14:xfrm>
              <a:off x="7392234" y="3947636"/>
              <a:ext cx="932400" cy="47196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D5B611D8-59BF-4AF0-A10A-4FF0DDD90A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4234" y="3911636"/>
                <a:ext cx="968040" cy="5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67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FCB0788-BECE-4CF4-9302-47EF2758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42" y="1205503"/>
            <a:ext cx="6805781" cy="541350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cap="none" dirty="0">
                <a:solidFill>
                  <a:schemeClr val="tx1"/>
                </a:solidFill>
              </a:rPr>
              <a:t>SNS</a:t>
            </a:r>
            <a:r>
              <a:rPr lang="ja-JP" altLang="en-US" sz="2400" cap="none" dirty="0">
                <a:solidFill>
                  <a:schemeClr val="tx1"/>
                </a:solidFill>
              </a:rPr>
              <a:t>上で「副業で○○億円稼ぎました」という文章に、実際の銀行口座の残高が数十億円であることが確認できるスクリーンショットが添付されている投稿が見かけることがあります。</a:t>
            </a:r>
            <a:endParaRPr lang="en-US" altLang="ja-JP" sz="2400" cap="none" dirty="0">
              <a:solidFill>
                <a:schemeClr val="tx1"/>
              </a:solidFill>
            </a:endParaRPr>
          </a:p>
          <a:p>
            <a:endParaRPr kumimoji="1" lang="en-US" altLang="ja-JP" sz="2400" cap="none" dirty="0">
              <a:solidFill>
                <a:schemeClr val="tx1"/>
              </a:solidFill>
            </a:endParaRPr>
          </a:p>
          <a:p>
            <a:r>
              <a:rPr kumimoji="1" lang="ja-JP" altLang="en-US" sz="2400" cap="none" dirty="0">
                <a:solidFill>
                  <a:schemeClr val="tx1"/>
                </a:solidFill>
              </a:rPr>
              <a:t>もちろん実際に副業で稼いだわけではなく、今回の演習で</a:t>
            </a:r>
            <a:r>
              <a:rPr lang="ja-JP" altLang="en-US" sz="2400" cap="none" dirty="0">
                <a:solidFill>
                  <a:schemeClr val="tx1"/>
                </a:solidFill>
              </a:rPr>
              <a:t>利用した開発者ツール</a:t>
            </a:r>
            <a:r>
              <a:rPr kumimoji="1" lang="ja-JP" altLang="en-US" sz="2400" cap="none" dirty="0">
                <a:solidFill>
                  <a:schemeClr val="tx1"/>
                </a:solidFill>
              </a:rPr>
              <a:t>を活用して</a:t>
            </a:r>
            <a:r>
              <a:rPr lang="ja-JP" altLang="en-US" sz="2400" cap="none" dirty="0">
                <a:solidFill>
                  <a:schemeClr val="tx1"/>
                </a:solidFill>
              </a:rPr>
              <a:t>銀行口座の残高を実際の金額よりも多く見せていただけなのです。</a:t>
            </a:r>
            <a:endParaRPr lang="en-US" altLang="ja-JP" sz="2400" cap="none" dirty="0">
              <a:solidFill>
                <a:schemeClr val="tx1"/>
              </a:solidFill>
            </a:endParaRPr>
          </a:p>
          <a:p>
            <a:endParaRPr lang="en-US" altLang="ja-JP" sz="2400" cap="none" dirty="0">
              <a:solidFill>
                <a:schemeClr val="tx1"/>
              </a:solidFill>
            </a:endParaRPr>
          </a:p>
          <a:p>
            <a:r>
              <a:rPr lang="ja-JP" altLang="en-US" sz="2400" cap="none" dirty="0">
                <a:solidFill>
                  <a:schemeClr val="tx1"/>
                </a:solidFill>
              </a:rPr>
              <a:t>詐欺サイトなどに誘導する目的で作られています。</a:t>
            </a:r>
            <a:endParaRPr lang="en-US" altLang="ja-JP" sz="2400" cap="none" dirty="0">
              <a:solidFill>
                <a:schemeClr val="tx1"/>
              </a:solidFill>
            </a:endParaRPr>
          </a:p>
          <a:p>
            <a:endParaRPr lang="en-US" altLang="ja-JP" sz="2400" cap="none" dirty="0">
              <a:solidFill>
                <a:schemeClr val="tx1"/>
              </a:solidFill>
            </a:endParaRPr>
          </a:p>
          <a:p>
            <a:r>
              <a:rPr kumimoji="1" lang="ja-JP" altLang="en-US" sz="2400" cap="none" dirty="0">
                <a:solidFill>
                  <a:schemeClr val="tx1"/>
                </a:solidFill>
              </a:rPr>
              <a:t>そのため、</a:t>
            </a:r>
            <a:r>
              <a:rPr lang="en-US" altLang="ja-JP" sz="2400" cap="none" dirty="0">
                <a:solidFill>
                  <a:schemeClr val="tx1"/>
                </a:solidFill>
              </a:rPr>
              <a:t>Web</a:t>
            </a:r>
            <a:r>
              <a:rPr lang="ja-JP" altLang="en-US" sz="2400" cap="none" dirty="0">
                <a:solidFill>
                  <a:schemeClr val="tx1"/>
                </a:solidFill>
              </a:rPr>
              <a:t>サイトのスクリーンショットを</a:t>
            </a:r>
            <a:r>
              <a:rPr kumimoji="1" lang="ja-JP" altLang="en-US" sz="2400" cap="none" dirty="0">
                <a:solidFill>
                  <a:schemeClr val="tx1"/>
                </a:solidFill>
              </a:rPr>
              <a:t>安易に信用するのは</a:t>
            </a:r>
            <a:r>
              <a:rPr kumimoji="1" lang="en-US" altLang="ja-JP" sz="2400" cap="none" dirty="0">
                <a:solidFill>
                  <a:schemeClr val="tx1"/>
                </a:solidFill>
              </a:rPr>
              <a:t>NG</a:t>
            </a:r>
            <a:r>
              <a:rPr kumimoji="1" lang="ja-JP" altLang="en-US" sz="2400" cap="none" dirty="0">
                <a:solidFill>
                  <a:schemeClr val="tx1"/>
                </a:solidFill>
              </a:rPr>
              <a:t>です。</a:t>
            </a:r>
            <a:endParaRPr kumimoji="1" lang="en-US" altLang="ja-JP" sz="2400" cap="none" dirty="0">
              <a:solidFill>
                <a:schemeClr val="tx1"/>
              </a:solidFill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66752906-7A21-40DD-93C7-4DCD1FF33CC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65306" cy="8614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　　この演習で使用した技術の悪用事例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EDC1DFFA-F9AD-4A50-8320-99C8E497B89A}"/>
              </a:ext>
            </a:extLst>
          </p:cNvPr>
          <p:cNvSpPr txBox="1">
            <a:spLocks/>
          </p:cNvSpPr>
          <p:nvPr/>
        </p:nvSpPr>
        <p:spPr>
          <a:xfrm>
            <a:off x="8127736" y="4379926"/>
            <a:ext cx="3134807" cy="1324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sz="3200" cap="none" dirty="0">
                <a:solidFill>
                  <a:schemeClr val="tx1"/>
                </a:solidFill>
              </a:rPr>
              <a:t>添付されている画像の例</a:t>
            </a:r>
            <a:endParaRPr lang="en-US" altLang="ja-JP" sz="3200" cap="none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DEE39C2-1915-4E97-843D-58D60DFF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20" y="1966116"/>
            <a:ext cx="3791829" cy="20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FCB0788-BECE-4CF4-9302-47EF2758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09" y="1156392"/>
            <a:ext cx="6967489" cy="3916565"/>
          </a:xfrm>
        </p:spPr>
        <p:txBody>
          <a:bodyPr>
            <a:normAutofit/>
          </a:bodyPr>
          <a:lstStyle/>
          <a:p>
            <a:r>
              <a:rPr lang="ja-JP" altLang="en-US" sz="4000" cap="none" dirty="0">
                <a:solidFill>
                  <a:schemeClr val="tx1"/>
                </a:solidFill>
              </a:rPr>
              <a:t>最後まで読んでいただき</a:t>
            </a:r>
            <a:endParaRPr lang="en-US" altLang="ja-JP" sz="4000" cap="none" dirty="0">
              <a:solidFill>
                <a:schemeClr val="tx1"/>
              </a:solidFill>
            </a:endParaRPr>
          </a:p>
          <a:p>
            <a:r>
              <a:rPr lang="ja-JP" altLang="en-US" sz="4000" cap="none" dirty="0">
                <a:solidFill>
                  <a:schemeClr val="tx1"/>
                </a:solidFill>
              </a:rPr>
              <a:t>ありがとうございました！</a:t>
            </a:r>
            <a:endParaRPr lang="en-US" altLang="ja-JP" sz="4000" cap="none" dirty="0">
              <a:solidFill>
                <a:schemeClr val="tx1"/>
              </a:solidFill>
            </a:endParaRPr>
          </a:p>
          <a:p>
            <a:endParaRPr lang="en-US" altLang="ja-JP" sz="4000" cap="none" dirty="0">
              <a:solidFill>
                <a:schemeClr val="tx1"/>
              </a:solidFill>
            </a:endParaRPr>
          </a:p>
          <a:p>
            <a:r>
              <a:rPr kumimoji="1" lang="ja-JP" altLang="en-US" sz="4000" cap="none" dirty="0">
                <a:solidFill>
                  <a:schemeClr val="tx1"/>
                </a:solidFill>
              </a:rPr>
              <a:t>他の問題も是非取り組んでみてくださいね！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66752906-7A21-40DD-93C7-4DCD1FF33CC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165306" cy="8614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453</Words>
  <Application>Microsoft Office PowerPoint</Application>
  <PresentationFormat>ワイド画面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イオン</vt:lpstr>
      <vt:lpstr>スロットを回そう 解説PDF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スロットを回そう 解説PDF</dc:title>
  <dc:creator>n1210255@jn2.iwasaki.ac.jp</dc:creator>
  <cp:lastModifiedBy>k a_</cp:lastModifiedBy>
  <cp:revision>21</cp:revision>
  <dcterms:created xsi:type="dcterms:W3CDTF">2024-07-17T00:35:31Z</dcterms:created>
  <dcterms:modified xsi:type="dcterms:W3CDTF">2024-12-07T09:33:10Z</dcterms:modified>
</cp:coreProperties>
</file>