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5BA04-8D1D-4275-CA4D-77F19DE20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6D9FC-9F11-3047-03F3-F31F1E227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BD55B-8191-9C7C-541A-39784F2F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3162F-188C-933F-ACDB-619AA46E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646A-13ED-8BE1-0B66-C1038F71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9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FF08-02AF-E7DA-7390-FB39C6A7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93139-AC38-8605-2CE0-AED587E8D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D80D6-0A42-CA8D-41DF-FE8A947E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29B04-5927-53F9-76AD-AD2F36D6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13B3E-73A9-0D23-7383-02A5F558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4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56444E-319E-6152-CAB5-8F9424E18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702057-A1B1-4790-7D76-5AE635EF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A1A18-691B-D3B0-A18C-A5D3261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938A1-4711-A6C6-B621-96CECE22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2CD15-808D-0124-3F8E-3087B5D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9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CFB1E-A5A9-3225-C044-91D9B15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85F40-FE41-AD4E-D105-0573B66C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B815E-F8EF-F874-C0B1-1D917743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64D0-47F8-9EFC-D4B6-0EA6FBFE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5560F-F2D7-0FCC-65BE-F297B191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EBDA2-AC69-F11E-67FA-D28E737E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008E8-6358-E4D8-81B3-C6DAD229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DC02C-19C9-1859-D2AE-30A63232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F7713-68F0-DD7D-F90D-658639A9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1734A-16A2-CD9B-A689-46307121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61E0A-A791-9633-66D0-D3EBE116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A64B7-0E44-915E-6EDA-3997E27C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69BD3A-4A26-E7F5-0D90-D881ED4C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85BDF-8693-DF05-DED3-79BD80E9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5C7F26-5358-734F-FC0D-308DC0A2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FE1DA-6DCC-7982-CC46-BA8953DB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5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64B5B-8AED-EF26-3AD3-F679CBE5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B0B56-DAD5-6B12-DBAB-FD8465C50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1D56E-2DDA-AF0B-BB9B-797A36B8C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E670A1-634E-E308-5A9F-7A7FE4972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D91666-4249-463C-752B-49F82D06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72975-B20E-B64F-64CC-A0C8E1EF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90819E-8423-3593-1AB1-0B2F72A0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4F867-783A-C537-F533-71191DEE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3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012C8-1B3A-4FA8-2A50-75CD1050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34311E-754A-944D-EC24-C04CBE30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030912-9EED-7D98-386F-C2D755C6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04F97-4903-C333-F03C-56E1543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1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B04511-F309-468A-B1F1-ABAE7B7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C1D4D-7632-3FAD-13C3-F60A9796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0C23F-9BB2-D5E4-89F0-11714DC5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0FC8D-FD09-DF59-2B2E-F6B28053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A718D-BDB2-6D77-2635-DB8C43D7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A9842-0BA7-8A2E-396F-2EC1A157D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05D9F-A588-F447-5AA4-6D6DAEC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87FC9-0C4D-C982-A644-1A4C7444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6F98E-3570-6D59-C584-9DF78530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6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A00EE-8DA4-72A3-5645-AF45887D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2FEDFE-9A9A-F8AA-352E-FD3A90179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EB05-1813-5BA8-EA0A-DEB5C58B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6157F-2AD4-36B2-7CF6-FC6B8E0A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02B3A8-C3BC-6A9C-A60F-75C7137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2442B-CA97-D3B8-0B75-8C9A34C6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5623E8-AE74-7843-C97D-647DA6EE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C72407-7462-6C81-0D47-0CB154F2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91787-6062-DA9A-E3DA-585DE5FEB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6D9C-13AD-44DD-9555-A767B4E557D9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A358E-C92F-29E6-7C4F-364338611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F0ABC-1958-55C8-7854-4C5E137E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199F-F54D-45FD-B754-3E97FAF9E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9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7">
            <a:extLst>
              <a:ext uri="{FF2B5EF4-FFF2-40B4-BE49-F238E27FC236}">
                <a16:creationId xmlns:a16="http://schemas.microsoft.com/office/drawing/2014/main" id="{1ECFAF7B-9B27-A07D-1352-26F203D6A656}"/>
              </a:ext>
            </a:extLst>
          </p:cNvPr>
          <p:cNvSpPr txBox="1"/>
          <p:nvPr/>
        </p:nvSpPr>
        <p:spPr>
          <a:xfrm>
            <a:off x="4128424" y="1695946"/>
            <a:ext cx="400751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38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3389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FC53DDD8-33D8-204E-EBE1-38EE86F33376}"/>
              </a:ext>
            </a:extLst>
          </p:cNvPr>
          <p:cNvSpPr txBox="1"/>
          <p:nvPr/>
        </p:nvSpPr>
        <p:spPr>
          <a:xfrm>
            <a:off x="4612663" y="1726723"/>
            <a:ext cx="34509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问题理解与解决方案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2BC7C2-6AEA-2AAD-837C-23D35419365D}"/>
              </a:ext>
            </a:extLst>
          </p:cNvPr>
          <p:cNvCxnSpPr/>
          <p:nvPr/>
        </p:nvCxnSpPr>
        <p:spPr>
          <a:xfrm>
            <a:off x="4473950" y="1774984"/>
            <a:ext cx="0" cy="274574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9" name="文本框 4">
            <a:extLst>
              <a:ext uri="{FF2B5EF4-FFF2-40B4-BE49-F238E27FC236}">
                <a16:creationId xmlns:a16="http://schemas.microsoft.com/office/drawing/2014/main" id="{4ACE3AC1-B2D7-5DE3-9577-2F49E73A70C2}"/>
              </a:ext>
            </a:extLst>
          </p:cNvPr>
          <p:cNvSpPr txBox="1"/>
          <p:nvPr/>
        </p:nvSpPr>
        <p:spPr>
          <a:xfrm>
            <a:off x="4128424" y="3213515"/>
            <a:ext cx="400751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38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3389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524BDD84-DF08-9AD7-5550-722C49CCAA99}"/>
              </a:ext>
            </a:extLst>
          </p:cNvPr>
          <p:cNvSpPr txBox="1"/>
          <p:nvPr/>
        </p:nvSpPr>
        <p:spPr>
          <a:xfrm>
            <a:off x="4612641" y="3244375"/>
            <a:ext cx="29387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主要过程与中间结果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7B5ABF-B8DB-E41C-853D-0368E783EC21}"/>
              </a:ext>
            </a:extLst>
          </p:cNvPr>
          <p:cNvCxnSpPr/>
          <p:nvPr/>
        </p:nvCxnSpPr>
        <p:spPr>
          <a:xfrm>
            <a:off x="4473950" y="3292553"/>
            <a:ext cx="0" cy="274574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12" name="文本框 1">
            <a:extLst>
              <a:ext uri="{FF2B5EF4-FFF2-40B4-BE49-F238E27FC236}">
                <a16:creationId xmlns:a16="http://schemas.microsoft.com/office/drawing/2014/main" id="{41AC0E7D-F1BC-9D9D-CF3D-48FD50C79A19}"/>
              </a:ext>
            </a:extLst>
          </p:cNvPr>
          <p:cNvSpPr txBox="1"/>
          <p:nvPr/>
        </p:nvSpPr>
        <p:spPr>
          <a:xfrm>
            <a:off x="4128424" y="4731524"/>
            <a:ext cx="400751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38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3389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1C548513-B840-CDF1-082C-FD80D2D103DF}"/>
              </a:ext>
            </a:extLst>
          </p:cNvPr>
          <p:cNvSpPr txBox="1"/>
          <p:nvPr/>
        </p:nvSpPr>
        <p:spPr>
          <a:xfrm>
            <a:off x="4612641" y="4762384"/>
            <a:ext cx="29387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我的收获与想法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79FC58-20E4-86FC-7946-BB8297E60510}"/>
              </a:ext>
            </a:extLst>
          </p:cNvPr>
          <p:cNvCxnSpPr/>
          <p:nvPr/>
        </p:nvCxnSpPr>
        <p:spPr>
          <a:xfrm>
            <a:off x="4473950" y="4810562"/>
            <a:ext cx="0" cy="274574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6397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BC18F-F143-9AFD-4316-853540121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>
            <a:extLst>
              <a:ext uri="{FF2B5EF4-FFF2-40B4-BE49-F238E27FC236}">
                <a16:creationId xmlns:a16="http://schemas.microsoft.com/office/drawing/2014/main" id="{F95A7258-2686-AAE6-84D1-94E4B6FD20BF}"/>
              </a:ext>
            </a:extLst>
          </p:cNvPr>
          <p:cNvSpPr txBox="1"/>
          <p:nvPr/>
        </p:nvSpPr>
        <p:spPr>
          <a:xfrm>
            <a:off x="1817716" y="199787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一些其他为了增强效果的工作：</a:t>
            </a:r>
          </a:p>
        </p:txBody>
      </p:sp>
      <p:sp>
        <p:nvSpPr>
          <p:cNvPr id="3" name="文本框 121">
            <a:extLst>
              <a:ext uri="{FF2B5EF4-FFF2-40B4-BE49-F238E27FC236}">
                <a16:creationId xmlns:a16="http://schemas.microsoft.com/office/drawing/2014/main" id="{22332D81-61C6-8335-9BC7-E4848FCD0DDD}"/>
              </a:ext>
            </a:extLst>
          </p:cNvPr>
          <p:cNvSpPr txBox="1"/>
          <p:nvPr/>
        </p:nvSpPr>
        <p:spPr>
          <a:xfrm>
            <a:off x="2266014" y="3382794"/>
            <a:ext cx="8108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</a:rPr>
              <a:t>地面和模型的阻尼比、弹性、接触面厚度等设定</a:t>
            </a:r>
            <a:endParaRPr lang="en-US" altLang="zh-C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</a:rPr>
              <a:t>控制增益大小的调整以及渐入</a:t>
            </a:r>
            <a:endParaRPr lang="en-US" altLang="zh-C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</a:rPr>
              <a:t>为了</a:t>
            </a:r>
            <a:r>
              <a:rPr lang="en-US" altLang="zh-CN" dirty="0">
                <a:solidFill>
                  <a:srgbClr val="002060"/>
                </a:solidFill>
              </a:rPr>
              <a:t>xpos</a:t>
            </a:r>
            <a:r>
              <a:rPr lang="zh-CN" altLang="en-US" dirty="0">
                <a:solidFill>
                  <a:srgbClr val="002060"/>
                </a:solidFill>
              </a:rPr>
              <a:t>和</a:t>
            </a:r>
            <a:r>
              <a:rPr lang="en-US" altLang="zh-CN" dirty="0">
                <a:solidFill>
                  <a:srgbClr val="002060"/>
                </a:solidFill>
              </a:rPr>
              <a:t>qpos</a:t>
            </a:r>
            <a:r>
              <a:rPr lang="zh-CN" altLang="en-US" dirty="0">
                <a:solidFill>
                  <a:srgbClr val="002060"/>
                </a:solidFill>
              </a:rPr>
              <a:t>的控制力矩不“打架”，将力矩投影到零空间</a:t>
            </a:r>
            <a:endParaRPr lang="en-US" altLang="zh-C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</a:rPr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24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F51E1-CC4C-8D27-0845-944135204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">
            <a:extLst>
              <a:ext uri="{FF2B5EF4-FFF2-40B4-BE49-F238E27FC236}">
                <a16:creationId xmlns:a16="http://schemas.microsoft.com/office/drawing/2014/main" id="{BA2312C1-B85E-DF84-A5CC-577B4CE8FB5B}"/>
              </a:ext>
            </a:extLst>
          </p:cNvPr>
          <p:cNvSpPr txBox="1"/>
          <p:nvPr/>
        </p:nvSpPr>
        <p:spPr>
          <a:xfrm>
            <a:off x="1643437" y="21403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没有成功的想法和结果</a:t>
            </a:r>
          </a:p>
        </p:txBody>
      </p:sp>
      <p:sp>
        <p:nvSpPr>
          <p:cNvPr id="19" name="文本框 121">
            <a:extLst>
              <a:ext uri="{FF2B5EF4-FFF2-40B4-BE49-F238E27FC236}">
                <a16:creationId xmlns:a16="http://schemas.microsoft.com/office/drawing/2014/main" id="{A46E08A5-F897-D074-ECB1-E0D40C2E5F26}"/>
              </a:ext>
            </a:extLst>
          </p:cNvPr>
          <p:cNvSpPr txBox="1"/>
          <p:nvPr/>
        </p:nvSpPr>
        <p:spPr>
          <a:xfrm>
            <a:off x="2017837" y="2963356"/>
            <a:ext cx="85307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</a:rPr>
              <a:t>1. data.qfrc_applied </a:t>
            </a:r>
            <a:r>
              <a:rPr lang="zh-CN" altLang="en-US" dirty="0">
                <a:solidFill>
                  <a:srgbClr val="002060"/>
                </a:solidFill>
              </a:rPr>
              <a:t>→ </a:t>
            </a:r>
            <a:r>
              <a:rPr lang="en-US" altLang="zh-CN" dirty="0">
                <a:solidFill>
                  <a:srgbClr val="002060"/>
                </a:solidFill>
              </a:rPr>
              <a:t>data.ctrl</a:t>
            </a:r>
            <a:r>
              <a:rPr lang="zh-CN" altLang="en-US" dirty="0">
                <a:solidFill>
                  <a:srgbClr val="002060"/>
                </a:solidFill>
              </a:rPr>
              <a:t>（现在由于重力的补偿，模型并没有完全着地）</a:t>
            </a:r>
            <a:endParaRPr lang="en-US" altLang="zh-C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</a:rPr>
              <a:t>如果我不在</a:t>
            </a:r>
            <a:r>
              <a:rPr lang="en-US" altLang="zh-CN" dirty="0">
                <a:solidFill>
                  <a:srgbClr val="FF0000"/>
                </a:solidFill>
              </a:rPr>
              <a:t>pelvis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slide</a:t>
            </a:r>
            <a:r>
              <a:rPr lang="zh-CN" altLang="en-US" dirty="0">
                <a:solidFill>
                  <a:srgbClr val="FF0000"/>
                </a:solidFill>
              </a:rPr>
              <a:t>自由度上加</a:t>
            </a:r>
            <a:r>
              <a:rPr lang="en-US" altLang="zh-CN" dirty="0">
                <a:solidFill>
                  <a:srgbClr val="FF0000"/>
                </a:solidFill>
              </a:rPr>
              <a:t>motor</a:t>
            </a:r>
            <a:r>
              <a:rPr lang="zh-CN" altLang="en-US" dirty="0">
                <a:solidFill>
                  <a:srgbClr val="FF0000"/>
                </a:solidFill>
              </a:rPr>
              <a:t>控不好，加了的话会出现漂浮。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</a:rPr>
              <a:t>2. </a:t>
            </a:r>
            <a:r>
              <a:rPr lang="zh-CN" altLang="en-US" dirty="0">
                <a:solidFill>
                  <a:srgbClr val="002060"/>
                </a:solidFill>
              </a:rPr>
              <a:t>目前打开接触之后，无法消除模型内部的接触。修改接触类型？（见视频）。</a:t>
            </a:r>
            <a:endParaRPr lang="en-US" altLang="zh-C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</a:rPr>
              <a:t>3.MPC</a:t>
            </a:r>
            <a:r>
              <a:rPr lang="zh-CN" altLang="en-US" dirty="0">
                <a:solidFill>
                  <a:srgbClr val="002060"/>
                </a:solidFill>
              </a:rPr>
              <a:t>没有做出来。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5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E7450-5436-6706-C0A0-54E3D16D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>
            <a:extLst>
              <a:ext uri="{FF2B5EF4-FFF2-40B4-BE49-F238E27FC236}">
                <a16:creationId xmlns:a16="http://schemas.microsoft.com/office/drawing/2014/main" id="{E38FE3FB-09E9-C750-1BFF-59BA9989C8D0}"/>
              </a:ext>
            </a:extLst>
          </p:cNvPr>
          <p:cNvSpPr txBox="1"/>
          <p:nvPr/>
        </p:nvSpPr>
        <p:spPr>
          <a:xfrm>
            <a:off x="809938" y="5648101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</a:rPr>
              <a:t>总之，这是一项很有成就感和能够自我提升的工作。期待未来能够和大家一起，进行更多相关的研究！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7BA96E1C-8B58-03FA-FCD8-605BB5785EFD}"/>
              </a:ext>
            </a:extLst>
          </p:cNvPr>
          <p:cNvSpPr txBox="1"/>
          <p:nvPr/>
        </p:nvSpPr>
        <p:spPr>
          <a:xfrm>
            <a:off x="874007" y="840567"/>
            <a:ext cx="10045070" cy="517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        这周我从</a:t>
            </a:r>
            <a:r>
              <a:rPr lang="en-US" altLang="zh-CN" sz="1600" dirty="0"/>
              <a:t>python</a:t>
            </a:r>
            <a:r>
              <a:rPr lang="zh-CN" altLang="en-US" sz="1600" dirty="0"/>
              <a:t>和</a:t>
            </a:r>
            <a:r>
              <a:rPr lang="en-US" altLang="zh-CN" sz="1600" dirty="0"/>
              <a:t>mujoco</a:t>
            </a:r>
            <a:r>
              <a:rPr lang="zh-CN" altLang="en-US" sz="1600" dirty="0"/>
              <a:t>的学习开始，一步步地对这个项目做了一些工作，也对这个方向有了一点浅显的理解：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对于这种多自由度的复杂模型，反馈很难设计（我一开始想直接用纯反馈做控制，失败了），必须有基于模型的前馈，因此模型和参考轨迹的准确性非常重要。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关于模型，对于人体的精确建模和力学研究应该是个比较复杂的工作，需要很多深入的研究，而这些研究又会比较大地影响控制的结果，我想着也是为什么李老师之前说“我们比较偏向物理</a:t>
            </a:r>
            <a:r>
              <a:rPr lang="en-US" altLang="zh-CN" sz="1600" dirty="0"/>
              <a:t>/</a:t>
            </a:r>
            <a:r>
              <a:rPr lang="zh-CN" altLang="en-US" sz="1600" dirty="0"/>
              <a:t>机理的理解”。</a:t>
            </a:r>
            <a:r>
              <a:rPr lang="zh-CN" altLang="en-US" sz="1600" dirty="0">
                <a:solidFill>
                  <a:srgbClr val="FF0000"/>
                </a:solidFill>
              </a:rPr>
              <a:t>所以下一步的话，可能会对模型本身的特性做一些研究，看看能不能提高前馈的准确性。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对于参考轨迹来讲，我感觉如何生成一个合理的参考轨迹也是值得深挖课题，在课题组的研究中这部分是怎么做的？对于人体模型可能依赖于视觉和传感器等，通过深度学习等方法生成？</a:t>
            </a:r>
            <a:r>
              <a:rPr lang="zh-CN" altLang="en-US" sz="1600" dirty="0">
                <a:solidFill>
                  <a:srgbClr val="FF0000"/>
                </a:solidFill>
              </a:rPr>
              <a:t>那么学习的方法就会影响到参考轨迹的正确性，以及生成了一个轨迹，如何</a:t>
            </a:r>
            <a:r>
              <a:rPr lang="en-US" altLang="zh-CN" sz="1600" dirty="0">
                <a:solidFill>
                  <a:srgbClr val="FF0000"/>
                </a:solidFill>
              </a:rPr>
              <a:t>retargeting</a:t>
            </a:r>
            <a:r>
              <a:rPr lang="zh-CN" altLang="en-US" sz="1600" dirty="0">
                <a:solidFill>
                  <a:srgbClr val="FF0000"/>
                </a:solidFill>
              </a:rPr>
              <a:t>到另一个可用的轨迹，这也是下一步可以研究的东西。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</a:rPr>
              <a:t>最后也是最普遍的思路，控制方法的改进也会提高控制效果。</a:t>
            </a:r>
            <a:r>
              <a:rPr lang="en-US" altLang="zh-CN" sz="1600" dirty="0">
                <a:solidFill>
                  <a:srgbClr val="FF0000"/>
                </a:solidFill>
              </a:rPr>
              <a:t>MPC</a:t>
            </a:r>
            <a:r>
              <a:rPr lang="zh-CN" altLang="en-US" sz="1600" dirty="0">
                <a:solidFill>
                  <a:srgbClr val="FF0000"/>
                </a:solidFill>
              </a:rPr>
              <a:t>是机器人控制里常用的方法，我还没有尝试</a:t>
            </a:r>
            <a:r>
              <a:rPr lang="en-US" altLang="zh-CN" sz="1600" dirty="0">
                <a:solidFill>
                  <a:srgbClr val="FF0000"/>
                </a:solidFill>
              </a:rPr>
              <a:t>MPC</a:t>
            </a:r>
            <a:r>
              <a:rPr lang="zh-CN" altLang="en-US" sz="1600" dirty="0">
                <a:solidFill>
                  <a:srgbClr val="FF0000"/>
                </a:solidFill>
              </a:rPr>
              <a:t>，所以下一步可以考虑一下。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880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FE29B-B00D-A39E-C334-8B1434DB0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>
            <a:extLst>
              <a:ext uri="{FF2B5EF4-FFF2-40B4-BE49-F238E27FC236}">
                <a16:creationId xmlns:a16="http://schemas.microsoft.com/office/drawing/2014/main" id="{8B6CFC2B-3F85-F7F0-55F7-0111BAD1E453}"/>
              </a:ext>
            </a:extLst>
          </p:cNvPr>
          <p:cNvSpPr txBox="1"/>
          <p:nvPr/>
        </p:nvSpPr>
        <p:spPr>
          <a:xfrm>
            <a:off x="937970" y="17892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问题理解：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7F4B2F8-A45D-4285-793E-B8D80B58EBF9}"/>
              </a:ext>
            </a:extLst>
          </p:cNvPr>
          <p:cNvSpPr txBox="1"/>
          <p:nvPr/>
        </p:nvSpPr>
        <p:spPr>
          <a:xfrm>
            <a:off x="1137509" y="3314434"/>
            <a:ext cx="10116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轨迹追踪（</a:t>
            </a:r>
            <a:r>
              <a:rPr lang="en-US" altLang="zh-CN" dirty="0"/>
              <a:t>trajectory tracking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设计控制率，让被控物体跟随给定的轨迹和速度运行。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在我们的情况里，参考轨迹不符合物理约束，可能本质上是一个不可行目标（</a:t>
            </a:r>
            <a:r>
              <a:rPr lang="en-US" altLang="zh-CN" dirty="0"/>
              <a:t>Infeasible trajectory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或非物理参考（</a:t>
            </a:r>
            <a:r>
              <a:rPr lang="en-US" altLang="zh-CN" dirty="0"/>
              <a:t>The reference motion is non-physical</a:t>
            </a:r>
            <a:r>
              <a:rPr lang="zh-CN" altLang="en-US" dirty="0"/>
              <a:t>）以及</a:t>
            </a:r>
            <a:r>
              <a:rPr lang="en-US" altLang="zh-CN"/>
              <a:t>retargeting</a:t>
            </a:r>
            <a:r>
              <a:rPr lang="zh-CN" altLang="en-US" dirty="0"/>
              <a:t>的问题，。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方案：先做一个还行的前馈</a:t>
            </a:r>
            <a:r>
              <a:rPr lang="en-US" altLang="zh-CN" dirty="0"/>
              <a:t>-</a:t>
            </a:r>
            <a:r>
              <a:rPr lang="zh-CN" altLang="en-US" dirty="0"/>
              <a:t>反馈控制，然后用一些优化方法调参</a:t>
            </a:r>
          </a:p>
        </p:txBody>
      </p:sp>
    </p:spTree>
    <p:extLst>
      <p:ext uri="{BB962C8B-B14F-4D97-AF65-F5344CB8AC3E}">
        <p14:creationId xmlns:p14="http://schemas.microsoft.com/office/powerpoint/2010/main" val="2830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>
            <a:extLst>
              <a:ext uri="{FF2B5EF4-FFF2-40B4-BE49-F238E27FC236}">
                <a16:creationId xmlns:a16="http://schemas.microsoft.com/office/drawing/2014/main" id="{67BD4537-4866-65FB-9719-FA967FB41188}"/>
              </a:ext>
            </a:extLst>
          </p:cNvPr>
          <p:cNvSpPr txBox="1"/>
          <p:nvPr/>
        </p:nvSpPr>
        <p:spPr>
          <a:xfrm>
            <a:off x="2144944" y="9399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解决方案：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EA2277CA-890D-ADCC-1FE9-EE7A67696FBB}"/>
              </a:ext>
            </a:extLst>
          </p:cNvPr>
          <p:cNvSpPr txBox="1"/>
          <p:nvPr/>
        </p:nvSpPr>
        <p:spPr>
          <a:xfrm>
            <a:off x="3232988" y="2306320"/>
            <a:ext cx="279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Python</a:t>
            </a:r>
            <a:r>
              <a:rPr lang="zh-CN" altLang="en-US" sz="1600" dirty="0"/>
              <a:t>、</a:t>
            </a:r>
            <a:r>
              <a:rPr lang="en-US" altLang="zh-CN" sz="1600" dirty="0"/>
              <a:t>mujoco</a:t>
            </a:r>
            <a:r>
              <a:rPr lang="zh-CN" altLang="en-US" sz="1600" dirty="0"/>
              <a:t>基础学习</a:t>
            </a: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45DC842D-61DA-9A88-7B18-00F9C6C729BF}"/>
              </a:ext>
            </a:extLst>
          </p:cNvPr>
          <p:cNvSpPr txBox="1"/>
          <p:nvPr/>
        </p:nvSpPr>
        <p:spPr>
          <a:xfrm>
            <a:off x="4075037" y="18589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</a:rPr>
              <a:t>工作内容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0F509C-3F09-D127-E131-BD9E842D05E1}"/>
              </a:ext>
            </a:extLst>
          </p:cNvPr>
          <p:cNvSpPr txBox="1"/>
          <p:nvPr/>
        </p:nvSpPr>
        <p:spPr>
          <a:xfrm>
            <a:off x="8159926" y="18678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</a:rPr>
              <a:t>时间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8F98395-141F-2C0D-FD5B-E2B45218EDD0}"/>
              </a:ext>
            </a:extLst>
          </p:cNvPr>
          <p:cNvCxnSpPr/>
          <p:nvPr/>
        </p:nvCxnSpPr>
        <p:spPr>
          <a:xfrm>
            <a:off x="2786857" y="1849534"/>
            <a:ext cx="72464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F44A7E6-CB98-ABEC-48B3-F5F54E03B188}"/>
              </a:ext>
            </a:extLst>
          </p:cNvPr>
          <p:cNvCxnSpPr/>
          <p:nvPr/>
        </p:nvCxnSpPr>
        <p:spPr>
          <a:xfrm flipH="1" flipV="1">
            <a:off x="6706480" y="2052537"/>
            <a:ext cx="27501" cy="38654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A96673-A1B9-1EF2-06E9-B1C488114BAA}"/>
              </a:ext>
            </a:extLst>
          </p:cNvPr>
          <p:cNvCxnSpPr/>
          <p:nvPr/>
        </p:nvCxnSpPr>
        <p:spPr>
          <a:xfrm>
            <a:off x="2786857" y="2637636"/>
            <a:ext cx="72464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A86FFE7-4D30-5CC4-7361-BFDD615B3AB1}"/>
              </a:ext>
            </a:extLst>
          </p:cNvPr>
          <p:cNvCxnSpPr/>
          <p:nvPr/>
        </p:nvCxnSpPr>
        <p:spPr>
          <a:xfrm>
            <a:off x="2800607" y="2260739"/>
            <a:ext cx="72464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23">
            <a:extLst>
              <a:ext uri="{FF2B5EF4-FFF2-40B4-BE49-F238E27FC236}">
                <a16:creationId xmlns:a16="http://schemas.microsoft.com/office/drawing/2014/main" id="{C8F81828-F0B0-1DF9-F005-88727AD7293C}"/>
              </a:ext>
            </a:extLst>
          </p:cNvPr>
          <p:cNvSpPr txBox="1"/>
          <p:nvPr/>
        </p:nvSpPr>
        <p:spPr>
          <a:xfrm>
            <a:off x="2144944" y="1431693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Timeline:  8.22~8.29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" name="文本框 24">
            <a:extLst>
              <a:ext uri="{FF2B5EF4-FFF2-40B4-BE49-F238E27FC236}">
                <a16:creationId xmlns:a16="http://schemas.microsoft.com/office/drawing/2014/main" id="{0FA36077-5986-1DE6-3B10-BD981E339619}"/>
              </a:ext>
            </a:extLst>
          </p:cNvPr>
          <p:cNvSpPr txBox="1"/>
          <p:nvPr/>
        </p:nvSpPr>
        <p:spPr>
          <a:xfrm>
            <a:off x="7974783" y="2307104"/>
            <a:ext cx="125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8.22-8.23</a:t>
            </a:r>
            <a:endParaRPr lang="zh-CN" altLang="en-US" sz="1600" dirty="0"/>
          </a:p>
        </p:txBody>
      </p:sp>
      <p:sp>
        <p:nvSpPr>
          <p:cNvPr id="14" name="文本框 25">
            <a:extLst>
              <a:ext uri="{FF2B5EF4-FFF2-40B4-BE49-F238E27FC236}">
                <a16:creationId xmlns:a16="http://schemas.microsoft.com/office/drawing/2014/main" id="{45029711-C8ED-270F-E880-C3315CA61EFA}"/>
              </a:ext>
            </a:extLst>
          </p:cNvPr>
          <p:cNvSpPr txBox="1"/>
          <p:nvPr/>
        </p:nvSpPr>
        <p:spPr>
          <a:xfrm>
            <a:off x="3232988" y="2678520"/>
            <a:ext cx="27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前向运动学仿真，参考轨迹重定向（</a:t>
            </a:r>
            <a:r>
              <a:rPr lang="en-US" altLang="zh-CN" sz="1600" dirty="0"/>
              <a:t>retargeting</a:t>
            </a:r>
            <a:r>
              <a:rPr lang="zh-CN" altLang="en-US" sz="1600" dirty="0"/>
              <a:t>）</a:t>
            </a: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8BCFD761-84AA-F3E4-6CCA-9EDBFD966236}"/>
              </a:ext>
            </a:extLst>
          </p:cNvPr>
          <p:cNvSpPr txBox="1"/>
          <p:nvPr/>
        </p:nvSpPr>
        <p:spPr>
          <a:xfrm>
            <a:off x="7974783" y="2785502"/>
            <a:ext cx="125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8.23-8.24</a:t>
            </a:r>
            <a:endParaRPr lang="zh-CN" altLang="en-US" sz="16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2BC615C-8A4C-C856-006D-60BDD62710D4}"/>
              </a:ext>
            </a:extLst>
          </p:cNvPr>
          <p:cNvCxnSpPr/>
          <p:nvPr/>
        </p:nvCxnSpPr>
        <p:spPr>
          <a:xfrm>
            <a:off x="2698480" y="3242670"/>
            <a:ext cx="72464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28">
            <a:extLst>
              <a:ext uri="{FF2B5EF4-FFF2-40B4-BE49-F238E27FC236}">
                <a16:creationId xmlns:a16="http://schemas.microsoft.com/office/drawing/2014/main" id="{B79CA078-2D8D-1A3A-24DC-A37549649E80}"/>
              </a:ext>
            </a:extLst>
          </p:cNvPr>
          <p:cNvSpPr txBox="1"/>
          <p:nvPr/>
        </p:nvSpPr>
        <p:spPr>
          <a:xfrm>
            <a:off x="3232988" y="3218916"/>
            <a:ext cx="296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计算力矩控制（</a:t>
            </a:r>
            <a:r>
              <a:rPr lang="en-US" altLang="zh-CN" dirty="0"/>
              <a:t>Computed torque control</a:t>
            </a:r>
            <a:r>
              <a:rPr lang="zh-CN" altLang="en-US" sz="1600" dirty="0"/>
              <a:t>）的实现</a:t>
            </a:r>
          </a:p>
        </p:txBody>
      </p:sp>
      <p:sp>
        <p:nvSpPr>
          <p:cNvPr id="18" name="文本框 29">
            <a:extLst>
              <a:ext uri="{FF2B5EF4-FFF2-40B4-BE49-F238E27FC236}">
                <a16:creationId xmlns:a16="http://schemas.microsoft.com/office/drawing/2014/main" id="{95AB9511-2D54-EB50-AF82-6DFFF28DC219}"/>
              </a:ext>
            </a:extLst>
          </p:cNvPr>
          <p:cNvSpPr txBox="1"/>
          <p:nvPr/>
        </p:nvSpPr>
        <p:spPr>
          <a:xfrm>
            <a:off x="7974783" y="3381945"/>
            <a:ext cx="125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8.24-8.25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205224-2B75-0C62-93D5-8228CC448D1E}"/>
              </a:ext>
            </a:extLst>
          </p:cNvPr>
          <p:cNvCxnSpPr/>
          <p:nvPr/>
        </p:nvCxnSpPr>
        <p:spPr>
          <a:xfrm>
            <a:off x="2705355" y="3885888"/>
            <a:ext cx="72464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31">
            <a:extLst>
              <a:ext uri="{FF2B5EF4-FFF2-40B4-BE49-F238E27FC236}">
                <a16:creationId xmlns:a16="http://schemas.microsoft.com/office/drawing/2014/main" id="{7BED6AEF-0FF9-1075-7640-D8683558C496}"/>
              </a:ext>
            </a:extLst>
          </p:cNvPr>
          <p:cNvSpPr txBox="1"/>
          <p:nvPr/>
        </p:nvSpPr>
        <p:spPr>
          <a:xfrm>
            <a:off x="7974782" y="3955254"/>
            <a:ext cx="125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8.25-8.26</a:t>
            </a:r>
            <a:endParaRPr lang="zh-CN" altLang="en-US" sz="1600" dirty="0"/>
          </a:p>
        </p:txBody>
      </p:sp>
      <p:sp>
        <p:nvSpPr>
          <p:cNvPr id="21" name="文本框 32">
            <a:extLst>
              <a:ext uri="{FF2B5EF4-FFF2-40B4-BE49-F238E27FC236}">
                <a16:creationId xmlns:a16="http://schemas.microsoft.com/office/drawing/2014/main" id="{04BFBEFC-9688-1C72-D727-8DF0EF58D343}"/>
              </a:ext>
            </a:extLst>
          </p:cNvPr>
          <p:cNvSpPr txBox="1"/>
          <p:nvPr/>
        </p:nvSpPr>
        <p:spPr>
          <a:xfrm>
            <a:off x="3232987" y="3927158"/>
            <a:ext cx="3295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前馈</a:t>
            </a:r>
            <a:r>
              <a:rPr lang="en-US" altLang="zh-CN" sz="1600" dirty="0"/>
              <a:t>-</a:t>
            </a:r>
            <a:r>
              <a:rPr lang="zh-CN" altLang="en-US" sz="1600" dirty="0"/>
              <a:t>反馈控制的实现</a:t>
            </a:r>
            <a:r>
              <a:rPr lang="en-US" altLang="zh-CN" sz="1600" dirty="0"/>
              <a:t>(PD/PID)</a:t>
            </a:r>
            <a:endParaRPr lang="zh-CN" altLang="en-US" sz="1600" dirty="0"/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CC576786-97BE-618E-373A-315CE068F0A5}"/>
              </a:ext>
            </a:extLst>
          </p:cNvPr>
          <p:cNvSpPr txBox="1"/>
          <p:nvPr/>
        </p:nvSpPr>
        <p:spPr>
          <a:xfrm>
            <a:off x="3251984" y="4427385"/>
            <a:ext cx="296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SPSA</a:t>
            </a:r>
            <a:r>
              <a:rPr lang="zh-CN" altLang="en-US" sz="1600" dirty="0"/>
              <a:t>下的小规模增益参数优化，界面优化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E9CC45-017E-6F48-9DF6-86E8165797BE}"/>
              </a:ext>
            </a:extLst>
          </p:cNvPr>
          <p:cNvCxnSpPr/>
          <p:nvPr/>
        </p:nvCxnSpPr>
        <p:spPr>
          <a:xfrm>
            <a:off x="2698480" y="4293808"/>
            <a:ext cx="72464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35">
            <a:extLst>
              <a:ext uri="{FF2B5EF4-FFF2-40B4-BE49-F238E27FC236}">
                <a16:creationId xmlns:a16="http://schemas.microsoft.com/office/drawing/2014/main" id="{635F0F27-1A56-2D25-6C35-CB81F989AD70}"/>
              </a:ext>
            </a:extLst>
          </p:cNvPr>
          <p:cNvSpPr txBox="1"/>
          <p:nvPr/>
        </p:nvSpPr>
        <p:spPr>
          <a:xfrm>
            <a:off x="7974781" y="4549962"/>
            <a:ext cx="125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8.26-8.28</a:t>
            </a:r>
            <a:endParaRPr lang="zh-CN" altLang="en-US" sz="16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3B02A51-2479-6FC2-10B5-85961E88D7C5}"/>
              </a:ext>
            </a:extLst>
          </p:cNvPr>
          <p:cNvCxnSpPr/>
          <p:nvPr/>
        </p:nvCxnSpPr>
        <p:spPr>
          <a:xfrm>
            <a:off x="2698480" y="5201333"/>
            <a:ext cx="724644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37">
            <a:extLst>
              <a:ext uri="{FF2B5EF4-FFF2-40B4-BE49-F238E27FC236}">
                <a16:creationId xmlns:a16="http://schemas.microsoft.com/office/drawing/2014/main" id="{71A27159-2D30-FE6E-5F2A-8224797E7258}"/>
              </a:ext>
            </a:extLst>
          </p:cNvPr>
          <p:cNvSpPr txBox="1"/>
          <p:nvPr/>
        </p:nvSpPr>
        <p:spPr>
          <a:xfrm>
            <a:off x="7974780" y="5277786"/>
            <a:ext cx="125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8.27-8.28</a:t>
            </a:r>
            <a:endParaRPr lang="zh-CN" altLang="en-US" sz="1600" dirty="0"/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B821255F-AF1A-99BF-E6A9-17228656D482}"/>
              </a:ext>
            </a:extLst>
          </p:cNvPr>
          <p:cNvSpPr txBox="1"/>
          <p:nvPr/>
        </p:nvSpPr>
        <p:spPr>
          <a:xfrm>
            <a:off x="3251984" y="5277779"/>
            <a:ext cx="318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多起点大范围增益参数优化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强化学习自适应调参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797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B38F9-F84C-F817-A28C-DEA8664DA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>
            <a:extLst>
              <a:ext uri="{FF2B5EF4-FFF2-40B4-BE49-F238E27FC236}">
                <a16:creationId xmlns:a16="http://schemas.microsoft.com/office/drawing/2014/main" id="{532D4E94-55AD-7349-24ED-248E4B039039}"/>
              </a:ext>
            </a:extLst>
          </p:cNvPr>
          <p:cNvSpPr txBox="1"/>
          <p:nvPr/>
        </p:nvSpPr>
        <p:spPr>
          <a:xfrm>
            <a:off x="1909265" y="11234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主要成果展示：</a:t>
            </a:r>
          </a:p>
        </p:txBody>
      </p:sp>
      <p:sp>
        <p:nvSpPr>
          <p:cNvPr id="5" name="文本框 23">
            <a:extLst>
              <a:ext uri="{FF2B5EF4-FFF2-40B4-BE49-F238E27FC236}">
                <a16:creationId xmlns:a16="http://schemas.microsoft.com/office/drawing/2014/main" id="{5A7401D4-1582-F0BE-BE05-79D256EB6A97}"/>
              </a:ext>
            </a:extLst>
          </p:cNvPr>
          <p:cNvSpPr txBox="1"/>
          <p:nvPr/>
        </p:nvSpPr>
        <p:spPr>
          <a:xfrm>
            <a:off x="1909265" y="161515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一</a:t>
            </a:r>
            <a:r>
              <a:rPr lang="en-US" altLang="zh-CN" dirty="0">
                <a:solidFill>
                  <a:srgbClr val="002060"/>
                </a:solidFill>
              </a:rPr>
              <a:t>.</a:t>
            </a:r>
            <a:r>
              <a:rPr lang="zh-CN" altLang="en-US" dirty="0">
                <a:solidFill>
                  <a:srgbClr val="002060"/>
                </a:solidFill>
              </a:rPr>
              <a:t>计算力矩控制</a:t>
            </a:r>
          </a:p>
        </p:txBody>
      </p:sp>
      <p:sp>
        <p:nvSpPr>
          <p:cNvPr id="6" name="文本框 121">
            <a:extLst>
              <a:ext uri="{FF2B5EF4-FFF2-40B4-BE49-F238E27FC236}">
                <a16:creationId xmlns:a16="http://schemas.microsoft.com/office/drawing/2014/main" id="{2AFB9BBA-9125-F1AA-B1D3-FED2251C57AE}"/>
              </a:ext>
            </a:extLst>
          </p:cNvPr>
          <p:cNvSpPr txBox="1"/>
          <p:nvPr/>
        </p:nvSpPr>
        <p:spPr>
          <a:xfrm>
            <a:off x="1909265" y="2051113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原理：</a:t>
            </a:r>
            <a:endParaRPr lang="zh-CN" altLang="en-US" dirty="0"/>
          </a:p>
        </p:txBody>
      </p:sp>
      <p:sp>
        <p:nvSpPr>
          <p:cNvPr id="7" name="文本框 123">
            <a:extLst>
              <a:ext uri="{FF2B5EF4-FFF2-40B4-BE49-F238E27FC236}">
                <a16:creationId xmlns:a16="http://schemas.microsoft.com/office/drawing/2014/main" id="{0B729993-FEE9-2621-6890-CF2C16BDE6FE}"/>
              </a:ext>
            </a:extLst>
          </p:cNvPr>
          <p:cNvSpPr txBox="1"/>
          <p:nvPr/>
        </p:nvSpPr>
        <p:spPr>
          <a:xfrm>
            <a:off x="2254865" y="5365229"/>
            <a:ext cx="7924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适用性：</a:t>
            </a:r>
            <a:r>
              <a:rPr lang="en-US" altLang="zh-CN" dirty="0"/>
              <a:t>PD</a:t>
            </a:r>
            <a:r>
              <a:rPr lang="zh-CN" altLang="en-US" dirty="0"/>
              <a:t>环节在</a:t>
            </a:r>
            <a:r>
              <a:rPr lang="en-US" altLang="zh-CN" dirty="0"/>
              <a:t>ID</a:t>
            </a:r>
            <a:r>
              <a:rPr lang="zh-CN" altLang="en-US" dirty="0"/>
              <a:t>之前，非常依赖模型以及参考轨迹的正确性。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FECCB8-B76F-AB19-CBA7-E1AD5CEF7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35" y="2542832"/>
            <a:ext cx="7159200" cy="21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5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43E97-8703-5A97-DD27-771A4EA4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>
            <a:extLst>
              <a:ext uri="{FF2B5EF4-FFF2-40B4-BE49-F238E27FC236}">
                <a16:creationId xmlns:a16="http://schemas.microsoft.com/office/drawing/2014/main" id="{2F287E5A-CA66-8C71-3E04-20D56950F687}"/>
              </a:ext>
            </a:extLst>
          </p:cNvPr>
          <p:cNvSpPr txBox="1"/>
          <p:nvPr/>
        </p:nvSpPr>
        <p:spPr>
          <a:xfrm>
            <a:off x="1397889" y="1266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主要成果展示：</a:t>
            </a:r>
          </a:p>
        </p:txBody>
      </p:sp>
      <p:sp>
        <p:nvSpPr>
          <p:cNvPr id="5" name="文本框 23">
            <a:extLst>
              <a:ext uri="{FF2B5EF4-FFF2-40B4-BE49-F238E27FC236}">
                <a16:creationId xmlns:a16="http://schemas.microsoft.com/office/drawing/2014/main" id="{EB18786C-2F94-6DC6-9EB9-678FE1A7DE80}"/>
              </a:ext>
            </a:extLst>
          </p:cNvPr>
          <p:cNvSpPr txBox="1"/>
          <p:nvPr/>
        </p:nvSpPr>
        <p:spPr>
          <a:xfrm>
            <a:off x="1397889" y="175794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二</a:t>
            </a:r>
            <a:r>
              <a:rPr lang="en-US" altLang="zh-CN" dirty="0">
                <a:solidFill>
                  <a:srgbClr val="002060"/>
                </a:solidFill>
              </a:rPr>
              <a:t>.</a:t>
            </a:r>
            <a:r>
              <a:rPr lang="zh-CN" altLang="en-US" dirty="0">
                <a:solidFill>
                  <a:srgbClr val="002060"/>
                </a:solidFill>
              </a:rPr>
              <a:t>前馈</a:t>
            </a:r>
            <a:r>
              <a:rPr lang="en-US" altLang="zh-CN" dirty="0">
                <a:solidFill>
                  <a:srgbClr val="002060"/>
                </a:solidFill>
              </a:rPr>
              <a:t>-</a:t>
            </a:r>
            <a:r>
              <a:rPr lang="zh-CN" altLang="en-US" dirty="0">
                <a:solidFill>
                  <a:srgbClr val="002060"/>
                </a:solidFill>
              </a:rPr>
              <a:t>反馈控制</a:t>
            </a:r>
          </a:p>
        </p:txBody>
      </p:sp>
      <p:sp>
        <p:nvSpPr>
          <p:cNvPr id="6" name="文本框 121">
            <a:extLst>
              <a:ext uri="{FF2B5EF4-FFF2-40B4-BE49-F238E27FC236}">
                <a16:creationId xmlns:a16="http://schemas.microsoft.com/office/drawing/2014/main" id="{D0E2EBB7-33C4-F847-9AE8-4A096893A745}"/>
              </a:ext>
            </a:extLst>
          </p:cNvPr>
          <p:cNvSpPr txBox="1"/>
          <p:nvPr/>
        </p:nvSpPr>
        <p:spPr>
          <a:xfrm>
            <a:off x="1397889" y="2341268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原理（仅</a:t>
            </a:r>
            <a:r>
              <a:rPr lang="en-US" altLang="zh-CN" dirty="0">
                <a:solidFill>
                  <a:srgbClr val="002060"/>
                </a:solidFill>
              </a:rPr>
              <a:t>qpos</a:t>
            </a:r>
            <a:r>
              <a:rPr lang="zh-CN" altLang="en-US" dirty="0">
                <a:solidFill>
                  <a:srgbClr val="002060"/>
                </a:solidFill>
              </a:rPr>
              <a:t>）：</a:t>
            </a:r>
            <a:endParaRPr lang="zh-CN" altLang="en-US" dirty="0"/>
          </a:p>
        </p:txBody>
      </p:sp>
      <p:sp>
        <p:nvSpPr>
          <p:cNvPr id="7" name="文本框 123">
            <a:extLst>
              <a:ext uri="{FF2B5EF4-FFF2-40B4-BE49-F238E27FC236}">
                <a16:creationId xmlns:a16="http://schemas.microsoft.com/office/drawing/2014/main" id="{96DAA478-7D33-289D-7E9E-D758BFEC5CBE}"/>
              </a:ext>
            </a:extLst>
          </p:cNvPr>
          <p:cNvSpPr txBox="1"/>
          <p:nvPr/>
        </p:nvSpPr>
        <p:spPr>
          <a:xfrm>
            <a:off x="1388397" y="5222437"/>
            <a:ext cx="9209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适用性：</a:t>
            </a:r>
            <a:r>
              <a:rPr lang="zh-CN" altLang="en-US" dirty="0"/>
              <a:t>靠前馈和反馈共同调节，稳定性强过计算力矩控制，但是增益参数不好整定。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303BD6-B962-8CA3-53BA-BDB64A0D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74" y="3008703"/>
            <a:ext cx="8295829" cy="19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2D13-FCA0-4853-1F8F-931D72ECD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>
            <a:extLst>
              <a:ext uri="{FF2B5EF4-FFF2-40B4-BE49-F238E27FC236}">
                <a16:creationId xmlns:a16="http://schemas.microsoft.com/office/drawing/2014/main" id="{9430DC20-7BF2-05E4-8797-4C6ECF1953BC}"/>
              </a:ext>
            </a:extLst>
          </p:cNvPr>
          <p:cNvSpPr txBox="1"/>
          <p:nvPr/>
        </p:nvSpPr>
        <p:spPr>
          <a:xfrm>
            <a:off x="1438282" y="14303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主要成果展示：</a:t>
            </a:r>
          </a:p>
        </p:txBody>
      </p:sp>
      <p:sp>
        <p:nvSpPr>
          <p:cNvPr id="5" name="文本框 23">
            <a:extLst>
              <a:ext uri="{FF2B5EF4-FFF2-40B4-BE49-F238E27FC236}">
                <a16:creationId xmlns:a16="http://schemas.microsoft.com/office/drawing/2014/main" id="{49678CD2-4681-0902-642F-9B54834EBEE4}"/>
              </a:ext>
            </a:extLst>
          </p:cNvPr>
          <p:cNvSpPr txBox="1"/>
          <p:nvPr/>
        </p:nvSpPr>
        <p:spPr>
          <a:xfrm>
            <a:off x="1438282" y="1922049"/>
            <a:ext cx="931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三</a:t>
            </a:r>
            <a:r>
              <a:rPr lang="en-US" altLang="zh-CN" dirty="0">
                <a:solidFill>
                  <a:srgbClr val="002060"/>
                </a:solidFill>
              </a:rPr>
              <a:t>.SPSA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Simultaneous Perturbation Stochastic Approximation</a:t>
            </a:r>
            <a:r>
              <a:rPr lang="zh-CN" altLang="en-US" dirty="0">
                <a:solidFill>
                  <a:srgbClr val="002060"/>
                </a:solidFill>
              </a:rPr>
              <a:t>）整定参数前馈</a:t>
            </a:r>
            <a:r>
              <a:rPr lang="en-US" altLang="zh-CN" dirty="0">
                <a:solidFill>
                  <a:srgbClr val="002060"/>
                </a:solidFill>
              </a:rPr>
              <a:t>-</a:t>
            </a:r>
            <a:r>
              <a:rPr lang="zh-CN" altLang="en-US" dirty="0">
                <a:solidFill>
                  <a:srgbClr val="002060"/>
                </a:solidFill>
              </a:rPr>
              <a:t>反馈控制</a:t>
            </a:r>
          </a:p>
        </p:txBody>
      </p:sp>
      <p:sp>
        <p:nvSpPr>
          <p:cNvPr id="6" name="文本框 121">
            <a:extLst>
              <a:ext uri="{FF2B5EF4-FFF2-40B4-BE49-F238E27FC236}">
                <a16:creationId xmlns:a16="http://schemas.microsoft.com/office/drawing/2014/main" id="{350FEE70-2A2D-0CBB-46F7-C47B151F16FE}"/>
              </a:ext>
            </a:extLst>
          </p:cNvPr>
          <p:cNvSpPr txBox="1"/>
          <p:nvPr/>
        </p:nvSpPr>
        <p:spPr>
          <a:xfrm>
            <a:off x="1438282" y="2505368"/>
            <a:ext cx="8108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原理：在前馈</a:t>
            </a:r>
            <a:r>
              <a:rPr lang="en-US" altLang="zh-CN" dirty="0">
                <a:solidFill>
                  <a:srgbClr val="002060"/>
                </a:solidFill>
              </a:rPr>
              <a:t>-</a:t>
            </a:r>
            <a:r>
              <a:rPr lang="zh-CN" altLang="en-US" dirty="0">
                <a:solidFill>
                  <a:srgbClr val="002060"/>
                </a:solidFill>
              </a:rPr>
              <a:t>反馈控制的基础上，采用</a:t>
            </a:r>
            <a:r>
              <a:rPr lang="en-US" altLang="zh-CN" dirty="0">
                <a:solidFill>
                  <a:srgbClr val="002060"/>
                </a:solidFill>
              </a:rPr>
              <a:t>SPSA</a:t>
            </a:r>
            <a:r>
              <a:rPr lang="zh-CN" altLang="en-US" dirty="0">
                <a:solidFill>
                  <a:srgbClr val="002060"/>
                </a:solidFill>
              </a:rPr>
              <a:t>对</a:t>
            </a:r>
            <a:r>
              <a:rPr lang="en-US" altLang="zh-CN" dirty="0">
                <a:solidFill>
                  <a:srgbClr val="002060"/>
                </a:solidFill>
              </a:rPr>
              <a:t>PID</a:t>
            </a:r>
            <a:r>
              <a:rPr lang="zh-CN" altLang="en-US" dirty="0">
                <a:solidFill>
                  <a:srgbClr val="002060"/>
                </a:solidFill>
              </a:rPr>
              <a:t>的参数进行优化，</a:t>
            </a:r>
            <a:r>
              <a:rPr lang="en-US" altLang="zh-CN" dirty="0">
                <a:solidFill>
                  <a:srgbClr val="002060"/>
                </a:solidFill>
              </a:rPr>
              <a:t>SPSA</a:t>
            </a:r>
            <a:r>
              <a:rPr lang="zh-CN" altLang="en-US" dirty="0">
                <a:solidFill>
                  <a:srgbClr val="002060"/>
                </a:solidFill>
              </a:rPr>
              <a:t>会根据代价函数在初始参数基础上进行搜索，找到较优的控制增益。</a:t>
            </a:r>
            <a:endParaRPr lang="zh-CN" altLang="en-US" dirty="0"/>
          </a:p>
        </p:txBody>
      </p:sp>
      <p:sp>
        <p:nvSpPr>
          <p:cNvPr id="7" name="文本框 123">
            <a:extLst>
              <a:ext uri="{FF2B5EF4-FFF2-40B4-BE49-F238E27FC236}">
                <a16:creationId xmlns:a16="http://schemas.microsoft.com/office/drawing/2014/main" id="{FFBD6A24-A4AD-3939-BA00-88639CBD2F7E}"/>
              </a:ext>
            </a:extLst>
          </p:cNvPr>
          <p:cNvSpPr txBox="1"/>
          <p:nvPr/>
        </p:nvSpPr>
        <p:spPr>
          <a:xfrm>
            <a:off x="1438282" y="4220137"/>
            <a:ext cx="9209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适用性：</a:t>
            </a:r>
            <a:r>
              <a:rPr lang="zh-CN" altLang="en-US" dirty="0"/>
              <a:t>依赖于搜索起点的设置，需要有一定的参数调整经验。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5864AECD-179A-0944-4100-8DB4052C4793}"/>
              </a:ext>
            </a:extLst>
          </p:cNvPr>
          <p:cNvSpPr txBox="1"/>
          <p:nvPr/>
        </p:nvSpPr>
        <p:spPr>
          <a:xfrm>
            <a:off x="1438282" y="3481532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代价函数设置：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id="{BD99E793-5854-4D4B-7024-27B1A6D36A30}"/>
                  </a:ext>
                </a:extLst>
              </p:cNvPr>
              <p:cNvSpPr txBox="1"/>
              <p:nvPr/>
            </p:nvSpPr>
            <p:spPr>
              <a:xfrm>
                <a:off x="3042982" y="3467524"/>
                <a:ext cx="7306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J= w</a:t>
                </a:r>
                <a:r>
                  <a:rPr lang="en-US" altLang="zh-CN" baseline="-25000" dirty="0"/>
                  <a:t>q</a:t>
                </a:r>
                <a:r>
                  <a:rPr lang="en-US" altLang="zh-CN" dirty="0"/>
                  <a:t> * mean(RMS(e</a:t>
                </a:r>
                <a:r>
                  <a:rPr lang="en-US" altLang="zh-CN" baseline="-25000" dirty="0"/>
                  <a:t>qpos</a:t>
                </a:r>
                <a:r>
                  <a:rPr lang="en-US" altLang="zh-CN" dirty="0"/>
                  <a:t>)) + w</a:t>
                </a:r>
                <a:r>
                  <a:rPr lang="en-US" altLang="zh-CN" baseline="-25000" dirty="0"/>
                  <a:t>x</a:t>
                </a:r>
                <a:r>
                  <a:rPr lang="en-US" altLang="zh-CN" dirty="0"/>
                  <a:t> * mean(|e</a:t>
                </a:r>
                <a:r>
                  <a:rPr lang="en-US" altLang="zh-CN" baseline="-25000" dirty="0"/>
                  <a:t>xend</a:t>
                </a:r>
                <a:r>
                  <a:rPr lang="en-US" altLang="zh-CN" dirty="0"/>
                  <a:t>|) + w</a:t>
                </a:r>
                <a14:m>
                  <m:oMath xmlns:m="http://schemas.openxmlformats.org/officeDocument/2006/math">
                    <m:r>
                      <a:rPr lang="el-GR" altLang="zh-CN" i="1" baseline="-25000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/>
                  <a:t> * mean(|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altLang="zh-CN" dirty="0"/>
                  <a:t>|)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id="{BD99E793-5854-4D4B-7024-27B1A6D36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82" y="3467524"/>
                <a:ext cx="7306200" cy="369332"/>
              </a:xfrm>
              <a:prstGeom prst="rect">
                <a:avLst/>
              </a:prstGeom>
              <a:blipFill>
                <a:blip r:embed="rId2"/>
                <a:stretch>
                  <a:fillRect l="-6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67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E4230-1E16-6251-BCC4-4E12D03B8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>
            <a:extLst>
              <a:ext uri="{FF2B5EF4-FFF2-40B4-BE49-F238E27FC236}">
                <a16:creationId xmlns:a16="http://schemas.microsoft.com/office/drawing/2014/main" id="{B945E355-D5FC-9546-6475-4AA21921D4CE}"/>
              </a:ext>
            </a:extLst>
          </p:cNvPr>
          <p:cNvSpPr txBox="1"/>
          <p:nvPr/>
        </p:nvSpPr>
        <p:spPr>
          <a:xfrm>
            <a:off x="1570510" y="12660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主要成果展示：</a:t>
            </a:r>
          </a:p>
        </p:txBody>
      </p:sp>
      <p:sp>
        <p:nvSpPr>
          <p:cNvPr id="3" name="文本框 23">
            <a:extLst>
              <a:ext uri="{FF2B5EF4-FFF2-40B4-BE49-F238E27FC236}">
                <a16:creationId xmlns:a16="http://schemas.microsoft.com/office/drawing/2014/main" id="{278B2C0C-03EA-70C2-A6DB-D60949777370}"/>
              </a:ext>
            </a:extLst>
          </p:cNvPr>
          <p:cNvSpPr txBox="1"/>
          <p:nvPr/>
        </p:nvSpPr>
        <p:spPr>
          <a:xfrm>
            <a:off x="1570510" y="1757746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四</a:t>
            </a:r>
            <a:r>
              <a:rPr lang="en-US" altLang="zh-CN" dirty="0">
                <a:solidFill>
                  <a:srgbClr val="002060"/>
                </a:solidFill>
              </a:rPr>
              <a:t>.</a:t>
            </a:r>
            <a:r>
              <a:rPr lang="zh-CN" altLang="en-US" dirty="0">
                <a:solidFill>
                  <a:srgbClr val="002060"/>
                </a:solidFill>
              </a:rPr>
              <a:t>多起点大范围参数优化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651A1D7C-E310-68ED-98A4-081C35CCCFB1}"/>
              </a:ext>
            </a:extLst>
          </p:cNvPr>
          <p:cNvSpPr txBox="1"/>
          <p:nvPr/>
        </p:nvSpPr>
        <p:spPr>
          <a:xfrm>
            <a:off x="1570510" y="2341065"/>
            <a:ext cx="8108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原理：在前馈</a:t>
            </a:r>
            <a:r>
              <a:rPr lang="en-US" altLang="zh-CN" dirty="0">
                <a:solidFill>
                  <a:srgbClr val="002060"/>
                </a:solidFill>
              </a:rPr>
              <a:t>-</a:t>
            </a:r>
            <a:r>
              <a:rPr lang="zh-CN" altLang="en-US" dirty="0">
                <a:solidFill>
                  <a:srgbClr val="002060"/>
                </a:solidFill>
              </a:rPr>
              <a:t>反馈控制与</a:t>
            </a:r>
            <a:r>
              <a:rPr lang="en-US" altLang="zh-CN" dirty="0">
                <a:solidFill>
                  <a:srgbClr val="002060"/>
                </a:solidFill>
              </a:rPr>
              <a:t>SPSA</a:t>
            </a:r>
            <a:r>
              <a:rPr lang="zh-CN" altLang="en-US" dirty="0">
                <a:solidFill>
                  <a:srgbClr val="002060"/>
                </a:solidFill>
              </a:rPr>
              <a:t>的基础上，随机设置更多搜索起点，先对每个起点进行仿真比较</a:t>
            </a:r>
            <a:r>
              <a:rPr lang="en-US" altLang="zh-CN" dirty="0">
                <a:solidFill>
                  <a:srgbClr val="002060"/>
                </a:solidFill>
              </a:rPr>
              <a:t>J</a:t>
            </a:r>
            <a:r>
              <a:rPr lang="zh-CN" altLang="en-US" dirty="0">
                <a:solidFill>
                  <a:srgbClr val="002060"/>
                </a:solidFill>
              </a:rPr>
              <a:t>，然后对前几名做短</a:t>
            </a:r>
            <a:r>
              <a:rPr lang="en-US" altLang="zh-CN" dirty="0">
                <a:solidFill>
                  <a:srgbClr val="002060"/>
                </a:solidFill>
              </a:rPr>
              <a:t>SPSA</a:t>
            </a:r>
            <a:r>
              <a:rPr lang="zh-CN" altLang="en-US" dirty="0">
                <a:solidFill>
                  <a:srgbClr val="002060"/>
                </a:solidFill>
              </a:rPr>
              <a:t>，对</a:t>
            </a:r>
            <a:r>
              <a:rPr lang="en-US" altLang="zh-CN" dirty="0">
                <a:solidFill>
                  <a:srgbClr val="002060"/>
                </a:solidFill>
              </a:rPr>
              <a:t>SPSA</a:t>
            </a:r>
            <a:r>
              <a:rPr lang="zh-CN" altLang="en-US" dirty="0">
                <a:solidFill>
                  <a:srgbClr val="002060"/>
                </a:solidFill>
              </a:rPr>
              <a:t>结果再次比较出最好的进行长</a:t>
            </a:r>
            <a:r>
              <a:rPr lang="en-US" altLang="zh-CN" dirty="0">
                <a:solidFill>
                  <a:srgbClr val="002060"/>
                </a:solidFill>
              </a:rPr>
              <a:t>SPSA</a:t>
            </a:r>
            <a:r>
              <a:rPr lang="zh-CN" altLang="en-US" dirty="0">
                <a:solidFill>
                  <a:srgbClr val="002060"/>
                </a:solidFill>
              </a:rPr>
              <a:t>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9EC269-8DFA-F824-BD93-318930E8D23F}"/>
              </a:ext>
            </a:extLst>
          </p:cNvPr>
          <p:cNvSpPr/>
          <p:nvPr/>
        </p:nvSpPr>
        <p:spPr>
          <a:xfrm>
            <a:off x="1477308" y="3545036"/>
            <a:ext cx="1144800" cy="66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随机设置起点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86D1C3-3A50-7AEC-6B8E-B5C759C00086}"/>
              </a:ext>
            </a:extLst>
          </p:cNvPr>
          <p:cNvCxnSpPr/>
          <p:nvPr/>
        </p:nvCxnSpPr>
        <p:spPr>
          <a:xfrm>
            <a:off x="2736731" y="3871356"/>
            <a:ext cx="1110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5">
            <a:extLst>
              <a:ext uri="{FF2B5EF4-FFF2-40B4-BE49-F238E27FC236}">
                <a16:creationId xmlns:a16="http://schemas.microsoft.com/office/drawing/2014/main" id="{C9D67BC2-A9DE-B8A7-01D1-E2E666BB870E}"/>
              </a:ext>
            </a:extLst>
          </p:cNvPr>
          <p:cNvSpPr txBox="1"/>
          <p:nvPr/>
        </p:nvSpPr>
        <p:spPr>
          <a:xfrm>
            <a:off x="2770807" y="3478382"/>
            <a:ext cx="1042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仿真比较</a:t>
            </a:r>
            <a:r>
              <a:rPr lang="en-US" altLang="zh-CN" sz="1400" dirty="0"/>
              <a:t>J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63FFAA-A7F4-14C4-4E19-19987F597468}"/>
              </a:ext>
            </a:extLst>
          </p:cNvPr>
          <p:cNvSpPr/>
          <p:nvPr/>
        </p:nvSpPr>
        <p:spPr>
          <a:xfrm>
            <a:off x="6349918" y="3568459"/>
            <a:ext cx="1144800" cy="66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最好结果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8784ED-0FF9-1965-B976-B8FCC8319753}"/>
              </a:ext>
            </a:extLst>
          </p:cNvPr>
          <p:cNvCxnSpPr/>
          <p:nvPr/>
        </p:nvCxnSpPr>
        <p:spPr>
          <a:xfrm>
            <a:off x="5302381" y="3871356"/>
            <a:ext cx="99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8">
            <a:extLst>
              <a:ext uri="{FF2B5EF4-FFF2-40B4-BE49-F238E27FC236}">
                <a16:creationId xmlns:a16="http://schemas.microsoft.com/office/drawing/2014/main" id="{42F4465D-D027-9D8D-1C16-D447C68FF76A}"/>
              </a:ext>
            </a:extLst>
          </p:cNvPr>
          <p:cNvSpPr txBox="1"/>
          <p:nvPr/>
        </p:nvSpPr>
        <p:spPr>
          <a:xfrm>
            <a:off x="5302381" y="3516103"/>
            <a:ext cx="855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短</a:t>
            </a:r>
            <a:r>
              <a:rPr lang="en-US" altLang="zh-CN" sz="1400" dirty="0"/>
              <a:t>SPSA</a:t>
            </a:r>
            <a:endParaRPr lang="zh-CN" altLang="en-US" sz="1400" dirty="0"/>
          </a:p>
        </p:txBody>
      </p:sp>
      <p:sp>
        <p:nvSpPr>
          <p:cNvPr id="17" name="文本框 44">
            <a:extLst>
              <a:ext uri="{FF2B5EF4-FFF2-40B4-BE49-F238E27FC236}">
                <a16:creationId xmlns:a16="http://schemas.microsoft.com/office/drawing/2014/main" id="{E5E5978C-E3FD-3F63-3CA2-C16EBFE55BBA}"/>
              </a:ext>
            </a:extLst>
          </p:cNvPr>
          <p:cNvSpPr txBox="1"/>
          <p:nvPr/>
        </p:nvSpPr>
        <p:spPr>
          <a:xfrm>
            <a:off x="2950181" y="3899659"/>
            <a:ext cx="5575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排序</a:t>
            </a:r>
            <a:endParaRPr lang="zh-CN" altLang="en-US" dirty="0"/>
          </a:p>
        </p:txBody>
      </p:sp>
      <p:sp>
        <p:nvSpPr>
          <p:cNvPr id="18" name="文本框 45">
            <a:extLst>
              <a:ext uri="{FF2B5EF4-FFF2-40B4-BE49-F238E27FC236}">
                <a16:creationId xmlns:a16="http://schemas.microsoft.com/office/drawing/2014/main" id="{89FEE774-9478-0CC5-D4D4-8AF37B24ACB8}"/>
              </a:ext>
            </a:extLst>
          </p:cNvPr>
          <p:cNvSpPr txBox="1"/>
          <p:nvPr/>
        </p:nvSpPr>
        <p:spPr>
          <a:xfrm>
            <a:off x="5525885" y="3918833"/>
            <a:ext cx="5575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排序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92FB8-8A10-85C1-DBB0-D7BFFCF4D323}"/>
              </a:ext>
            </a:extLst>
          </p:cNvPr>
          <p:cNvSpPr/>
          <p:nvPr/>
        </p:nvSpPr>
        <p:spPr>
          <a:xfrm>
            <a:off x="4019607" y="3556512"/>
            <a:ext cx="1144800" cy="66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TOP-K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E308A0-4120-39A3-C5D1-60190EF83879}"/>
              </a:ext>
            </a:extLst>
          </p:cNvPr>
          <p:cNvSpPr/>
          <p:nvPr/>
        </p:nvSpPr>
        <p:spPr>
          <a:xfrm>
            <a:off x="8794724" y="3526980"/>
            <a:ext cx="1144800" cy="66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结果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349461-A5AF-3B6C-0CDB-B770BD79D629}"/>
              </a:ext>
            </a:extLst>
          </p:cNvPr>
          <p:cNvCxnSpPr/>
          <p:nvPr/>
        </p:nvCxnSpPr>
        <p:spPr>
          <a:xfrm>
            <a:off x="7646736" y="3895409"/>
            <a:ext cx="99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50">
            <a:extLst>
              <a:ext uri="{FF2B5EF4-FFF2-40B4-BE49-F238E27FC236}">
                <a16:creationId xmlns:a16="http://schemas.microsoft.com/office/drawing/2014/main" id="{8EF44F42-1F42-3C03-0119-760B1EE46B9D}"/>
              </a:ext>
            </a:extLst>
          </p:cNvPr>
          <p:cNvSpPr txBox="1"/>
          <p:nvPr/>
        </p:nvSpPr>
        <p:spPr>
          <a:xfrm>
            <a:off x="7646736" y="3540156"/>
            <a:ext cx="855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长</a:t>
            </a:r>
            <a:r>
              <a:rPr lang="en-US" altLang="zh-CN" sz="1400" dirty="0"/>
              <a:t>SPSA</a:t>
            </a:r>
            <a:endParaRPr lang="zh-CN" altLang="en-US" sz="1400" dirty="0"/>
          </a:p>
        </p:txBody>
      </p:sp>
      <p:sp>
        <p:nvSpPr>
          <p:cNvPr id="23" name="文本框 51">
            <a:extLst>
              <a:ext uri="{FF2B5EF4-FFF2-40B4-BE49-F238E27FC236}">
                <a16:creationId xmlns:a16="http://schemas.microsoft.com/office/drawing/2014/main" id="{E23B200E-74E1-7D55-C36E-ADF1B4C2CF51}"/>
              </a:ext>
            </a:extLst>
          </p:cNvPr>
          <p:cNvSpPr txBox="1"/>
          <p:nvPr/>
        </p:nvSpPr>
        <p:spPr>
          <a:xfrm>
            <a:off x="1504822" y="4945641"/>
            <a:ext cx="9209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适用性：</a:t>
            </a:r>
            <a:r>
              <a:rPr lang="zh-CN" altLang="en-US" dirty="0"/>
              <a:t>经过多轮搜索和排序对比，效果强于单</a:t>
            </a:r>
            <a:r>
              <a:rPr lang="en-US" altLang="zh-CN" dirty="0"/>
              <a:t>SPSA</a:t>
            </a:r>
            <a:r>
              <a:rPr lang="zh-CN" altLang="en-US" dirty="0"/>
              <a:t>。不过仿真时间较长，并且无法动态调整增益，仍然在找一个“不变的最优解”。</a:t>
            </a:r>
          </a:p>
        </p:txBody>
      </p:sp>
    </p:spTree>
    <p:extLst>
      <p:ext uri="{BB962C8B-B14F-4D97-AF65-F5344CB8AC3E}">
        <p14:creationId xmlns:p14="http://schemas.microsoft.com/office/powerpoint/2010/main" val="139236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A617D-5F94-3F3A-3579-625C39F5E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>
            <a:extLst>
              <a:ext uri="{FF2B5EF4-FFF2-40B4-BE49-F238E27FC236}">
                <a16:creationId xmlns:a16="http://schemas.microsoft.com/office/drawing/2014/main" id="{D344DCB1-927E-2340-F5B5-B7B2EC162A2C}"/>
              </a:ext>
            </a:extLst>
          </p:cNvPr>
          <p:cNvSpPr txBox="1"/>
          <p:nvPr/>
        </p:nvSpPr>
        <p:spPr>
          <a:xfrm>
            <a:off x="1216163" y="7797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主要成果展示：</a:t>
            </a:r>
          </a:p>
        </p:txBody>
      </p:sp>
      <p:sp>
        <p:nvSpPr>
          <p:cNvPr id="3" name="文本框 23">
            <a:extLst>
              <a:ext uri="{FF2B5EF4-FFF2-40B4-BE49-F238E27FC236}">
                <a16:creationId xmlns:a16="http://schemas.microsoft.com/office/drawing/2014/main" id="{46830FDC-B286-2919-1A95-05A98336D4CC}"/>
              </a:ext>
            </a:extLst>
          </p:cNvPr>
          <p:cNvSpPr txBox="1"/>
          <p:nvPr/>
        </p:nvSpPr>
        <p:spPr>
          <a:xfrm>
            <a:off x="1216163" y="127142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四</a:t>
            </a:r>
            <a:r>
              <a:rPr lang="en-US" altLang="zh-CN" dirty="0">
                <a:solidFill>
                  <a:srgbClr val="002060"/>
                </a:solidFill>
              </a:rPr>
              <a:t>.</a:t>
            </a:r>
            <a:r>
              <a:rPr lang="zh-CN" altLang="en-US" dirty="0">
                <a:solidFill>
                  <a:srgbClr val="002060"/>
                </a:solidFill>
              </a:rPr>
              <a:t>多起点大范围参数优化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CD605EE2-F1A5-FD2C-E080-5D801827AAF7}"/>
              </a:ext>
            </a:extLst>
          </p:cNvPr>
          <p:cNvSpPr txBox="1"/>
          <p:nvPr/>
        </p:nvSpPr>
        <p:spPr>
          <a:xfrm>
            <a:off x="1370679" y="1791241"/>
            <a:ext cx="8939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效果对比：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Spsa:</a:t>
            </a:r>
            <a:r>
              <a:rPr lang="en-US" altLang="zh-CN" dirty="0"/>
              <a:t>60 iterations    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Global-</a:t>
            </a:r>
            <a:r>
              <a:rPr lang="en-US" altLang="zh-CN" dirty="0" err="1">
                <a:solidFill>
                  <a:srgbClr val="002060"/>
                </a:solidFill>
              </a:rPr>
              <a:t>Spsa</a:t>
            </a:r>
            <a:r>
              <a:rPr lang="en-US" altLang="zh-CN" dirty="0">
                <a:solidFill>
                  <a:srgbClr val="002060"/>
                </a:solidFill>
              </a:rPr>
              <a:t>: </a:t>
            </a:r>
            <a:r>
              <a:rPr lang="en-US" altLang="zh-CN" dirty="0"/>
              <a:t>48seeds</a:t>
            </a:r>
            <a:r>
              <a:rPr lang="zh-CN" altLang="en-US" dirty="0"/>
              <a:t>→</a:t>
            </a:r>
            <a:r>
              <a:rPr lang="en-US" altLang="zh-CN" dirty="0"/>
              <a:t>Top-4</a:t>
            </a:r>
            <a:r>
              <a:rPr lang="zh-CN" altLang="en-US" dirty="0"/>
              <a:t> →</a:t>
            </a:r>
            <a:r>
              <a:rPr lang="en-US" altLang="zh-CN" dirty="0"/>
              <a:t>30iterations SPSA</a:t>
            </a:r>
            <a:r>
              <a:rPr lang="zh-CN" altLang="en-US" dirty="0"/>
              <a:t> →</a:t>
            </a:r>
            <a:r>
              <a:rPr lang="en-US" altLang="zh-CN" dirty="0"/>
              <a:t>Top-1</a:t>
            </a:r>
            <a:r>
              <a:rPr lang="zh-CN" altLang="en-US" dirty="0"/>
              <a:t> → </a:t>
            </a:r>
            <a:r>
              <a:rPr lang="en-US" altLang="zh-CN" dirty="0"/>
              <a:t>100iterations SPSA</a:t>
            </a:r>
            <a:r>
              <a:rPr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407D59-7261-01D3-8BC2-2825A8E4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57" y="5221152"/>
            <a:ext cx="4219048" cy="8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C346F7-863A-737B-9D80-7A625342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62" y="2702194"/>
            <a:ext cx="3003844" cy="23351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4CC321-9E26-C660-D90D-4C1C28D04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895" y="2712451"/>
            <a:ext cx="3003844" cy="2314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2EAC19-5963-3890-2239-E09A17409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730" y="2687718"/>
            <a:ext cx="3003843" cy="2339398"/>
          </a:xfrm>
          <a:prstGeom prst="rect">
            <a:avLst/>
          </a:prstGeom>
        </p:spPr>
      </p:pic>
      <p:sp>
        <p:nvSpPr>
          <p:cNvPr id="9" name="文本框 20">
            <a:extLst>
              <a:ext uri="{FF2B5EF4-FFF2-40B4-BE49-F238E27FC236}">
                <a16:creationId xmlns:a16="http://schemas.microsoft.com/office/drawing/2014/main" id="{1499A9D5-388C-F62C-82AC-8951C0958871}"/>
              </a:ext>
            </a:extLst>
          </p:cNvPr>
          <p:cNvSpPr txBox="1"/>
          <p:nvPr/>
        </p:nvSpPr>
        <p:spPr>
          <a:xfrm>
            <a:off x="5595341" y="5326557"/>
            <a:ext cx="5820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突变峰值基本发生在脚与地面接触时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zh-CN" altLang="en-US" dirty="0">
                <a:solidFill>
                  <a:srgbClr val="002060"/>
                </a:solidFill>
              </a:rPr>
              <a:t>能不能检测行为模式变化→改变控制策略？基础：</a:t>
            </a:r>
            <a:r>
              <a:rPr lang="en-US" altLang="zh-CN" dirty="0">
                <a:solidFill>
                  <a:srgbClr val="002060"/>
                </a:solidFill>
              </a:rPr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1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BF8AF-9575-91BA-6D4D-202D8F7E4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>
            <a:extLst>
              <a:ext uri="{FF2B5EF4-FFF2-40B4-BE49-F238E27FC236}">
                <a16:creationId xmlns:a16="http://schemas.microsoft.com/office/drawing/2014/main" id="{B4A3A44E-561F-B2FC-8FA9-9D55C9FF9527}"/>
              </a:ext>
            </a:extLst>
          </p:cNvPr>
          <p:cNvSpPr txBox="1"/>
          <p:nvPr/>
        </p:nvSpPr>
        <p:spPr>
          <a:xfrm>
            <a:off x="960937" y="11665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主要成果展示：</a:t>
            </a:r>
          </a:p>
        </p:txBody>
      </p:sp>
      <p:sp>
        <p:nvSpPr>
          <p:cNvPr id="3" name="文本框 23">
            <a:extLst>
              <a:ext uri="{FF2B5EF4-FFF2-40B4-BE49-F238E27FC236}">
                <a16:creationId xmlns:a16="http://schemas.microsoft.com/office/drawing/2014/main" id="{27374094-49E8-91FD-6F85-0029E77A1208}"/>
              </a:ext>
            </a:extLst>
          </p:cNvPr>
          <p:cNvSpPr txBox="1"/>
          <p:nvPr/>
        </p:nvSpPr>
        <p:spPr>
          <a:xfrm>
            <a:off x="960937" y="165827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五</a:t>
            </a:r>
            <a:r>
              <a:rPr lang="en-US" altLang="zh-CN" dirty="0">
                <a:solidFill>
                  <a:srgbClr val="002060"/>
                </a:solidFill>
              </a:rPr>
              <a:t>.</a:t>
            </a:r>
            <a:r>
              <a:rPr lang="zh-CN" altLang="en-US" dirty="0">
                <a:solidFill>
                  <a:srgbClr val="002060"/>
                </a:solidFill>
              </a:rPr>
              <a:t>强化学习（</a:t>
            </a:r>
            <a:r>
              <a:rPr lang="en-US" altLang="zh-CN" dirty="0">
                <a:solidFill>
                  <a:srgbClr val="002060"/>
                </a:solidFill>
              </a:rPr>
              <a:t>RL</a:t>
            </a:r>
            <a:r>
              <a:rPr lang="zh-CN" altLang="en-US" dirty="0">
                <a:solidFill>
                  <a:srgbClr val="002060"/>
                </a:solidFill>
              </a:rPr>
              <a:t>）自适应调参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FC10E-AC35-C34B-BEEF-186BE518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11" y="2607731"/>
            <a:ext cx="5342857" cy="352381"/>
          </a:xfrm>
          <a:prstGeom prst="rect">
            <a:avLst/>
          </a:prstGeom>
        </p:spPr>
      </p:pic>
      <p:sp>
        <p:nvSpPr>
          <p:cNvPr id="5" name="文本框 8">
            <a:extLst>
              <a:ext uri="{FF2B5EF4-FFF2-40B4-BE49-F238E27FC236}">
                <a16:creationId xmlns:a16="http://schemas.microsoft.com/office/drawing/2014/main" id="{AA8A032F-EF83-7FBC-41FF-EAC6290E08E8}"/>
              </a:ext>
            </a:extLst>
          </p:cNvPr>
          <p:cNvSpPr txBox="1"/>
          <p:nvPr/>
        </p:nvSpPr>
        <p:spPr>
          <a:xfrm>
            <a:off x="905180" y="2585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奖励函数：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DD414E-6E4B-A820-827A-24456E24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5" y="2977063"/>
            <a:ext cx="5499500" cy="2714377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79F60ABF-7AB6-FE24-532F-BDC9D545EB04}"/>
              </a:ext>
            </a:extLst>
          </p:cNvPr>
          <p:cNvPicPr>
            <a:picLocks noGr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665" y="3391498"/>
            <a:ext cx="5628170" cy="18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1483</Words>
  <Application>Microsoft Office PowerPoint</Application>
  <PresentationFormat>宽屏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靖源 武</dc:creator>
  <cp:lastModifiedBy>靖源 武</cp:lastModifiedBy>
  <cp:revision>5</cp:revision>
  <dcterms:created xsi:type="dcterms:W3CDTF">2025-08-29T04:23:15Z</dcterms:created>
  <dcterms:modified xsi:type="dcterms:W3CDTF">2025-08-29T04:30:11Z</dcterms:modified>
</cp:coreProperties>
</file>