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0" r:id="rId3"/>
    <p:sldId id="262" r:id="rId4"/>
    <p:sldId id="261" r:id="rId5"/>
    <p:sldId id="263" r:id="rId6"/>
    <p:sldId id="264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4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26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4301-ADEE-4A3D-82BD-3D2872510AD6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7E67D-C974-4BB7-B066-4576324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594100" y="798195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62" tIns="42131" rIns="84262" bIns="42131" anchor="b"/>
          <a:lstStyle>
            <a:lvl1pPr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B2B454A-1855-4429-861B-425A4B2244A4}" type="slidenum">
              <a:rPr kumimoji="0" lang="en-US" sz="1100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8</a:t>
            </a:fld>
            <a:endParaRPr kumimoji="0" lang="en-US" sz="1100"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057275" y="630238"/>
            <a:ext cx="4229100" cy="3151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262" tIns="42131" rIns="84262" bIns="42131" anchor="ctr"/>
          <a:lstStyle>
            <a:lvl1pPr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6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1800">
              <a:latin typeface="Verdana" panose="020B0604030504040204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/>
          </p:nvPr>
        </p:nvSpPr>
        <p:spPr>
          <a:xfrm>
            <a:off x="846138" y="3990975"/>
            <a:ext cx="4649787" cy="3781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DD2D98B-4F4D-43C3-9627-CBBE7069C13E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7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14C9B7-FB26-44C2-919D-D0C5DCE9B54C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57275" y="630238"/>
            <a:ext cx="4229100" cy="3151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2000">
              <a:latin typeface="Verdana" panose="020B0604030504040204" pitchFamily="34" charset="0"/>
            </a:endParaRPr>
          </a:p>
        </p:txBody>
      </p:sp>
      <p:sp>
        <p:nvSpPr>
          <p:cNvPr id="18435" name="Text Box 3"/>
          <p:cNvSpPr>
            <a:spLocks noGrp="1" noChangeArrowheads="1"/>
          </p:cNvSpPr>
          <p:nvPr>
            <p:ph type="body"/>
          </p:nvPr>
        </p:nvSpPr>
        <p:spPr>
          <a:xfrm>
            <a:off x="846138" y="3990975"/>
            <a:ext cx="4649787" cy="3781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6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594100" y="798195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262" tIns="42131" rIns="84262" bIns="42131" anchor="b"/>
          <a:lstStyle>
            <a:lvl1pPr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CD56E72-63A2-4C97-8107-5D0E43B4DC7C}" type="slidenum">
              <a:rPr kumimoji="0" lang="en-US" sz="1100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10</a:t>
            </a:fld>
            <a:endParaRPr kumimoji="0" lang="en-US" sz="1100">
              <a:latin typeface="Times New Roman" panose="02020603050405020304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057275" y="630238"/>
            <a:ext cx="4229100" cy="3151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262" tIns="42131" rIns="84262" bIns="42131" anchor="ctr"/>
          <a:lstStyle>
            <a:lvl1pPr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429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429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63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1800">
              <a:latin typeface="Verdana" panose="020B060403050404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/>
          </p:nvPr>
        </p:nvSpPr>
        <p:spPr>
          <a:xfrm>
            <a:off x="846138" y="3990975"/>
            <a:ext cx="4649787" cy="3781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0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2000">
              <a:latin typeface="Verdana" panose="020B0604030504040204" pitchFamily="34" charset="0"/>
            </a:endParaRPr>
          </a:p>
        </p:txBody>
      </p:sp>
      <p:sp>
        <p:nvSpPr>
          <p:cNvPr id="8195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8196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2F06C9-70C9-4394-A4D9-C83C6C880805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2000">
              <a:latin typeface="Verdana" panose="020B0604030504040204" pitchFamily="34" charset="0"/>
            </a:endParaRPr>
          </a:p>
        </p:txBody>
      </p:sp>
      <p:sp>
        <p:nvSpPr>
          <p:cNvPr id="1024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4D1651-3017-4B7D-9B87-C9656CDD92A8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8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2000">
              <a:latin typeface="Verdana" panose="020B0604030504040204" pitchFamily="34" charset="0"/>
            </a:endParaRPr>
          </a:p>
        </p:txBody>
      </p:sp>
      <p:sp>
        <p:nvSpPr>
          <p:cNvPr id="13315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5C83A7-4423-4CD0-9A03-45F754CB4F44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9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2000">
              <a:latin typeface="Verdana" panose="020B0604030504040204" pitchFamily="34" charset="0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638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ABB84D-E486-4F42-8555-7DD74A268737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6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7E12B1-DB50-4844-876C-38534FD311CF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1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sz="2000">
              <a:latin typeface="Verdana" panose="020B0604030504040204" pitchFamily="34" charset="0"/>
            </a:endParaRPr>
          </a:p>
        </p:txBody>
      </p:sp>
      <p:sp>
        <p:nvSpPr>
          <p:cNvPr id="21507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EAF5D6-7BAF-4947-81A0-0AA9150698EF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7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1D9150-16F9-4CD7-BFEC-F1E47EC17A9A}" type="datetime1">
              <a:rPr kumimoji="0" 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9/29/2018</a:t>
            </a:fld>
            <a:endParaRPr kumimoji="0"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5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1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0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8FF6-8AC1-4F9C-B12D-BD39AAFD42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0D62-F614-407F-B9AD-7962E841F7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9939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9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nford.edu/~pgbovine/what-is-computer-science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634532" y="2468843"/>
            <a:ext cx="9144000" cy="937549"/>
          </a:xfrm>
        </p:spPr>
        <p:txBody>
          <a:bodyPr/>
          <a:lstStyle/>
          <a:p>
            <a:pPr eaLnBrk="1" hangingPunct="1"/>
            <a:r>
              <a:rPr lang="en-US" dirty="0" smtClean="0"/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34532" y="3476737"/>
            <a:ext cx="9144000" cy="62299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 dirty="0" smtClean="0"/>
              <a:t>Chapter </a:t>
            </a:r>
            <a:r>
              <a:rPr lang="en-US" sz="3600" dirty="0" smtClean="0"/>
              <a:t>1: Introduction to Python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266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39738"/>
            <a:ext cx="8229600" cy="703262"/>
          </a:xfrm>
        </p:spPr>
        <p:txBody>
          <a:bodyPr/>
          <a:lstStyle/>
          <a:p>
            <a:pPr eaLnBrk="1" hangingPunct="1"/>
            <a:r>
              <a:rPr lang="en-GB" sz="4000"/>
              <a:t>Strings</a:t>
            </a:r>
            <a:endParaRPr lang="en-US" sz="4000"/>
          </a:p>
        </p:txBody>
      </p:sp>
      <p:sp>
        <p:nvSpPr>
          <p:cNvPr id="35533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838200" y="1337912"/>
            <a:ext cx="10515600" cy="483905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b="1" dirty="0" smtClean="0"/>
              <a:t>string</a:t>
            </a:r>
            <a:r>
              <a:rPr lang="en-GB" dirty="0" smtClean="0"/>
              <a:t>: A sequence of characters to be printed.</a:t>
            </a:r>
          </a:p>
          <a:p>
            <a:pPr lvl="1" eaLnBrk="1" hangingPunct="1"/>
            <a:r>
              <a:rPr lang="en-GB" dirty="0" smtClean="0"/>
              <a:t>Starts and ends with a </a:t>
            </a:r>
            <a:r>
              <a:rPr lang="en-GB" dirty="0" smtClean="0">
                <a:latin typeface="Courier New" panose="02070309020205020404" pitchFamily="49" charset="0"/>
              </a:rPr>
              <a:t>"</a:t>
            </a:r>
            <a:r>
              <a:rPr lang="en-GB" dirty="0" smtClean="0"/>
              <a:t> quote </a:t>
            </a:r>
            <a:r>
              <a:rPr lang="en-GB" dirty="0" smtClean="0">
                <a:latin typeface="Courier New" panose="02070309020205020404" pitchFamily="49" charset="0"/>
              </a:rPr>
              <a:t>"</a:t>
            </a:r>
            <a:r>
              <a:rPr lang="en-GB" dirty="0" smtClean="0"/>
              <a:t> character or a ' quote ' character.</a:t>
            </a:r>
          </a:p>
          <a:p>
            <a:pPr lvl="2"/>
            <a:r>
              <a:rPr lang="en-GB" dirty="0" smtClean="0"/>
              <a:t>The quotes do not appear in the output.</a:t>
            </a:r>
          </a:p>
          <a:p>
            <a:pPr lvl="1" eaLnBrk="1" hangingPunct="1"/>
            <a:endParaRPr lang="en-GB" sz="800" dirty="0"/>
          </a:p>
          <a:p>
            <a:pPr lvl="1" eaLnBrk="1" hangingPunct="1"/>
            <a:r>
              <a:rPr lang="en-GB" dirty="0" smtClean="0"/>
              <a:t>Examples:</a:t>
            </a:r>
            <a:br>
              <a:rPr lang="en-GB" dirty="0" smtClean="0"/>
            </a:br>
            <a:r>
              <a:rPr lang="en-GB" sz="800" dirty="0"/>
              <a:t/>
            </a:r>
            <a:br>
              <a:rPr lang="en-GB" sz="800" dirty="0"/>
            </a:br>
            <a:r>
              <a:rPr lang="en-GB" dirty="0" smtClean="0">
                <a:latin typeface="Courier New" panose="02070309020205020404" pitchFamily="49" charset="0"/>
              </a:rPr>
              <a:t>"hello"</a:t>
            </a:r>
            <a:br>
              <a:rPr lang="en-GB" dirty="0" smtClean="0">
                <a:latin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</a:rPr>
              <a:t>"This is a string.  It's very long!"</a:t>
            </a:r>
            <a:br>
              <a:rPr lang="en-GB" dirty="0" smtClean="0">
                <a:latin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</a:rPr>
              <a:t>'Here is "another" with quotes in'</a:t>
            </a:r>
            <a:br>
              <a:rPr lang="en-GB" dirty="0" smtClean="0">
                <a:latin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</a:rPr>
              <a:t>"""I can span multiple lines</a:t>
            </a:r>
            <a:br>
              <a:rPr lang="en-GB" dirty="0" smtClean="0">
                <a:latin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</a:rPr>
              <a:t>because I'm surrounded by 3 quotes""" 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GB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dirty="0" smtClean="0"/>
              <a:t>Restrictions:</a:t>
            </a:r>
          </a:p>
          <a:p>
            <a:pPr lvl="1">
              <a:spcBef>
                <a:spcPts val="600"/>
              </a:spcBef>
            </a:pPr>
            <a:r>
              <a:rPr lang="en-GB" dirty="0" smtClean="0"/>
              <a:t>Strings surrounded by " " or ' ' may not span multiple lines</a:t>
            </a:r>
            <a:br>
              <a:rPr lang="en-GB" dirty="0" smtClean="0"/>
            </a:br>
            <a:r>
              <a:rPr lang="en-GB" sz="700" dirty="0"/>
              <a:t/>
            </a:r>
            <a:br>
              <a:rPr lang="en-GB" sz="700" dirty="0"/>
            </a:br>
            <a:r>
              <a:rPr lang="en-GB" sz="1800" dirty="0">
                <a:solidFill>
                  <a:srgbClr val="800000"/>
                </a:solidFill>
                <a:latin typeface="Courier New" panose="02070309020205020404" pitchFamily="49" charset="0"/>
              </a:rPr>
              <a:t>"This is not</a:t>
            </a:r>
            <a:br>
              <a:rPr lang="en-GB" sz="1800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sz="1800" dirty="0">
                <a:solidFill>
                  <a:srgbClr val="800000"/>
                </a:solidFill>
                <a:latin typeface="Courier New" panose="02070309020205020404" pitchFamily="49" charset="0"/>
              </a:rPr>
              <a:t>a legal String."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dirty="0" smtClean="0"/>
              <a:t>Strings surrounded by " " may not contain a </a:t>
            </a:r>
            <a:r>
              <a:rPr lang="en-GB" dirty="0" smtClean="0">
                <a:latin typeface="Courier New" panose="02070309020205020404" pitchFamily="49" charset="0"/>
              </a:rPr>
              <a:t>"</a:t>
            </a:r>
            <a:r>
              <a:rPr lang="en-GB" dirty="0" smtClean="0"/>
              <a:t> character.</a:t>
            </a:r>
            <a:br>
              <a:rPr lang="en-GB" dirty="0" smtClean="0"/>
            </a:br>
            <a:r>
              <a:rPr lang="en-GB" sz="700" dirty="0"/>
              <a:t/>
            </a:r>
            <a:br>
              <a:rPr lang="en-GB" sz="700" dirty="0"/>
            </a:br>
            <a:r>
              <a:rPr lang="en-GB" sz="1800" dirty="0">
                <a:solidFill>
                  <a:srgbClr val="800000"/>
                </a:solidFill>
                <a:latin typeface="Courier New" panose="02070309020205020404" pitchFamily="49" charset="0"/>
              </a:rPr>
              <a:t>"This is not a "legal" String either</a:t>
            </a:r>
            <a:r>
              <a:rPr lang="en-GB" sz="18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."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GB" sz="1800" dirty="0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GB" dirty="0" smtClean="0"/>
              <a:t>Strings surrounded by ' ' may not contain a </a:t>
            </a:r>
            <a:r>
              <a:rPr lang="en-GB" dirty="0" smtClean="0">
                <a:latin typeface="Courier New" panose="02070309020205020404" pitchFamily="49" charset="0"/>
              </a:rPr>
              <a:t>'</a:t>
            </a:r>
            <a:r>
              <a:rPr lang="en-GB" dirty="0" smtClean="0"/>
              <a:t> character.</a:t>
            </a:r>
            <a:br>
              <a:rPr lang="en-GB" dirty="0" smtClean="0"/>
            </a:br>
            <a:r>
              <a:rPr lang="en-GB" sz="700" dirty="0" smtClean="0"/>
              <a:t/>
            </a:r>
            <a:br>
              <a:rPr lang="en-GB" sz="700" dirty="0" smtClean="0"/>
            </a:br>
            <a:r>
              <a:rPr lang="en-GB" sz="18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'This is not a 'legal' String either.'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60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39738"/>
            <a:ext cx="8229600" cy="703262"/>
          </a:xfrm>
        </p:spPr>
        <p:txBody>
          <a:bodyPr/>
          <a:lstStyle/>
          <a:p>
            <a:pPr eaLnBrk="1" hangingPunct="1"/>
            <a:r>
              <a:rPr lang="en-US" sz="4000"/>
              <a:t>Escape sequences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GB" b="1" dirty="0" smtClean="0"/>
              <a:t>escape sequence</a:t>
            </a:r>
            <a:r>
              <a:rPr lang="en-GB" dirty="0" smtClean="0"/>
              <a:t>: A special sequence of characters used to represent certain special characters in a string.</a:t>
            </a:r>
            <a:br>
              <a:rPr lang="en-GB" dirty="0" smtClean="0"/>
            </a:br>
            <a:endParaRPr lang="en-GB" sz="800" dirty="0"/>
          </a:p>
          <a:p>
            <a:pPr lvl="1">
              <a:buNone/>
            </a:pPr>
            <a:r>
              <a:rPr lang="en-GB" dirty="0" smtClean="0">
                <a:latin typeface="Courier New" panose="02070309020205020404" pitchFamily="49" charset="0"/>
              </a:rPr>
              <a:t>	\t   </a:t>
            </a:r>
            <a:r>
              <a:rPr lang="en-GB" dirty="0" smtClean="0"/>
              <a:t>tab character</a:t>
            </a:r>
          </a:p>
          <a:p>
            <a:pPr lvl="1">
              <a:buNone/>
            </a:pPr>
            <a:r>
              <a:rPr lang="en-GB" dirty="0" smtClean="0">
                <a:latin typeface="Courier New" panose="02070309020205020404" pitchFamily="49" charset="0"/>
              </a:rPr>
              <a:t>	\n   </a:t>
            </a:r>
            <a:r>
              <a:rPr lang="en-GB" dirty="0" smtClean="0"/>
              <a:t>new line character</a:t>
            </a:r>
          </a:p>
          <a:p>
            <a:pPr lvl="1">
              <a:buNone/>
            </a:pPr>
            <a:r>
              <a:rPr lang="en-GB" dirty="0" smtClean="0">
                <a:latin typeface="Courier New" panose="02070309020205020404" pitchFamily="49" charset="0"/>
              </a:rPr>
              <a:t>	\"   </a:t>
            </a:r>
            <a:r>
              <a:rPr lang="en-GB" dirty="0" smtClean="0"/>
              <a:t>quotation mark character</a:t>
            </a:r>
          </a:p>
          <a:p>
            <a:pPr lvl="1">
              <a:buNone/>
            </a:pPr>
            <a:r>
              <a:rPr lang="en-GB" dirty="0" smtClean="0">
                <a:latin typeface="Courier New" panose="02070309020205020404" pitchFamily="49" charset="0"/>
              </a:rPr>
              <a:t> \'   </a:t>
            </a:r>
            <a:r>
              <a:rPr lang="en-GB" dirty="0"/>
              <a:t>quotation mark </a:t>
            </a:r>
            <a:r>
              <a:rPr lang="en-GB" dirty="0" smtClean="0"/>
              <a:t>character</a:t>
            </a:r>
          </a:p>
          <a:p>
            <a:pPr lvl="1">
              <a:buNone/>
            </a:pPr>
            <a:r>
              <a:rPr lang="en-GB" dirty="0" smtClean="0">
                <a:latin typeface="Courier New" panose="02070309020205020404" pitchFamily="49" charset="0"/>
              </a:rPr>
              <a:t>	\\   </a:t>
            </a:r>
            <a:r>
              <a:rPr lang="en-GB" dirty="0" smtClean="0"/>
              <a:t>backslash character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Example:</a:t>
            </a:r>
            <a:br>
              <a:rPr lang="en-GB" dirty="0" smtClean="0"/>
            </a:br>
            <a:r>
              <a:rPr lang="en-GB" sz="1800" dirty="0" smtClean="0">
                <a:latin typeface="Courier New" panose="02070309020205020404" pitchFamily="49" charset="0"/>
              </a:rPr>
              <a:t>print("</a:t>
            </a:r>
            <a:r>
              <a:rPr lang="en-GB" sz="1800" b="1" dirty="0" smtClean="0">
                <a:latin typeface="Courier New" panose="02070309020205020404" pitchFamily="49" charset="0"/>
              </a:rPr>
              <a:t>\\</a:t>
            </a:r>
            <a:r>
              <a:rPr lang="en-GB" sz="1800" dirty="0">
                <a:latin typeface="Courier New" panose="02070309020205020404" pitchFamily="49" charset="0"/>
              </a:rPr>
              <a:t>hello</a:t>
            </a:r>
            <a:r>
              <a:rPr lang="en-GB" sz="1800" b="1" dirty="0">
                <a:latin typeface="Courier New" panose="02070309020205020404" pitchFamily="49" charset="0"/>
              </a:rPr>
              <a:t>\n</a:t>
            </a:r>
            <a:r>
              <a:rPr lang="en-GB" sz="1800" dirty="0">
                <a:latin typeface="Courier New" panose="02070309020205020404" pitchFamily="49" charset="0"/>
              </a:rPr>
              <a:t>how</a:t>
            </a:r>
            <a:r>
              <a:rPr lang="en-GB" sz="1800" b="1" dirty="0">
                <a:latin typeface="Courier New" panose="02070309020205020404" pitchFamily="49" charset="0"/>
              </a:rPr>
              <a:t>\t</a:t>
            </a:r>
            <a:r>
              <a:rPr lang="en-GB" sz="1800" dirty="0">
                <a:latin typeface="Courier New" panose="02070309020205020404" pitchFamily="49" charset="0"/>
              </a:rPr>
              <a:t>are </a:t>
            </a:r>
            <a:r>
              <a:rPr lang="en-GB" sz="1800" b="1" dirty="0">
                <a:latin typeface="Courier New" panose="02070309020205020404" pitchFamily="49" charset="0"/>
              </a:rPr>
              <a:t>\"</a:t>
            </a:r>
            <a:r>
              <a:rPr lang="en-GB" sz="1800" dirty="0">
                <a:latin typeface="Courier New" panose="02070309020205020404" pitchFamily="49" charset="0"/>
              </a:rPr>
              <a:t>you</a:t>
            </a:r>
            <a:r>
              <a:rPr lang="en-GB" sz="1800" b="1" dirty="0" smtClean="0">
                <a:latin typeface="Courier New" panose="02070309020205020404" pitchFamily="49" charset="0"/>
              </a:rPr>
              <a:t>\"</a:t>
            </a:r>
            <a:r>
              <a:rPr lang="en-GB" sz="1800" dirty="0" smtClean="0">
                <a:latin typeface="Courier New" panose="02070309020205020404" pitchFamily="49" charset="0"/>
              </a:rPr>
              <a:t>?</a:t>
            </a:r>
            <a:r>
              <a:rPr lang="en-GB" sz="1800" b="1" dirty="0" smtClean="0">
                <a:latin typeface="Courier New" panose="02070309020205020404" pitchFamily="49" charset="0"/>
              </a:rPr>
              <a:t>\\\\</a:t>
            </a:r>
            <a:r>
              <a:rPr lang="en-GB" sz="1800" dirty="0" smtClean="0">
                <a:latin typeface="Courier New" panose="02070309020205020404" pitchFamily="49" charset="0"/>
              </a:rPr>
              <a:t>")</a:t>
            </a:r>
            <a:r>
              <a:rPr lang="en-GB" sz="1800" dirty="0">
                <a:latin typeface="Courier New" panose="02070309020205020404" pitchFamily="49" charset="0"/>
              </a:rPr>
              <a:t/>
            </a:r>
            <a:br>
              <a:rPr lang="en-GB" sz="1800" dirty="0">
                <a:latin typeface="Courier New" panose="02070309020205020404" pitchFamily="49" charset="0"/>
              </a:rPr>
            </a:br>
            <a:endParaRPr lang="en-GB" sz="800" dirty="0">
              <a:latin typeface="Courier New" panose="02070309020205020404" pitchFamily="49" charset="0"/>
            </a:endParaRPr>
          </a:p>
          <a:p>
            <a:pPr lvl="1"/>
            <a:r>
              <a:rPr lang="en-GB" dirty="0" smtClean="0"/>
              <a:t>Output:</a:t>
            </a:r>
            <a:br>
              <a:rPr lang="en-GB" dirty="0" smtClean="0"/>
            </a:br>
            <a:r>
              <a:rPr lang="en-GB" dirty="0" smtClean="0">
                <a:latin typeface="Courier New" panose="02070309020205020404" pitchFamily="49" charset="0"/>
              </a:rPr>
              <a:t>\hello</a:t>
            </a:r>
            <a:br>
              <a:rPr lang="en-GB" dirty="0" smtClean="0">
                <a:latin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</a:rPr>
              <a:t>how	are "you"?\\</a:t>
            </a:r>
            <a:endParaRPr 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56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 smtClean="0"/>
              <a:t>What is the output of the following </a:t>
            </a: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statements?</a:t>
            </a:r>
          </a:p>
          <a:p>
            <a:pPr lvl="1">
              <a:lnSpc>
                <a:spcPct val="120000"/>
              </a:lnSpc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print("\ta\</a:t>
            </a:r>
            <a:r>
              <a:rPr lang="en-GB" dirty="0" err="1" smtClean="0">
                <a:latin typeface="Courier New" panose="02070309020205020404" pitchFamily="49" charset="0"/>
              </a:rPr>
              <a:t>tb</a:t>
            </a:r>
            <a:r>
              <a:rPr lang="en-GB" dirty="0" smtClean="0">
                <a:latin typeface="Courier New" panose="02070309020205020404" pitchFamily="49" charset="0"/>
              </a:rPr>
              <a:t>\</a:t>
            </a:r>
            <a:r>
              <a:rPr lang="en-GB" dirty="0" err="1" smtClean="0">
                <a:latin typeface="Courier New" panose="02070309020205020404" pitchFamily="49" charset="0"/>
              </a:rPr>
              <a:t>tc</a:t>
            </a:r>
            <a:r>
              <a:rPr lang="en-GB" dirty="0" smtClean="0">
                <a:latin typeface="Courier New" panose="02070309020205020404" pitchFamily="49" charset="0"/>
              </a:rPr>
              <a:t>")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print("\\\\")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print("'")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print("\"\"\"")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print("C:\nin\the downward spiral")</a:t>
            </a:r>
          </a:p>
          <a:p>
            <a:pPr lvl="1">
              <a:buNone/>
            </a:pPr>
            <a:endParaRPr lang="en-GB" dirty="0" smtClean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GB" dirty="0" smtClean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en-GB" dirty="0" smtClean="0"/>
              <a:t>Write a </a:t>
            </a: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 to produce this output:</a:t>
            </a:r>
          </a:p>
          <a:p>
            <a:pPr lvl="1">
              <a:lnSpc>
                <a:spcPct val="80000"/>
              </a:lnSpc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/ \ // \\ /// \\\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1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Answers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 smtClean="0"/>
              <a:t>Output of each </a:t>
            </a: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statement:</a:t>
            </a:r>
          </a:p>
          <a:p>
            <a:pPr lvl="1">
              <a:lnSpc>
                <a:spcPct val="80000"/>
              </a:lnSpc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       a       b       c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\\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'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"""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C:</a:t>
            </a: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in      he downward spiral</a:t>
            </a:r>
          </a:p>
          <a:p>
            <a:pPr lvl="1">
              <a:lnSpc>
                <a:spcPct val="80000"/>
              </a:lnSpc>
              <a:buNone/>
            </a:pPr>
            <a:endParaRPr lang="en-GB" dirty="0" smtClean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GB" dirty="0" smtClean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 to produce the line of output:</a:t>
            </a:r>
          </a:p>
          <a:p>
            <a:pPr lvl="1">
              <a:lnSpc>
                <a:spcPct val="80000"/>
              </a:lnSpc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GB" dirty="0" smtClean="0">
                <a:latin typeface="Courier New" panose="02070309020205020404" pitchFamily="49" charset="0"/>
              </a:rPr>
              <a:t>print("/ \\ // \\\\ /// \\\\\\")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3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 smtClean="0"/>
              <a:t>What </a:t>
            </a: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statements will generate this output?</a:t>
            </a:r>
          </a:p>
          <a:p>
            <a:pPr lvl="1">
              <a:lnSpc>
                <a:spcPct val="80000"/>
              </a:lnSpc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This quote is from </a:t>
            </a: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Irish poet Oscar Wilde:</a:t>
            </a:r>
          </a:p>
          <a:p>
            <a:pPr lvl="1">
              <a:lnSpc>
                <a:spcPct val="70000"/>
              </a:lnSpc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</a:rPr>
              <a:t>Music makes one feel so romantic</a:t>
            </a:r>
            <a:endParaRPr lang="en-GB" sz="1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- at least it always gets on one's nerves –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which is the same thing nowadays.</a:t>
            </a:r>
            <a:r>
              <a:rPr lang="en-GB" sz="1800" dirty="0">
                <a:latin typeface="Courier New" panose="02070309020205020404" pitchFamily="49" charset="0"/>
              </a:rPr>
              <a:t>"</a:t>
            </a:r>
          </a:p>
          <a:p>
            <a:pPr lvl="1">
              <a:lnSpc>
                <a:spcPct val="60000"/>
              </a:lnSpc>
              <a:buNone/>
            </a:pPr>
            <a:endParaRPr lang="en-GB" dirty="0" smtClean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en-GB" dirty="0" smtClean="0"/>
              <a:t>What </a:t>
            </a: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statements will generate this output?</a:t>
            </a:r>
          </a:p>
          <a:p>
            <a:pPr lvl="1">
              <a:lnSpc>
                <a:spcPct val="80000"/>
              </a:lnSpc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A "quoted" String is</a:t>
            </a: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'much' better if you learn</a:t>
            </a: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the rules of "escape sequences."</a:t>
            </a:r>
          </a:p>
          <a:p>
            <a:pPr lvl="1">
              <a:lnSpc>
                <a:spcPct val="70000"/>
              </a:lnSpc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Also, "" represents an empty String.</a:t>
            </a: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Don't forget: use \" instead of " !</a:t>
            </a:r>
          </a:p>
          <a:p>
            <a:pPr lvl="1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'' is not the same as "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0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Answers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statements to generate the output: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print("</a:t>
            </a:r>
            <a:r>
              <a:rPr lang="en-US" sz="1600" dirty="0">
                <a:latin typeface="Courier New" panose="02070309020205020404" pitchFamily="49" charset="0"/>
              </a:rPr>
              <a:t>This quote is from</a:t>
            </a:r>
            <a:r>
              <a:rPr lang="en-US" sz="1600" dirty="0" smtClean="0">
                <a:latin typeface="Courier New" panose="02070309020205020404" pitchFamily="49" charset="0"/>
              </a:rPr>
              <a:t>")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print("</a:t>
            </a:r>
            <a:r>
              <a:rPr lang="en-US" sz="1600" dirty="0">
                <a:latin typeface="Courier New" panose="02070309020205020404" pitchFamily="49" charset="0"/>
              </a:rPr>
              <a:t>Irish poet Oscar Wilde:</a:t>
            </a:r>
            <a:r>
              <a:rPr lang="ja-JP" altLang="en-US" sz="1600" dirty="0">
                <a:latin typeface="Courier New" panose="02070309020205020404" pitchFamily="49" charset="0"/>
              </a:rPr>
              <a:t>”</a:t>
            </a:r>
            <a:r>
              <a:rPr lang="en-US" altLang="ja-JP" sz="1600" dirty="0" smtClean="0">
                <a:latin typeface="Courier New" panose="02070309020205020404" pitchFamily="49" charset="0"/>
              </a:rPr>
              <a:t>)</a:t>
            </a:r>
            <a:endParaRPr lang="en-US" altLang="ja-JP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print()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print("\"</a:t>
            </a:r>
            <a:r>
              <a:rPr lang="en-US" sz="1600" dirty="0">
                <a:latin typeface="Courier New" panose="02070309020205020404" pitchFamily="49" charset="0"/>
              </a:rPr>
              <a:t>Music makes one feel so romantic</a:t>
            </a:r>
            <a:r>
              <a:rPr lang="en-US" sz="1600" dirty="0" smtClean="0">
                <a:latin typeface="Courier New" panose="02070309020205020404" pitchFamily="49" charset="0"/>
              </a:rPr>
              <a:t>")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print("- </a:t>
            </a:r>
            <a:r>
              <a:rPr lang="en-US" sz="1600" dirty="0">
                <a:latin typeface="Courier New" panose="02070309020205020404" pitchFamily="49" charset="0"/>
              </a:rPr>
              <a:t>at least it always gets on one's nerves </a:t>
            </a:r>
            <a:r>
              <a:rPr lang="en-US" sz="1600" dirty="0" smtClean="0">
                <a:latin typeface="Courier New" panose="02070309020205020404" pitchFamily="49" charset="0"/>
              </a:rPr>
              <a:t>-")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print("</a:t>
            </a:r>
            <a:r>
              <a:rPr lang="en-US" sz="1600" dirty="0">
                <a:latin typeface="Courier New" panose="02070309020205020404" pitchFamily="49" charset="0"/>
              </a:rPr>
              <a:t>which is the same thing nowadays</a:t>
            </a:r>
            <a:r>
              <a:rPr lang="en-US" sz="1600" dirty="0" smtClean="0">
                <a:latin typeface="Courier New" panose="02070309020205020404" pitchFamily="49" charset="0"/>
              </a:rPr>
              <a:t>.\"")</a:t>
            </a:r>
            <a:endParaRPr lang="en-GB" sz="1600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statements to generate the output:</a:t>
            </a:r>
          </a:p>
          <a:p>
            <a:pPr lvl="1">
              <a:lnSpc>
                <a:spcPct val="80000"/>
              </a:lnSpc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print("</a:t>
            </a:r>
            <a:r>
              <a:rPr lang="en-GB" sz="1700" dirty="0">
                <a:latin typeface="Courier New" panose="02070309020205020404" pitchFamily="49" charset="0"/>
              </a:rPr>
              <a:t>A \"quoted\" String is</a:t>
            </a:r>
            <a:r>
              <a:rPr lang="en-GB" sz="1700" dirty="0" smtClean="0">
                <a:latin typeface="Courier New" panose="02070309020205020404" pitchFamily="49" charset="0"/>
              </a:rPr>
              <a:t>")</a:t>
            </a:r>
            <a:endParaRPr lang="en-GB" sz="1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print("</a:t>
            </a:r>
            <a:r>
              <a:rPr lang="en-GB" sz="1700" dirty="0">
                <a:latin typeface="Courier New" panose="02070309020205020404" pitchFamily="49" charset="0"/>
              </a:rPr>
              <a:t>'much' better if you learn</a:t>
            </a:r>
            <a:r>
              <a:rPr lang="en-GB" sz="1700" dirty="0" smtClean="0">
                <a:latin typeface="Courier New" panose="02070309020205020404" pitchFamily="49" charset="0"/>
              </a:rPr>
              <a:t>")</a:t>
            </a:r>
            <a:endParaRPr lang="en-GB" sz="1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print("</a:t>
            </a:r>
            <a:r>
              <a:rPr lang="en-GB" sz="1700" dirty="0">
                <a:latin typeface="Courier New" panose="02070309020205020404" pitchFamily="49" charset="0"/>
              </a:rPr>
              <a:t>the rules of \"escape sequences</a:t>
            </a:r>
            <a:r>
              <a:rPr lang="en-GB" sz="1700" dirty="0" smtClean="0">
                <a:latin typeface="Courier New" panose="02070309020205020404" pitchFamily="49" charset="0"/>
              </a:rPr>
              <a:t>.\"")</a:t>
            </a:r>
            <a:endParaRPr lang="en-GB" sz="1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print()</a:t>
            </a:r>
            <a:endParaRPr lang="en-GB" sz="1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print("</a:t>
            </a:r>
            <a:r>
              <a:rPr lang="en-GB" sz="1700" dirty="0">
                <a:latin typeface="Courier New" panose="02070309020205020404" pitchFamily="49" charset="0"/>
              </a:rPr>
              <a:t>Also, \"\" represents an empty String</a:t>
            </a:r>
            <a:r>
              <a:rPr lang="en-GB" sz="1700" dirty="0" smtClean="0">
                <a:latin typeface="Courier New" panose="02070309020205020404" pitchFamily="49" charset="0"/>
              </a:rPr>
              <a:t>.")</a:t>
            </a:r>
            <a:endParaRPr lang="en-GB" sz="1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print("</a:t>
            </a:r>
            <a:r>
              <a:rPr lang="en-GB" sz="1700" dirty="0">
                <a:latin typeface="Courier New" panose="02070309020205020404" pitchFamily="49" charset="0"/>
              </a:rPr>
              <a:t>Don't forget: use \\\" instead of \" </a:t>
            </a:r>
            <a:r>
              <a:rPr lang="en-GB" sz="1700" dirty="0" smtClean="0">
                <a:latin typeface="Courier New" panose="02070309020205020404" pitchFamily="49" charset="0"/>
              </a:rPr>
              <a:t>!")</a:t>
            </a:r>
            <a:endParaRPr lang="en-GB" sz="1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print("'' </a:t>
            </a:r>
            <a:r>
              <a:rPr lang="en-GB" sz="1700" dirty="0">
                <a:latin typeface="Courier New" panose="02070309020205020404" pitchFamily="49" charset="0"/>
              </a:rPr>
              <a:t>is not the same as </a:t>
            </a:r>
            <a:r>
              <a:rPr lang="en-GB" sz="1700" dirty="0" smtClean="0">
                <a:latin typeface="Courier New" panose="02070309020205020404" pitchFamily="49" charset="0"/>
              </a:rPr>
              <a:t>\"")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689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 smtClean="0">
                <a:solidFill>
                  <a:schemeClr val="tx2"/>
                </a:solidFill>
              </a:rPr>
              <a:t>Creating a Python Program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007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Python Program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62" y="1848416"/>
            <a:ext cx="8990476" cy="4165079"/>
          </a:xfrm>
        </p:spPr>
      </p:pic>
    </p:spTree>
    <p:extLst>
      <p:ext uri="{BB962C8B-B14F-4D97-AF65-F5344CB8AC3E}">
        <p14:creationId xmlns:p14="http://schemas.microsoft.com/office/powerpoint/2010/main" val="21667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Python Program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63" y="1459576"/>
            <a:ext cx="8990476" cy="245194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62" y="4230103"/>
            <a:ext cx="8977777" cy="24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789" y="3860771"/>
            <a:ext cx="474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Run -&gt; Run Module is selected: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Comments</a:t>
            </a:r>
            <a:endParaRPr lang="en-US" smtClean="0"/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comment</a:t>
            </a:r>
            <a:r>
              <a:rPr lang="en-GB" dirty="0" smtClean="0"/>
              <a:t>: A note written in source code by the programmer to describe or clarify the code.</a:t>
            </a:r>
          </a:p>
          <a:p>
            <a:pPr lvl="1" eaLnBrk="1" hangingPunct="1"/>
            <a:r>
              <a:rPr lang="en-GB" dirty="0" smtClean="0"/>
              <a:t>Comments are not executed when your program runs.</a:t>
            </a:r>
          </a:p>
          <a:p>
            <a:pPr lvl="1" eaLnBrk="1" hangingPunct="1"/>
            <a:endParaRPr lang="en-GB" sz="800" dirty="0"/>
          </a:p>
          <a:p>
            <a:pPr eaLnBrk="1" hangingPunct="1"/>
            <a:r>
              <a:rPr lang="en-GB" dirty="0" smtClean="0"/>
              <a:t>Syntax: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sz="2000" dirty="0"/>
              <a:t>	</a:t>
            </a:r>
            <a:r>
              <a:rPr lang="en-GB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#</a:t>
            </a:r>
            <a:r>
              <a:rPr lang="en-GB" sz="2000" dirty="0" smtClean="0">
                <a:latin typeface="Courier New" panose="02070309020205020404" pitchFamily="49" charset="0"/>
              </a:rPr>
              <a:t> </a:t>
            </a:r>
            <a:r>
              <a:rPr lang="en-GB" sz="2000" b="1" dirty="0"/>
              <a:t>comment </a:t>
            </a:r>
            <a:r>
              <a:rPr lang="en-GB" sz="2000" b="1" dirty="0" smtClean="0"/>
              <a:t>text</a:t>
            </a:r>
            <a:r>
              <a:rPr lang="en-GB" sz="2000" b="1" dirty="0"/>
              <a:t/>
            </a:r>
            <a:br>
              <a:rPr lang="en-GB" sz="2000" b="1" dirty="0"/>
            </a:br>
            <a:r>
              <a:rPr lang="en-GB" sz="2000" b="1" i="1" dirty="0"/>
              <a:t>	</a:t>
            </a:r>
            <a:r>
              <a:rPr lang="en-GB" sz="800" dirty="0"/>
              <a:t>	</a:t>
            </a:r>
          </a:p>
          <a:p>
            <a:pPr eaLnBrk="1" hangingPunct="1"/>
            <a:r>
              <a:rPr lang="en-GB" dirty="0" smtClean="0"/>
              <a:t>Examples: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GB" b="1" dirty="0">
                <a:solidFill>
                  <a:srgbClr val="006666"/>
                </a:solidFill>
                <a:latin typeface="Courier New" panose="02070309020205020404" pitchFamily="49" charset="0"/>
              </a:rPr>
              <a:t>#</a:t>
            </a:r>
            <a:r>
              <a:rPr lang="en-GB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 This is a one-line comment.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GB" sz="800" b="1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GB" b="1" dirty="0">
                <a:solidFill>
                  <a:srgbClr val="006666"/>
                </a:solidFill>
                <a:latin typeface="Courier New" panose="02070309020205020404" pitchFamily="49" charset="0"/>
              </a:rPr>
              <a:t>#</a:t>
            </a:r>
            <a:r>
              <a:rPr lang="en-GB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 This is a very long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GB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# multi-line comment. </a:t>
            </a:r>
          </a:p>
        </p:txBody>
      </p:sp>
    </p:spTree>
    <p:extLst>
      <p:ext uri="{BB962C8B-B14F-4D97-AF65-F5344CB8AC3E}">
        <p14:creationId xmlns:p14="http://schemas.microsoft.com/office/powerpoint/2010/main" val="63667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Science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CS is about PROCESS – describing how to accomplish tasks</a:t>
            </a:r>
          </a:p>
          <a:p>
            <a:pPr lvl="1"/>
            <a:r>
              <a:rPr lang="en-US" smtClean="0"/>
              <a:t>"efficiently implementing automated abstractions" (</a:t>
            </a:r>
            <a:r>
              <a:rPr lang="en-US" smtClean="0">
                <a:hlinkClick r:id="rId2"/>
              </a:rPr>
              <a:t>Philip Guo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Computers are a tool</a:t>
            </a:r>
          </a:p>
          <a:p>
            <a:pPr lvl="1"/>
            <a:r>
              <a:rPr lang="en-US" smtClean="0"/>
              <a:t>Currently the best implementation platform</a:t>
            </a:r>
          </a:p>
          <a:p>
            <a:pPr lvl="1"/>
            <a:r>
              <a:rPr lang="en-US" smtClean="0"/>
              <a:t>What kinds of problems can they solve?</a:t>
            </a:r>
          </a:p>
          <a:p>
            <a:pPr lvl="1"/>
            <a:r>
              <a:rPr lang="en-US" smtClean="0"/>
              <a:t>How can they be made faster, cheaper, more efficient…?</a:t>
            </a:r>
          </a:p>
          <a:p>
            <a:endParaRPr lang="en-US" smtClean="0"/>
          </a:p>
          <a:p>
            <a:r>
              <a:rPr lang="en-US" smtClean="0"/>
              <a:t>Science?</a:t>
            </a:r>
          </a:p>
          <a:p>
            <a:pPr lvl="1"/>
            <a:r>
              <a:rPr lang="en-US" smtClean="0"/>
              <a:t>More like engineering, art, magic…</a:t>
            </a:r>
          </a:p>
          <a:p>
            <a:pPr lvl="1"/>
            <a:r>
              <a:rPr lang="en-US" smtClean="0"/>
              <a:t>Hypothesis creation, testing, refinement important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smtClean="0"/>
          </a:p>
          <a:p>
            <a:r>
              <a:rPr lang="en-US" smtClean="0"/>
              <a:t>CS is still a young field finding itself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80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Comments example</a:t>
            </a:r>
            <a:endParaRPr lang="en-US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#</a:t>
            </a: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Suzy Student</a:t>
            </a: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#</a:t>
            </a: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 err="1" smtClean="0">
                <a:solidFill>
                  <a:srgbClr val="006666"/>
                </a:solidFill>
                <a:latin typeface="Courier New" panose="02070309020205020404" pitchFamily="49" charset="0"/>
              </a:rPr>
              <a:t>CSc</a:t>
            </a: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 110, </a:t>
            </a: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Fall 2019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# </a:t>
            </a: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Displays </a:t>
            </a: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lyrics</a:t>
            </a:r>
            <a:endParaRPr lang="en-GB" sz="1800" b="1" dirty="0">
              <a:solidFill>
                <a:srgbClr val="006666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#</a:t>
            </a: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first line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print("</a:t>
            </a:r>
            <a:r>
              <a:rPr lang="en-US" sz="1800" dirty="0">
                <a:latin typeface="Courier New" panose="02070309020205020404" pitchFamily="49" charset="0"/>
              </a:rPr>
              <a:t>When I first got into magic</a:t>
            </a:r>
            <a:r>
              <a:rPr lang="en-GB" sz="1800" dirty="0" smtClean="0">
                <a:latin typeface="Courier New" panose="02070309020205020404" pitchFamily="49" charset="0"/>
              </a:rPr>
              <a:t>")</a:t>
            </a:r>
            <a:endParaRPr lang="en-GB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print("</a:t>
            </a:r>
            <a:r>
              <a:rPr lang="en-US" sz="1800" dirty="0">
                <a:latin typeface="Courier New" panose="02070309020205020404" pitchFamily="49" charset="0"/>
              </a:rPr>
              <a:t>it was an underground phenomenon</a:t>
            </a:r>
            <a:r>
              <a:rPr lang="en-GB" sz="1800" dirty="0" smtClean="0">
                <a:latin typeface="Courier New" panose="02070309020205020404" pitchFamily="49" charset="0"/>
              </a:rPr>
              <a:t>")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print()</a:t>
            </a:r>
            <a:endParaRPr lang="en-GB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b="1" dirty="0" smtClean="0">
                <a:solidFill>
                  <a:srgbClr val="006666"/>
                </a:solidFill>
                <a:latin typeface="Courier New" panose="02070309020205020404" pitchFamily="49" charset="0"/>
              </a:rPr>
              <a:t># </a:t>
            </a:r>
            <a:r>
              <a:rPr lang="en-GB" sz="1800" b="1" dirty="0">
                <a:solidFill>
                  <a:srgbClr val="006666"/>
                </a:solidFill>
                <a:latin typeface="Courier New" panose="02070309020205020404" pitchFamily="49" charset="0"/>
              </a:rPr>
              <a:t>second line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print("</a:t>
            </a:r>
            <a:r>
              <a:rPr lang="en-US" sz="1800" dirty="0">
                <a:latin typeface="Courier New" panose="02070309020205020404" pitchFamily="49" charset="0"/>
              </a:rPr>
              <a:t>Now everybody's like</a:t>
            </a:r>
            <a:r>
              <a:rPr lang="en-GB" sz="1800" dirty="0" smtClean="0">
                <a:latin typeface="Courier New" panose="02070309020205020404" pitchFamily="49" charset="0"/>
              </a:rPr>
              <a:t>")</a:t>
            </a:r>
            <a:endParaRPr lang="en-GB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print("</a:t>
            </a:r>
            <a:r>
              <a:rPr lang="en-US" sz="1800" dirty="0">
                <a:latin typeface="Courier New" panose="02070309020205020404" pitchFamily="49" charset="0"/>
              </a:rPr>
              <a:t>pick a card, any card</a:t>
            </a:r>
            <a:r>
              <a:rPr lang="en-GB" sz="1800" dirty="0" smtClean="0">
                <a:latin typeface="Courier New" panose="02070309020205020404" pitchFamily="49" charset="0"/>
              </a:rPr>
              <a:t>")</a:t>
            </a:r>
            <a:endParaRPr lang="en-GB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64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66721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ugar_cook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2396" r="3035" b="1958"/>
          <a:stretch>
            <a:fillRect/>
          </a:stretch>
        </p:blipFill>
        <p:spPr bwMode="auto">
          <a:xfrm>
            <a:off x="8001001" y="2876550"/>
            <a:ext cx="23653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Algorithms</a:t>
            </a:r>
            <a:endParaRPr lang="en-US" smtClean="0"/>
          </a:p>
        </p:txBody>
      </p:sp>
      <p:sp>
        <p:nvSpPr>
          <p:cNvPr id="12292" name="Rectang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GB" b="1" smtClean="0"/>
              <a:t>algorithm</a:t>
            </a:r>
            <a:r>
              <a:rPr lang="en-GB" smtClean="0"/>
              <a:t>: A list of steps for solving a problem.</a:t>
            </a:r>
          </a:p>
          <a:p>
            <a:pPr>
              <a:spcBef>
                <a:spcPts val="150"/>
              </a:spcBef>
              <a:buNone/>
            </a:pPr>
            <a:endParaRPr lang="en-GB" sz="800"/>
          </a:p>
          <a:p>
            <a:pPr>
              <a:spcBef>
                <a:spcPts val="600"/>
              </a:spcBef>
            </a:pPr>
            <a:r>
              <a:rPr lang="en-GB" smtClean="0"/>
              <a:t>Example algorithm: "Bake sugar cookies"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Mix the dry ingredients.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Cream the butter and sugar.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Beat in the eggs.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Stir in the dry ingredients.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Set the oven temperature.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Set the timer for 10 minutes.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Place the cookies into the oven.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Allow the cookies to bake.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Spread frosting and sprinkles onto the cookies.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...</a:t>
            </a:r>
            <a:endParaRPr lang="en-US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57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algorithms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i="1" smtClean="0"/>
              <a:t>lack of structure</a:t>
            </a:r>
            <a:r>
              <a:rPr lang="en-US" smtClean="0"/>
              <a:t>: Many steps; tough to follow.</a:t>
            </a:r>
          </a:p>
          <a:p>
            <a:pPr lvl="1" eaLnBrk="1" hangingPunct="1"/>
            <a:endParaRPr lang="en-US" sz="800"/>
          </a:p>
          <a:p>
            <a:pPr eaLnBrk="1" hangingPunct="1"/>
            <a:r>
              <a:rPr lang="en-US" i="1" smtClean="0"/>
              <a:t>redundancy</a:t>
            </a:r>
            <a:r>
              <a:rPr lang="en-US" smtClean="0"/>
              <a:t>: Consider making a double batch...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</a:rPr>
              <a:t>Mix the dry ingredients.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</a:rPr>
              <a:t>Cream the butter and sugar.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</a:rPr>
              <a:t>Beat in the eggs.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</a:rPr>
              <a:t>Stir in the dry ingredients.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</a:rPr>
              <a:t>Set the oven temperature.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</a:rPr>
              <a:t>Set the timer for 10 minutes.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</a:rPr>
              <a:t>Place the first batch of cookies into the oven.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</a:rPr>
              <a:t>Allow the cookies to bake.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800000"/>
                </a:solidFill>
              </a:rPr>
              <a:t>Set the timer for 10 minutes.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800000"/>
                </a:solidFill>
              </a:rPr>
              <a:t>Place the second batch of cookies into the oven.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800000"/>
                </a:solidFill>
              </a:rPr>
              <a:t>Allow the cookies to bake.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</a:rPr>
              <a:t>Mix ingredients for frosting.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</a:rPr>
              <a:t>...</a:t>
            </a:r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10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Structured algorithms</a:t>
            </a:r>
            <a:endParaRPr lang="en-US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GB" b="1" smtClean="0"/>
              <a:t>structured algorithm</a:t>
            </a:r>
            <a:r>
              <a:rPr lang="en-GB" smtClean="0"/>
              <a:t>: Split into coherent tasks.</a:t>
            </a:r>
          </a:p>
          <a:p>
            <a:pPr lvl="1">
              <a:buNone/>
            </a:pPr>
            <a:r>
              <a:rPr lang="en-GB" sz="1800" b="1" u="sng"/>
              <a:t>1</a:t>
            </a:r>
            <a:r>
              <a:rPr lang="en-GB" sz="1800" u="sng"/>
              <a:t>	Make the batter.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Mix the dry ingredients.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Cream the butter and sugar.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Beat in the eggs.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Stir in the dry ingredients.</a:t>
            </a:r>
          </a:p>
          <a:p>
            <a:pPr lvl="2">
              <a:spcBef>
                <a:spcPts val="450"/>
              </a:spcBef>
            </a:pPr>
            <a:endParaRPr lang="en-GB" sz="800">
              <a:solidFill>
                <a:srgbClr val="404040"/>
              </a:solidFill>
            </a:endParaRPr>
          </a:p>
          <a:p>
            <a:pPr lvl="1">
              <a:buNone/>
            </a:pPr>
            <a:r>
              <a:rPr lang="en-GB" sz="1800" b="1" u="sng"/>
              <a:t>2</a:t>
            </a:r>
            <a:r>
              <a:rPr lang="en-GB" sz="1800" u="sng"/>
              <a:t>	Bake the cookies.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Set the oven temperature.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Set the timer for 10 minutes.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Place the cookies into the oven.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Allow the cookies to bake.</a:t>
            </a:r>
          </a:p>
          <a:p>
            <a:pPr lvl="2">
              <a:spcBef>
                <a:spcPts val="450"/>
              </a:spcBef>
            </a:pPr>
            <a:endParaRPr lang="en-GB" sz="800">
              <a:solidFill>
                <a:srgbClr val="404040"/>
              </a:solidFill>
            </a:endParaRPr>
          </a:p>
          <a:p>
            <a:pPr lvl="1">
              <a:buNone/>
            </a:pPr>
            <a:r>
              <a:rPr lang="en-GB" sz="1800" b="1" u="sng"/>
              <a:t>3</a:t>
            </a:r>
            <a:r>
              <a:rPr lang="en-GB" sz="1800" u="sng"/>
              <a:t>	Decorate the cookies.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Mix the ingredients for the frosting.</a:t>
            </a:r>
          </a:p>
          <a:p>
            <a:pPr lvl="1">
              <a:spcBef>
                <a:spcPts val="450"/>
              </a:spcBef>
            </a:pPr>
            <a:r>
              <a:rPr lang="en-GB" sz="1800">
                <a:solidFill>
                  <a:srgbClr val="404040"/>
                </a:solidFill>
              </a:rPr>
              <a:t>Spread frosting and sprinkles onto the cookies.</a:t>
            </a:r>
            <a:endParaRPr lang="en-GB" sz="900">
              <a:solidFill>
                <a:srgbClr val="404040"/>
              </a:solidFill>
            </a:endParaRPr>
          </a:p>
          <a:p>
            <a:pPr lvl="1">
              <a:buNone/>
            </a:pPr>
            <a:r>
              <a:rPr lang="en-GB" sz="1800">
                <a:solidFill>
                  <a:srgbClr val="404040"/>
                </a:solidFill>
              </a:rPr>
              <a:t>...</a:t>
            </a:r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redundancy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A well-structured algorithm can describe repeated tasks with less redundancy.</a:t>
            </a:r>
          </a:p>
          <a:p>
            <a:pPr lvl="1">
              <a:spcBef>
                <a:spcPts val="450"/>
              </a:spcBef>
            </a:pPr>
            <a:endParaRPr lang="en-GB" sz="800"/>
          </a:p>
          <a:p>
            <a:pPr lvl="1">
              <a:buNone/>
            </a:pPr>
            <a:r>
              <a:rPr lang="en-GB" b="1" u="sng" smtClean="0"/>
              <a:t>1</a:t>
            </a:r>
            <a:r>
              <a:rPr lang="en-GB" u="sng" smtClean="0"/>
              <a:t> Make the cookie batter.</a:t>
            </a:r>
          </a:p>
          <a:p>
            <a:pPr lvl="1"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Mix the dry ingredients.</a:t>
            </a:r>
          </a:p>
          <a:p>
            <a:pPr lvl="1"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...</a:t>
            </a:r>
            <a:endParaRPr lang="en-GB" sz="800">
              <a:solidFill>
                <a:srgbClr val="404040"/>
              </a:solidFill>
            </a:endParaRPr>
          </a:p>
          <a:p>
            <a:pPr lvl="1">
              <a:spcBef>
                <a:spcPts val="450"/>
              </a:spcBef>
            </a:pPr>
            <a:endParaRPr lang="en-GB" sz="800">
              <a:solidFill>
                <a:srgbClr val="404040"/>
              </a:solidFill>
            </a:endParaRPr>
          </a:p>
          <a:p>
            <a:pPr lvl="1">
              <a:buNone/>
            </a:pPr>
            <a:r>
              <a:rPr lang="en-GB" b="1" u="sng" smtClean="0">
                <a:solidFill>
                  <a:srgbClr val="003399"/>
                </a:solidFill>
              </a:rPr>
              <a:t>2a</a:t>
            </a:r>
            <a:r>
              <a:rPr lang="en-GB" u="sng" smtClean="0">
                <a:solidFill>
                  <a:srgbClr val="003399"/>
                </a:solidFill>
              </a:rPr>
              <a:t> Bake the cookies (first batch).</a:t>
            </a:r>
          </a:p>
          <a:p>
            <a:pPr lvl="1"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Set the oven temperature.</a:t>
            </a:r>
          </a:p>
          <a:p>
            <a:pPr lvl="1"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Set the timer for 10 minutes.</a:t>
            </a:r>
          </a:p>
          <a:p>
            <a:pPr lvl="1"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...</a:t>
            </a:r>
          </a:p>
          <a:p>
            <a:pPr lvl="2">
              <a:spcBef>
                <a:spcPts val="450"/>
              </a:spcBef>
            </a:pPr>
            <a:endParaRPr lang="en-GB" sz="900">
              <a:solidFill>
                <a:srgbClr val="404040"/>
              </a:solidFill>
            </a:endParaRPr>
          </a:p>
          <a:p>
            <a:pPr lvl="1">
              <a:buNone/>
            </a:pPr>
            <a:r>
              <a:rPr lang="en-GB" b="1" u="sng" smtClean="0">
                <a:solidFill>
                  <a:srgbClr val="003399"/>
                </a:solidFill>
              </a:rPr>
              <a:t>2b</a:t>
            </a:r>
            <a:r>
              <a:rPr lang="en-GB" u="sng" smtClean="0">
                <a:solidFill>
                  <a:srgbClr val="003399"/>
                </a:solidFill>
              </a:rPr>
              <a:t> Bake the cookies (second batch).</a:t>
            </a:r>
          </a:p>
          <a:p>
            <a:pPr lvl="1"/>
            <a:r>
              <a:rPr lang="en-GB" smtClean="0">
                <a:solidFill>
                  <a:srgbClr val="404040"/>
                </a:solidFill>
              </a:rPr>
              <a:t>Repeat Step 2a</a:t>
            </a:r>
          </a:p>
          <a:p>
            <a:pPr lvl="1">
              <a:spcBef>
                <a:spcPts val="450"/>
              </a:spcBef>
            </a:pPr>
            <a:endParaRPr lang="en-GB" sz="800"/>
          </a:p>
          <a:p>
            <a:pPr lvl="1">
              <a:buNone/>
            </a:pPr>
            <a:r>
              <a:rPr lang="en-GB" b="1" u="sng" smtClean="0"/>
              <a:t>3</a:t>
            </a:r>
            <a:r>
              <a:rPr lang="en-GB" u="sng" smtClean="0"/>
              <a:t> Decorate the cookies.</a:t>
            </a:r>
          </a:p>
          <a:p>
            <a:pPr lvl="1">
              <a:spcBef>
                <a:spcPts val="450"/>
              </a:spcBef>
            </a:pPr>
            <a:r>
              <a:rPr lang="en-GB" smtClean="0">
                <a:solidFill>
                  <a:srgbClr val="40404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463229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functions</a:t>
            </a:r>
            <a:endParaRPr lang="en-US" dirty="0" smtClean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GB" b="1" dirty="0" smtClean="0"/>
              <a:t>function</a:t>
            </a:r>
            <a:r>
              <a:rPr lang="en-GB" dirty="0" smtClean="0"/>
              <a:t>: A named group of statements.</a:t>
            </a:r>
          </a:p>
          <a:p>
            <a:pPr lvl="2" eaLnBrk="1" hangingPunct="1">
              <a:lnSpc>
                <a:spcPct val="110000"/>
              </a:lnSpc>
            </a:pPr>
            <a:r>
              <a:rPr lang="en-GB" dirty="0" smtClean="0"/>
              <a:t>denotes the </a:t>
            </a:r>
            <a:r>
              <a:rPr lang="en-GB" i="1" dirty="0" smtClean="0"/>
              <a:t>structure</a:t>
            </a:r>
            <a:r>
              <a:rPr lang="en-GB" dirty="0" smtClean="0"/>
              <a:t> of a program</a:t>
            </a:r>
          </a:p>
          <a:p>
            <a:pPr lvl="2" eaLnBrk="1" hangingPunct="1">
              <a:lnSpc>
                <a:spcPct val="110000"/>
              </a:lnSpc>
            </a:pPr>
            <a:r>
              <a:rPr lang="en-GB" dirty="0" smtClean="0"/>
              <a:t>eliminates </a:t>
            </a:r>
            <a:r>
              <a:rPr lang="en-GB" i="1" dirty="0" smtClean="0"/>
              <a:t>redundancy</a:t>
            </a:r>
            <a:r>
              <a:rPr lang="en-GB" dirty="0" smtClean="0"/>
              <a:t> by code reuse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endParaRPr lang="en-GB" b="1" dirty="0" smtClean="0"/>
          </a:p>
          <a:p>
            <a:pPr lvl="1" eaLnBrk="1" hangingPunct="1">
              <a:lnSpc>
                <a:spcPct val="110000"/>
              </a:lnSpc>
            </a:pPr>
            <a:r>
              <a:rPr lang="en-GB" b="1" dirty="0" smtClean="0"/>
              <a:t>procedural decomposition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dividing a problem into functions</a:t>
            </a:r>
          </a:p>
          <a:p>
            <a:pPr lvl="1" eaLnBrk="1" hangingPunct="1">
              <a:lnSpc>
                <a:spcPct val="110000"/>
              </a:lnSpc>
            </a:pPr>
            <a:endParaRPr lang="en-GB" dirty="0" smtClean="0"/>
          </a:p>
          <a:p>
            <a:pPr lvl="1" eaLnBrk="1" hangingPunct="1">
              <a:lnSpc>
                <a:spcPct val="110000"/>
              </a:lnSpc>
            </a:pPr>
            <a:endParaRPr lang="en-GB" dirty="0" smtClean="0"/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Writing a function is like adding </a:t>
            </a:r>
            <a:br>
              <a:rPr lang="en-GB" dirty="0" smtClean="0"/>
            </a:br>
            <a:r>
              <a:rPr lang="en-GB" dirty="0" smtClean="0"/>
              <a:t>a new command to Python.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467600" y="1928813"/>
            <a:ext cx="3048000" cy="4572000"/>
            <a:chOff x="3744" y="1344"/>
            <a:chExt cx="1920" cy="2880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744" y="1344"/>
              <a:ext cx="1920" cy="2880"/>
            </a:xfrm>
            <a:prstGeom prst="rect">
              <a:avLst/>
            </a:prstGeom>
            <a:solidFill>
              <a:srgbClr val="F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282575" indent="-282575"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endParaRPr lang="en-US" sz="2000" b="1" dirty="0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3840" y="1597"/>
              <a:ext cx="1728" cy="899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628650" indent="-231775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000" b="1" u="sng" dirty="0" smtClean="0"/>
                <a:t>Function A</a:t>
              </a:r>
              <a:endParaRPr lang="en-US" sz="2000" b="1" u="sng" dirty="0"/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3840" y="2544"/>
              <a:ext cx="1728" cy="6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628650" indent="-231775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000" b="1" u="sng" dirty="0" smtClean="0"/>
                <a:t>Function B</a:t>
              </a:r>
              <a:endParaRPr lang="en-US" sz="2000" b="1" u="sng" dirty="0"/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3840" y="3277"/>
              <a:ext cx="1728" cy="899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628650" indent="-231775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000" b="1" u="sng" dirty="0" smtClean="0"/>
                <a:t>Function C</a:t>
              </a:r>
              <a:endParaRPr lang="en-US" sz="2000" b="1" u="sng" dirty="0"/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dirty="0"/>
                <a:t>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35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body" idx="1"/>
          </p:nvPr>
        </p:nvSpPr>
        <p:spPr>
          <a:xfrm>
            <a:off x="1752601" y="1371600"/>
            <a:ext cx="8918575" cy="4846584"/>
          </a:xfrm>
        </p:spPr>
        <p:txBody>
          <a:bodyPr vert="horz" lIns="90000" tIns="46800" rIns="90000" bIns="46800" rtlCol="0">
            <a:spAutoFit/>
          </a:bodyPr>
          <a:lstStyle/>
          <a:p>
            <a:pPr marL="339725" indent="-339725" algn="ctr" defTabSz="449263"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Gives your function a name so it can be executed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i="1" dirty="0"/>
          </a:p>
          <a:p>
            <a:pPr marL="339725" indent="-339725" defTabSz="449263"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Syntax:</a:t>
            </a:r>
            <a:br>
              <a:rPr lang="en-GB" dirty="0" smtClean="0"/>
            </a:br>
            <a:r>
              <a:rPr lang="en-GB" sz="700" dirty="0"/>
              <a:t/>
            </a:r>
            <a:br>
              <a:rPr lang="en-GB" sz="700" dirty="0"/>
            </a:br>
            <a:r>
              <a:rPr lang="en-GB" sz="800" dirty="0"/>
              <a:t/>
            </a:r>
            <a:br>
              <a:rPr lang="en-GB" sz="800" dirty="0"/>
            </a:br>
            <a:r>
              <a:rPr lang="en-GB" sz="2000" dirty="0" err="1" smtClean="0">
                <a:latin typeface="Courier New" panose="02070309020205020404" pitchFamily="49" charset="0"/>
              </a:rPr>
              <a:t>def</a:t>
            </a:r>
            <a:r>
              <a:rPr lang="en-GB" sz="2000" dirty="0" smtClean="0">
                <a:latin typeface="Courier New" panose="02070309020205020404" pitchFamily="49" charset="0"/>
              </a:rPr>
              <a:t> </a:t>
            </a:r>
            <a:r>
              <a:rPr lang="en-GB" sz="2000" b="1" dirty="0" smtClean="0"/>
              <a:t>name</a:t>
            </a:r>
            <a:r>
              <a:rPr lang="en-GB" sz="2000" dirty="0" smtClean="0">
                <a:latin typeface="Courier New" panose="02070309020205020404" pitchFamily="49" charset="0"/>
              </a:rPr>
              <a:t>():</a:t>
            </a:r>
            <a:r>
              <a:rPr lang="en-GB" sz="2000" dirty="0">
                <a:latin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</a:rPr>
              <a:t>    </a:t>
            </a:r>
            <a:r>
              <a:rPr lang="en-GB" sz="2000" b="1" dirty="0" smtClean="0"/>
              <a:t>statement</a:t>
            </a:r>
            <a:r>
              <a:rPr lang="en-GB" sz="2000" dirty="0">
                <a:latin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</a:rPr>
              <a:t>    </a:t>
            </a:r>
            <a:r>
              <a:rPr lang="en-GB" sz="2000" b="1" dirty="0" err="1" smtClean="0"/>
              <a:t>statement</a:t>
            </a:r>
            <a:r>
              <a:rPr lang="en-GB" sz="2000" dirty="0">
                <a:latin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</a:rPr>
              <a:t>    </a:t>
            </a:r>
            <a:r>
              <a:rPr lang="en-GB" sz="2000" dirty="0"/>
              <a:t>...</a:t>
            </a:r>
            <a:r>
              <a:rPr lang="en-GB" sz="2000" dirty="0">
                <a:latin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</a:rPr>
              <a:t>    </a:t>
            </a:r>
            <a:r>
              <a:rPr lang="en-GB" sz="2000" b="1" dirty="0" smtClean="0"/>
              <a:t>statement</a:t>
            </a:r>
            <a:r>
              <a:rPr lang="en-GB" sz="2000" dirty="0">
                <a:latin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</a:rPr>
            </a:br>
            <a:endParaRPr lang="en-GB" sz="2000" dirty="0">
              <a:solidFill>
                <a:srgbClr val="4D4D4D"/>
              </a:solidFill>
              <a:latin typeface="Courier New" panose="02070309020205020404" pitchFamily="49" charset="0"/>
            </a:endParaRPr>
          </a:p>
          <a:p>
            <a:pPr marL="339725" indent="-339725" defTabSz="449263">
              <a:spcBef>
                <a:spcPts val="1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Example:</a:t>
            </a:r>
            <a:br>
              <a:rPr lang="en-GB" dirty="0" smtClean="0"/>
            </a:br>
            <a:r>
              <a:rPr lang="en-GB" sz="700" dirty="0"/>
              <a:t/>
            </a:r>
            <a:br>
              <a:rPr lang="en-GB" sz="700" dirty="0"/>
            </a:br>
            <a:r>
              <a:rPr lang="en-GB" sz="2000" dirty="0" err="1" smtClean="0">
                <a:latin typeface="Courier New" panose="02070309020205020404" pitchFamily="49" charset="0"/>
              </a:rPr>
              <a:t>def</a:t>
            </a:r>
            <a:r>
              <a:rPr lang="en-GB" sz="2000" dirty="0" smtClean="0">
                <a:latin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</a:rPr>
              <a:t>print_warning</a:t>
            </a:r>
            <a:r>
              <a:rPr lang="en-GB" sz="2000" dirty="0" smtClean="0">
                <a:latin typeface="Courier New" panose="02070309020205020404" pitchFamily="49" charset="0"/>
              </a:rPr>
              <a:t>():</a:t>
            </a:r>
            <a:r>
              <a:rPr lang="en-GB" sz="2000" dirty="0">
                <a:latin typeface="Courier New" panose="02070309020205020404" pitchFamily="49" charset="0"/>
              </a:rPr>
              <a:t/>
            </a:r>
            <a:br>
              <a:rPr lang="en-GB" sz="2000" dirty="0">
                <a:latin typeface="Courier New" panose="02070309020205020404" pitchFamily="49" charset="0"/>
              </a:rPr>
            </a:br>
            <a:r>
              <a:rPr lang="en-GB" sz="1900" dirty="0">
                <a:latin typeface="Courier New" panose="02070309020205020404" pitchFamily="49" charset="0"/>
              </a:rPr>
              <a:t>    </a:t>
            </a:r>
            <a:r>
              <a:rPr lang="en-GB" sz="1900" dirty="0" smtClean="0">
                <a:latin typeface="Courier New" panose="02070309020205020404" pitchFamily="49" charset="0"/>
              </a:rPr>
              <a:t>print("</a:t>
            </a:r>
            <a:r>
              <a:rPr lang="en-GB" sz="1900" dirty="0">
                <a:latin typeface="Courier New" panose="02070309020205020404" pitchFamily="49" charset="0"/>
              </a:rPr>
              <a:t>This product causes cancer</a:t>
            </a:r>
            <a:r>
              <a:rPr lang="en-GB" sz="1900" dirty="0" smtClean="0">
                <a:latin typeface="Courier New" panose="02070309020205020404" pitchFamily="49" charset="0"/>
              </a:rPr>
              <a:t>")</a:t>
            </a:r>
            <a:r>
              <a:rPr lang="en-GB" sz="1900" dirty="0">
                <a:latin typeface="Courier New" panose="02070309020205020404" pitchFamily="49" charset="0"/>
              </a:rPr>
              <a:t/>
            </a:r>
            <a:br>
              <a:rPr lang="en-GB" sz="1900" dirty="0">
                <a:latin typeface="Courier New" panose="02070309020205020404" pitchFamily="49" charset="0"/>
              </a:rPr>
            </a:br>
            <a:r>
              <a:rPr lang="en-GB" sz="1900" dirty="0">
                <a:latin typeface="Courier New" panose="02070309020205020404" pitchFamily="49" charset="0"/>
              </a:rPr>
              <a:t>    </a:t>
            </a:r>
            <a:r>
              <a:rPr lang="en-GB" sz="1900" dirty="0" smtClean="0">
                <a:latin typeface="Courier New" panose="02070309020205020404" pitchFamily="49" charset="0"/>
              </a:rPr>
              <a:t>print("</a:t>
            </a:r>
            <a:r>
              <a:rPr lang="en-GB" sz="1900" dirty="0">
                <a:latin typeface="Courier New" panose="02070309020205020404" pitchFamily="49" charset="0"/>
              </a:rPr>
              <a:t>in lab rats and humans</a:t>
            </a:r>
            <a:r>
              <a:rPr lang="en-GB" sz="1900" dirty="0" smtClean="0">
                <a:latin typeface="Courier New" panose="02070309020205020404" pitchFamily="49" charset="0"/>
              </a:rPr>
              <a:t>.")</a:t>
            </a:r>
            <a:r>
              <a:rPr lang="en-GB" sz="1900" dirty="0">
                <a:latin typeface="Courier New" panose="02070309020205020404" pitchFamily="49" charset="0"/>
              </a:rPr>
              <a:t/>
            </a:r>
            <a:br>
              <a:rPr lang="en-GB" sz="1900" dirty="0">
                <a:latin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Declaring a 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283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Calling a function</a:t>
            </a:r>
            <a:endParaRPr lang="en-US" dirty="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  <a:spcBef>
                <a:spcPts val="450"/>
              </a:spcBef>
              <a:buNone/>
            </a:pPr>
            <a:r>
              <a:rPr lang="en-GB" i="1" dirty="0" smtClean="0"/>
              <a:t>Executes the function’s code</a:t>
            </a:r>
          </a:p>
          <a:p>
            <a:pPr lvl="1">
              <a:lnSpc>
                <a:spcPct val="110000"/>
              </a:lnSpc>
              <a:spcBef>
                <a:spcPts val="450"/>
              </a:spcBef>
            </a:pPr>
            <a:endParaRPr lang="en-GB" sz="800" i="1" dirty="0"/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dirty="0" smtClean="0"/>
              <a:t>Syntax:</a:t>
            </a:r>
            <a:endParaRPr lang="en-GB" sz="1200" dirty="0"/>
          </a:p>
          <a:p>
            <a:pPr lvl="1">
              <a:lnSpc>
                <a:spcPct val="80000"/>
              </a:lnSpc>
              <a:spcBef>
                <a:spcPts val="450"/>
              </a:spcBef>
              <a:buNone/>
            </a:pPr>
            <a:endParaRPr lang="en-GB" sz="800" b="1" i="1" dirty="0"/>
          </a:p>
          <a:p>
            <a:pPr lvl="1">
              <a:lnSpc>
                <a:spcPct val="80000"/>
              </a:lnSpc>
              <a:spcBef>
                <a:spcPts val="450"/>
              </a:spcBef>
              <a:buNone/>
            </a:pPr>
            <a:r>
              <a:rPr lang="en-GB" b="1" dirty="0" smtClean="0"/>
              <a:t>	name</a:t>
            </a:r>
            <a:r>
              <a:rPr lang="en-GB" dirty="0" smtClean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110000"/>
              </a:lnSpc>
              <a:spcBef>
                <a:spcPts val="450"/>
              </a:spcBef>
            </a:pPr>
            <a:endParaRPr lang="en-GB" sz="800" dirty="0"/>
          </a:p>
          <a:p>
            <a:pPr lvl="1">
              <a:lnSpc>
                <a:spcPct val="110000"/>
              </a:lnSpc>
              <a:spcBef>
                <a:spcPts val="450"/>
              </a:spcBef>
            </a:pPr>
            <a:r>
              <a:rPr lang="en-GB" dirty="0" smtClean="0"/>
              <a:t>You can call the same function many times if you like.</a:t>
            </a:r>
          </a:p>
          <a:p>
            <a:pPr lvl="1">
              <a:lnSpc>
                <a:spcPct val="110000"/>
              </a:lnSpc>
              <a:spcBef>
                <a:spcPts val="450"/>
              </a:spcBef>
            </a:pPr>
            <a:endParaRPr lang="en-GB" dirty="0" smtClean="0">
              <a:solidFill>
                <a:srgbClr val="4D4D4D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GB" dirty="0" smtClean="0"/>
              <a:t>Example:</a:t>
            </a:r>
            <a:endParaRPr lang="en-GB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450"/>
              </a:spcBef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450"/>
              </a:spcBef>
              <a:buNone/>
            </a:pPr>
            <a:r>
              <a:rPr lang="en-GB" dirty="0" smtClean="0">
                <a:latin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</a:rPr>
              <a:t>print_warning</a:t>
            </a:r>
            <a:r>
              <a:rPr lang="en-GB" dirty="0" smtClean="0">
                <a:latin typeface="Courier New" panose="02070309020205020404" pitchFamily="49" charset="0"/>
              </a:rPr>
              <a:t>()	      </a:t>
            </a:r>
            <a:r>
              <a:rPr lang="en-GB" sz="1900" dirty="0" smtClean="0">
                <a:latin typeface="Courier New" panose="02070309020205020404" pitchFamily="49" charset="0"/>
              </a:rPr>
              <a:t>#separate multiple words with underscores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buNone/>
            </a:pPr>
            <a:endParaRPr lang="en-GB" sz="800" u="sng" dirty="0"/>
          </a:p>
          <a:p>
            <a:pPr lvl="1">
              <a:lnSpc>
                <a:spcPct val="140000"/>
              </a:lnSpc>
              <a:spcBef>
                <a:spcPts val="450"/>
              </a:spcBef>
            </a:pPr>
            <a:r>
              <a:rPr lang="en-GB" dirty="0" smtClean="0"/>
              <a:t>Output:</a:t>
            </a:r>
          </a:p>
          <a:p>
            <a:pPr lvl="1">
              <a:lnSpc>
                <a:spcPct val="70000"/>
              </a:lnSpc>
              <a:spcBef>
                <a:spcPts val="450"/>
              </a:spcBef>
              <a:buNone/>
            </a:pPr>
            <a:endParaRPr lang="en-GB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spcBef>
                <a:spcPts val="450"/>
              </a:spcBef>
              <a:buNone/>
            </a:pPr>
            <a:r>
              <a:rPr lang="en-GB" dirty="0" smtClean="0">
                <a:latin typeface="Courier New" panose="02070309020205020404" pitchFamily="49" charset="0"/>
              </a:rPr>
              <a:t>	This product causes cancer</a:t>
            </a:r>
          </a:p>
          <a:p>
            <a:pPr lvl="1">
              <a:lnSpc>
                <a:spcPct val="70000"/>
              </a:lnSpc>
              <a:spcBef>
                <a:spcPts val="450"/>
              </a:spcBef>
              <a:buNone/>
            </a:pPr>
            <a:r>
              <a:rPr lang="en-GB" dirty="0" smtClean="0">
                <a:latin typeface="Courier New" panose="02070309020205020404" pitchFamily="49" charset="0"/>
              </a:rPr>
              <a:t>	in lab rats and humans.</a:t>
            </a:r>
          </a:p>
        </p:txBody>
      </p:sp>
    </p:spTree>
    <p:extLst>
      <p:ext uri="{BB962C8B-B14F-4D97-AF65-F5344CB8AC3E}">
        <p14:creationId xmlns:p14="http://schemas.microsoft.com/office/powerpoint/2010/main" val="249891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Using </a:t>
            </a:r>
            <a:r>
              <a:rPr lang="en-US" sz="4000" dirty="0" smtClean="0"/>
              <a:t>functions</a:t>
            </a:r>
            <a:endParaRPr lang="en-US" sz="4000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  <a:tabLst>
                <a:tab pos="3200400" algn="l"/>
              </a:tabLst>
            </a:pPr>
            <a:r>
              <a:rPr lang="en-GB" dirty="0" smtClean="0"/>
              <a:t>1. </a:t>
            </a:r>
            <a:r>
              <a:rPr lang="en-GB" b="1" dirty="0" smtClean="0"/>
              <a:t>Design </a:t>
            </a:r>
            <a:r>
              <a:rPr lang="en-GB" dirty="0" smtClean="0"/>
              <a:t>(think about) the algorithm.</a:t>
            </a:r>
          </a:p>
          <a:p>
            <a:pPr lvl="1">
              <a:lnSpc>
                <a:spcPct val="110000"/>
              </a:lnSpc>
              <a:tabLst>
                <a:tab pos="3200400" algn="l"/>
              </a:tabLst>
            </a:pPr>
            <a:r>
              <a:rPr lang="en-GB" dirty="0" smtClean="0"/>
              <a:t>Look at the structure, and which commands are repeated.</a:t>
            </a:r>
          </a:p>
          <a:p>
            <a:pPr lvl="1">
              <a:lnSpc>
                <a:spcPct val="110000"/>
              </a:lnSpc>
              <a:tabLst>
                <a:tab pos="3200400" algn="l"/>
              </a:tabLst>
            </a:pPr>
            <a:r>
              <a:rPr lang="en-GB" dirty="0" smtClean="0"/>
              <a:t>Decide what are the important overall tasks.</a:t>
            </a:r>
          </a:p>
          <a:p>
            <a:pPr lvl="1">
              <a:lnSpc>
                <a:spcPct val="110000"/>
              </a:lnSpc>
              <a:tabLst>
                <a:tab pos="3200400" algn="l"/>
              </a:tabLst>
            </a:pPr>
            <a:endParaRPr lang="en-GB" dirty="0" smtClean="0"/>
          </a:p>
          <a:p>
            <a:pPr>
              <a:lnSpc>
                <a:spcPct val="110000"/>
              </a:lnSpc>
              <a:buNone/>
              <a:tabLst>
                <a:tab pos="3200400" algn="l"/>
              </a:tabLst>
            </a:pPr>
            <a:r>
              <a:rPr lang="en-GB" dirty="0" smtClean="0"/>
              <a:t>2. </a:t>
            </a:r>
            <a:r>
              <a:rPr lang="en-GB" b="1" dirty="0" smtClean="0"/>
              <a:t>Declare</a:t>
            </a:r>
            <a:r>
              <a:rPr lang="en-GB" dirty="0" smtClean="0"/>
              <a:t> (write down) the functions.</a:t>
            </a:r>
          </a:p>
          <a:p>
            <a:pPr lvl="1">
              <a:lnSpc>
                <a:spcPct val="110000"/>
              </a:lnSpc>
              <a:tabLst>
                <a:tab pos="3200400" algn="l"/>
              </a:tabLst>
            </a:pPr>
            <a:r>
              <a:rPr lang="en-GB" dirty="0" smtClean="0"/>
              <a:t>Arrange statements into groups and give each group a name.</a:t>
            </a:r>
          </a:p>
          <a:p>
            <a:pPr lvl="1">
              <a:lnSpc>
                <a:spcPct val="110000"/>
              </a:lnSpc>
              <a:tabLst>
                <a:tab pos="3200400" algn="l"/>
              </a:tabLst>
            </a:pPr>
            <a:endParaRPr lang="en-GB" dirty="0" smtClean="0"/>
          </a:p>
          <a:p>
            <a:pPr>
              <a:lnSpc>
                <a:spcPct val="110000"/>
              </a:lnSpc>
              <a:buNone/>
              <a:tabLst>
                <a:tab pos="3200400" algn="l"/>
              </a:tabLst>
            </a:pPr>
            <a:r>
              <a:rPr lang="en-GB" dirty="0" smtClean="0"/>
              <a:t>3. </a:t>
            </a:r>
            <a:r>
              <a:rPr lang="en-GB" b="1" dirty="0" smtClean="0"/>
              <a:t>Call</a:t>
            </a:r>
            <a:r>
              <a:rPr lang="en-GB" dirty="0" smtClean="0"/>
              <a:t> (run) the function.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32004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45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take Computer Science?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… like solving tricky problems</a:t>
            </a:r>
          </a:p>
          <a:p>
            <a:endParaRPr lang="en-US" dirty="0" smtClean="0"/>
          </a:p>
          <a:p>
            <a:r>
              <a:rPr lang="en-US" dirty="0" smtClean="0"/>
              <a:t>… like building things</a:t>
            </a:r>
          </a:p>
          <a:p>
            <a:endParaRPr lang="en-US" dirty="0" smtClean="0"/>
          </a:p>
          <a:p>
            <a:r>
              <a:rPr lang="en-US" dirty="0" smtClean="0"/>
              <a:t>… (will) work with large data sets</a:t>
            </a:r>
          </a:p>
          <a:p>
            <a:endParaRPr lang="en-US" dirty="0" smtClean="0"/>
          </a:p>
          <a:p>
            <a:r>
              <a:rPr lang="en-US" dirty="0" smtClean="0"/>
              <a:t>… are curious about how Facebook, Google, </a:t>
            </a:r>
            <a:r>
              <a:rPr lang="en-US" dirty="0" err="1" smtClean="0"/>
              <a:t>etc</a:t>
            </a:r>
            <a:r>
              <a:rPr lang="en-US" dirty="0" smtClean="0"/>
              <a:t> work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… are shopping around for a major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with functions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GB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This </a:t>
            </a:r>
            <a:r>
              <a:rPr lang="en-GB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function </a:t>
            </a:r>
            <a:r>
              <a:rPr lang="en-GB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prints the lyrics to my </a:t>
            </a:r>
            <a:r>
              <a:rPr lang="en-GB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favorite</a:t>
            </a:r>
            <a:r>
              <a:rPr lang="en-GB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song.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b="1" dirty="0" err="1" smtClean="0">
                <a:latin typeface="Courier New" panose="02070309020205020404" pitchFamily="49" charset="0"/>
              </a:rPr>
              <a:t>def</a:t>
            </a:r>
            <a:r>
              <a:rPr lang="en-GB" sz="1600" b="1" dirty="0" smtClean="0">
                <a:latin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</a:rPr>
              <a:t>rap</a:t>
            </a:r>
            <a:r>
              <a:rPr lang="en-GB" sz="1600" b="1" dirty="0" smtClean="0">
                <a:latin typeface="Courier New" panose="02070309020205020404" pitchFamily="49" charset="0"/>
              </a:rPr>
              <a:t>():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</a:rPr>
              <a:t>   print("Now this is the story all about how")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</a:rPr>
              <a:t>   print("</a:t>
            </a:r>
            <a:r>
              <a:rPr lang="en-GB" sz="1600" dirty="0">
                <a:latin typeface="Courier New" panose="02070309020205020404" pitchFamily="49" charset="0"/>
              </a:rPr>
              <a:t>My life got flipped turned upside-down</a:t>
            </a:r>
            <a:r>
              <a:rPr lang="en-GB" sz="1600" dirty="0" smtClean="0">
                <a:latin typeface="Courier New" panose="02070309020205020404" pitchFamily="49" charset="0"/>
              </a:rPr>
              <a:t>")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endParaRPr lang="en-GB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</a:rPr>
              <a:t>rap()                 </a:t>
            </a:r>
            <a:r>
              <a:rPr lang="en-GB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Calling (running) the rap function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dirty="0">
                <a:latin typeface="Courier New" panose="02070309020205020404" pitchFamily="49" charset="0"/>
              </a:rPr>
              <a:t>print()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b="1" dirty="0">
                <a:latin typeface="Courier New" panose="02070309020205020404" pitchFamily="49" charset="0"/>
              </a:rPr>
              <a:t>rap()                 </a:t>
            </a:r>
            <a:r>
              <a:rPr lang="en-GB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Calling the rap function again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b="1" dirty="0" smtClean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endParaRPr lang="en-GB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GB" sz="1800" dirty="0"/>
              <a:t>Output:</a:t>
            </a:r>
          </a:p>
          <a:p>
            <a:pPr>
              <a:lnSpc>
                <a:spcPct val="80000"/>
              </a:lnSpc>
              <a:spcBef>
                <a:spcPts val="150"/>
              </a:spcBef>
              <a:buNone/>
            </a:pPr>
            <a:endParaRPr lang="en-GB" sz="3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dirty="0">
                <a:latin typeface="Courier New" panose="02070309020205020404" pitchFamily="49" charset="0"/>
              </a:rPr>
              <a:t>Now this is the story all about how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dirty="0">
                <a:latin typeface="Courier New" panose="02070309020205020404" pitchFamily="49" charset="0"/>
              </a:rPr>
              <a:t>My life got flipped turned upside-down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endParaRPr lang="en-GB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dirty="0">
                <a:latin typeface="Courier New" panose="02070309020205020404" pitchFamily="49" charset="0"/>
              </a:rPr>
              <a:t>Now this is the story all about how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</a:pPr>
            <a:r>
              <a:rPr lang="en-GB" sz="1600" dirty="0">
                <a:latin typeface="Courier New" panose="02070309020205020404" pitchFamily="49" charset="0"/>
              </a:rPr>
              <a:t>My life got flipped turned upside-down</a:t>
            </a:r>
            <a:endParaRPr 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6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Functions calling functions</a:t>
            </a:r>
            <a:endParaRPr lang="en-US" dirty="0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err="1" smtClean="0">
                <a:latin typeface="Courier New" panose="02070309020205020404" pitchFamily="49" charset="0"/>
              </a:rPr>
              <a:t>def</a:t>
            </a:r>
            <a:r>
              <a:rPr lang="en-GB" sz="1800" dirty="0" smtClean="0">
                <a:latin typeface="Courier New" panose="02070309020205020404" pitchFamily="49" charset="0"/>
              </a:rPr>
              <a:t> message1():</a:t>
            </a: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    print("</a:t>
            </a:r>
            <a:r>
              <a:rPr lang="en-GB" sz="1800" dirty="0">
                <a:latin typeface="Courier New" panose="02070309020205020404" pitchFamily="49" charset="0"/>
              </a:rPr>
              <a:t>This is message1</a:t>
            </a:r>
            <a:r>
              <a:rPr lang="en-GB" sz="1800" dirty="0" smtClean="0">
                <a:latin typeface="Courier New" panose="02070309020205020404" pitchFamily="49" charset="0"/>
              </a:rPr>
              <a:t>.")</a:t>
            </a: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err="1" smtClean="0">
                <a:latin typeface="Courier New" panose="02070309020205020404" pitchFamily="49" charset="0"/>
              </a:rPr>
              <a:t>def</a:t>
            </a:r>
            <a:r>
              <a:rPr lang="en-GB" sz="1800" dirty="0" smtClean="0">
                <a:latin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</a:rPr>
              <a:t>message2</a:t>
            </a:r>
            <a:r>
              <a:rPr lang="en-GB" sz="1800" dirty="0" smtClean="0">
                <a:latin typeface="Courier New" panose="02070309020205020404" pitchFamily="49" charset="0"/>
              </a:rPr>
              <a:t>():</a:t>
            </a: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>
                <a:latin typeface="Courier New" panose="02070309020205020404" pitchFamily="49" charset="0"/>
              </a:rPr>
              <a:t>   </a:t>
            </a:r>
            <a:r>
              <a:rPr lang="en-GB" sz="1800" dirty="0" smtClean="0">
                <a:latin typeface="Courier New" panose="02070309020205020404" pitchFamily="49" charset="0"/>
              </a:rPr>
              <a:t> print("</a:t>
            </a:r>
            <a:r>
              <a:rPr lang="en-GB" sz="1800" dirty="0">
                <a:latin typeface="Courier New" panose="02070309020205020404" pitchFamily="49" charset="0"/>
              </a:rPr>
              <a:t>This is message2</a:t>
            </a:r>
            <a:r>
              <a:rPr lang="en-GB" sz="1800" dirty="0" smtClean="0">
                <a:latin typeface="Courier New" panose="02070309020205020404" pitchFamily="49" charset="0"/>
              </a:rPr>
              <a:t>.")</a:t>
            </a: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   </a:t>
            </a:r>
            <a:r>
              <a:rPr lang="en-GB" sz="1800" b="1" dirty="0" smtClean="0">
                <a:latin typeface="Courier New" panose="02070309020205020404" pitchFamily="49" charset="0"/>
              </a:rPr>
              <a:t>message1()</a:t>
            </a:r>
            <a:endParaRPr lang="en-GB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>
                <a:latin typeface="Courier New" panose="02070309020205020404" pitchFamily="49" charset="0"/>
              </a:rPr>
              <a:t>    </a:t>
            </a:r>
            <a:r>
              <a:rPr lang="en-GB" sz="1800" dirty="0" smtClean="0">
                <a:latin typeface="Courier New" panose="02070309020205020404" pitchFamily="49" charset="0"/>
              </a:rPr>
              <a:t>print("</a:t>
            </a:r>
            <a:r>
              <a:rPr lang="en-GB" sz="1800" dirty="0">
                <a:latin typeface="Courier New" panose="02070309020205020404" pitchFamily="49" charset="0"/>
              </a:rPr>
              <a:t>Done with message2</a:t>
            </a:r>
            <a:r>
              <a:rPr lang="en-GB" sz="1800" dirty="0" smtClean="0">
                <a:latin typeface="Courier New" panose="02070309020205020404" pitchFamily="49" charset="0"/>
              </a:rPr>
              <a:t>.")</a:t>
            </a: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message1()</a:t>
            </a:r>
          </a:p>
          <a:p>
            <a:pPr lvl="1">
              <a:lnSpc>
                <a:spcPct val="65000"/>
              </a:lnSpc>
              <a:buNone/>
            </a:pPr>
            <a:r>
              <a:rPr lang="en-GB" sz="1800" b="1" dirty="0">
                <a:latin typeface="Courier New" panose="02070309020205020404" pitchFamily="49" charset="0"/>
              </a:rPr>
              <a:t>message2()</a:t>
            </a:r>
          </a:p>
          <a:p>
            <a:pPr lvl="1">
              <a:lnSpc>
                <a:spcPct val="65000"/>
              </a:lnSpc>
              <a:buNone/>
            </a:pPr>
            <a:r>
              <a:rPr lang="en-GB" sz="1800" dirty="0">
                <a:latin typeface="Courier New" panose="02070309020205020404" pitchFamily="49" charset="0"/>
              </a:rPr>
              <a:t>print("Done with everything.")</a:t>
            </a: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endParaRPr lang="en-GB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GB" dirty="0" smtClean="0"/>
              <a:t>Output:</a:t>
            </a: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This is message1.</a:t>
            </a: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This is message2.</a:t>
            </a: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This is message1.</a:t>
            </a: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Done with message2.</a:t>
            </a:r>
          </a:p>
          <a:p>
            <a:pPr lvl="1"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Done with main.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36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When a function is called, the program's execution...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"jumps" into that function, executing its statements,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"jumps" back to the point where the function was called.</a:t>
            </a:r>
          </a:p>
          <a:p>
            <a:pPr>
              <a:spcBef>
                <a:spcPts val="450"/>
              </a:spcBef>
              <a:buNone/>
            </a:pPr>
            <a:endParaRPr lang="en-GB" sz="1500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en-GB" sz="1700" b="1" dirty="0" smtClean="0">
                <a:latin typeface="Courier New" panose="02070309020205020404" pitchFamily="49" charset="0"/>
              </a:rPr>
              <a:t>            message1()</a:t>
            </a:r>
            <a:endParaRPr lang="en-GB" sz="1700" b="1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en-GB" sz="1700" dirty="0">
                <a:latin typeface="Courier New" panose="02070309020205020404" pitchFamily="49" charset="0"/>
              </a:rPr>
              <a:t>               </a:t>
            </a:r>
          </a:p>
          <a:p>
            <a:pPr>
              <a:spcBef>
                <a:spcPts val="450"/>
              </a:spcBef>
              <a:buNone/>
            </a:pPr>
            <a:r>
              <a:rPr lang="en-GB" sz="1700" dirty="0">
                <a:latin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</a:rPr>
              <a:t>          </a:t>
            </a:r>
            <a:r>
              <a:rPr lang="en-GB" sz="1700" b="1" dirty="0" smtClean="0">
                <a:latin typeface="Courier New" panose="02070309020205020404" pitchFamily="49" charset="0"/>
              </a:rPr>
              <a:t>message2()</a:t>
            </a:r>
            <a:endParaRPr lang="en-GB" sz="1700" b="1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endParaRPr lang="en-GB" sz="1700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endParaRPr lang="en-GB" sz="1700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en-GB" sz="1700" dirty="0">
                <a:latin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</a:rPr>
              <a:t>          print("</a:t>
            </a:r>
            <a:r>
              <a:rPr lang="en-GB" sz="1700" dirty="0">
                <a:latin typeface="Courier New" panose="02070309020205020404" pitchFamily="49" charset="0"/>
              </a:rPr>
              <a:t>Done with main</a:t>
            </a:r>
            <a:r>
              <a:rPr lang="en-GB" sz="1700" dirty="0" smtClean="0">
                <a:latin typeface="Courier New" panose="02070309020205020404" pitchFamily="49" charset="0"/>
              </a:rPr>
              <a:t>.")</a:t>
            </a:r>
          </a:p>
          <a:p>
            <a:pPr>
              <a:spcBef>
                <a:spcPts val="450"/>
              </a:spcBef>
              <a:buNone/>
            </a:pPr>
            <a:endParaRPr lang="en-GB" sz="1700" dirty="0" smtClean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</a:pPr>
            <a:r>
              <a:rPr lang="en-GB" sz="1700" dirty="0" smtClean="0">
                <a:latin typeface="Courier New" panose="02070309020205020404" pitchFamily="49" charset="0"/>
              </a:rPr>
              <a:t>            ...</a:t>
            </a:r>
            <a:endParaRPr lang="en-GB" sz="1700" dirty="0">
              <a:latin typeface="Courier New" panose="02070309020205020404" pitchFamily="49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24300" y="3244848"/>
            <a:ext cx="6667500" cy="501650"/>
            <a:chOff x="1416" y="2135"/>
            <a:chExt cx="4200" cy="316"/>
          </a:xfrm>
        </p:grpSpPr>
        <p:sp>
          <p:nvSpPr>
            <p:cNvPr id="28685" name="Text Box 4"/>
            <p:cNvSpPr txBox="1">
              <a:spLocks noChangeArrowheads="1"/>
            </p:cNvSpPr>
            <p:nvPr/>
          </p:nvSpPr>
          <p:spPr bwMode="auto">
            <a:xfrm>
              <a:off x="2410" y="2135"/>
              <a:ext cx="3206" cy="3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dirty="0" err="1" smtClean="0">
                  <a:latin typeface="Courier New" panose="02070309020205020404" pitchFamily="49" charset="0"/>
                </a:rPr>
                <a:t>def</a:t>
              </a:r>
              <a:r>
                <a:rPr lang="en-GB" sz="1400" dirty="0" smtClean="0">
                  <a:latin typeface="Courier New" panose="02070309020205020404" pitchFamily="49" charset="0"/>
                </a:rPr>
                <a:t> message1():</a:t>
              </a:r>
              <a:endParaRPr lang="en-GB" sz="1400" dirty="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dirty="0" smtClean="0">
                  <a:latin typeface="Courier New" panose="02070309020205020404" pitchFamily="49" charset="0"/>
                </a:rPr>
                <a:t>    print("</a:t>
              </a:r>
              <a:r>
                <a:rPr lang="en-GB" sz="1400" dirty="0">
                  <a:latin typeface="Courier New" panose="02070309020205020404" pitchFamily="49" charset="0"/>
                </a:rPr>
                <a:t>This is message1</a:t>
              </a:r>
              <a:r>
                <a:rPr lang="en-GB" sz="1400" dirty="0" smtClean="0">
                  <a:latin typeface="Courier New" panose="02070309020205020404" pitchFamily="49" charset="0"/>
                </a:rPr>
                <a:t>.")</a:t>
              </a:r>
              <a:endParaRPr lang="en-GB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28686" name="Line 5"/>
            <p:cNvSpPr>
              <a:spLocks noChangeShapeType="1"/>
            </p:cNvSpPr>
            <p:nvPr/>
          </p:nvSpPr>
          <p:spPr bwMode="auto">
            <a:xfrm flipV="1">
              <a:off x="1416" y="2197"/>
              <a:ext cx="984" cy="66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7" name="Line 6"/>
            <p:cNvSpPr>
              <a:spLocks noChangeShapeType="1"/>
            </p:cNvSpPr>
            <p:nvPr/>
          </p:nvSpPr>
          <p:spPr bwMode="auto">
            <a:xfrm flipH="1" flipV="1">
              <a:off x="1416" y="2380"/>
              <a:ext cx="943" cy="7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38600" y="4160838"/>
            <a:ext cx="6553200" cy="1447800"/>
            <a:chOff x="1488" y="2736"/>
            <a:chExt cx="4128" cy="912"/>
          </a:xfrm>
        </p:grpSpPr>
        <p:sp>
          <p:nvSpPr>
            <p:cNvPr id="28682" name="Text Box 8"/>
            <p:cNvSpPr txBox="1">
              <a:spLocks noChangeArrowheads="1"/>
            </p:cNvSpPr>
            <p:nvPr/>
          </p:nvSpPr>
          <p:spPr bwMode="auto">
            <a:xfrm>
              <a:off x="2402" y="2736"/>
              <a:ext cx="3214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dirty="0" err="1" smtClean="0">
                  <a:latin typeface="Courier New" panose="02070309020205020404" pitchFamily="49" charset="0"/>
                </a:rPr>
                <a:t>def</a:t>
              </a:r>
              <a:r>
                <a:rPr lang="en-GB" sz="1400" dirty="0" smtClean="0">
                  <a:latin typeface="Courier New" panose="02070309020205020404" pitchFamily="49" charset="0"/>
                </a:rPr>
                <a:t> message2():</a:t>
              </a:r>
              <a:endParaRPr lang="en-GB" sz="1400" dirty="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dirty="0">
                  <a:latin typeface="Courier New" panose="02070309020205020404" pitchFamily="49" charset="0"/>
                </a:rPr>
                <a:t>    </a:t>
              </a:r>
              <a:r>
                <a:rPr lang="en-GB" sz="1400" dirty="0" smtClean="0">
                  <a:latin typeface="Courier New" panose="02070309020205020404" pitchFamily="49" charset="0"/>
                </a:rPr>
                <a:t>print("</a:t>
              </a:r>
              <a:r>
                <a:rPr lang="en-GB" sz="1400" dirty="0">
                  <a:latin typeface="Courier New" panose="02070309020205020404" pitchFamily="49" charset="0"/>
                </a:rPr>
                <a:t>This is message2</a:t>
              </a:r>
              <a:r>
                <a:rPr lang="en-GB" sz="1400" dirty="0" smtClean="0">
                  <a:latin typeface="Courier New" panose="02070309020205020404" pitchFamily="49" charset="0"/>
                </a:rPr>
                <a:t>.")</a:t>
              </a:r>
              <a:endParaRPr lang="en-GB" sz="1400" dirty="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b="1" dirty="0">
                  <a:latin typeface="Courier New" panose="02070309020205020404" pitchFamily="49" charset="0"/>
                </a:rPr>
                <a:t>    message1</a:t>
              </a:r>
              <a:r>
                <a:rPr lang="en-GB" sz="1400" b="1" dirty="0" smtClean="0">
                  <a:latin typeface="Courier New" panose="02070309020205020404" pitchFamily="49" charset="0"/>
                </a:rPr>
                <a:t>()</a:t>
              </a:r>
              <a:endParaRPr lang="en-GB" sz="1400" b="1" dirty="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endParaRPr lang="en-GB" sz="1400" dirty="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dirty="0">
                  <a:latin typeface="Courier New" panose="02070309020205020404" pitchFamily="49" charset="0"/>
                </a:rPr>
                <a:t>    </a:t>
              </a:r>
              <a:r>
                <a:rPr lang="en-GB" sz="1400" dirty="0" smtClean="0">
                  <a:latin typeface="Courier New" panose="02070309020205020404" pitchFamily="49" charset="0"/>
                </a:rPr>
                <a:t>print("</a:t>
              </a:r>
              <a:r>
                <a:rPr lang="en-GB" sz="1400" dirty="0">
                  <a:latin typeface="Courier New" panose="02070309020205020404" pitchFamily="49" charset="0"/>
                </a:rPr>
                <a:t>Done with message2</a:t>
              </a:r>
              <a:r>
                <a:rPr lang="en-GB" sz="1400" dirty="0" smtClean="0">
                  <a:latin typeface="Courier New" panose="02070309020205020404" pitchFamily="49" charset="0"/>
                </a:rPr>
                <a:t>.")</a:t>
              </a:r>
              <a:endParaRPr lang="en-GB" sz="1400" dirty="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endParaRPr lang="en-GB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1536" y="2784"/>
              <a:ext cx="823" cy="48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 flipH="1" flipV="1">
              <a:off x="1488" y="2832"/>
              <a:ext cx="960" cy="672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45175" y="4827590"/>
            <a:ext cx="4746625" cy="1376363"/>
            <a:chOff x="2626" y="3132"/>
            <a:chExt cx="2990" cy="867"/>
          </a:xfrm>
        </p:grpSpPr>
        <p:sp>
          <p:nvSpPr>
            <p:cNvPr id="28679" name="Text Box 12"/>
            <p:cNvSpPr txBox="1">
              <a:spLocks noChangeArrowheads="1"/>
            </p:cNvSpPr>
            <p:nvPr/>
          </p:nvSpPr>
          <p:spPr bwMode="auto">
            <a:xfrm>
              <a:off x="2626" y="3683"/>
              <a:ext cx="2990" cy="3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dirty="0" err="1" smtClean="0">
                  <a:latin typeface="Courier New" panose="02070309020205020404" pitchFamily="49" charset="0"/>
                </a:rPr>
                <a:t>def</a:t>
              </a:r>
              <a:r>
                <a:rPr lang="en-GB" sz="1400" dirty="0" smtClean="0">
                  <a:latin typeface="Courier New" panose="02070309020205020404" pitchFamily="49" charset="0"/>
                </a:rPr>
                <a:t> message1():</a:t>
              </a:r>
              <a:endParaRPr lang="en-GB" sz="1400" dirty="0">
                <a:latin typeface="Courier New" panose="02070309020205020404" pitchFamily="49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None/>
              </a:pPr>
              <a:r>
                <a:rPr lang="en-GB" sz="1400" dirty="0" smtClean="0">
                  <a:latin typeface="Courier New" panose="02070309020205020404" pitchFamily="49" charset="0"/>
                </a:rPr>
                <a:t>    print("</a:t>
              </a:r>
              <a:r>
                <a:rPr lang="en-GB" sz="1400" dirty="0">
                  <a:latin typeface="Courier New" panose="02070309020205020404" pitchFamily="49" charset="0"/>
                </a:rPr>
                <a:t>This is message1</a:t>
              </a:r>
              <a:r>
                <a:rPr lang="en-GB" sz="1400" dirty="0" smtClean="0">
                  <a:latin typeface="Courier New" panose="02070309020205020404" pitchFamily="49" charset="0"/>
                </a:rPr>
                <a:t>.")</a:t>
              </a:r>
              <a:endParaRPr lang="en-GB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28680" name="Line 13"/>
            <p:cNvSpPr>
              <a:spLocks noChangeShapeType="1"/>
            </p:cNvSpPr>
            <p:nvPr/>
          </p:nvSpPr>
          <p:spPr bwMode="auto">
            <a:xfrm flipH="1">
              <a:off x="2760" y="3132"/>
              <a:ext cx="212" cy="577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1" name="Line 14"/>
            <p:cNvSpPr>
              <a:spLocks noChangeShapeType="1"/>
            </p:cNvSpPr>
            <p:nvPr/>
          </p:nvSpPr>
          <p:spPr bwMode="auto">
            <a:xfrm flipV="1">
              <a:off x="2626" y="3161"/>
              <a:ext cx="134" cy="522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678" name="Rectang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Control flow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729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 of a program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6912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No code should be placed outside a function. Instead 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The one exception is a call to your main function</a:t>
            </a:r>
          </a:p>
          <a:p>
            <a:pPr lvl="1" eaLnBrk="1" hangingPunct="1"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38200" y="3376245"/>
            <a:ext cx="10515600" cy="2800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err="1" smtClean="0">
                <a:latin typeface="Courier New" panose="02070309020205020404" pitchFamily="49" charset="0"/>
              </a:rPr>
              <a:t>def</a:t>
            </a:r>
            <a:r>
              <a:rPr lang="en-GB" sz="1800" dirty="0" smtClean="0">
                <a:latin typeface="Courier New" panose="02070309020205020404" pitchFamily="49" charset="0"/>
              </a:rPr>
              <a:t> main():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>
                <a:latin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</a:rPr>
              <a:t>   message1()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b="1" dirty="0" smtClean="0">
                <a:latin typeface="Courier New" panose="02070309020205020404" pitchFamily="49" charset="0"/>
              </a:rPr>
              <a:t>    </a:t>
            </a:r>
            <a:r>
              <a:rPr lang="en-GB" sz="1800" dirty="0" smtClean="0">
                <a:latin typeface="Courier New" panose="02070309020205020404" pitchFamily="49" charset="0"/>
              </a:rPr>
              <a:t>message2()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    print("Done with everything.")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800" dirty="0" smtClean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err="1" smtClean="0">
                <a:latin typeface="Courier New" panose="02070309020205020404" pitchFamily="49" charset="0"/>
              </a:rPr>
              <a:t>def</a:t>
            </a:r>
            <a:r>
              <a:rPr lang="en-GB" sz="1800" dirty="0" smtClean="0">
                <a:latin typeface="Courier New" panose="02070309020205020404" pitchFamily="49" charset="0"/>
              </a:rPr>
              <a:t> message1():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    print("This is message1.")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1800" dirty="0" smtClean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800" dirty="0" smtClean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err="1" smtClean="0">
                <a:latin typeface="Courier New" panose="02070309020205020404" pitchFamily="49" charset="0"/>
              </a:rPr>
              <a:t>def</a:t>
            </a:r>
            <a:r>
              <a:rPr lang="en-GB" sz="1800" dirty="0" smtClean="0">
                <a:latin typeface="Courier New" panose="02070309020205020404" pitchFamily="49" charset="0"/>
              </a:rPr>
              <a:t> message2():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    print("This is message2.")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    message1()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    print("Done with message2.")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GB" sz="1800" dirty="0" smtClean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GB" sz="1800" dirty="0" smtClean="0">
                <a:latin typeface="Courier New" panose="02070309020205020404" pitchFamily="49" charset="0"/>
              </a:rPr>
              <a:t>main()</a:t>
            </a:r>
          </a:p>
          <a:p>
            <a:pPr lvl="1">
              <a:lnSpc>
                <a:spcPct val="60000"/>
              </a:lnSpc>
              <a:buFont typeface="Wingdings 2" panose="05020102010507070707" pitchFamily="18" charset="2"/>
              <a:buNone/>
            </a:pPr>
            <a:endParaRPr lang="en-GB" sz="8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69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to use functions (besides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)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Place statements into a function if: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The statements are related structurally, and/or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The statements are repeated.</a:t>
            </a:r>
          </a:p>
          <a:p>
            <a:pPr lvl="1" eaLnBrk="1" hangingPunct="1">
              <a:lnSpc>
                <a:spcPct val="110000"/>
              </a:lnSpc>
            </a:pPr>
            <a:endParaRPr lang="en-US" dirty="0" smtClean="0"/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You should not create functions for: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An individual </a:t>
            </a:r>
            <a:r>
              <a:rPr lang="en-US" dirty="0" smtClean="0">
                <a:latin typeface="Courier New" panose="02070309020205020404" pitchFamily="49" charset="0"/>
              </a:rPr>
              <a:t>print</a:t>
            </a:r>
            <a:r>
              <a:rPr lang="en-US" dirty="0" smtClean="0"/>
              <a:t> statement.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Only blank lines.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Unrelated or weakly related statements.</a:t>
            </a:r>
            <a:br>
              <a:rPr lang="en-US" dirty="0" smtClean="0"/>
            </a:br>
            <a:r>
              <a:rPr lang="en-US" dirty="0" smtClean="0"/>
              <a:t>(Consider splitting them into two smaller functions.)</a:t>
            </a:r>
          </a:p>
        </p:txBody>
      </p:sp>
    </p:spTree>
    <p:extLst>
      <p:ext uri="{BB962C8B-B14F-4D97-AF65-F5344CB8AC3E}">
        <p14:creationId xmlns:p14="http://schemas.microsoft.com/office/powerpoint/2010/main" val="4258465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Drawing complex figures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782861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 question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Write a program to print these figures using functions.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</p:txBody>
      </p:sp>
    </p:spTree>
    <p:extLst>
      <p:ext uri="{BB962C8B-B14F-4D97-AF65-F5344CB8AC3E}">
        <p14:creationId xmlns:p14="http://schemas.microsoft.com/office/powerpoint/2010/main" val="2966713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strategy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6200" y="1905000"/>
            <a:ext cx="64770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sz="2000" u="sng" dirty="0"/>
              <a:t>First version (unstructured):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endParaRPr lang="en-US" sz="800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Create an empty </a:t>
            </a:r>
            <a:r>
              <a:rPr lang="en-US" sz="2000" dirty="0" smtClean="0"/>
              <a:t>program.</a:t>
            </a:r>
            <a:endParaRPr lang="en-US" sz="2000" dirty="0"/>
          </a:p>
          <a:p>
            <a:pPr lvl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sz="800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Copy the expected output into it, surrounding each line with </a:t>
            </a:r>
            <a:r>
              <a:rPr lang="en-US" sz="2000" dirty="0" smtClean="0">
                <a:latin typeface="Courier New" panose="02070309020205020404" pitchFamily="49" charset="0"/>
              </a:rPr>
              <a:t>print</a:t>
            </a:r>
            <a:r>
              <a:rPr lang="en-US" sz="2000" dirty="0" smtClean="0"/>
              <a:t> </a:t>
            </a:r>
            <a:r>
              <a:rPr lang="en-US" sz="2000" dirty="0"/>
              <a:t>syntax.</a:t>
            </a:r>
          </a:p>
          <a:p>
            <a:pPr lvl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sz="800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Run it to verify the output.</a:t>
            </a:r>
          </a:p>
        </p:txBody>
      </p:sp>
    </p:spTree>
    <p:extLst>
      <p:ext uri="{BB962C8B-B14F-4D97-AF65-F5344CB8AC3E}">
        <p14:creationId xmlns:p14="http://schemas.microsoft.com/office/powerpoint/2010/main" val="2700738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version 1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838200" y="1507253"/>
            <a:ext cx="10515600" cy="4669710"/>
          </a:xfrm>
        </p:spPr>
        <p:txBody>
          <a:bodyPr>
            <a:normAutofit/>
          </a:bodyPr>
          <a:lstStyle/>
          <a:p>
            <a:pPr eaLnBrk="1" hangingPunct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err="1" smtClean="0">
                <a:latin typeface="Courier New" panose="02070309020205020404" pitchFamily="49" charset="0"/>
              </a:rPr>
              <a:t>def</a:t>
            </a:r>
            <a:r>
              <a:rPr lang="en-US" sz="1300" dirty="0" smtClean="0">
                <a:latin typeface="Courier New" panose="02070309020205020404" pitchFamily="49" charset="0"/>
              </a:rPr>
              <a:t> main():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 ______")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/      \\")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print("/        \\")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print("\\        /")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\\______/")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print("\\        /")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\\______/")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print("+--------+")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 ______")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</a:t>
            </a:r>
            <a:r>
              <a:rPr lang="en-US" sz="1300" dirty="0">
                <a:latin typeface="Courier New" panose="02070309020205020404" pitchFamily="49" charset="0"/>
              </a:rPr>
              <a:t>/      </a:t>
            </a:r>
            <a:r>
              <a:rPr lang="en-US" sz="1300" dirty="0" smtClean="0">
                <a:latin typeface="Courier New" panose="02070309020205020404" pitchFamily="49" charset="0"/>
              </a:rPr>
              <a:t>\\")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print("/        \\")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print("|  </a:t>
            </a:r>
            <a:r>
              <a:rPr lang="en-US" sz="1300" dirty="0">
                <a:latin typeface="Courier New" panose="02070309020205020404" pitchFamily="49" charset="0"/>
              </a:rPr>
              <a:t>STOP  </a:t>
            </a:r>
            <a:r>
              <a:rPr lang="en-US" sz="1300" dirty="0" smtClean="0">
                <a:latin typeface="Courier New" panose="02070309020205020404" pitchFamily="49" charset="0"/>
              </a:rPr>
              <a:t>|")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print("\\        /")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\\______/")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 ______")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 </a:t>
            </a:r>
            <a:r>
              <a:rPr lang="en-US" sz="1300" dirty="0">
                <a:latin typeface="Courier New" panose="02070309020205020404" pitchFamily="49" charset="0"/>
              </a:rPr>
              <a:t>/      </a:t>
            </a:r>
            <a:r>
              <a:rPr lang="en-US" sz="1300" dirty="0" smtClean="0">
                <a:latin typeface="Courier New" panose="02070309020205020404" pitchFamily="49" charset="0"/>
              </a:rPr>
              <a:t>\\")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print("/        \\")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print("+--------+")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US" sz="1300" dirty="0">
              <a:latin typeface="Courier New" panose="02070309020205020404" pitchFamily="49" charset="0"/>
            </a:endParaRPr>
          </a:p>
          <a:p>
            <a:pPr marL="0"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smtClean="0">
                <a:latin typeface="Courier New" panose="02070309020205020404" pitchFamily="49" charset="0"/>
              </a:rPr>
              <a:t>main()</a:t>
            </a:r>
            <a:endParaRPr lang="en-US" sz="13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63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strategy 2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6200" y="1905001"/>
            <a:ext cx="6477000" cy="201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sz="2000" u="sng" dirty="0"/>
              <a:t>Second version (structured, with redundancy):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sz="800" u="sng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Identify the structure of the output.</a:t>
            </a:r>
          </a:p>
          <a:p>
            <a:pPr lvl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Divide </a:t>
            </a:r>
            <a:r>
              <a:rPr lang="en-US" sz="2000" dirty="0" smtClean="0"/>
              <a:t>the code into functions </a:t>
            </a:r>
            <a:r>
              <a:rPr lang="en-US" sz="2000" dirty="0"/>
              <a:t>based on this structure.</a:t>
            </a:r>
          </a:p>
        </p:txBody>
      </p:sp>
    </p:spTree>
    <p:extLst>
      <p:ext uri="{BB962C8B-B14F-4D97-AF65-F5344CB8AC3E}">
        <p14:creationId xmlns:p14="http://schemas.microsoft.com/office/powerpoint/2010/main" val="1677020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program</a:t>
            </a:r>
            <a:r>
              <a:rPr lang="en-GB" smtClean="0"/>
              <a:t>: A set of instructions</a:t>
            </a:r>
            <a:br>
              <a:rPr lang="en-GB" smtClean="0"/>
            </a:br>
            <a:r>
              <a:rPr lang="en-GB" smtClean="0"/>
              <a:t>to be carried out by a computer.</a:t>
            </a:r>
          </a:p>
          <a:p>
            <a:pPr eaLnBrk="1" hangingPunct="1"/>
            <a:endParaRPr lang="en-GB" b="1" smtClean="0"/>
          </a:p>
          <a:p>
            <a:pPr eaLnBrk="1" hangingPunct="1"/>
            <a:r>
              <a:rPr lang="en-GB" b="1" smtClean="0"/>
              <a:t>program execution</a:t>
            </a:r>
            <a:r>
              <a:rPr lang="en-GB" smtClean="0"/>
              <a:t>: The act of</a:t>
            </a:r>
            <a:br>
              <a:rPr lang="en-GB" smtClean="0"/>
            </a:br>
            <a:r>
              <a:rPr lang="en-GB" smtClean="0"/>
              <a:t>carrying out the instructions </a:t>
            </a:r>
            <a:br>
              <a:rPr lang="en-GB" smtClean="0"/>
            </a:br>
            <a:r>
              <a:rPr lang="en-GB" smtClean="0"/>
              <a:t>contained in a program.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GB" smtClean="0"/>
          </a:p>
          <a:p>
            <a:pPr eaLnBrk="1" hangingPunct="1"/>
            <a:r>
              <a:rPr lang="en-GB" b="1" smtClean="0"/>
              <a:t>programming language</a:t>
            </a:r>
            <a:r>
              <a:rPr lang="en-GB" smtClean="0"/>
              <a:t>: A systematic set of rules used to describe computations in a format that is editable by humans.</a:t>
            </a:r>
          </a:p>
        </p:txBody>
      </p:sp>
      <p:pic>
        <p:nvPicPr>
          <p:cNvPr id="9220" name="Picture 5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812"/>
          <a:stretch>
            <a:fillRect/>
          </a:stretch>
        </p:blipFill>
        <p:spPr bwMode="auto">
          <a:xfrm>
            <a:off x="8001000" y="1524000"/>
            <a:ext cx="21209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structure</a:t>
            </a:r>
          </a:p>
        </p:txBody>
      </p:sp>
      <p:sp>
        <p:nvSpPr>
          <p:cNvPr id="36868" name="Rectangle 8"/>
          <p:cNvSpPr>
            <a:spLocks noGrp="1"/>
          </p:cNvSpPr>
          <p:nvPr>
            <p:ph type="body"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3886200" y="1905001"/>
            <a:ext cx="64770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sz="2000" dirty="0"/>
              <a:t>The structure of the output: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initial "egg" figure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second "teacup" figure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third "stop sign" figure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fourth "hat" figure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sz="2000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sz="2000" dirty="0"/>
              <a:t>This structure can be represented by </a:t>
            </a:r>
            <a:r>
              <a:rPr lang="en-US" sz="2000" dirty="0" smtClean="0"/>
              <a:t>functions:</a:t>
            </a:r>
            <a:endParaRPr lang="en-US" sz="2000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>
                <a:latin typeface="Courier New" panose="02070309020205020404" pitchFamily="49" charset="0"/>
              </a:rPr>
              <a:t>egg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 err="1" smtClean="0">
                <a:latin typeface="Courier New" panose="02070309020205020404" pitchFamily="49" charset="0"/>
              </a:rPr>
              <a:t>tea_cup</a:t>
            </a:r>
            <a:endParaRPr lang="en-US" sz="2000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 err="1" smtClean="0">
                <a:latin typeface="Courier New" panose="02070309020205020404" pitchFamily="49" charset="0"/>
              </a:rPr>
              <a:t>stop_sign</a:t>
            </a:r>
            <a:endParaRPr lang="en-US" sz="2000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>
                <a:latin typeface="Courier New" panose="02070309020205020404" pitchFamily="49" charset="0"/>
              </a:rPr>
              <a:t>hat</a:t>
            </a:r>
          </a:p>
        </p:txBody>
      </p: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1265464" y="1901599"/>
            <a:ext cx="1219200" cy="4156301"/>
            <a:chOff x="432" y="1344"/>
            <a:chExt cx="768" cy="2688"/>
          </a:xfrm>
          <a:solidFill>
            <a:srgbClr val="FFFF00">
              <a:alpha val="44000"/>
            </a:srgbClr>
          </a:solidFill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32" y="3600"/>
              <a:ext cx="768" cy="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32" y="2688"/>
              <a:ext cx="768" cy="7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32" y="2016"/>
              <a:ext cx="768" cy="4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32" y="1344"/>
              <a:ext cx="768" cy="5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05265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version 2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</a:rPr>
              <a:t>def</a:t>
            </a:r>
            <a:r>
              <a:rPr lang="en-US" sz="1600" b="1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    egg()</a:t>
            </a: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</a:rPr>
              <a:t>tea_cup</a:t>
            </a:r>
            <a:r>
              <a:rPr lang="en-US" sz="1600" b="1" dirty="0" smtClean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</a:rPr>
              <a:t>stop_sign</a:t>
            </a:r>
            <a:r>
              <a:rPr lang="en-US" sz="1600" b="1" dirty="0" smtClean="0">
                <a:latin typeface="Courier New" panose="02070309020205020404" pitchFamily="49" charset="0"/>
              </a:rPr>
              <a:t>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    hat()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</a:rPr>
              <a:t>def</a:t>
            </a:r>
            <a:r>
              <a:rPr lang="en-US" sz="1600" b="1" dirty="0" smtClean="0">
                <a:latin typeface="Courier New" panose="02070309020205020404" pitchFamily="49" charset="0"/>
              </a:rPr>
              <a:t> egg():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print("  ______")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print(" </a:t>
            </a:r>
            <a:r>
              <a:rPr lang="en-US" sz="1600" dirty="0">
                <a:latin typeface="Courier New" panose="02070309020205020404" pitchFamily="49" charset="0"/>
              </a:rPr>
              <a:t>/      </a:t>
            </a:r>
            <a:r>
              <a:rPr lang="en-US" sz="1600" dirty="0" smtClean="0">
                <a:latin typeface="Courier New" panose="02070309020205020404" pitchFamily="49" charset="0"/>
              </a:rPr>
              <a:t>\\")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print("/        \\")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print("\\        /")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print(" \\______/")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</a:rPr>
              <a:t>def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tea_cup</a:t>
            </a:r>
            <a:r>
              <a:rPr lang="en-US" sz="1600" b="1" dirty="0" smtClean="0">
                <a:latin typeface="Courier New" panose="02070309020205020404" pitchFamily="49" charset="0"/>
              </a:rPr>
              <a:t>():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print("\\        /")</a:t>
            </a: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print(" \\______/")</a:t>
            </a: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print("+--------+")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print()</a:t>
            </a:r>
            <a:endParaRPr lang="en-US" sz="1600" dirty="0"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5564" y="3012621"/>
            <a:ext cx="508635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b="1" dirty="0" err="1" smtClean="0">
                <a:latin typeface="Courier New" panose="02070309020205020404" pitchFamily="49" charset="0"/>
              </a:rPr>
              <a:t>def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stop_sign</a:t>
            </a:r>
            <a:r>
              <a:rPr lang="en-US" b="1" dirty="0" smtClean="0">
                <a:latin typeface="Courier New" panose="02070309020205020404" pitchFamily="49" charset="0"/>
              </a:rPr>
              <a:t>():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  ______")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 /      \\")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print("/        \\")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print("|  STOP  |")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print("\\        /")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 \\______/")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print()</a:t>
            </a:r>
            <a:endParaRPr lang="en-US" b="1" dirty="0" smtClean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</a:pPr>
            <a:r>
              <a:rPr lang="en-US" b="1" dirty="0" err="1" smtClean="0">
                <a:latin typeface="Courier New" panose="02070309020205020404" pitchFamily="49" charset="0"/>
              </a:rPr>
              <a:t>def</a:t>
            </a:r>
            <a:r>
              <a:rPr lang="en-US" b="1" dirty="0" smtClean="0">
                <a:latin typeface="Courier New" panose="02070309020205020404" pitchFamily="49" charset="0"/>
              </a:rPr>
              <a:t> hat():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  ______")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 /      \\")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print("/        \\")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latin typeface="Courier New" panose="02070309020205020404" pitchFamily="49" charset="0"/>
              </a:rPr>
              <a:t>    print("+--------+")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74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strategy 3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mtClean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>
                <a:latin typeface="Courier New" panose="02070309020205020404" pitchFamily="49" charset="0"/>
              </a:rPr>
              <a:t>+--------+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1905001"/>
            <a:ext cx="64770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sz="2000" u="sng" dirty="0"/>
              <a:t>Third version (structured, without redundancy):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endParaRPr lang="en-US" sz="800" u="sng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Identify redundancy in the output, and create </a:t>
            </a:r>
            <a:r>
              <a:rPr lang="en-US" sz="2000" dirty="0" smtClean="0"/>
              <a:t>functions to </a:t>
            </a:r>
            <a:r>
              <a:rPr lang="en-US" sz="2000" dirty="0"/>
              <a:t>eliminate as much as possible.</a:t>
            </a:r>
          </a:p>
          <a:p>
            <a:pPr lvl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Add comments 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3914266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1295400" y="1845469"/>
            <a:ext cx="1066800" cy="4410075"/>
            <a:chOff x="492" y="1248"/>
            <a:chExt cx="672" cy="2778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92" y="3930"/>
              <a:ext cx="672" cy="9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492" y="2328"/>
              <a:ext cx="672" cy="9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92" y="3120"/>
              <a:ext cx="672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92" y="2040"/>
              <a:ext cx="672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92" y="1632"/>
              <a:ext cx="672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92" y="2592"/>
              <a:ext cx="672" cy="38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92" y="3552"/>
              <a:ext cx="672" cy="37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92" y="1248"/>
              <a:ext cx="672" cy="38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  <p:sp>
        <p:nvSpPr>
          <p:cNvPr id="40963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redundancy</a:t>
            </a:r>
          </a:p>
        </p:txBody>
      </p:sp>
      <p:sp>
        <p:nvSpPr>
          <p:cNvPr id="40964" name="Text Box 12"/>
          <p:cNvSpPr txBox="1">
            <a:spLocks noChangeArrowheads="1"/>
          </p:cNvSpPr>
          <p:nvPr/>
        </p:nvSpPr>
        <p:spPr bwMode="auto">
          <a:xfrm>
            <a:off x="3886200" y="2286001"/>
            <a:ext cx="64008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22860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tabLst>
                <a:tab pos="2286000" algn="l"/>
              </a:tabLst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sz="2000" dirty="0"/>
              <a:t>The redundancy in the output: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sz="800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egg top:	reused on stop sign, hat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egg bottom:	reused on teacup, stop sign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/>
              <a:t>divider line:	used on teacup, hat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endParaRPr lang="en-US" sz="2000" dirty="0"/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sz="2000" dirty="0"/>
              <a:t>This redundancy can be fixed by </a:t>
            </a:r>
            <a:r>
              <a:rPr lang="en-US" sz="2000" dirty="0" smtClean="0"/>
              <a:t>functions</a:t>
            </a:r>
            <a:r>
              <a:rPr lang="en-US" sz="2000" dirty="0"/>
              <a:t>:</a:t>
            </a: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 err="1" smtClean="0">
                <a:latin typeface="Courier New" panose="02070309020205020404" pitchFamily="49" charset="0"/>
              </a:rPr>
              <a:t>egg_top</a:t>
            </a:r>
            <a:endParaRPr lang="en-US" sz="2000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 err="1" smtClean="0">
                <a:latin typeface="Courier New" panose="02070309020205020404" pitchFamily="49" charset="0"/>
              </a:rPr>
              <a:t>egg_bottom</a:t>
            </a:r>
            <a:endParaRPr lang="en-US" sz="2000" dirty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000" dirty="0">
                <a:latin typeface="Courier New" panose="02070309020205020404" pitchFamily="49" charset="0"/>
              </a:rPr>
              <a:t>line</a:t>
            </a:r>
          </a:p>
        </p:txBody>
      </p:sp>
      <p:sp>
        <p:nvSpPr>
          <p:cNvPr id="40965" name="Rectangle 13"/>
          <p:cNvSpPr>
            <a:spLocks noGrp="1"/>
          </p:cNvSpPr>
          <p:nvPr>
            <p:ph type="body" idx="1"/>
          </p:nvPr>
        </p:nvSpPr>
        <p:spPr>
          <a:xfrm>
            <a:off x="742950" y="1845469"/>
            <a:ext cx="10610850" cy="455533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 smtClean="0">
                <a:latin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</a:rPr>
              <a:t>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400" dirty="0">
                <a:latin typeface="Courier New" panose="02070309020205020404" pitchFamily="49" charset="0"/>
              </a:rPr>
              <a:t>+--------+</a:t>
            </a:r>
          </a:p>
        </p:txBody>
      </p:sp>
    </p:spTree>
    <p:extLst>
      <p:ext uri="{BB962C8B-B14F-4D97-AF65-F5344CB8AC3E}">
        <p14:creationId xmlns:p14="http://schemas.microsoft.com/office/powerpoint/2010/main" val="141392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version 3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</a:t>
            </a:r>
            <a:r>
              <a:rPr 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Suzy Student, </a:t>
            </a:r>
            <a:r>
              <a:rPr lang="en-US" sz="1600" b="1" dirty="0" err="1" smtClean="0">
                <a:solidFill>
                  <a:srgbClr val="008080"/>
                </a:solidFill>
                <a:latin typeface="Courier New" panose="02070309020205020404" pitchFamily="49" charset="0"/>
              </a:rPr>
              <a:t>CSc</a:t>
            </a:r>
            <a:r>
              <a:rPr 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110,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Spring 2094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#</a:t>
            </a:r>
            <a:r>
              <a:rPr 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Prints several figures, with methods for structure and redundancy</a:t>
            </a:r>
            <a:r>
              <a:rPr 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 err="1" smtClean="0">
                <a:latin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   egg()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</a:rPr>
              <a:t>tea_cup</a:t>
            </a:r>
            <a:r>
              <a:rPr lang="en-US" sz="1600" dirty="0" smtClean="0">
                <a:latin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</a:rPr>
              <a:t>stop_sign</a:t>
            </a:r>
            <a:r>
              <a:rPr lang="en-US" sz="1600" dirty="0" smtClean="0">
                <a:latin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hat()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Draws the top half of an </a:t>
            </a:r>
            <a:r>
              <a:rPr 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an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egg figure.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</a:rPr>
              <a:t>def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egg_top</a:t>
            </a:r>
            <a:r>
              <a:rPr lang="en-US" sz="1600" b="1" dirty="0" smtClean="0">
                <a:latin typeface="Courier New" panose="02070309020205020404" pitchFamily="49" charset="0"/>
              </a:rPr>
              <a:t>():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print("  ______")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print(" </a:t>
            </a:r>
            <a:r>
              <a:rPr lang="en-US" sz="1600" dirty="0">
                <a:latin typeface="Courier New" panose="02070309020205020404" pitchFamily="49" charset="0"/>
              </a:rPr>
              <a:t>/      </a:t>
            </a:r>
            <a:r>
              <a:rPr lang="en-US" sz="1600" dirty="0" smtClean="0">
                <a:latin typeface="Courier New" panose="02070309020205020404" pitchFamily="49" charset="0"/>
              </a:rPr>
              <a:t>\\")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</a:rPr>
              <a:t>print("/        \\")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Draws the bottom half of an egg figure.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</a:rPr>
              <a:t>def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</a:rPr>
              <a:t>egg_bottom</a:t>
            </a:r>
            <a:r>
              <a:rPr lang="en-US" sz="1600" b="1" dirty="0" smtClean="0">
                <a:latin typeface="Courier New" panose="02070309020205020404" pitchFamily="49" charset="0"/>
              </a:rPr>
              <a:t>():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   print("\\        /")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   print(" \\______/")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Draws a complete egg figure.</a:t>
            </a: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b="1" dirty="0" err="1" smtClean="0">
                <a:latin typeface="Courier New" panose="02070309020205020404" pitchFamily="49" charset="0"/>
              </a:rPr>
              <a:t>def</a:t>
            </a:r>
            <a:r>
              <a:rPr lang="en-US" sz="1600" b="1" dirty="0" smtClean="0">
                <a:latin typeface="Courier New" panose="02070309020205020404" pitchFamily="49" charset="0"/>
              </a:rPr>
              <a:t> egg():</a:t>
            </a:r>
            <a:endParaRPr 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</a:rPr>
              <a:t>egg_top</a:t>
            </a:r>
            <a:r>
              <a:rPr lang="en-US" sz="1600" dirty="0" smtClean="0">
                <a:latin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</a:rPr>
              <a:t>egg_bottom</a:t>
            </a:r>
            <a:r>
              <a:rPr lang="en-US" sz="1600" dirty="0" smtClean="0">
                <a:latin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    print()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58099" y="1499840"/>
            <a:ext cx="4985657" cy="500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Draws a teacup figure.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tea_cup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():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egg_bottom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line()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print()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Draws a stop sign figure.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stop_sign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():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eggTop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print("|  STOP  |")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egg_bottom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print()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Draws a figure that looks sort of like a hat.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hat():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egg_top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line()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Draws a line of dashes.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def</a:t>
            </a:r>
            <a:r>
              <a:rPr lang="en-US" sz="1100" b="1" dirty="0">
                <a:solidFill>
                  <a:prstClr val="black"/>
                </a:solidFill>
                <a:latin typeface="Courier New" panose="02070309020205020404" pitchFamily="49" charset="0"/>
              </a:rPr>
              <a:t> line():</a:t>
            </a:r>
          </a:p>
          <a:p>
            <a:pPr marL="228600" lvl="0" indent="-228600">
              <a:lnSpc>
                <a:spcPct val="55000"/>
              </a:lnSpc>
              <a:spcBef>
                <a:spcPts val="1000"/>
              </a:spcBef>
            </a:pP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</a:rPr>
              <a:t>    print("+--------+")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543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Keywords</a:t>
            </a:r>
            <a:endParaRPr lang="en-US" smtClean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b="1" dirty="0" smtClean="0"/>
              <a:t>keyword</a:t>
            </a:r>
            <a:r>
              <a:rPr lang="en-GB" dirty="0" smtClean="0"/>
              <a:t>: An identifier that you cannot use because it already has a reserved meaning in Python.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GB" sz="800" dirty="0"/>
          </a:p>
          <a:p>
            <a:pPr>
              <a:spcBef>
                <a:spcPts val="400"/>
              </a:spcBef>
              <a:buNone/>
            </a:pPr>
            <a:r>
              <a:rPr lang="en-GB" sz="1800" dirty="0">
                <a:latin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</a:rPr>
              <a:t>and 		del		from	 	not 		while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as 		</a:t>
            </a:r>
            <a:r>
              <a:rPr lang="en-US" sz="1800" dirty="0" err="1" smtClean="0">
                <a:latin typeface="Courier New" panose="02070309020205020404" pitchFamily="49" charset="0"/>
              </a:rPr>
              <a:t>elif</a:t>
            </a:r>
            <a:r>
              <a:rPr lang="en-US" sz="1800" dirty="0" smtClean="0">
                <a:latin typeface="Courier New" panose="02070309020205020404" pitchFamily="49" charset="0"/>
              </a:rPr>
              <a:t> 		global 	or 		with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assert 	else 		if 		pass 		yield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break 		except 	import 	print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class 		exec 		in 		raise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continue 	finally 	is 		return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</a:rPr>
              <a:t>def</a:t>
            </a:r>
            <a:r>
              <a:rPr lang="en-US" sz="1800" dirty="0" smtClean="0">
                <a:latin typeface="Courier New" panose="02070309020205020404" pitchFamily="49" charset="0"/>
              </a:rPr>
              <a:t> 		for 		lambda 	try </a:t>
            </a:r>
          </a:p>
          <a:p>
            <a:pPr>
              <a:spcBef>
                <a:spcPts val="400"/>
              </a:spcBef>
              <a:buNone/>
            </a:pPr>
            <a:endParaRPr lang="en-GB" sz="1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4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modern languages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3363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2000" i="1" dirty="0"/>
              <a:t>procedural languages</a:t>
            </a:r>
            <a:r>
              <a:rPr lang="en-US" sz="2000" dirty="0"/>
              <a:t>:  programs are a series of commands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1800" b="1" dirty="0"/>
              <a:t>Pascal</a:t>
            </a:r>
            <a:r>
              <a:rPr lang="en-US" sz="1800" dirty="0"/>
              <a:t> (1970):	designed for education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1800" b="1" dirty="0"/>
              <a:t>C</a:t>
            </a:r>
            <a:r>
              <a:rPr lang="en-US" sz="1800" dirty="0"/>
              <a:t> (1972):	low-level operating systems and device drivers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endParaRPr lang="en-US" sz="600" dirty="0"/>
          </a:p>
          <a:p>
            <a:pPr marL="233363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2000" i="1" dirty="0"/>
              <a:t>functional programming</a:t>
            </a:r>
            <a:r>
              <a:rPr lang="en-US" sz="2000" dirty="0"/>
              <a:t>:  functions map inputs to outputs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1800" b="1" dirty="0"/>
              <a:t>Lisp</a:t>
            </a:r>
            <a:r>
              <a:rPr lang="en-US" sz="1800" dirty="0"/>
              <a:t> (1958) / </a:t>
            </a:r>
            <a:r>
              <a:rPr lang="en-US" sz="1800" b="1" dirty="0"/>
              <a:t>Scheme</a:t>
            </a:r>
            <a:r>
              <a:rPr lang="en-US" sz="1800" dirty="0"/>
              <a:t> (1975), </a:t>
            </a:r>
            <a:r>
              <a:rPr lang="en-US" sz="1800" b="1" dirty="0"/>
              <a:t>ML</a:t>
            </a:r>
            <a:r>
              <a:rPr lang="en-US" sz="1800" dirty="0"/>
              <a:t> (1973), </a:t>
            </a:r>
            <a:r>
              <a:rPr lang="en-US" sz="1800" b="1" dirty="0"/>
              <a:t>Haskell</a:t>
            </a:r>
            <a:r>
              <a:rPr lang="en-US" sz="1800" dirty="0"/>
              <a:t> (1990)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endParaRPr lang="en-US" sz="600" dirty="0"/>
          </a:p>
          <a:p>
            <a:pPr marL="233363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2000" i="1" dirty="0"/>
              <a:t>object-oriented languages</a:t>
            </a:r>
            <a:r>
              <a:rPr lang="en-US" sz="2000" dirty="0"/>
              <a:t>:  programs use interacting "objects"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1800" b="1" dirty="0"/>
              <a:t>Smalltalk</a:t>
            </a:r>
            <a:r>
              <a:rPr lang="en-US" sz="1800" dirty="0"/>
              <a:t> (1980): first major object-oriented language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1800" b="1" dirty="0"/>
              <a:t>C++</a:t>
            </a:r>
            <a:r>
              <a:rPr lang="en-US" sz="1800" dirty="0"/>
              <a:t> (1985):	"object-oriented" improvements to C</a:t>
            </a:r>
          </a:p>
          <a:p>
            <a:pPr marL="1084263" lvl="2" indent="-169863">
              <a:lnSpc>
                <a:spcPct val="114000"/>
              </a:lnSpc>
              <a:tabLst>
                <a:tab pos="2627313" algn="l"/>
              </a:tabLst>
            </a:pPr>
            <a:r>
              <a:rPr lang="en-US" sz="1600" dirty="0"/>
              <a:t>successful in industry; used to build major </a:t>
            </a:r>
            <a:r>
              <a:rPr lang="en-US" sz="1600" dirty="0" err="1"/>
              <a:t>OSes</a:t>
            </a:r>
            <a:r>
              <a:rPr lang="en-US" sz="1600" dirty="0"/>
              <a:t> such as Windows</a:t>
            </a:r>
          </a:p>
          <a:p>
            <a:pPr marL="690563" lvl="1" indent="-233363">
              <a:lnSpc>
                <a:spcPct val="114000"/>
              </a:lnSpc>
              <a:tabLst>
                <a:tab pos="2627313" algn="l"/>
              </a:tabLst>
            </a:pPr>
            <a:r>
              <a:rPr lang="en-US" sz="1800" b="1" dirty="0" smtClean="0"/>
              <a:t>Python </a:t>
            </a:r>
            <a:r>
              <a:rPr lang="en-US" sz="1800" dirty="0" smtClean="0"/>
              <a:t>(1991):</a:t>
            </a:r>
            <a:r>
              <a:rPr lang="en-US" sz="1800" dirty="0"/>
              <a:t>	</a:t>
            </a:r>
          </a:p>
          <a:p>
            <a:pPr marL="1084263" lvl="2" indent="-169863">
              <a:lnSpc>
                <a:spcPct val="114000"/>
              </a:lnSpc>
              <a:tabLst>
                <a:tab pos="2627313" algn="l"/>
              </a:tabLst>
            </a:pPr>
            <a:r>
              <a:rPr lang="en-US" sz="1600" dirty="0" smtClean="0"/>
              <a:t>The </a:t>
            </a:r>
            <a:r>
              <a:rPr lang="en-US" sz="1600" dirty="0"/>
              <a:t>language taught in this </a:t>
            </a:r>
            <a:r>
              <a:rPr lang="en-US" sz="1600" dirty="0" smtClean="0"/>
              <a:t>course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29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Python?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Relatively simple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Pre-written software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Widely used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Python program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75000"/>
              </a:lnSpc>
              <a:spcBef>
                <a:spcPts val="600"/>
              </a:spcBef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print("</a:t>
            </a:r>
            <a:r>
              <a:rPr lang="en-GB" sz="2000" dirty="0">
                <a:latin typeface="Courier New" panose="02070309020205020404" pitchFamily="49" charset="0"/>
              </a:rPr>
              <a:t>Hello, world</a:t>
            </a:r>
            <a:r>
              <a:rPr lang="en-GB" sz="2000" dirty="0" smtClean="0">
                <a:latin typeface="Courier New" panose="02070309020205020404" pitchFamily="49" charset="0"/>
              </a:rPr>
              <a:t>!")</a:t>
            </a:r>
            <a:endParaRPr lang="en-GB" sz="2000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600"/>
              </a:spcBef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print()</a:t>
            </a:r>
            <a:endParaRPr lang="en-GB" sz="2000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600"/>
              </a:spcBef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print("</a:t>
            </a:r>
            <a:r>
              <a:rPr lang="en-GB" sz="2000" dirty="0">
                <a:latin typeface="Courier New" panose="02070309020205020404" pitchFamily="49" charset="0"/>
              </a:rPr>
              <a:t>This program produces</a:t>
            </a:r>
            <a:r>
              <a:rPr lang="en-GB" sz="2000" dirty="0" smtClean="0">
                <a:latin typeface="Courier New" panose="02070309020205020404" pitchFamily="49" charset="0"/>
              </a:rPr>
              <a:t>")</a:t>
            </a:r>
            <a:endParaRPr lang="en-GB" sz="2000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600"/>
              </a:spcBef>
              <a:buNone/>
            </a:pPr>
            <a:r>
              <a:rPr lang="en-GB" sz="2000" dirty="0" smtClean="0">
                <a:latin typeface="Courier New" panose="02070309020205020404" pitchFamily="49" charset="0"/>
              </a:rPr>
              <a:t>print("</a:t>
            </a:r>
            <a:r>
              <a:rPr lang="en-GB" sz="2000" dirty="0">
                <a:latin typeface="Courier New" panose="02070309020205020404" pitchFamily="49" charset="0"/>
              </a:rPr>
              <a:t>four lines of output</a:t>
            </a:r>
            <a:r>
              <a:rPr lang="en-GB" sz="2000" dirty="0" smtClean="0">
                <a:latin typeface="Courier New" panose="02070309020205020404" pitchFamily="49" charset="0"/>
              </a:rPr>
              <a:t>")</a:t>
            </a:r>
            <a:endParaRPr lang="en-GB" sz="2000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600"/>
              </a:spcBef>
              <a:buNone/>
            </a:pPr>
            <a:endParaRPr lang="en-GB" sz="2000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ts val="600"/>
              </a:spcBef>
              <a:buNone/>
            </a:pPr>
            <a:endParaRPr lang="en-GB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dirty="0" smtClean="0"/>
              <a:t>Its output: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GB" sz="800" dirty="0"/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Hello, world!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This program produces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GB" dirty="0" smtClean="0">
                <a:latin typeface="Courier New" panose="02070309020205020404" pitchFamily="49" charset="0"/>
              </a:rPr>
              <a:t>four lines of output</a:t>
            </a:r>
          </a:p>
          <a:p>
            <a:pPr eaLnBrk="1" hangingPunct="1">
              <a:lnSpc>
                <a:spcPct val="80000"/>
              </a:lnSpc>
            </a:pPr>
            <a:endParaRPr lang="en-GB" dirty="0" smtClean="0"/>
          </a:p>
          <a:p>
            <a:pPr eaLnBrk="1" hangingPunct="1">
              <a:lnSpc>
                <a:spcPct val="80000"/>
              </a:lnSpc>
            </a:pPr>
            <a:r>
              <a:rPr lang="en-GB" b="1" dirty="0" smtClean="0"/>
              <a:t>console</a:t>
            </a:r>
            <a:r>
              <a:rPr lang="en-GB" dirty="0" smtClean="0"/>
              <a:t>: Text box into which </a:t>
            </a:r>
            <a:br>
              <a:rPr lang="en-GB" dirty="0" smtClean="0"/>
            </a:br>
            <a:r>
              <a:rPr lang="en-GB" dirty="0" smtClean="0"/>
              <a:t>the program's output is printed.</a:t>
            </a:r>
            <a:endParaRPr lang="en-US" sz="2600" dirty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1975" y="3599849"/>
            <a:ext cx="3909537" cy="199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901961"/>
            <a:ext cx="8229600" cy="703262"/>
          </a:xfrm>
        </p:spPr>
        <p:txBody>
          <a:bodyPr/>
          <a:lstStyle/>
          <a:p>
            <a:pPr eaLnBrk="1" hangingPunct="1"/>
            <a:r>
              <a:rPr lang="en-GB" sz="4000" dirty="0" smtClean="0">
                <a:latin typeface="Courier New" panose="02070309020205020404" pitchFamily="49" charset="0"/>
              </a:rPr>
              <a:t>print</a:t>
            </a:r>
            <a:endParaRPr lang="en-US" sz="4000" dirty="0">
              <a:latin typeface="Courier New" panose="02070309020205020404" pitchFamily="49" charset="0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GB" dirty="0" smtClean="0"/>
              <a:t>A statement that prints a line of output on the console.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GB" sz="2000" dirty="0"/>
          </a:p>
          <a:p>
            <a:pPr eaLnBrk="1" hangingPunct="1">
              <a:lnSpc>
                <a:spcPct val="110000"/>
              </a:lnSpc>
            </a:pPr>
            <a:r>
              <a:rPr lang="en-GB" dirty="0" smtClean="0"/>
              <a:t>Two ways to use </a:t>
            </a:r>
            <a:r>
              <a:rPr lang="en-GB" dirty="0" smtClean="0">
                <a:latin typeface="Courier New" panose="02070309020205020404" pitchFamily="49" charset="0"/>
              </a:rPr>
              <a:t>print</a:t>
            </a:r>
            <a:r>
              <a:rPr lang="en-GB" dirty="0" smtClean="0"/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GB" dirty="0" smtClean="0">
                <a:latin typeface="Courier New" panose="02070309020205020404" pitchFamily="49" charset="0"/>
              </a:rPr>
              <a:t>print("</a:t>
            </a:r>
            <a:r>
              <a:rPr lang="en-GB" b="1" dirty="0" smtClean="0"/>
              <a:t>text</a:t>
            </a:r>
            <a:r>
              <a:rPr lang="en-GB" dirty="0" smtClean="0"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GB" dirty="0" smtClean="0"/>
              <a:t>	Prints the given message as output.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GB" dirty="0" smtClean="0"/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GB" dirty="0" smtClean="0">
                <a:latin typeface="Courier New" panose="02070309020205020404" pitchFamily="49" charset="0"/>
              </a:rPr>
              <a:t>print()</a:t>
            </a:r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GB" dirty="0" smtClean="0"/>
              <a:t>	Prints a blank line of output.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832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>
                <a:solidFill>
                  <a:schemeClr val="tx2"/>
                </a:solidFill>
              </a:rPr>
              <a:t>Strings and 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20652175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2215</Words>
  <Application>Microsoft Office PowerPoint</Application>
  <PresentationFormat>Widescreen</PresentationFormat>
  <Paragraphs>700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MS PGothic</vt:lpstr>
      <vt:lpstr>MS PGothic</vt:lpstr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Wingdings 2</vt:lpstr>
      <vt:lpstr>Office Theme</vt:lpstr>
      <vt:lpstr>Building Python Programs</vt:lpstr>
      <vt:lpstr>Computer Science</vt:lpstr>
      <vt:lpstr>Why should you take Computer Science?</vt:lpstr>
      <vt:lpstr>Programming</vt:lpstr>
      <vt:lpstr>Some modern languages</vt:lpstr>
      <vt:lpstr>Why Python?</vt:lpstr>
      <vt:lpstr>A Python program</vt:lpstr>
      <vt:lpstr>print</vt:lpstr>
      <vt:lpstr>PowerPoint Presentation</vt:lpstr>
      <vt:lpstr>Strings</vt:lpstr>
      <vt:lpstr>Escape sequences</vt:lpstr>
      <vt:lpstr>Questions</vt:lpstr>
      <vt:lpstr>Answers</vt:lpstr>
      <vt:lpstr>Questions</vt:lpstr>
      <vt:lpstr>Answers</vt:lpstr>
      <vt:lpstr>PowerPoint Presentation</vt:lpstr>
      <vt:lpstr>Creating a Python Program File</vt:lpstr>
      <vt:lpstr>Creating a Python Program File</vt:lpstr>
      <vt:lpstr>Comments</vt:lpstr>
      <vt:lpstr>Comments example</vt:lpstr>
      <vt:lpstr>functions</vt:lpstr>
      <vt:lpstr>Algorithms</vt:lpstr>
      <vt:lpstr>Problems with algorithms</vt:lpstr>
      <vt:lpstr>Structured algorithms</vt:lpstr>
      <vt:lpstr>Removing redundancy</vt:lpstr>
      <vt:lpstr>functions</vt:lpstr>
      <vt:lpstr>Declaring a function</vt:lpstr>
      <vt:lpstr>Calling a function</vt:lpstr>
      <vt:lpstr>Using functions</vt:lpstr>
      <vt:lpstr>Program with functions</vt:lpstr>
      <vt:lpstr>Functions calling functions</vt:lpstr>
      <vt:lpstr>Control flow</vt:lpstr>
      <vt:lpstr>Structure of a program</vt:lpstr>
      <vt:lpstr>When to use functions (besides main)</vt:lpstr>
      <vt:lpstr>Drawing complex figures with functions</vt:lpstr>
      <vt:lpstr>Functions question</vt:lpstr>
      <vt:lpstr>Development strategy</vt:lpstr>
      <vt:lpstr>Program version 1</vt:lpstr>
      <vt:lpstr>Development strategy 2</vt:lpstr>
      <vt:lpstr>Output structure</vt:lpstr>
      <vt:lpstr>Program version 2</vt:lpstr>
      <vt:lpstr>Development strategy 3</vt:lpstr>
      <vt:lpstr>Output redundancy</vt:lpstr>
      <vt:lpstr>Program version 3</vt:lpstr>
      <vt:lpstr>Keywords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</dc:creator>
  <cp:lastModifiedBy>allison</cp:lastModifiedBy>
  <cp:revision>25</cp:revision>
  <dcterms:created xsi:type="dcterms:W3CDTF">2016-08-01T21:05:20Z</dcterms:created>
  <dcterms:modified xsi:type="dcterms:W3CDTF">2018-09-29T09:05:13Z</dcterms:modified>
</cp:coreProperties>
</file>