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7"/>
  </p:notesMasterIdLst>
  <p:sldIdLst>
    <p:sldId id="256" r:id="rId2"/>
    <p:sldId id="264" r:id="rId3"/>
    <p:sldId id="339" r:id="rId4"/>
    <p:sldId id="274" r:id="rId5"/>
    <p:sldId id="340" r:id="rId6"/>
    <p:sldId id="275" r:id="rId7"/>
    <p:sldId id="276" r:id="rId8"/>
    <p:sldId id="277" r:id="rId9"/>
    <p:sldId id="279" r:id="rId10"/>
    <p:sldId id="328" r:id="rId11"/>
    <p:sldId id="280" r:id="rId12"/>
    <p:sldId id="290" r:id="rId13"/>
    <p:sldId id="291" r:id="rId14"/>
    <p:sldId id="293" r:id="rId15"/>
    <p:sldId id="34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2" r:id="rId24"/>
    <p:sldId id="300" r:id="rId25"/>
    <p:sldId id="301" r:id="rId26"/>
    <p:sldId id="303" r:id="rId27"/>
    <p:sldId id="304" r:id="rId28"/>
    <p:sldId id="305" r:id="rId29"/>
    <p:sldId id="307" r:id="rId30"/>
    <p:sldId id="308" r:id="rId31"/>
    <p:sldId id="309" r:id="rId32"/>
    <p:sldId id="310" r:id="rId33"/>
    <p:sldId id="312" r:id="rId34"/>
    <p:sldId id="314" r:id="rId35"/>
    <p:sldId id="313" r:id="rId36"/>
    <p:sldId id="315" r:id="rId37"/>
    <p:sldId id="342" r:id="rId38"/>
    <p:sldId id="316" r:id="rId39"/>
    <p:sldId id="317" r:id="rId40"/>
    <p:sldId id="318" r:id="rId41"/>
    <p:sldId id="319" r:id="rId42"/>
    <p:sldId id="320" r:id="rId43"/>
    <p:sldId id="322" r:id="rId44"/>
    <p:sldId id="323" r:id="rId45"/>
    <p:sldId id="324" r:id="rId46"/>
    <p:sldId id="321" r:id="rId47"/>
    <p:sldId id="325" r:id="rId48"/>
    <p:sldId id="326" r:id="rId49"/>
    <p:sldId id="343" r:id="rId50"/>
    <p:sldId id="327" r:id="rId51"/>
    <p:sldId id="329" r:id="rId52"/>
    <p:sldId id="330" r:id="rId53"/>
    <p:sldId id="331" r:id="rId54"/>
    <p:sldId id="344" r:id="rId55"/>
    <p:sldId id="332" r:id="rId56"/>
    <p:sldId id="333" r:id="rId57"/>
    <p:sldId id="335" r:id="rId58"/>
    <p:sldId id="345" r:id="rId59"/>
    <p:sldId id="336" r:id="rId60"/>
    <p:sldId id="337" r:id="rId61"/>
    <p:sldId id="338" r:id="rId62"/>
    <p:sldId id="349" r:id="rId63"/>
    <p:sldId id="350" r:id="rId64"/>
    <p:sldId id="351" r:id="rId65"/>
    <p:sldId id="306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9D1D51E-B86A-4BE0-80F8-4FD486107789}">
          <p14:sldIdLst>
            <p14:sldId id="256"/>
            <p14:sldId id="264"/>
          </p14:sldIdLst>
        </p14:section>
        <p14:section name="5.1 소개" id="{B2EE6C9B-4EB7-4BB4-A21F-F32A81910899}">
          <p14:sldIdLst>
            <p14:sldId id="339"/>
            <p14:sldId id="274"/>
          </p14:sldIdLst>
        </p14:section>
        <p14:section name="5.2 셀의 영역" id="{82A83BD5-87C4-45BD-AB66-FE8BA465BA6B}">
          <p14:sldIdLst>
            <p14:sldId id="340"/>
            <p14:sldId id="275"/>
            <p14:sldId id="276"/>
            <p14:sldId id="277"/>
            <p14:sldId id="279"/>
            <p14:sldId id="328"/>
            <p14:sldId id="280"/>
            <p14:sldId id="290"/>
            <p14:sldId id="291"/>
            <p14:sldId id="293"/>
          </p14:sldIdLst>
        </p14:section>
        <p14:section name="5.3 신호의 강도와 셀 파라미터" id="{DC2C9B76-F42E-44C3-91E8-A88ADA10B374}">
          <p14:sldIdLst>
            <p14:sldId id="341"/>
            <p14:sldId id="292"/>
            <p14:sldId id="294"/>
            <p14:sldId id="295"/>
            <p14:sldId id="296"/>
            <p14:sldId id="297"/>
            <p14:sldId id="298"/>
            <p14:sldId id="299"/>
            <p14:sldId id="302"/>
            <p14:sldId id="300"/>
            <p14:sldId id="301"/>
            <p14:sldId id="303"/>
            <p14:sldId id="304"/>
            <p14:sldId id="305"/>
            <p14:sldId id="307"/>
            <p14:sldId id="308"/>
            <p14:sldId id="309"/>
            <p14:sldId id="310"/>
            <p14:sldId id="312"/>
            <p14:sldId id="314"/>
            <p14:sldId id="313"/>
            <p14:sldId id="315"/>
          </p14:sldIdLst>
        </p14:section>
        <p14:section name="5.4 셀의 용량" id="{E37B18B7-2A6A-40DB-A270-6C2E166F711C}">
          <p14:sldIdLst>
            <p14:sldId id="342"/>
            <p14:sldId id="316"/>
            <p14:sldId id="317"/>
            <p14:sldId id="318"/>
            <p14:sldId id="319"/>
            <p14:sldId id="320"/>
            <p14:sldId id="322"/>
            <p14:sldId id="323"/>
            <p14:sldId id="324"/>
            <p14:sldId id="321"/>
            <p14:sldId id="325"/>
            <p14:sldId id="326"/>
          </p14:sldIdLst>
        </p14:section>
        <p14:section name="5.5 주파수 재사용" id="{D58968D1-7FD5-4FF5-84DD-718F5BBAFFAF}">
          <p14:sldIdLst>
            <p14:sldId id="343"/>
            <p14:sldId id="327"/>
            <p14:sldId id="329"/>
            <p14:sldId id="330"/>
            <p14:sldId id="331"/>
          </p14:sldIdLst>
        </p14:section>
        <p14:section name="5.6 클러스터 구성 방법" id="{FD5AE25F-2438-484C-B4F7-004D5DE92E60}">
          <p14:sldIdLst>
            <p14:sldId id="344"/>
            <p14:sldId id="332"/>
            <p14:sldId id="333"/>
            <p14:sldId id="335"/>
          </p14:sldIdLst>
        </p14:section>
        <p14:section name="5.7 동일 채널 간섭" id="{3BA4C4AE-AD84-433A-B144-0E95F88640EB}">
          <p14:sldIdLst>
            <p14:sldId id="345"/>
            <p14:sldId id="336"/>
            <p14:sldId id="337"/>
            <p14:sldId id="338"/>
            <p14:sldId id="349"/>
          </p14:sldIdLst>
        </p14:section>
        <p14:section name="QnA, Ref" id="{8BAC6EF0-2CC2-43C9-8D9B-565D52BAC678}">
          <p14:sldIdLst>
            <p14:sldId id="350"/>
            <p14:sldId id="35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353" autoAdjust="0"/>
  </p:normalViewPr>
  <p:slideViewPr>
    <p:cSldViewPr snapToGrid="0" snapToObjects="1">
      <p:cViewPr>
        <p:scale>
          <a:sx n="100" d="100"/>
          <a:sy n="100" d="100"/>
        </p:scale>
        <p:origin x="211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Sheet1!$H$3:$H$103</c:f>
              <c:numCache>
                <c:formatCode>General</c:formatCode>
                <c:ptCount val="101"/>
                <c:pt idx="0">
                  <c:v>1</c:v>
                </c:pt>
                <c:pt idx="1">
                  <c:v>0.93303299153680741</c:v>
                </c:pt>
                <c:pt idx="2">
                  <c:v>0.87055056329612412</c:v>
                </c:pt>
                <c:pt idx="3">
                  <c:v>0.81225239635623547</c:v>
                </c:pt>
                <c:pt idx="4">
                  <c:v>0.75785828325519911</c:v>
                </c:pt>
                <c:pt idx="5">
                  <c:v>0.70710678118654757</c:v>
                </c:pt>
                <c:pt idx="6">
                  <c:v>0.6597539553864471</c:v>
                </c:pt>
                <c:pt idx="7">
                  <c:v>0.61557220667245816</c:v>
                </c:pt>
                <c:pt idx="8">
                  <c:v>0.57434917749851755</c:v>
                </c:pt>
                <c:pt idx="9">
                  <c:v>0.53588673126814657</c:v>
                </c:pt>
                <c:pt idx="10">
                  <c:v>0.5</c:v>
                </c:pt>
                <c:pt idx="11">
                  <c:v>0.46651649576840371</c:v>
                </c:pt>
                <c:pt idx="12">
                  <c:v>0.43527528164806201</c:v>
                </c:pt>
                <c:pt idx="13">
                  <c:v>0.40612619817811774</c:v>
                </c:pt>
                <c:pt idx="14">
                  <c:v>0.3789291416275995</c:v>
                </c:pt>
                <c:pt idx="15">
                  <c:v>0.35355339059327379</c:v>
                </c:pt>
                <c:pt idx="16">
                  <c:v>0.32987697769322361</c:v>
                </c:pt>
                <c:pt idx="17">
                  <c:v>0.30778610333622902</c:v>
                </c:pt>
                <c:pt idx="18">
                  <c:v>0.28717458874925877</c:v>
                </c:pt>
                <c:pt idx="19">
                  <c:v>0.26794336563407328</c:v>
                </c:pt>
                <c:pt idx="20">
                  <c:v>0.25</c:v>
                </c:pt>
                <c:pt idx="21">
                  <c:v>0.23325824788420185</c:v>
                </c:pt>
                <c:pt idx="22">
                  <c:v>0.21763764082403103</c:v>
                </c:pt>
                <c:pt idx="23">
                  <c:v>0.20306309908905884</c:v>
                </c:pt>
                <c:pt idx="24">
                  <c:v>0.18946457081379972</c:v>
                </c:pt>
                <c:pt idx="25">
                  <c:v>0.17677669529663689</c:v>
                </c:pt>
                <c:pt idx="26">
                  <c:v>0.16493848884661177</c:v>
                </c:pt>
                <c:pt idx="27">
                  <c:v>0.15389305166811454</c:v>
                </c:pt>
                <c:pt idx="28">
                  <c:v>0.14358729437462936</c:v>
                </c:pt>
                <c:pt idx="29">
                  <c:v>0.13397168281703661</c:v>
                </c:pt>
                <c:pt idx="30">
                  <c:v>0.125</c:v>
                </c:pt>
                <c:pt idx="31">
                  <c:v>0.11662912394210094</c:v>
                </c:pt>
                <c:pt idx="32">
                  <c:v>0.10881882041201553</c:v>
                </c:pt>
                <c:pt idx="33">
                  <c:v>0.10153154954452941</c:v>
                </c:pt>
                <c:pt idx="34">
                  <c:v>9.4732285406899847E-2</c:v>
                </c:pt>
                <c:pt idx="35">
                  <c:v>8.8388347648318447E-2</c:v>
                </c:pt>
                <c:pt idx="36">
                  <c:v>8.2469244423305901E-2</c:v>
                </c:pt>
                <c:pt idx="37">
                  <c:v>7.6946525834057283E-2</c:v>
                </c:pt>
                <c:pt idx="38">
                  <c:v>7.1793647187314694E-2</c:v>
                </c:pt>
                <c:pt idx="39">
                  <c:v>6.6985841408518293E-2</c:v>
                </c:pt>
                <c:pt idx="40">
                  <c:v>6.25E-2</c:v>
                </c:pt>
                <c:pt idx="41">
                  <c:v>5.8314561971050442E-2</c:v>
                </c:pt>
                <c:pt idx="42">
                  <c:v>5.4409410206007765E-2</c:v>
                </c:pt>
                <c:pt idx="43">
                  <c:v>5.0765774772264724E-2</c:v>
                </c:pt>
                <c:pt idx="44">
                  <c:v>4.7366142703449944E-2</c:v>
                </c:pt>
                <c:pt idx="45">
                  <c:v>4.4194173824159223E-2</c:v>
                </c:pt>
                <c:pt idx="46">
                  <c:v>4.123462221165293E-2</c:v>
                </c:pt>
                <c:pt idx="47">
                  <c:v>3.8473262917028635E-2</c:v>
                </c:pt>
                <c:pt idx="48">
                  <c:v>3.5896823593657326E-2</c:v>
                </c:pt>
                <c:pt idx="49">
                  <c:v>3.349292070425916E-2</c:v>
                </c:pt>
                <c:pt idx="50">
                  <c:v>3.125E-2</c:v>
                </c:pt>
                <c:pt idx="51">
                  <c:v>2.9157280985525218E-2</c:v>
                </c:pt>
                <c:pt idx="52">
                  <c:v>2.7204705103003879E-2</c:v>
                </c:pt>
                <c:pt idx="53">
                  <c:v>2.5382887386132348E-2</c:v>
                </c:pt>
                <c:pt idx="54">
                  <c:v>2.3683071351724969E-2</c:v>
                </c:pt>
                <c:pt idx="55">
                  <c:v>2.2097086912079608E-2</c:v>
                </c:pt>
                <c:pt idx="56">
                  <c:v>2.0617311105826472E-2</c:v>
                </c:pt>
                <c:pt idx="57">
                  <c:v>1.9236631458514317E-2</c:v>
                </c:pt>
                <c:pt idx="58">
                  <c:v>1.7948411796828663E-2</c:v>
                </c:pt>
                <c:pt idx="59">
                  <c:v>1.6746460352129573E-2</c:v>
                </c:pt>
                <c:pt idx="60">
                  <c:v>1.5625E-2</c:v>
                </c:pt>
                <c:pt idx="61">
                  <c:v>1.4578640492762609E-2</c:v>
                </c:pt>
                <c:pt idx="62">
                  <c:v>1.3602352551501945E-2</c:v>
                </c:pt>
                <c:pt idx="63">
                  <c:v>1.2691443693066172E-2</c:v>
                </c:pt>
                <c:pt idx="64">
                  <c:v>1.1841535675862489E-2</c:v>
                </c:pt>
                <c:pt idx="65">
                  <c:v>1.1048543456039809E-2</c:v>
                </c:pt>
                <c:pt idx="66">
                  <c:v>1.0308655552913231E-2</c:v>
                </c:pt>
                <c:pt idx="67">
                  <c:v>9.6183157292571621E-3</c:v>
                </c:pt>
                <c:pt idx="68">
                  <c:v>8.9742058984143298E-3</c:v>
                </c:pt>
                <c:pt idx="69">
                  <c:v>8.3732301760647936E-3</c:v>
                </c:pt>
                <c:pt idx="70">
                  <c:v>7.8125E-3</c:v>
                </c:pt>
                <c:pt idx="71">
                  <c:v>7.2893202463813036E-3</c:v>
                </c:pt>
                <c:pt idx="72">
                  <c:v>6.8011762757509715E-3</c:v>
                </c:pt>
                <c:pt idx="73">
                  <c:v>6.3457218465330862E-3</c:v>
                </c:pt>
                <c:pt idx="74">
                  <c:v>5.9207678379312439E-3</c:v>
                </c:pt>
                <c:pt idx="75">
                  <c:v>5.5242717280199038E-3</c:v>
                </c:pt>
                <c:pt idx="76">
                  <c:v>5.1543277764566197E-3</c:v>
                </c:pt>
                <c:pt idx="77">
                  <c:v>4.8091578646285802E-3</c:v>
                </c:pt>
                <c:pt idx="78">
                  <c:v>4.4871029492071649E-3</c:v>
                </c:pt>
                <c:pt idx="79">
                  <c:v>4.1866150880323959E-3</c:v>
                </c:pt>
                <c:pt idx="80">
                  <c:v>3.90625E-3</c:v>
                </c:pt>
                <c:pt idx="81">
                  <c:v>3.6446601231906548E-3</c:v>
                </c:pt>
                <c:pt idx="82">
                  <c:v>3.4005881378754823E-3</c:v>
                </c:pt>
                <c:pt idx="83">
                  <c:v>3.1728609232665426E-3</c:v>
                </c:pt>
                <c:pt idx="84">
                  <c:v>2.9603839189656215E-3</c:v>
                </c:pt>
                <c:pt idx="85">
                  <c:v>2.7621358640099515E-3</c:v>
                </c:pt>
                <c:pt idx="86">
                  <c:v>2.5771638882283094E-3</c:v>
                </c:pt>
                <c:pt idx="87">
                  <c:v>2.4045789323142879E-3</c:v>
                </c:pt>
                <c:pt idx="88">
                  <c:v>2.2435514746035842E-3</c:v>
                </c:pt>
                <c:pt idx="89">
                  <c:v>2.093307544016198E-3</c:v>
                </c:pt>
                <c:pt idx="90">
                  <c:v>1.953125E-3</c:v>
                </c:pt>
                <c:pt idx="91">
                  <c:v>1.8223300615953272E-3</c:v>
                </c:pt>
                <c:pt idx="92">
                  <c:v>1.7002940689377411E-3</c:v>
                </c:pt>
                <c:pt idx="93">
                  <c:v>1.5864304616332726E-3</c:v>
                </c:pt>
                <c:pt idx="94">
                  <c:v>1.4801919594828108E-3</c:v>
                </c:pt>
                <c:pt idx="95">
                  <c:v>1.3810679320049757E-3</c:v>
                </c:pt>
                <c:pt idx="96">
                  <c:v>1.2885819441141534E-3</c:v>
                </c:pt>
                <c:pt idx="97">
                  <c:v>1.2022894661571438E-3</c:v>
                </c:pt>
                <c:pt idx="98">
                  <c:v>1.1217757373017921E-3</c:v>
                </c:pt>
                <c:pt idx="99">
                  <c:v>1.0466537720080988E-3</c:v>
                </c:pt>
                <c:pt idx="100">
                  <c:v>9.765625E-4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0-48D2-9CF3-6A940830F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2940591"/>
        <c:axId val="2092939343"/>
      </c:lineChart>
      <c:catAx>
        <c:axId val="2092940591"/>
        <c:scaling>
          <c:orientation val="minMax"/>
        </c:scaling>
        <c:delete val="1"/>
        <c:axPos val="b"/>
        <c:majorTickMark val="none"/>
        <c:minorTickMark val="none"/>
        <c:tickLblPos val="nextTo"/>
        <c:crossAx val="2092939343"/>
        <c:crosses val="autoZero"/>
        <c:auto val="1"/>
        <c:lblAlgn val="ctr"/>
        <c:lblOffset val="100"/>
        <c:noMultiLvlLbl val="0"/>
      </c:catAx>
      <c:valAx>
        <c:axId val="20929393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9294059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789-4A49-B549-890D-3FE18BAC72F5}" type="datetimeFigureOut">
              <a:rPr kumimoji="1" lang="ko-Kore-KR" altLang="en-US" smtClean="0"/>
              <a:t>07/12/2021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3DFE-8435-5E4C-8540-D285808994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3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B3DFE-8435-5E4C-8540-D2858089940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00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12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0141" y="6550333"/>
            <a:ext cx="3086100" cy="231299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5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75" y="171003"/>
            <a:ext cx="8881597" cy="508023"/>
          </a:xfrm>
        </p:spPr>
        <p:txBody>
          <a:bodyPr/>
          <a:lstStyle>
            <a:lvl1pPr>
              <a:defRPr i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74" y="776177"/>
            <a:ext cx="8825451" cy="56034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FFD18-1017-4C9E-BFE9-337B8DF4A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2ABA0-C522-4E52-B086-B3FC3F7C8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D1DF3-A525-471B-AD0A-4134B0A724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3D2E1-4808-42C1-85F5-91C4E567B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4153EB1-CE51-4579-B247-8956B69B04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511604-E5B7-4270-AD24-FDB0A7659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274" y="156995"/>
            <a:ext cx="8881597" cy="508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74" y="776177"/>
            <a:ext cx="8825451" cy="571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7" name="그림 13">
            <a:extLst>
              <a:ext uri="{FF2B5EF4-FFF2-40B4-BE49-F238E27FC236}">
                <a16:creationId xmlns:a16="http://schemas.microsoft.com/office/drawing/2014/main" id="{33DF8031-2F90-8A49-A2F5-26BA50E4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675" y="135116"/>
            <a:ext cx="400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D9C295-CDEC-4C80-94B3-9FA84D34E138}"/>
              </a:ext>
            </a:extLst>
          </p:cNvPr>
          <p:cNvSpPr/>
          <p:nvPr userDrawn="1"/>
        </p:nvSpPr>
        <p:spPr>
          <a:xfrm>
            <a:off x="0" y="6442364"/>
            <a:ext cx="9144000" cy="432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26FBE0-0D2F-4EE0-825A-A9EF997C1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0141" y="6550333"/>
            <a:ext cx="3086100" cy="231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578C68-C647-4E59-97C4-1C9F27D1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75228" y="6550333"/>
            <a:ext cx="2565644" cy="231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 dirty="0">
                <a:solidFill>
                  <a:srgbClr val="002060"/>
                </a:solidFill>
              </a:rPr>
              <a:t>Summer Seminar  </a:t>
            </a:r>
            <a:r>
              <a:rPr kumimoji="1" lang="en-US" altLang="ko-Kore-KR" dirty="0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‹#›</a:t>
            </a:fld>
            <a:r>
              <a:rPr kumimoji="1" lang="en-US" altLang="en-US" dirty="0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971EED-3A5E-4584-9641-136DECE41EB1}"/>
              </a:ext>
            </a:extLst>
          </p:cNvPr>
          <p:cNvGrpSpPr/>
          <p:nvPr userDrawn="1"/>
        </p:nvGrpSpPr>
        <p:grpSpPr>
          <a:xfrm>
            <a:off x="103128" y="6472640"/>
            <a:ext cx="1579278" cy="426828"/>
            <a:chOff x="756341" y="1080791"/>
            <a:chExt cx="1579278" cy="42682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DEF057-8380-4BDC-AEEF-949ECBB7B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687" t="22161" r="47559" b="40987"/>
            <a:stretch/>
          </p:blipFill>
          <p:spPr>
            <a:xfrm>
              <a:off x="842717" y="1080791"/>
              <a:ext cx="738280" cy="216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F34D59-8D4A-4DAD-874E-FB73EF92E916}"/>
                </a:ext>
              </a:extLst>
            </p:cNvPr>
            <p:cNvSpPr txBox="1"/>
            <p:nvPr/>
          </p:nvSpPr>
          <p:spPr>
            <a:xfrm>
              <a:off x="756341" y="1261398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latin typeface="Arial Narrow" panose="020B0604020202020204" pitchFamily="34" charset="0"/>
                  <a:ea typeface="Helvetica Neue" panose="02000503000000020004" pitchFamily="2" charset="0"/>
                  <a:cs typeface="Arial Narrow" panose="020B0604020202020204" pitchFamily="34" charset="0"/>
                </a:rPr>
                <a:t>Data Analysis and Networking</a:t>
              </a:r>
              <a:endParaRPr kumimoji="1" lang="ko-Kore-KR" altLang="en-US" sz="1000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2060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itchFamily="2" charset="2"/>
        <a:buChar char="§"/>
        <a:defRPr sz="20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18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Wingdings" pitchFamily="2" charset="2"/>
        <a:buChar char="§"/>
        <a:defRPr sz="1400" kern="1200" baseline="0">
          <a:solidFill>
            <a:schemeClr val="tx1"/>
          </a:solidFill>
          <a:latin typeface="Arial" panose="020B0604020202020204" pitchFamily="34" charset="0"/>
          <a:ea typeface="Malgun Gothic" panose="020B0503020000020004" pitchFamily="34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7BFC-F487-1347-AD7A-706A3C274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b="0" dirty="0"/>
              <a:t>Chapter 05. </a:t>
            </a:r>
            <a:r>
              <a:rPr kumimoji="1" lang="ko-KR" altLang="en-US" b="0" dirty="0" err="1"/>
              <a:t>셀룰러의</a:t>
            </a:r>
            <a:r>
              <a:rPr kumimoji="1" lang="ko-KR" altLang="en-US" b="0" dirty="0"/>
              <a:t> 개념</a:t>
            </a:r>
            <a:br>
              <a:rPr kumimoji="1" lang="en-US" altLang="ko-KR" b="0" dirty="0"/>
            </a:br>
            <a:r>
              <a:rPr kumimoji="1" lang="en-US" altLang="ko-KR" sz="3200" b="0" dirty="0"/>
              <a:t>(Chapter 05. Cellular Concept)</a:t>
            </a:r>
            <a:endParaRPr kumimoji="1" lang="ko-Kore-KR" altLang="en-US" sz="3200" b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46D51-4FE2-FE4F-9D17-969D5DC14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명지대학교 대학원 정보통신공학과</a:t>
            </a:r>
            <a:endParaRPr kumimoji="1" lang="en-US" altLang="ko-KR" dirty="0"/>
          </a:p>
          <a:p>
            <a:r>
              <a:rPr kumimoji="1" lang="ko-KR" altLang="en-US" dirty="0"/>
              <a:t>석</a:t>
            </a:r>
            <a:r>
              <a:rPr kumimoji="1" lang="en-US" altLang="ko-KR" dirty="0"/>
              <a:t>·</a:t>
            </a:r>
            <a:r>
              <a:rPr kumimoji="1" lang="ko-KR" altLang="en-US" dirty="0"/>
              <a:t>박사 통합과정 김지하</a:t>
            </a:r>
            <a:endParaRPr kumimoji="1" lang="ko-Kore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CA204-D887-46F7-80F0-05F961B9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2BAD13-CEEA-4A8B-9123-D149FE49A318}"/>
              </a:ext>
            </a:extLst>
          </p:cNvPr>
          <p:cNvSpPr/>
          <p:nvPr/>
        </p:nvSpPr>
        <p:spPr>
          <a:xfrm>
            <a:off x="685800" y="1228176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en-US" dirty="0"/>
              <a:t>[</a:t>
            </a:r>
            <a:r>
              <a:rPr kumimoji="1" lang="ko-KR" altLang="en-US" dirty="0"/>
              <a:t>무선 및 이동통신</a:t>
            </a:r>
            <a:r>
              <a:rPr kumimoji="1" lang="en-US" altLang="ko-KR" dirty="0"/>
              <a:t>] </a:t>
            </a:r>
            <a:r>
              <a:rPr kumimoji="1" lang="en-US" altLang="en-US" dirty="0"/>
              <a:t>2021.07.12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0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F107-F12C-4D78-9AF8-CEC7BC68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36634-833A-4D3A-B702-C408FF64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9D4C3-A703-4ED3-BE9C-3754032F4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14338" name="Picture 2" descr="Section 6.4. Cellular Networks | Computer and Communication Networks  (paperback)">
            <a:extLst>
              <a:ext uri="{FF2B5EF4-FFF2-40B4-BE49-F238E27FC236}">
                <a16:creationId xmlns:a16="http://schemas.microsoft.com/office/drawing/2014/main" id="{0B7DEBE6-214B-4CCB-93F0-7ACD4996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2" y="1164327"/>
            <a:ext cx="8887214" cy="438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59005-80BF-49A8-902F-12AF85E9B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4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9F2EF-0D20-4345-B82D-19D46088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67A2210-07B8-4944-A46A-5AAB1095F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286337"/>
                  </p:ext>
                </p:extLst>
              </p:nvPr>
            </p:nvGraphicFramePr>
            <p:xfrm>
              <a:off x="55562" y="1681162"/>
              <a:ext cx="9032875" cy="30159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151255">
                      <a:extLst>
                        <a:ext uri="{9D8B030D-6E8A-4147-A177-3AD203B41FA5}">
                          <a16:colId xmlns:a16="http://schemas.microsoft.com/office/drawing/2014/main" val="2015400850"/>
                        </a:ext>
                      </a:extLst>
                    </a:gridCol>
                    <a:gridCol w="762572">
                      <a:extLst>
                        <a:ext uri="{9D8B030D-6E8A-4147-A177-3AD203B41FA5}">
                          <a16:colId xmlns:a16="http://schemas.microsoft.com/office/drawing/2014/main" val="906386410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3554826795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1954641948"/>
                        </a:ext>
                      </a:extLst>
                    </a:gridCol>
                    <a:gridCol w="1395730">
                      <a:extLst>
                        <a:ext uri="{9D8B030D-6E8A-4147-A177-3AD203B41FA5}">
                          <a16:colId xmlns:a16="http://schemas.microsoft.com/office/drawing/2014/main" val="2938133056"/>
                        </a:ext>
                      </a:extLst>
                    </a:gridCol>
                    <a:gridCol w="1497330">
                      <a:extLst>
                        <a:ext uri="{9D8B030D-6E8A-4147-A177-3AD203B41FA5}">
                          <a16:colId xmlns:a16="http://schemas.microsoft.com/office/drawing/2014/main" val="729952467"/>
                        </a:ext>
                      </a:extLst>
                    </a:gridCol>
                    <a:gridCol w="1923478">
                      <a:extLst>
                        <a:ext uri="{9D8B030D-6E8A-4147-A177-3AD203B41FA5}">
                          <a16:colId xmlns:a16="http://schemas.microsoft.com/office/drawing/2014/main" val="862693099"/>
                        </a:ext>
                      </a:extLst>
                    </a:gridCol>
                  </a:tblGrid>
                  <a:tr h="5667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셀의 모양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면적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경계선 길이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경계선 길이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 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채널 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en-US" altLang="ko-KR" sz="1100" dirty="0">
                              <a:latin typeface="+mj-lt"/>
                            </a:rPr>
                            <a:t>(</a:t>
                          </a:r>
                          <a:r>
                            <a:rPr lang="ko-KR" altLang="en-US" sz="1100" dirty="0" err="1">
                              <a:latin typeface="+mj-lt"/>
                            </a:rPr>
                            <a:t>셀당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N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채널 경우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)</a:t>
                          </a:r>
                          <a:endParaRPr lang="ko-KR" altLang="en-US" sz="11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채널수가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K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배 늘 때의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채널 수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/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단위면적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셀의 크기가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1/M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로 줄 때의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 채널 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0742757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정사각형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𝐾𝑁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7720724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육각형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𝐾𝑁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0180355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원형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반경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60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ko-KR" altLang="en-US" sz="16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𝐾𝑁</m:t>
                                    </m:r>
                                  </m:num>
                                  <m:den>
                                    <m:r>
                                      <a:rPr lang="ko-KR" altLang="en-US" sz="16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ko-KR" altLang="en-US" sz="160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0278657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삼각형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ko-KR" sz="1600" b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𝐾𝑁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ko-KR" sz="16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92523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E67A2210-07B8-4944-A46A-5AAB1095F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54286337"/>
                  </p:ext>
                </p:extLst>
              </p:nvPr>
            </p:nvGraphicFramePr>
            <p:xfrm>
              <a:off x="55562" y="1681162"/>
              <a:ext cx="9032875" cy="3022209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151255">
                      <a:extLst>
                        <a:ext uri="{9D8B030D-6E8A-4147-A177-3AD203B41FA5}">
                          <a16:colId xmlns:a16="http://schemas.microsoft.com/office/drawing/2014/main" val="2015400850"/>
                        </a:ext>
                      </a:extLst>
                    </a:gridCol>
                    <a:gridCol w="762572">
                      <a:extLst>
                        <a:ext uri="{9D8B030D-6E8A-4147-A177-3AD203B41FA5}">
                          <a16:colId xmlns:a16="http://schemas.microsoft.com/office/drawing/2014/main" val="906386410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3554826795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1954641948"/>
                        </a:ext>
                      </a:extLst>
                    </a:gridCol>
                    <a:gridCol w="1395730">
                      <a:extLst>
                        <a:ext uri="{9D8B030D-6E8A-4147-A177-3AD203B41FA5}">
                          <a16:colId xmlns:a16="http://schemas.microsoft.com/office/drawing/2014/main" val="2938133056"/>
                        </a:ext>
                      </a:extLst>
                    </a:gridCol>
                    <a:gridCol w="1497330">
                      <a:extLst>
                        <a:ext uri="{9D8B030D-6E8A-4147-A177-3AD203B41FA5}">
                          <a16:colId xmlns:a16="http://schemas.microsoft.com/office/drawing/2014/main" val="729952467"/>
                        </a:ext>
                      </a:extLst>
                    </a:gridCol>
                    <a:gridCol w="1923478">
                      <a:extLst>
                        <a:ext uri="{9D8B030D-6E8A-4147-A177-3AD203B41FA5}">
                          <a16:colId xmlns:a16="http://schemas.microsoft.com/office/drawing/2014/main" val="862693099"/>
                        </a:ext>
                      </a:extLst>
                    </a:gridCol>
                  </a:tblGrid>
                  <a:tr h="5667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셀의 모양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면적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경계선 길이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경계선 길이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 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채널 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en-US" altLang="ko-KR" sz="1100" dirty="0">
                              <a:latin typeface="+mj-lt"/>
                            </a:rPr>
                            <a:t>(</a:t>
                          </a:r>
                          <a:r>
                            <a:rPr lang="ko-KR" altLang="en-US" sz="1100" dirty="0" err="1">
                              <a:latin typeface="+mj-lt"/>
                            </a:rPr>
                            <a:t>셀당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N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채널 경우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)</a:t>
                          </a:r>
                          <a:endParaRPr lang="ko-KR" altLang="en-US" sz="11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채널수가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K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배 늘 때의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채널 수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/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단위면적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셀의 크기가 </a:t>
                          </a:r>
                          <a:r>
                            <a:rPr lang="en-US" altLang="ko-KR" sz="1100" dirty="0">
                              <a:latin typeface="+mj-lt"/>
                            </a:rPr>
                            <a:t>1/M</a:t>
                          </a:r>
                          <a:r>
                            <a:rPr lang="ko-KR" altLang="en-US" sz="1100" dirty="0">
                              <a:latin typeface="+mj-lt"/>
                            </a:rPr>
                            <a:t>로 줄 때의</a:t>
                          </a:r>
                          <a:endParaRPr lang="en-US" altLang="ko-KR" sz="1100" dirty="0">
                            <a:latin typeface="+mj-lt"/>
                          </a:endParaRPr>
                        </a:p>
                        <a:p>
                          <a:pPr algn="ctr" latinLnBrk="1"/>
                          <a:r>
                            <a:rPr lang="ko-KR" altLang="en-US" sz="1100" dirty="0">
                              <a:latin typeface="+mj-lt"/>
                            </a:rPr>
                            <a:t>단위면적당 채널 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0742757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정사각형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2000" t="-93000" r="-93520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6667" t="-93000" r="-518519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667" t="-93000" r="-418519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620" t="-93000" r="-245415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327" t="-93000" r="-129388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304" t="-93000" r="-316" b="-3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720724"/>
                      </a:ext>
                    </a:extLst>
                  </a:tr>
                  <a:tr h="6325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육각형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2000" t="-185577" r="-935200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6667" t="-185577" r="-518519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667" t="-185577" r="-418519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620" t="-185577" r="-245415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327" t="-185577" r="-129388" b="-1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304" t="-185577" r="-316" b="-1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180355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원형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반경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2000" t="-297000" r="-93520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6667" t="-297000" r="-51851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667" t="-297000" r="-418519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620" t="-297000" r="-245415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327" t="-297000" r="-129388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304" t="-297000" r="-316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278657"/>
                      </a:ext>
                    </a:extLst>
                  </a:tr>
                  <a:tr h="60762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삼각형 셀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en-US" altLang="ko-KR" sz="1400" dirty="0"/>
                            <a:t>(</a:t>
                          </a:r>
                          <a:r>
                            <a:rPr lang="ko-KR" altLang="en-US" sz="1400" dirty="0"/>
                            <a:t>측선 </a:t>
                          </a:r>
                          <a:r>
                            <a:rPr lang="en-US" altLang="ko-KR" sz="1400" dirty="0"/>
                            <a:t>= R)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2000" t="-397000" r="-9352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6667" t="-397000" r="-51851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667" t="-397000" r="-41851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620" t="-397000" r="-24541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327" t="-397000" r="-12938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9304" t="-397000" r="-316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523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318E1-CF9D-4EC7-A7B9-AC006D143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9B2EB-A5F0-4A09-805C-39C0E4D0BBC9}"/>
              </a:ext>
            </a:extLst>
          </p:cNvPr>
          <p:cNvSpPr txBox="1"/>
          <p:nvPr/>
        </p:nvSpPr>
        <p:spPr>
          <a:xfrm>
            <a:off x="55562" y="1245654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특성에 대한 셀 모양 및 반경의 영향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A835AD-26C7-442F-B6F2-57DCCAAE1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5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47778-A84C-41C8-B141-4B3EA836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3F33F-E4E0-44A3-8CBD-EFC28F37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육각형 셀</a:t>
            </a:r>
            <a:endParaRPr lang="en-US" altLang="ko-KR" dirty="0"/>
          </a:p>
          <a:p>
            <a:pPr lvl="1"/>
            <a:r>
              <a:rPr lang="ko-KR" altLang="en-US" dirty="0"/>
              <a:t>원형에 가장 가까운 모양</a:t>
            </a:r>
            <a:endParaRPr lang="en-US" altLang="ko-KR" dirty="0"/>
          </a:p>
          <a:p>
            <a:pPr lvl="1"/>
            <a:r>
              <a:rPr lang="ko-KR" altLang="en-US" dirty="0"/>
              <a:t>여러 개의 육각형 셀을 인접하여 배치하면 중첩 영역이 없으며 빈자리가 없음</a:t>
            </a:r>
            <a:endParaRPr lang="en-US" altLang="ko-KR" dirty="0"/>
          </a:p>
          <a:p>
            <a:pPr lvl="1"/>
            <a:r>
              <a:rPr lang="ko-KR" altLang="en-US" dirty="0"/>
              <a:t>따라서 영역 확장이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B4CED-CAC6-43D6-9D32-A6919B0E3D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FF1D8-C2C4-4554-B6C7-90E2CB9A6C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6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D209E-5E46-4CD3-92E5-73024A2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셀의 영역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317260-68B2-43FD-9208-041C96786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셀 영역이 늘어나면 채널의 총 수가 일정할 때 단위 면적당 채널 수가 줄어듦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셀룰러 </a:t>
                </a:r>
                <a:r>
                  <a:rPr lang="en-US" altLang="ko-KR" dirty="0"/>
                  <a:t>MS </a:t>
                </a:r>
                <a:r>
                  <a:rPr lang="ko-KR" altLang="en-US" dirty="0"/>
                  <a:t>수가 적은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밀집도가 낮은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지역에서는 유리하게 작용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정사각형 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면적당 채널 수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400" b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채널수가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배 늘 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smtClean="0">
                            <a:latin typeface="Cambria Math" panose="02040503050406030204" pitchFamily="18" charset="0"/>
                          </a:rPr>
                          <m:t>𝐾𝑁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400" b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셀의 크기가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ko-KR" altLang="en-US" dirty="0"/>
                  <a:t>으로 줄 때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317260-68B2-43FD-9208-041C96786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CA06A9-3034-4937-ABFC-D0563FA10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EA5135-74FF-442D-BF41-2A218B7CA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3D1B1-280E-493D-9BE4-DD8729FB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  <a:p>
            <a:pPr lvl="1"/>
            <a:r>
              <a:rPr lang="ko-KR" altLang="en-US" dirty="0"/>
              <a:t>셀룰러 폰 사용자가 늘어나면 채널 수를 증가시켜야 함</a:t>
            </a:r>
            <a:endParaRPr lang="en-US" altLang="ko-KR" dirty="0"/>
          </a:p>
          <a:p>
            <a:pPr lvl="1"/>
            <a:r>
              <a:rPr lang="ko-KR" altLang="en-US" dirty="0"/>
              <a:t>실용적인 방법으로는 셀의 크기를 줄여 단위면적당 채널 수를 증가시킴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B1340-B94A-4589-AABC-AAEAA2C4E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EFF139-953E-4236-933E-B012BC8E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71450"/>
            <a:ext cx="8882063" cy="508000"/>
          </a:xfrm>
        </p:spPr>
        <p:txBody>
          <a:bodyPr/>
          <a:lstStyle/>
          <a:p>
            <a:r>
              <a:rPr lang="en-US" altLang="ko-KR"/>
              <a:t>5.2 </a:t>
            </a:r>
            <a:r>
              <a:rPr lang="ko-KR" altLang="en-US"/>
              <a:t>셀의 영역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2E6C1A-C64F-4E4D-9300-5C70A857BA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9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FD547-2504-4F3B-B545-5690F63A9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0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9756B-2784-467A-8B1B-873781EE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66EF8-71C5-434E-A4B7-151B8CA42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 세기의 등고선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31D91-F0C6-4300-8F66-F2FC450AB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736BB4-CAF1-4CE0-92FB-F99789A91BFC}"/>
                  </a:ext>
                </a:extLst>
              </p:cNvPr>
              <p:cNvSpPr txBox="1"/>
              <p:nvPr/>
            </p:nvSpPr>
            <p:spPr>
              <a:xfrm>
                <a:off x="3518874" y="1545577"/>
                <a:ext cx="66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736BB4-CAF1-4CE0-92FB-F99789A91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74" y="1545577"/>
                <a:ext cx="663258" cy="369332"/>
              </a:xfrm>
              <a:prstGeom prst="rect">
                <a:avLst/>
              </a:prstGeom>
              <a:blipFill>
                <a:blip r:embed="rId2"/>
                <a:stretch>
                  <a:fillRect l="-733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47F16A-7B79-4BD0-870C-38587E8CF574}"/>
              </a:ext>
            </a:extLst>
          </p:cNvPr>
          <p:cNvGrpSpPr/>
          <p:nvPr/>
        </p:nvGrpSpPr>
        <p:grpSpPr>
          <a:xfrm>
            <a:off x="2411252" y="2144990"/>
            <a:ext cx="2880000" cy="2880000"/>
            <a:chOff x="1512750" y="2144990"/>
            <a:chExt cx="2880000" cy="288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803AECA-48F1-4D49-A2CE-1D637C15508D}"/>
                </a:ext>
              </a:extLst>
            </p:cNvPr>
            <p:cNvSpPr/>
            <p:nvPr/>
          </p:nvSpPr>
          <p:spPr>
            <a:xfrm>
              <a:off x="2886075" y="3518315"/>
              <a:ext cx="133350" cy="133350"/>
            </a:xfrm>
            <a:prstGeom prst="ellipse">
              <a:avLst/>
            </a:prstGeom>
            <a:ln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7FB192-3B64-4494-8583-84818B4FFD98}"/>
                </a:ext>
              </a:extLst>
            </p:cNvPr>
            <p:cNvSpPr/>
            <p:nvPr/>
          </p:nvSpPr>
          <p:spPr>
            <a:xfrm>
              <a:off x="2592750" y="3224990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C20B21F-97AE-44F8-AD8B-592F3EBB3ADF}"/>
                </a:ext>
              </a:extLst>
            </p:cNvPr>
            <p:cNvSpPr/>
            <p:nvPr/>
          </p:nvSpPr>
          <p:spPr>
            <a:xfrm>
              <a:off x="2052750" y="2684990"/>
              <a:ext cx="1800000" cy="18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6C3D773-3012-43E1-8D35-211EDE404724}"/>
                </a:ext>
              </a:extLst>
            </p:cNvPr>
            <p:cNvSpPr/>
            <p:nvPr/>
          </p:nvSpPr>
          <p:spPr>
            <a:xfrm>
              <a:off x="2322750" y="2954990"/>
              <a:ext cx="1260000" cy="12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0CAC04-DE1E-464A-A815-16E76485064E}"/>
                </a:ext>
              </a:extLst>
            </p:cNvPr>
            <p:cNvSpPr/>
            <p:nvPr/>
          </p:nvSpPr>
          <p:spPr>
            <a:xfrm>
              <a:off x="1782750" y="2414990"/>
              <a:ext cx="2340000" cy="23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5EFE480-E674-4B1C-9D73-CFD7F08620BD}"/>
                </a:ext>
              </a:extLst>
            </p:cNvPr>
            <p:cNvSpPr/>
            <p:nvPr/>
          </p:nvSpPr>
          <p:spPr>
            <a:xfrm>
              <a:off x="1512750" y="2144990"/>
              <a:ext cx="2880000" cy="28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5844C0-EA08-435B-AA7E-C990A5CB6C26}"/>
              </a:ext>
            </a:extLst>
          </p:cNvPr>
          <p:cNvGrpSpPr/>
          <p:nvPr/>
        </p:nvGrpSpPr>
        <p:grpSpPr>
          <a:xfrm>
            <a:off x="4209754" y="2137911"/>
            <a:ext cx="2880000" cy="2880000"/>
            <a:chOff x="1512750" y="2144990"/>
            <a:chExt cx="2880000" cy="2880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02D23ED-0FC5-4257-9293-0BD1A99ADF56}"/>
                </a:ext>
              </a:extLst>
            </p:cNvPr>
            <p:cNvSpPr/>
            <p:nvPr/>
          </p:nvSpPr>
          <p:spPr>
            <a:xfrm>
              <a:off x="2886075" y="3518315"/>
              <a:ext cx="133350" cy="1333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CDC19BC-3EA9-43E4-8183-70CDE19472C6}"/>
                </a:ext>
              </a:extLst>
            </p:cNvPr>
            <p:cNvSpPr/>
            <p:nvPr/>
          </p:nvSpPr>
          <p:spPr>
            <a:xfrm>
              <a:off x="2592750" y="3224990"/>
              <a:ext cx="720000" cy="7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2BA8D3B-9848-43AE-A592-1A946C35858F}"/>
                </a:ext>
              </a:extLst>
            </p:cNvPr>
            <p:cNvSpPr/>
            <p:nvPr/>
          </p:nvSpPr>
          <p:spPr>
            <a:xfrm>
              <a:off x="2052750" y="2684990"/>
              <a:ext cx="1800000" cy="18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7D41966-B593-4E26-BE01-7C90D0F34B58}"/>
                </a:ext>
              </a:extLst>
            </p:cNvPr>
            <p:cNvSpPr/>
            <p:nvPr/>
          </p:nvSpPr>
          <p:spPr>
            <a:xfrm>
              <a:off x="2322750" y="2954990"/>
              <a:ext cx="1260000" cy="12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E0C1EA-DCF4-44FD-88CF-FBB58C07C331}"/>
                </a:ext>
              </a:extLst>
            </p:cNvPr>
            <p:cNvSpPr/>
            <p:nvPr/>
          </p:nvSpPr>
          <p:spPr>
            <a:xfrm>
              <a:off x="1782750" y="2414990"/>
              <a:ext cx="2340000" cy="23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4C0BA26-3C60-45A8-8C4B-EB47C6158349}"/>
                </a:ext>
              </a:extLst>
            </p:cNvPr>
            <p:cNvSpPr/>
            <p:nvPr/>
          </p:nvSpPr>
          <p:spPr>
            <a:xfrm>
              <a:off x="1512750" y="2144990"/>
              <a:ext cx="2880000" cy="288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31041-12E0-4F51-B019-E51CB6CCE5A3}"/>
                  </a:ext>
                </a:extLst>
              </p:cNvPr>
              <p:cNvSpPr txBox="1"/>
              <p:nvPr/>
            </p:nvSpPr>
            <p:spPr>
              <a:xfrm>
                <a:off x="5318125" y="1545577"/>
                <a:ext cx="663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F31041-12E0-4F51-B019-E51CB6CCE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125" y="1545577"/>
                <a:ext cx="663258" cy="369332"/>
              </a:xfrm>
              <a:prstGeom prst="rect">
                <a:avLst/>
              </a:prstGeom>
              <a:blipFill>
                <a:blip r:embed="rId3"/>
                <a:stretch>
                  <a:fillRect l="-7339" t="-10000" r="-2752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41F5B67-3A50-4AAA-B30D-DB61E2FE3ACE}"/>
              </a:ext>
            </a:extLst>
          </p:cNvPr>
          <p:cNvSpPr txBox="1"/>
          <p:nvPr/>
        </p:nvSpPr>
        <p:spPr>
          <a:xfrm>
            <a:off x="3149470" y="3415713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-60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F9C37-E718-49A0-8F20-10352035368A}"/>
              </a:ext>
            </a:extLst>
          </p:cNvPr>
          <p:cNvSpPr txBox="1"/>
          <p:nvPr/>
        </p:nvSpPr>
        <p:spPr>
          <a:xfrm>
            <a:off x="2895667" y="3642535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-70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4082F-FB2E-4784-A7CC-1BD8EAD6332F}"/>
              </a:ext>
            </a:extLst>
          </p:cNvPr>
          <p:cNvSpPr txBox="1"/>
          <p:nvPr/>
        </p:nvSpPr>
        <p:spPr>
          <a:xfrm>
            <a:off x="2723465" y="3915475"/>
            <a:ext cx="45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-80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DC85B-9258-47EF-8574-C583E661FA48}"/>
              </a:ext>
            </a:extLst>
          </p:cNvPr>
          <p:cNvSpPr txBox="1"/>
          <p:nvPr/>
        </p:nvSpPr>
        <p:spPr>
          <a:xfrm>
            <a:off x="2564209" y="4170095"/>
            <a:ext cx="45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-90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6A316-4177-467F-B7C9-5BF32171955F}"/>
              </a:ext>
            </a:extLst>
          </p:cNvPr>
          <p:cNvSpPr txBox="1"/>
          <p:nvPr/>
        </p:nvSpPr>
        <p:spPr>
          <a:xfrm>
            <a:off x="2163696" y="4475294"/>
            <a:ext cx="55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-100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8FCDD9-078D-4ED5-B5EB-C19866DD4AD2}"/>
              </a:ext>
            </a:extLst>
          </p:cNvPr>
          <p:cNvSpPr txBox="1"/>
          <p:nvPr/>
        </p:nvSpPr>
        <p:spPr>
          <a:xfrm>
            <a:off x="5930262" y="3415713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-60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EDEC6-496F-4B45-A6DC-A0E0E7B1D3A0}"/>
              </a:ext>
            </a:extLst>
          </p:cNvPr>
          <p:cNvSpPr txBox="1"/>
          <p:nvPr/>
        </p:nvSpPr>
        <p:spPr>
          <a:xfrm>
            <a:off x="6158890" y="3642535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-70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4404DA-47A2-4B1C-8239-D35C986CA02E}"/>
              </a:ext>
            </a:extLst>
          </p:cNvPr>
          <p:cNvSpPr txBox="1"/>
          <p:nvPr/>
        </p:nvSpPr>
        <p:spPr>
          <a:xfrm>
            <a:off x="6318150" y="3915475"/>
            <a:ext cx="45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-80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CE147-936E-4D8C-A1F4-5F942D63722A}"/>
              </a:ext>
            </a:extLst>
          </p:cNvPr>
          <p:cNvSpPr txBox="1"/>
          <p:nvPr/>
        </p:nvSpPr>
        <p:spPr>
          <a:xfrm>
            <a:off x="6476165" y="4170095"/>
            <a:ext cx="455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-90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5EDBBD-A991-4A8F-8457-C95E95F15253}"/>
              </a:ext>
            </a:extLst>
          </p:cNvPr>
          <p:cNvSpPr txBox="1"/>
          <p:nvPr/>
        </p:nvSpPr>
        <p:spPr>
          <a:xfrm>
            <a:off x="6614464" y="4475294"/>
            <a:ext cx="55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-100</a:t>
            </a:r>
            <a:endParaRPr lang="ko-KR" altLang="en-US" sz="1600" b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98817E-E617-412F-9728-A1CE865D1A21}"/>
              </a:ext>
            </a:extLst>
          </p:cNvPr>
          <p:cNvCxnSpPr>
            <a:cxnSpLocks/>
          </p:cNvCxnSpPr>
          <p:nvPr/>
        </p:nvCxnSpPr>
        <p:spPr>
          <a:xfrm>
            <a:off x="4749754" y="1914909"/>
            <a:ext cx="0" cy="32401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20F05961-BADD-41C6-9B02-96ADAC866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9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C3EC0-BB77-4C63-9696-EA075891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신호의 강도</a:t>
            </a:r>
            <a:endParaRPr lang="en-US" altLang="ko-KR" dirty="0"/>
          </a:p>
          <a:p>
            <a:pPr lvl="1"/>
            <a:r>
              <a:rPr lang="ko-KR" altLang="en-US" dirty="0"/>
              <a:t>기지국으로부터 멀어질수록 약해 짐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가 </a:t>
            </a:r>
            <a:r>
              <a:rPr lang="en-US" altLang="ko-KR" dirty="0"/>
              <a:t>BS</a:t>
            </a:r>
            <a:r>
              <a:rPr lang="ko-KR" altLang="en-US" dirty="0"/>
              <a:t>로부터 멀어짐에 따라 신호의 강도는 약해지고</a:t>
            </a:r>
            <a:r>
              <a:rPr lang="en-US" altLang="ko-KR" dirty="0"/>
              <a:t>, </a:t>
            </a:r>
            <a:r>
              <a:rPr lang="ko-KR" altLang="en-US" dirty="0"/>
              <a:t>특정 지역에 이르면 </a:t>
            </a:r>
            <a:r>
              <a:rPr lang="en-US" altLang="ko-KR" dirty="0"/>
              <a:t>Handoff(Handover)</a:t>
            </a:r>
            <a:r>
              <a:rPr lang="ko-KR" altLang="en-US" dirty="0"/>
              <a:t>가 일어 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Handoff</a:t>
            </a:r>
          </a:p>
          <a:p>
            <a:pPr lvl="1"/>
            <a:r>
              <a:rPr lang="ko-KR" altLang="en-US" dirty="0"/>
              <a:t>인접한 </a:t>
            </a:r>
            <a:r>
              <a:rPr lang="en-US" altLang="ko-KR" dirty="0"/>
              <a:t>Cell</a:t>
            </a:r>
            <a:r>
              <a:rPr lang="ko-KR" altLang="en-US" dirty="0"/>
              <a:t>로 무선 접속을 옮기는 작업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E07E1E-67C2-4A7D-8917-62FAE43DC4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06057F-66EA-4D84-B08E-2E5B13F9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71450"/>
            <a:ext cx="8882063" cy="5080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2F4D8E-C81A-44FB-94C9-5F258059A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9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5542F-EBEE-40F8-BD85-9E41BE99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136E4-D325-4016-B09B-74533D4B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BS</a:t>
            </a:r>
            <a:r>
              <a:rPr lang="ko-KR" altLang="en-US" dirty="0"/>
              <a:t>로부터 수신되는 신호 전력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2EB03E-341B-49A4-9FC8-C899F6661E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E46339D-5225-4030-9924-FAB9F5A70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386357"/>
              </p:ext>
            </p:extLst>
          </p:nvPr>
        </p:nvGraphicFramePr>
        <p:xfrm>
          <a:off x="1292250" y="1313906"/>
          <a:ext cx="6559497" cy="424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4F87CF-8385-4386-AB07-DD3F656D2085}"/>
              </a:ext>
            </a:extLst>
          </p:cNvPr>
          <p:cNvCxnSpPr>
            <a:cxnSpLocks/>
          </p:cNvCxnSpPr>
          <p:nvPr/>
        </p:nvCxnSpPr>
        <p:spPr>
          <a:xfrm>
            <a:off x="1352550" y="5562599"/>
            <a:ext cx="6629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A29BED-78AF-4EBC-9678-3269B4315722}"/>
              </a:ext>
            </a:extLst>
          </p:cNvPr>
          <p:cNvCxnSpPr>
            <a:cxnSpLocks/>
          </p:cNvCxnSpPr>
          <p:nvPr/>
        </p:nvCxnSpPr>
        <p:spPr>
          <a:xfrm flipV="1">
            <a:off x="1362075" y="1933575"/>
            <a:ext cx="0" cy="3629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44A48-C59A-4859-AEB6-5DB757C0FC13}"/>
                  </a:ext>
                </a:extLst>
              </p:cNvPr>
              <p:cNvSpPr txBox="1"/>
              <p:nvPr/>
            </p:nvSpPr>
            <p:spPr>
              <a:xfrm>
                <a:off x="546082" y="1564242"/>
                <a:ext cx="1631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수신전력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44A48-C59A-4859-AEB6-5DB757C0F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2" y="1564242"/>
                <a:ext cx="1631985" cy="369332"/>
              </a:xfrm>
              <a:prstGeom prst="rect">
                <a:avLst/>
              </a:prstGeom>
              <a:blipFill>
                <a:blip r:embed="rId3"/>
                <a:stretch>
                  <a:fillRect l="-3371" t="-13333" r="-749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F9248E-186A-460E-95A7-64947BF9E47F}"/>
                  </a:ext>
                </a:extLst>
              </p:cNvPr>
              <p:cNvSpPr txBox="1"/>
              <p:nvPr/>
            </p:nvSpPr>
            <p:spPr>
              <a:xfrm>
                <a:off x="6861157" y="5659750"/>
                <a:ext cx="2036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BS</a:t>
                </a:r>
                <a:r>
                  <a:rPr lang="ko-KR" altLang="en-US" dirty="0"/>
                  <a:t>로부터의 거리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F9248E-186A-460E-95A7-64947BF9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57" y="5659750"/>
                <a:ext cx="2036711" cy="369332"/>
              </a:xfrm>
              <a:prstGeom prst="rect">
                <a:avLst/>
              </a:prstGeom>
              <a:blipFill>
                <a:blip r:embed="rId4"/>
                <a:stretch>
                  <a:fillRect l="-2695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21AF4-0E7A-4CFA-9C3D-0A4D8C8D2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6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39578-E5C3-485C-AE39-ABD27B05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893A39-B56E-405F-BE2A-5ACE01F97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Handoff</a:t>
                </a:r>
                <a:r>
                  <a:rPr lang="ko-KR" altLang="en-US" dirty="0"/>
                  <a:t> 과정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Cell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로 이동하는 시나리오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가 위치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에서 각각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및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 로부터 받은 신호의 강도 정의</a:t>
                </a:r>
                <a:endParaRPr lang="ko-KR" altLang="en-US" baseline="-25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893A39-B56E-405F-BE2A-5ACE01F97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FE44E-AE1C-46A5-B4F1-8B2E4FE9ED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E2188-35EC-48EA-A450-9B7055B874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19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5.1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r>
              <a:rPr lang="en-US" altLang="ko-KR" b="1" dirty="0"/>
              <a:t>5.2 </a:t>
            </a:r>
            <a:r>
              <a:rPr lang="ko-KR" altLang="en-US" b="1" dirty="0"/>
              <a:t>셀의 영역</a:t>
            </a:r>
            <a:endParaRPr lang="en-US" altLang="ko-KR" b="1" dirty="0"/>
          </a:p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en-US" altLang="ko-KR" b="1" dirty="0"/>
          </a:p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en-US" altLang="ko-KR" b="1" dirty="0"/>
          </a:p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en-US" altLang="ko-KR" b="1" dirty="0"/>
          </a:p>
          <a:p>
            <a:r>
              <a:rPr lang="en-US" altLang="ko-KR" b="1" dirty="0"/>
              <a:t>5.6 </a:t>
            </a:r>
            <a:r>
              <a:rPr lang="ko-KR" altLang="en-US" b="1" dirty="0"/>
              <a:t>클러스터 구성 방법</a:t>
            </a:r>
            <a:endParaRPr lang="en-US" altLang="ko-KR" b="1" dirty="0"/>
          </a:p>
          <a:p>
            <a:r>
              <a:rPr lang="en-US" altLang="ko-KR" b="1" dirty="0"/>
              <a:t>5.7 </a:t>
            </a:r>
            <a:r>
              <a:rPr lang="ko-KR" altLang="en-US" b="1" dirty="0"/>
              <a:t>동일 채널 간섭</a:t>
            </a:r>
            <a:endParaRPr lang="en-US" altLang="ko-KR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D2F860-8D6B-4E6C-BC70-5796D7A0B9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49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E89-6390-4760-A593-FC2B189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97FE-407A-4608-B9EF-E99F69A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BF6D0-9248-4B28-A218-58B070108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2797C55C-0748-4AB7-9F39-54739A9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A9F01D-7B8D-4C2F-9ADB-484C722F6456}"/>
              </a:ext>
            </a:extLst>
          </p:cNvPr>
          <p:cNvSpPr/>
          <p:nvPr/>
        </p:nvSpPr>
        <p:spPr>
          <a:xfrm>
            <a:off x="1657350" y="5991225"/>
            <a:ext cx="476250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B17A3D0C-9B8C-4DDB-82BF-9AA267BBD23B}"/>
                  </a:ext>
                </a:extLst>
              </p:cNvPr>
              <p:cNvSpPr/>
              <p:nvPr/>
            </p:nvSpPr>
            <p:spPr>
              <a:xfrm>
                <a:off x="1657350" y="4571999"/>
                <a:ext cx="2171701" cy="596039"/>
              </a:xfrm>
              <a:prstGeom prst="wedgeRoundRectCallout">
                <a:avLst>
                  <a:gd name="adj1" fmla="val -37694"/>
                  <a:gd name="adj2" fmla="val 137156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의 신호만 인식</a:t>
                </a:r>
              </a:p>
            </p:txBody>
          </p:sp>
        </mc:Choice>
        <mc:Fallback xmlns="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B17A3D0C-9B8C-4DDB-82BF-9AA267BB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4571999"/>
                <a:ext cx="2171701" cy="596039"/>
              </a:xfrm>
              <a:prstGeom prst="wedgeRoundRectCallout">
                <a:avLst>
                  <a:gd name="adj1" fmla="val -37694"/>
                  <a:gd name="adj2" fmla="val 13715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622CDC-6819-4C23-B40E-46530D213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1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E89-6390-4760-A593-FC2B189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97FE-407A-4608-B9EF-E99F69A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BF6D0-9248-4B28-A218-58B070108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2797C55C-0748-4AB7-9F39-54739A9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A9F01D-7B8D-4C2F-9ADB-484C722F6456}"/>
              </a:ext>
            </a:extLst>
          </p:cNvPr>
          <p:cNvSpPr/>
          <p:nvPr/>
        </p:nvSpPr>
        <p:spPr>
          <a:xfrm>
            <a:off x="7048500" y="5991225"/>
            <a:ext cx="476250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323AFCA4-004C-4475-A397-AB1283F2DF7F}"/>
                  </a:ext>
                </a:extLst>
              </p:cNvPr>
              <p:cNvSpPr/>
              <p:nvPr/>
            </p:nvSpPr>
            <p:spPr>
              <a:xfrm>
                <a:off x="5353049" y="4571999"/>
                <a:ext cx="2171701" cy="596039"/>
              </a:xfrm>
              <a:prstGeom prst="wedgeRoundRectCallout">
                <a:avLst>
                  <a:gd name="adj1" fmla="val 35552"/>
                  <a:gd name="adj2" fmla="val 156333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의 신호만 인식</a:t>
                </a:r>
              </a:p>
            </p:txBody>
          </p:sp>
        </mc:Choice>
        <mc:Fallback xmlns="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323AFCA4-004C-4475-A397-AB1283F2D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49" y="4571999"/>
                <a:ext cx="2171701" cy="596039"/>
              </a:xfrm>
              <a:prstGeom prst="wedgeRoundRectCallout">
                <a:avLst>
                  <a:gd name="adj1" fmla="val 35552"/>
                  <a:gd name="adj2" fmla="val 156333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BC16170-E878-4452-9C56-450940871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6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E89-6390-4760-A593-FC2B189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97FE-407A-4608-B9EF-E99F69A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BF6D0-9248-4B28-A218-58B070108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2797C55C-0748-4AB7-9F39-54739A9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A9F01D-7B8D-4C2F-9ADB-484C722F6456}"/>
              </a:ext>
            </a:extLst>
          </p:cNvPr>
          <p:cNvSpPr/>
          <p:nvPr/>
        </p:nvSpPr>
        <p:spPr>
          <a:xfrm>
            <a:off x="1076324" y="5334000"/>
            <a:ext cx="581025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36B3122A-0CE2-4ABC-8107-D8324AC96B15}"/>
                  </a:ext>
                </a:extLst>
              </p:cNvPr>
              <p:cNvSpPr/>
              <p:nvPr/>
            </p:nvSpPr>
            <p:spPr>
              <a:xfrm>
                <a:off x="1029415" y="4326974"/>
                <a:ext cx="3307825" cy="596039"/>
              </a:xfrm>
              <a:prstGeom prst="wedgeRoundRectCallout">
                <a:avLst>
                  <a:gd name="adj1" fmla="val -34980"/>
                  <a:gd name="adj2" fmla="val 103597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각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𝐵𝑆</m:t>
                    </m:r>
                  </m:oMath>
                </a14:m>
                <a:r>
                  <a:rPr lang="ko-KR" altLang="en-US" dirty="0"/>
                  <a:t>의 신호를 인식하기 위한 최소 수신 전력</a:t>
                </a:r>
              </a:p>
            </p:txBody>
          </p:sp>
        </mc:Choice>
        <mc:Fallback xmlns="">
          <p:sp>
            <p:nvSpPr>
              <p:cNvPr id="7" name="말풍선: 모서리가 둥근 사각형 6">
                <a:extLst>
                  <a:ext uri="{FF2B5EF4-FFF2-40B4-BE49-F238E27FC236}">
                    <a16:creationId xmlns:a16="http://schemas.microsoft.com/office/drawing/2014/main" id="{36B3122A-0CE2-4ABC-8107-D8324AC96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15" y="4326974"/>
                <a:ext cx="3307825" cy="596039"/>
              </a:xfrm>
              <a:prstGeom prst="wedgeRoundRectCallout">
                <a:avLst>
                  <a:gd name="adj1" fmla="val -34980"/>
                  <a:gd name="adj2" fmla="val 103597"/>
                  <a:gd name="adj3" fmla="val 16667"/>
                </a:avLst>
              </a:prstGeom>
              <a:blipFill>
                <a:blip r:embed="rId3"/>
                <a:stretch>
                  <a:fillRect t="-6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655DC9C-7237-42C4-8460-F5EA18F39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0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F891939-CDC6-4A3A-967C-2A267D47C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3290" r="2861" b="5086"/>
          <a:stretch/>
        </p:blipFill>
        <p:spPr bwMode="auto">
          <a:xfrm>
            <a:off x="2724468" y="2266950"/>
            <a:ext cx="6316404" cy="41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99CAD8-9268-43F7-B0DB-8349E7C4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AA6AD-8301-44C6-845D-A85318BD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최소 전력을 위한 확률 분포 계산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를 적절히 조절하여 수신 신호를 판단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가 높을 경우</a:t>
            </a:r>
            <a:r>
              <a:rPr lang="en-US" altLang="ko-KR" dirty="0"/>
              <a:t>: </a:t>
            </a:r>
            <a:r>
              <a:rPr lang="ko-KR" altLang="en-US" dirty="0"/>
              <a:t>오인식</a:t>
            </a:r>
            <a:endParaRPr lang="en-US" altLang="ko-KR" dirty="0"/>
          </a:p>
          <a:p>
            <a:pPr lvl="1"/>
            <a:r>
              <a:rPr lang="en-US" altLang="ko-KR" dirty="0"/>
              <a:t>Threshold</a:t>
            </a:r>
            <a:r>
              <a:rPr lang="ko-KR" altLang="en-US" dirty="0"/>
              <a:t>가 낮을 경우</a:t>
            </a:r>
            <a:r>
              <a:rPr lang="en-US" altLang="ko-KR" dirty="0"/>
              <a:t>: </a:t>
            </a:r>
            <a:r>
              <a:rPr lang="ko-KR" altLang="en-US" dirty="0"/>
              <a:t>수신신호 분실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BF11A-DCFC-45E1-BE91-A6AABF3E6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12AD3-B924-4AFC-B85F-1C8C33BBA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E89-6390-4760-A593-FC2B189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97FE-407A-4608-B9EF-E99F69A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BF6D0-9248-4B28-A218-58B070108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2797C55C-0748-4AB7-9F39-54739A9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A9F01D-7B8D-4C2F-9ADB-484C722F6456}"/>
              </a:ext>
            </a:extLst>
          </p:cNvPr>
          <p:cNvSpPr/>
          <p:nvPr/>
        </p:nvSpPr>
        <p:spPr>
          <a:xfrm>
            <a:off x="2686050" y="5991225"/>
            <a:ext cx="476250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728EEA-CFC3-40EB-A477-4310D6B6CAC7}"/>
              </a:ext>
            </a:extLst>
          </p:cNvPr>
          <p:cNvSpPr/>
          <p:nvPr/>
        </p:nvSpPr>
        <p:spPr>
          <a:xfrm>
            <a:off x="5934791" y="5991225"/>
            <a:ext cx="476250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2009EE-3A1A-407B-8613-C5B550E3A175}"/>
              </a:ext>
            </a:extLst>
          </p:cNvPr>
          <p:cNvSpPr/>
          <p:nvPr/>
        </p:nvSpPr>
        <p:spPr>
          <a:xfrm>
            <a:off x="2889647" y="5514286"/>
            <a:ext cx="69056" cy="69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BD5231-D100-44DE-9DF5-DD43A67B00FB}"/>
              </a:ext>
            </a:extLst>
          </p:cNvPr>
          <p:cNvSpPr/>
          <p:nvPr/>
        </p:nvSpPr>
        <p:spPr>
          <a:xfrm>
            <a:off x="6138388" y="5514286"/>
            <a:ext cx="69056" cy="69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0316E-C6F5-46F5-9409-C33729491E99}"/>
              </a:ext>
            </a:extLst>
          </p:cNvPr>
          <p:cNvSpPr txBox="1"/>
          <p:nvPr/>
        </p:nvSpPr>
        <p:spPr>
          <a:xfrm>
            <a:off x="3325267" y="2232541"/>
            <a:ext cx="2475850" cy="7150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최소 전력 수준점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어느 </a:t>
            </a:r>
            <a:r>
              <a:rPr lang="en-US" altLang="ko-KR" dirty="0"/>
              <a:t>BS</a:t>
            </a:r>
            <a:r>
              <a:rPr lang="ko-KR" altLang="en-US" dirty="0"/>
              <a:t>든 사용 가능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19642A2-D03D-4E08-8B4F-4E965F1BC9A3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rot="10800000" flipV="1">
            <a:off x="2924175" y="2590086"/>
            <a:ext cx="401092" cy="29242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88940C-A665-4C4E-9CEB-FB96E705F189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01117" y="2590086"/>
            <a:ext cx="371799" cy="29242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09793CE-A94E-446E-AC0B-DA3EEF6F9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2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E6E89-6390-4760-A593-FC2B189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997FE-407A-4608-B9EF-E99F69A3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0BF6D0-9248-4B28-A218-58B0701089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2797C55C-0748-4AB7-9F39-54739A9B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FA9F01D-7B8D-4C2F-9ADB-484C722F6456}"/>
              </a:ext>
            </a:extLst>
          </p:cNvPr>
          <p:cNvSpPr/>
          <p:nvPr/>
        </p:nvSpPr>
        <p:spPr>
          <a:xfrm>
            <a:off x="4325066" y="5991225"/>
            <a:ext cx="476250" cy="38842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5D5596-EEF4-4360-8BC2-2005E1A2E441}"/>
              </a:ext>
            </a:extLst>
          </p:cNvPr>
          <p:cNvSpPr/>
          <p:nvPr/>
        </p:nvSpPr>
        <p:spPr>
          <a:xfrm>
            <a:off x="4519138" y="4904686"/>
            <a:ext cx="69056" cy="690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D850D-BE43-4111-9611-277ADFC7D400}"/>
              </a:ext>
            </a:extLst>
          </p:cNvPr>
          <p:cNvSpPr txBox="1"/>
          <p:nvPr/>
        </p:nvSpPr>
        <p:spPr>
          <a:xfrm>
            <a:off x="3528989" y="2232541"/>
            <a:ext cx="2049353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Best handoff timing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897508-9842-4B33-BADC-9D07F5ED4F2C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4553666" y="2641164"/>
            <a:ext cx="0" cy="2263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9E8DAE-E41E-40CC-98C6-216A7F972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6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232F-C365-4880-9D83-2B1CF22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1DB29-D526-4DA6-9D8B-32C924C03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Problem</a:t>
                </a:r>
              </a:p>
              <a:p>
                <a:pPr lvl="1"/>
                <a:r>
                  <a:rPr lang="en-US" altLang="ko-KR" dirty="0"/>
                  <a:t>MS</a:t>
                </a:r>
                <a:r>
                  <a:rPr lang="ko-KR" altLang="en-US" dirty="0"/>
                  <a:t>의 이동이 너무 빨리 </a:t>
                </a:r>
                <a:r>
                  <a:rPr lang="en-US" altLang="ko-KR" dirty="0"/>
                  <a:t>BS</a:t>
                </a:r>
                <a:r>
                  <a:rPr lang="ko-KR" altLang="en-US" dirty="0"/>
                  <a:t>를 변경하는 경우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Handoff</a:t>
                </a:r>
                <a:r>
                  <a:rPr lang="ko-KR" altLang="en-US" dirty="0"/>
                  <a:t>가 자주 발생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Solution</a:t>
                </a:r>
              </a:p>
              <a:p>
                <a:pPr lvl="1"/>
                <a:r>
                  <a:rPr lang="en-US" altLang="ko-KR" dirty="0"/>
                  <a:t>MS</a:t>
                </a:r>
                <a:r>
                  <a:rPr lang="ko-KR" altLang="en-US" dirty="0"/>
                  <a:t>는 새로운 </a:t>
                </a:r>
                <a:r>
                  <a:rPr lang="en-US" altLang="ko-KR" dirty="0"/>
                  <a:t>BS</a:t>
                </a:r>
                <a:r>
                  <a:rPr lang="ko-KR" altLang="en-US" dirty="0"/>
                  <a:t>로부터 오는 신호의 세기가 현재 </a:t>
                </a:r>
                <a:r>
                  <a:rPr lang="en-US" altLang="ko-KR" dirty="0"/>
                  <a:t>BS</a:t>
                </a:r>
                <a:r>
                  <a:rPr lang="ko-KR" altLang="en-US" dirty="0"/>
                  <a:t>로부터 오는 신호의 세기보다 미리 지정한 임계치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보다 커질 때 까지는 현재의 </a:t>
                </a:r>
                <a:r>
                  <a:rPr lang="en-US" altLang="ko-KR" dirty="0"/>
                  <a:t>BS</a:t>
                </a:r>
                <a:r>
                  <a:rPr lang="ko-KR" altLang="en-US" dirty="0"/>
                  <a:t>와 무선 접속을 유지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E1DB29-D526-4DA6-9D8B-32C924C03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CB8CE-C3EF-4553-81CB-B66D25F6E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50C76-5EB1-40D2-8EF4-33225459F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FDBC5-AF91-43CF-9016-62CCDF74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D83191-8553-433D-B45C-3B09D1DCE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Picture 2" descr="what is the purpose of handoff 2">
            <a:extLst>
              <a:ext uri="{FF2B5EF4-FFF2-40B4-BE49-F238E27FC236}">
                <a16:creationId xmlns:a16="http://schemas.microsoft.com/office/drawing/2014/main" id="{94AB2B4D-615E-48C2-9BA9-990C955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52" y="1378387"/>
            <a:ext cx="6800493" cy="50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8AFB7EF8-0E2E-4793-8362-FAF7E85638F9}"/>
              </a:ext>
            </a:extLst>
          </p:cNvPr>
          <p:cNvSpPr/>
          <p:nvPr/>
        </p:nvSpPr>
        <p:spPr>
          <a:xfrm>
            <a:off x="5058491" y="4486275"/>
            <a:ext cx="476250" cy="838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B751F-493E-44D0-99BB-1C3A47FE73E2}"/>
              </a:ext>
            </a:extLst>
          </p:cNvPr>
          <p:cNvSpPr txBox="1"/>
          <p:nvPr/>
        </p:nvSpPr>
        <p:spPr>
          <a:xfrm>
            <a:off x="3203611" y="2232541"/>
            <a:ext cx="2700121" cy="4086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Threshold for changing BS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A00847-A592-486D-BDB0-191834F3073A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4553672" y="2641164"/>
            <a:ext cx="574564" cy="1967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636AD6-4101-4E6E-A501-484158E58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3128-E571-43C0-AB4A-BF2F5E8D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D0858-CA40-47F1-9049-1D3788F9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</a:t>
            </a:r>
            <a:r>
              <a:rPr lang="ko-KR" altLang="en-US" dirty="0"/>
              <a:t>의 요인</a:t>
            </a:r>
            <a:endParaRPr lang="en-US" altLang="ko-KR" dirty="0"/>
          </a:p>
          <a:p>
            <a:pPr lvl="1"/>
            <a:r>
              <a:rPr lang="ko-KR" altLang="en-US" dirty="0"/>
              <a:t>송출 전력만이 아닌 </a:t>
            </a:r>
            <a:r>
              <a:rPr lang="en-US" altLang="ko-KR" b="1" dirty="0">
                <a:solidFill>
                  <a:srgbClr val="C00000"/>
                </a:solidFill>
              </a:rPr>
              <a:t>handoff</a:t>
            </a:r>
            <a:r>
              <a:rPr lang="ko-KR" altLang="en-US" b="1" dirty="0">
                <a:solidFill>
                  <a:srgbClr val="C00000"/>
                </a:solidFill>
              </a:rPr>
              <a:t>도 </a:t>
            </a:r>
            <a:r>
              <a:rPr lang="en-US" altLang="ko-KR" b="1" dirty="0">
                <a:solidFill>
                  <a:srgbClr val="C00000"/>
                </a:solidFill>
              </a:rPr>
              <a:t>MS</a:t>
            </a:r>
            <a:r>
              <a:rPr lang="ko-KR" altLang="en-US" b="1" dirty="0">
                <a:solidFill>
                  <a:srgbClr val="C00000"/>
                </a:solidFill>
              </a:rPr>
              <a:t>의 이동성</a:t>
            </a:r>
            <a:r>
              <a:rPr lang="ko-KR" altLang="en-US" dirty="0"/>
              <a:t>의 영향을 받음</a:t>
            </a:r>
            <a:endParaRPr lang="en-US" altLang="ko-KR" dirty="0"/>
          </a:p>
          <a:p>
            <a:pPr lvl="1"/>
            <a:r>
              <a:rPr lang="en-US" altLang="ko-KR" dirty="0"/>
              <a:t>Handoff</a:t>
            </a:r>
            <a:r>
              <a:rPr lang="ko-KR" altLang="en-US" dirty="0"/>
              <a:t>의 영향을 주는 또 다른 요인은 </a:t>
            </a:r>
            <a:r>
              <a:rPr lang="en-US" altLang="ko-KR" dirty="0">
                <a:solidFill>
                  <a:srgbClr val="C00000"/>
                </a:solidFill>
              </a:rPr>
              <a:t>cell</a:t>
            </a:r>
            <a:r>
              <a:rPr lang="ko-KR" altLang="en-US" dirty="0">
                <a:solidFill>
                  <a:srgbClr val="C00000"/>
                </a:solidFill>
              </a:rPr>
              <a:t>의 면적과 모양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이상적인</a:t>
            </a:r>
            <a:r>
              <a:rPr lang="en-US" altLang="ko-KR" dirty="0"/>
              <a:t> </a:t>
            </a:r>
            <a:r>
              <a:rPr lang="ko-KR" altLang="en-US" dirty="0"/>
              <a:t>상황</a:t>
            </a:r>
            <a:endParaRPr lang="en-US" altLang="ko-KR" dirty="0"/>
          </a:p>
          <a:p>
            <a:pPr lvl="1"/>
            <a:r>
              <a:rPr lang="en-US" altLang="ko-KR" dirty="0"/>
              <a:t>Cell</a:t>
            </a:r>
            <a:r>
              <a:rPr lang="ko-KR" altLang="en-US" dirty="0"/>
              <a:t>의 모양을 </a:t>
            </a:r>
            <a:r>
              <a:rPr lang="en-US" altLang="ko-KR" dirty="0"/>
              <a:t>BS</a:t>
            </a:r>
            <a:r>
              <a:rPr lang="ko-KR" altLang="en-US" dirty="0"/>
              <a:t>의 속도에 맞추어 </a:t>
            </a:r>
            <a:r>
              <a:rPr lang="en-US" altLang="ko-KR" dirty="0"/>
              <a:t>handoff</a:t>
            </a:r>
            <a:r>
              <a:rPr lang="ko-KR" altLang="en-US" dirty="0"/>
              <a:t>의 빈도가 최소가 되도록 맞추는 것</a:t>
            </a:r>
            <a:endParaRPr lang="en-US" altLang="ko-KR" dirty="0"/>
          </a:p>
          <a:p>
            <a:pPr lvl="1"/>
            <a:r>
              <a:rPr lang="ko-KR" altLang="en-US" dirty="0"/>
              <a:t>개별적인 </a:t>
            </a:r>
            <a:r>
              <a:rPr lang="en-US" altLang="ko-KR" dirty="0"/>
              <a:t>MS</a:t>
            </a:r>
            <a:r>
              <a:rPr lang="ko-KR" altLang="en-US" dirty="0"/>
              <a:t>의 이동성은 예측이 어려움</a:t>
            </a:r>
            <a:r>
              <a:rPr lang="en-US" altLang="ko-KR" dirty="0"/>
              <a:t>[5.1]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158F4D-870D-466D-9149-C09A0E525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5B2AF-063A-4DD7-87B1-9615723D18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1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64B0-BB16-4363-8F8C-949F0890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8529A-813D-4AC2-998D-2CA62565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 </a:t>
            </a:r>
            <a:r>
              <a:rPr lang="ko-KR" altLang="en-US" dirty="0"/>
              <a:t>발생률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830D6D-2E74-43FA-AEC9-CA4ECB2B26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DDABF3D0-20AF-42EC-BCC3-304DA9B4233B}"/>
              </a:ext>
            </a:extLst>
          </p:cNvPr>
          <p:cNvGrpSpPr/>
          <p:nvPr/>
        </p:nvGrpSpPr>
        <p:grpSpPr>
          <a:xfrm>
            <a:off x="678054" y="1261454"/>
            <a:ext cx="7983166" cy="4992240"/>
            <a:chOff x="678054" y="1261454"/>
            <a:chExt cx="7983166" cy="499224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A94CB1A-C452-493E-9DFB-6787C552B45D}"/>
                </a:ext>
              </a:extLst>
            </p:cNvPr>
            <p:cNvSpPr/>
            <p:nvPr/>
          </p:nvSpPr>
          <p:spPr>
            <a:xfrm>
              <a:off x="678054" y="1261454"/>
              <a:ext cx="7977843" cy="4992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268C23F-E82C-4731-A9C6-CF92FA09C3CA}"/>
                </a:ext>
              </a:extLst>
            </p:cNvPr>
            <p:cNvGrpSpPr/>
            <p:nvPr/>
          </p:nvGrpSpPr>
          <p:grpSpPr>
            <a:xfrm>
              <a:off x="1071381" y="1573081"/>
              <a:ext cx="7589839" cy="4680613"/>
              <a:chOff x="1481414" y="1204802"/>
              <a:chExt cx="7589839" cy="468061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0ED80CD-D44B-457B-95B7-B8B79C849EE2}"/>
                  </a:ext>
                </a:extLst>
              </p:cNvPr>
              <p:cNvSpPr/>
              <p:nvPr/>
            </p:nvSpPr>
            <p:spPr>
              <a:xfrm rot="19800000">
                <a:off x="1545483" y="1834521"/>
                <a:ext cx="4293256" cy="27040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F76693E-EDED-4366-B89C-A6671E234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5075" y="5439450"/>
                <a:ext cx="414384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E90E2-9192-4C15-927B-5C749ADF7EB7}"/>
                  </a:ext>
                </a:extLst>
              </p:cNvPr>
              <p:cNvSpPr txBox="1"/>
              <p:nvPr/>
            </p:nvSpPr>
            <p:spPr>
              <a:xfrm>
                <a:off x="5347860" y="5516083"/>
                <a:ext cx="1516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MS </a:t>
                </a:r>
                <a:r>
                  <a:rPr lang="ko-KR" altLang="en-US" dirty="0"/>
                  <a:t>이동 방향</a:t>
                </a:r>
              </a:p>
            </p:txBody>
          </p:sp>
          <p:sp>
            <p:nvSpPr>
              <p:cNvPr id="11" name="원호 10">
                <a:extLst>
                  <a:ext uri="{FF2B5EF4-FFF2-40B4-BE49-F238E27FC236}">
                    <a16:creationId xmlns:a16="http://schemas.microsoft.com/office/drawing/2014/main" id="{12192775-C7E9-4617-B158-26A75BFFA50C}"/>
                  </a:ext>
                </a:extLst>
              </p:cNvPr>
              <p:cNvSpPr/>
              <p:nvPr/>
            </p:nvSpPr>
            <p:spPr>
              <a:xfrm rot="2700000">
                <a:off x="2676611" y="4944504"/>
                <a:ext cx="590884" cy="590884"/>
              </a:xfrm>
              <a:prstGeom prst="arc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4BC69D9-B2E0-499E-9BF7-EAF8BE70B3C2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606" y="5070118"/>
                    <a:ext cx="25109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4BC69D9-B2E0-499E-9BF7-EAF8BE70B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1606" y="5070118"/>
                    <a:ext cx="25109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439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01CC777-3AF9-493F-B929-90EC927B3927}"/>
                      </a:ext>
                    </a:extLst>
                  </p:cNvPr>
                  <p:cNvSpPr txBox="1"/>
                  <p:nvPr/>
                </p:nvSpPr>
                <p:spPr>
                  <a:xfrm rot="19800000">
                    <a:off x="2304154" y="1817745"/>
                    <a:ext cx="4018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01CC777-3AF9-493F-B929-90EC927B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00000">
                    <a:off x="2304154" y="1817745"/>
                    <a:ext cx="40184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865" r="-7865" b="-104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B47C18-DEE2-42DE-8836-D4D3C3CFF4C9}"/>
                      </a:ext>
                    </a:extLst>
                  </p:cNvPr>
                  <p:cNvSpPr txBox="1"/>
                  <p:nvPr/>
                </p:nvSpPr>
                <p:spPr>
                  <a:xfrm rot="19800000">
                    <a:off x="1481414" y="4232265"/>
                    <a:ext cx="40184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B47C18-DEE2-42DE-8836-D4D3C3CFF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00000">
                    <a:off x="1481414" y="4232265"/>
                    <a:ext cx="4018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6818" b="-104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07F817B3-CFF0-478B-A215-9DF855B2D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9814" y="3732986"/>
                <a:ext cx="12100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1BEEFF2-6B61-4988-9FA9-BEB68072B0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9338" y="2697315"/>
                <a:ext cx="0" cy="10356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76029FE-A5B7-4003-9F35-20D7977CC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19814" y="3236087"/>
                <a:ext cx="877631" cy="5056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ECCCBC7D-005C-4584-9028-96018C035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6970" y="3228742"/>
                <a:ext cx="279014" cy="4787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EE94993-1825-476B-88BA-A6196803C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8902" y="2700530"/>
                <a:ext cx="450912" cy="2588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68C2A190-97DC-4DAF-B05F-2BB8D8B0D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90678" y="2959356"/>
                <a:ext cx="438661" cy="7693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3A86BCC-AB7D-4B9B-8B1D-E1F6F168ED9F}"/>
                      </a:ext>
                    </a:extLst>
                  </p:cNvPr>
                  <p:cNvSpPr txBox="1"/>
                  <p:nvPr/>
                </p:nvSpPr>
                <p:spPr>
                  <a:xfrm rot="19800000">
                    <a:off x="2190816" y="2411906"/>
                    <a:ext cx="814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3A86BCC-AB7D-4B9B-8B1D-E1F6F168E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800000">
                    <a:off x="2190816" y="2411906"/>
                    <a:ext cx="81464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71" t="-935" r="-4286" b="-654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5BFBDB-3B8F-447E-8267-FB2A16A11592}"/>
                      </a:ext>
                    </a:extLst>
                  </p:cNvPr>
                  <p:cNvSpPr txBox="1"/>
                  <p:nvPr/>
                </p:nvSpPr>
                <p:spPr>
                  <a:xfrm>
                    <a:off x="1902470" y="3329596"/>
                    <a:ext cx="8451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5BFBDB-3B8F-447E-8267-FB2A16A115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2470" y="3329596"/>
                    <a:ext cx="84510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507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DFCD13A-D3E8-4BD0-B0BB-DEC17795B03B}"/>
                      </a:ext>
                    </a:extLst>
                  </p:cNvPr>
                  <p:cNvSpPr txBox="1"/>
                  <p:nvPr/>
                </p:nvSpPr>
                <p:spPr>
                  <a:xfrm>
                    <a:off x="3811873" y="2499035"/>
                    <a:ext cx="8451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DFCD13A-D3E8-4BD0-B0BB-DEC17795B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1873" y="2499035"/>
                    <a:ext cx="84510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55" r="-5036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1F742DA-C611-4246-840A-4BB4BB68B1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99254" y="3152001"/>
                    <a:ext cx="814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1F742DA-C611-4246-840A-4BB4BB68B1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9254" y="3152001"/>
                    <a:ext cx="81464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767" r="-526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54D1394-42DA-40D4-8937-1B696185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5772593" y="1204802"/>
                    <a:ext cx="3298660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수평 방향에서의 </a:t>
                    </a:r>
                    <a:r>
                      <a:rPr lang="en-US" altLang="ko-KR" dirty="0"/>
                      <a:t>handoff </a:t>
                    </a:r>
                    <a:r>
                      <a:rPr lang="ko-KR" altLang="en-US" dirty="0"/>
                      <a:t>수</a:t>
                    </a:r>
                    <a:endParaRPr lang="en-US" altLang="ko-KR" dirty="0"/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수직 방향에서의 </a:t>
                    </a:r>
                    <a:r>
                      <a:rPr lang="en-US" altLang="ko-KR" dirty="0"/>
                      <a:t>handoff </a:t>
                    </a:r>
                    <a:r>
                      <a:rPr lang="ko-KR" altLang="en-US" dirty="0"/>
                      <a:t>수</a:t>
                    </a:r>
                    <a:endParaRPr lang="en-US" altLang="ko-KR" dirty="0"/>
                  </a:p>
                  <a:p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a14:m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면적 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54D1394-42DA-40D4-8937-1B696185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593" y="1204802"/>
                    <a:ext cx="3298660" cy="9233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605" r="-739" b="-92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연결선: 구부러짐 68">
                <a:extLst>
                  <a:ext uri="{FF2B5EF4-FFF2-40B4-BE49-F238E27FC236}">
                    <a16:creationId xmlns:a16="http://schemas.microsoft.com/office/drawing/2014/main" id="{FF239FF4-7EEA-4CD7-9462-A62FEDADF731}"/>
                  </a:ext>
                </a:extLst>
              </p:cNvPr>
              <p:cNvCxnSpPr>
                <a:stCxn id="63" idx="2"/>
              </p:cNvCxnSpPr>
              <p:nvPr/>
            </p:nvCxnSpPr>
            <p:spPr>
              <a:xfrm rot="16200000" flipH="1">
                <a:off x="2642962" y="2694776"/>
                <a:ext cx="229405" cy="180551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연결선: 구부러짐 69">
                <a:extLst>
                  <a:ext uri="{FF2B5EF4-FFF2-40B4-BE49-F238E27FC236}">
                    <a16:creationId xmlns:a16="http://schemas.microsoft.com/office/drawing/2014/main" id="{CE569B28-B2A7-4E2A-82CB-F5F991F07862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 flipV="1">
                <a:off x="2747573" y="3325332"/>
                <a:ext cx="209197" cy="142764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구부러짐 72">
                <a:extLst>
                  <a:ext uri="{FF2B5EF4-FFF2-40B4-BE49-F238E27FC236}">
                    <a16:creationId xmlns:a16="http://schemas.microsoft.com/office/drawing/2014/main" id="{3B140CB9-13C6-4D00-B756-F54F085BA592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 rot="5400000">
                <a:off x="3727167" y="2860740"/>
                <a:ext cx="591965" cy="42255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연결선: 구부러짐 75">
                <a:extLst>
                  <a:ext uri="{FF2B5EF4-FFF2-40B4-BE49-F238E27FC236}">
                    <a16:creationId xmlns:a16="http://schemas.microsoft.com/office/drawing/2014/main" id="{77F7D6C1-7CFA-4F43-8EBC-30FF560A118D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rot="10800000" flipV="1">
                <a:off x="4338080" y="3290500"/>
                <a:ext cx="161174" cy="223843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EA6DF41-3FCA-4ED9-80C2-971F72E3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4392542" y="3544056"/>
                    <a:ext cx="4710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EA6DF41-3FCA-4ED9-80C2-971F72E32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2542" y="3544056"/>
                    <a:ext cx="47109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FF1F5C9-7054-4EB3-93DA-B1CF8CA8BE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65" y="2356783"/>
                    <a:ext cx="4710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FF1F5C9-7054-4EB3-93DA-B1CF8CA8BE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65" y="2356783"/>
                    <a:ext cx="47109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2B9D070-CFFF-46DB-84E0-45F4E815D7BD}"/>
                  </a:ext>
                </a:extLst>
              </p:cNvPr>
              <p:cNvGrpSpPr/>
              <p:nvPr/>
            </p:nvGrpSpPr>
            <p:grpSpPr>
              <a:xfrm rot="9000000" flipH="1">
                <a:off x="7083483" y="4456800"/>
                <a:ext cx="1210041" cy="512956"/>
                <a:chOff x="6227156" y="3984672"/>
                <a:chExt cx="1210041" cy="512956"/>
              </a:xfrm>
            </p:grpSpPr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44416AA4-A165-4827-B94F-0351FAEFC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7156" y="4488916"/>
                  <a:ext cx="121004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2C0AAD19-E86B-41DB-A0B2-B2A7DA1A6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27156" y="3992017"/>
                  <a:ext cx="877631" cy="50561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3DBD53C9-9B3F-42F6-8C77-26382A00F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14312" y="3984672"/>
                  <a:ext cx="279014" cy="47870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65038A1-222D-4533-BFA6-9B97A0CFD558}"/>
                      </a:ext>
                    </a:extLst>
                  </p:cNvPr>
                  <p:cNvSpPr txBox="1"/>
                  <p:nvPr/>
                </p:nvSpPr>
                <p:spPr>
                  <a:xfrm>
                    <a:off x="7132167" y="4110752"/>
                    <a:ext cx="47109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65038A1-222D-4533-BFA6-9B97A0CFD5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2167" y="4110752"/>
                    <a:ext cx="471097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EA17B8A-29FF-40B9-90E6-F10DED00A701}"/>
                      </a:ext>
                    </a:extLst>
                  </p:cNvPr>
                  <p:cNvSpPr txBox="1"/>
                  <p:nvPr/>
                </p:nvSpPr>
                <p:spPr>
                  <a:xfrm>
                    <a:off x="7341007" y="4585773"/>
                    <a:ext cx="14632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5EA17B8A-29FF-40B9-90E6-F10DED00A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1007" y="4585773"/>
                    <a:ext cx="146322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3333" r="-2083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779113-6E48-4469-AEAB-B29ECB1E69DF}"/>
                  </a:ext>
                </a:extLst>
              </p:cNvPr>
              <p:cNvSpPr txBox="1"/>
              <p:nvPr/>
            </p:nvSpPr>
            <p:spPr>
              <a:xfrm>
                <a:off x="6842044" y="3544056"/>
                <a:ext cx="1853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참고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다들 </a:t>
                </a:r>
                <a:r>
                  <a:rPr lang="ko-KR" altLang="en-US" dirty="0" err="1"/>
                  <a:t>알쥬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A4A3265-BB52-48B7-815F-137F24FE3699}"/>
                      </a:ext>
                    </a:extLst>
                  </p:cNvPr>
                  <p:cNvSpPr txBox="1"/>
                  <p:nvPr/>
                </p:nvSpPr>
                <p:spPr>
                  <a:xfrm>
                    <a:off x="8150699" y="4420326"/>
                    <a:ext cx="814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A4A3265-BB52-48B7-815F-137F24FE3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0699" y="4420326"/>
                    <a:ext cx="81464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767" r="-526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B4CF774-D83C-4917-B37B-80780C79F724}"/>
                      </a:ext>
                    </a:extLst>
                  </p:cNvPr>
                  <p:cNvSpPr txBox="1"/>
                  <p:nvPr/>
                </p:nvSpPr>
                <p:spPr>
                  <a:xfrm>
                    <a:off x="7146046" y="4814489"/>
                    <a:ext cx="8451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B4CF774-D83C-4917-B37B-80780C79F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046" y="4814489"/>
                    <a:ext cx="84510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475" r="-43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1A2DF-15C0-439D-8020-17A055004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29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7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5.1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7A92-A905-415A-90B2-0ED53C0B2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6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E9275-EA39-49CB-B129-CD6CC55D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93E84C-889E-490C-9BFC-C2B32E674F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Handoff</a:t>
                </a:r>
                <a:r>
                  <a:rPr lang="ko-KR" altLang="en-US" dirty="0"/>
                  <a:t> 발생률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Handoff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의 측면에 따른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의 수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총 </a:t>
                </a:r>
                <a:r>
                  <a:rPr lang="en-US" altLang="ko-KR" dirty="0"/>
                  <a:t>handoff </a:t>
                </a:r>
                <a:r>
                  <a:rPr lang="ko-KR" altLang="en-US" dirty="0"/>
                  <a:t>수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93E84C-889E-490C-9BFC-C2B32E674F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B9F23-917C-4F75-8FA8-08C6C8F08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86F758-1965-4143-874F-96612442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71" y="0"/>
            <a:ext cx="2645829" cy="1664649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D3615-02C4-48F9-BC85-CA5835B6C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1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388A-BF70-49F2-9DBF-3D6C69ED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F4FA0F-6D3B-478F-B10F-C7DBC21F7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Handoff </a:t>
                </a:r>
                <a:r>
                  <a:rPr lang="ko-KR" altLang="en-US" dirty="0"/>
                  <a:t>발생률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면적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고정되어 있다 가정하면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줄이는 방법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에 대한 식으로 만들어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에 대하여 미분을 수행 그 값을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이라 하여 계산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F4FA0F-6D3B-478F-B10F-C7DBC21F7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AB017-0A11-42DC-B43A-701EB2D1F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B7F93-6023-42C5-BCFF-F8F51BE7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71" y="0"/>
            <a:ext cx="2645829" cy="166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75A95-9FA4-4710-A842-6303A3BA1730}"/>
                  </a:ext>
                </a:extLst>
              </p:cNvPr>
              <p:cNvSpPr txBox="1"/>
              <p:nvPr/>
            </p:nvSpPr>
            <p:spPr>
              <a:xfrm>
                <a:off x="1381125" y="4829969"/>
                <a:ext cx="6802497" cy="956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E75A95-9FA4-4710-A842-6303A3BA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4829969"/>
                <a:ext cx="6802497" cy="956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CE0F-FC62-441C-912D-14AFD53ABAE3}"/>
                  </a:ext>
                </a:extLst>
              </p:cNvPr>
              <p:cNvSpPr txBox="1"/>
              <p:nvPr/>
            </p:nvSpPr>
            <p:spPr>
              <a:xfrm>
                <a:off x="916046" y="4120852"/>
                <a:ext cx="7267576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CE0F-FC62-441C-912D-14AFD53A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6" y="4120852"/>
                <a:ext cx="7267576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DCA35-6EB3-4885-93B7-C7BD2C019653}"/>
                  </a:ext>
                </a:extLst>
              </p:cNvPr>
              <p:cNvSpPr txBox="1"/>
              <p:nvPr/>
            </p:nvSpPr>
            <p:spPr>
              <a:xfrm>
                <a:off x="916046" y="3462787"/>
                <a:ext cx="7267576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DCA35-6EB3-4885-93B7-C7BD2C019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6" y="3462787"/>
                <a:ext cx="7267576" cy="6580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EEEEFF-529F-4422-9273-71D9B9EF457E}"/>
                  </a:ext>
                </a:extLst>
              </p:cNvPr>
              <p:cNvSpPr txBox="1"/>
              <p:nvPr/>
            </p:nvSpPr>
            <p:spPr>
              <a:xfrm>
                <a:off x="916046" y="2804722"/>
                <a:ext cx="7267576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EEEEFF-529F-4422-9273-71D9B9EF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6" y="2804722"/>
                <a:ext cx="7267576" cy="658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0B27F-FCB2-4504-9719-81204F921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9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69EC0-63E9-4B10-B5EC-32987DF5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D65BD-6AA4-41F4-B572-AF356FDB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 </a:t>
            </a:r>
            <a:r>
              <a:rPr lang="ko-KR" altLang="en-US" dirty="0"/>
              <a:t>발생률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DDB8C-FAA0-415C-9F15-0121CECDD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4E316-78EA-4C09-83B1-8E2053FDDDE8}"/>
                  </a:ext>
                </a:extLst>
              </p:cNvPr>
              <p:cNvSpPr txBox="1"/>
              <p:nvPr/>
            </p:nvSpPr>
            <p:spPr>
              <a:xfrm>
                <a:off x="1381125" y="1715294"/>
                <a:ext cx="6802497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4E316-78EA-4C09-83B1-8E2053FD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1715294"/>
                <a:ext cx="6802497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3F036-42FC-4DFC-A342-71757ACBB8A8}"/>
                  </a:ext>
                </a:extLst>
              </p:cNvPr>
              <p:cNvSpPr txBox="1"/>
              <p:nvPr/>
            </p:nvSpPr>
            <p:spPr>
              <a:xfrm>
                <a:off x="1381126" y="2763753"/>
                <a:ext cx="4725116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C3F036-42FC-4DFC-A342-71757ACB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6" y="2763753"/>
                <a:ext cx="4725116" cy="665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CAF7A-8D1A-464B-810C-4C28DF29E6DD}"/>
                  </a:ext>
                </a:extLst>
              </p:cNvPr>
              <p:cNvSpPr txBox="1"/>
              <p:nvPr/>
            </p:nvSpPr>
            <p:spPr>
              <a:xfrm>
                <a:off x="1381126" y="3721738"/>
                <a:ext cx="4725116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CAF7A-8D1A-464B-810C-4C28DF29E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6" y="3721738"/>
                <a:ext cx="4725116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F32485-F475-4414-9041-6739244F1C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6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91D5-2322-44ED-8D06-2B3CC813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BD74E-3EA8-48BF-A2AE-D95A4D1A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 </a:t>
            </a:r>
            <a:r>
              <a:rPr lang="ko-KR" altLang="en-US" dirty="0"/>
              <a:t>발생률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1348B-9040-43E3-A155-222DAA37B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A353-3713-4DE2-A107-0969FBF94980}"/>
                  </a:ext>
                </a:extLst>
              </p:cNvPr>
              <p:cNvSpPr txBox="1"/>
              <p:nvPr/>
            </p:nvSpPr>
            <p:spPr>
              <a:xfrm>
                <a:off x="1339084" y="4262941"/>
                <a:ext cx="6465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A353-3713-4DE2-A107-0969FBF9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84" y="4262941"/>
                <a:ext cx="64658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C5A64-21FF-4C68-A17B-62F59B03A707}"/>
                  </a:ext>
                </a:extLst>
              </p:cNvPr>
              <p:cNvSpPr txBox="1"/>
              <p:nvPr/>
            </p:nvSpPr>
            <p:spPr>
              <a:xfrm>
                <a:off x="1104450" y="1876350"/>
                <a:ext cx="2914649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C5A64-21FF-4C68-A17B-62F59B03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50" y="1876350"/>
                <a:ext cx="2914649" cy="665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1B190-9667-462F-85FC-0CA007B867B6}"/>
                  </a:ext>
                </a:extLst>
              </p:cNvPr>
              <p:cNvSpPr txBox="1"/>
              <p:nvPr/>
            </p:nvSpPr>
            <p:spPr>
              <a:xfrm>
                <a:off x="5123549" y="1873341"/>
                <a:ext cx="2916000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1B190-9667-462F-85FC-0CA007B8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49" y="1873341"/>
                <a:ext cx="2916000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55E41E4-DD64-48E9-B873-93F2494F5086}"/>
              </a:ext>
            </a:extLst>
          </p:cNvPr>
          <p:cNvCxnSpPr/>
          <p:nvPr/>
        </p:nvCxnSpPr>
        <p:spPr>
          <a:xfrm rot="16200000" flipH="1">
            <a:off x="1014571" y="2715287"/>
            <a:ext cx="1872166" cy="122314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F3229-E1CC-4BDC-99B0-72100513E726}"/>
                  </a:ext>
                </a:extLst>
              </p:cNvPr>
              <p:cNvSpPr txBox="1"/>
              <p:nvPr/>
            </p:nvSpPr>
            <p:spPr>
              <a:xfrm>
                <a:off x="2318377" y="3002080"/>
                <a:ext cx="4876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F3229-E1CC-4BDC-99B0-72100513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77" y="3002080"/>
                <a:ext cx="487698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44AB072-C4B8-4C7B-A09B-907D725023FC}"/>
              </a:ext>
            </a:extLst>
          </p:cNvPr>
          <p:cNvCxnSpPr>
            <a:cxnSpLocks/>
          </p:cNvCxnSpPr>
          <p:nvPr/>
        </p:nvCxnSpPr>
        <p:spPr>
          <a:xfrm rot="5400000">
            <a:off x="4294794" y="3175761"/>
            <a:ext cx="1846029" cy="35565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09CBD-64FD-4B5D-874A-B186A2896EC9}"/>
                  </a:ext>
                </a:extLst>
              </p:cNvPr>
              <p:cNvSpPr txBox="1"/>
              <p:nvPr/>
            </p:nvSpPr>
            <p:spPr>
              <a:xfrm>
                <a:off x="5368867" y="3002080"/>
                <a:ext cx="4876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09CBD-64FD-4B5D-874A-B186A289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7" y="3002080"/>
                <a:ext cx="487698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05D9946-A53D-41A9-8288-8225CD175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92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91D5-2322-44ED-8D06-2B3CC813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BD74E-3EA8-48BF-A2AE-D95A4D1A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Handoff </a:t>
            </a:r>
            <a:r>
              <a:rPr lang="ko-KR" altLang="en-US" dirty="0"/>
              <a:t>발생률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31348B-9040-43E3-A155-222DAA37B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A353-3713-4DE2-A107-0969FBF94980}"/>
                  </a:ext>
                </a:extLst>
              </p:cNvPr>
              <p:cNvSpPr txBox="1"/>
              <p:nvPr/>
            </p:nvSpPr>
            <p:spPr>
              <a:xfrm>
                <a:off x="1339084" y="4262941"/>
                <a:ext cx="6465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A353-3713-4DE2-A107-0969FBF9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84" y="4262941"/>
                <a:ext cx="64658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C5A64-21FF-4C68-A17B-62F59B03A707}"/>
                  </a:ext>
                </a:extLst>
              </p:cNvPr>
              <p:cNvSpPr txBox="1"/>
              <p:nvPr/>
            </p:nvSpPr>
            <p:spPr>
              <a:xfrm>
                <a:off x="1104450" y="1876350"/>
                <a:ext cx="2914649" cy="665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FC5A64-21FF-4C68-A17B-62F59B03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50" y="1876350"/>
                <a:ext cx="2914649" cy="665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1B190-9667-462F-85FC-0CA007B867B6}"/>
                  </a:ext>
                </a:extLst>
              </p:cNvPr>
              <p:cNvSpPr txBox="1"/>
              <p:nvPr/>
            </p:nvSpPr>
            <p:spPr>
              <a:xfrm>
                <a:off x="5123549" y="1873341"/>
                <a:ext cx="2916000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1B190-9667-462F-85FC-0CA007B8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49" y="1873341"/>
                <a:ext cx="2916000" cy="6819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55E41E4-DD64-48E9-B873-93F2494F5086}"/>
              </a:ext>
            </a:extLst>
          </p:cNvPr>
          <p:cNvCxnSpPr/>
          <p:nvPr/>
        </p:nvCxnSpPr>
        <p:spPr>
          <a:xfrm rot="16200000" flipH="1">
            <a:off x="1014571" y="2715287"/>
            <a:ext cx="1872166" cy="1223141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F3229-E1CC-4BDC-99B0-72100513E726}"/>
                  </a:ext>
                </a:extLst>
              </p:cNvPr>
              <p:cNvSpPr txBox="1"/>
              <p:nvPr/>
            </p:nvSpPr>
            <p:spPr>
              <a:xfrm>
                <a:off x="2318377" y="3002080"/>
                <a:ext cx="4876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F3229-E1CC-4BDC-99B0-72100513E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77" y="3002080"/>
                <a:ext cx="487698" cy="563680"/>
              </a:xfrm>
              <a:prstGeom prst="rect">
                <a:avLst/>
              </a:prstGeom>
              <a:blipFill>
                <a:blip r:embed="rId5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44AB072-C4B8-4C7B-A09B-907D725023FC}"/>
              </a:ext>
            </a:extLst>
          </p:cNvPr>
          <p:cNvCxnSpPr>
            <a:cxnSpLocks/>
          </p:cNvCxnSpPr>
          <p:nvPr/>
        </p:nvCxnSpPr>
        <p:spPr>
          <a:xfrm rot="5400000">
            <a:off x="4294794" y="3175761"/>
            <a:ext cx="1846029" cy="35565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09CBD-64FD-4B5D-874A-B186A2896EC9}"/>
                  </a:ext>
                </a:extLst>
              </p:cNvPr>
              <p:cNvSpPr txBox="1"/>
              <p:nvPr/>
            </p:nvSpPr>
            <p:spPr>
              <a:xfrm>
                <a:off x="5368867" y="3002080"/>
                <a:ext cx="48769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509CBD-64FD-4B5D-874A-B186A289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67" y="3002080"/>
                <a:ext cx="487698" cy="563680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더 이상의 자세한 설명은 생략한다 뜻과 유래 (+이 이상은 보여주지 않는다)">
            <a:extLst>
              <a:ext uri="{FF2B5EF4-FFF2-40B4-BE49-F238E27FC236}">
                <a16:creationId xmlns:a16="http://schemas.microsoft.com/office/drawing/2014/main" id="{97C19415-334F-4593-9E8D-8C5FA8E9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947863"/>
            <a:ext cx="45434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CAB572E-E9F5-44E9-8E47-64847160B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6D57C-3F40-45E1-9D41-E5A0E84A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3F5D08-7EE9-4B0F-9F61-2F11F44B5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Handoff </a:t>
                </a:r>
                <a:r>
                  <a:rPr lang="ko-KR" altLang="en-US" dirty="0"/>
                  <a:t>발생률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식 </a:t>
                </a:r>
                <a:r>
                  <a:rPr lang="en-US" altLang="ko-KR" dirty="0"/>
                  <a:t>(5.6)</a:t>
                </a:r>
                <a:r>
                  <a:rPr lang="ko-KR" altLang="en-US" dirty="0"/>
                  <a:t>의 최소는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따라서</a:t>
                </a:r>
                <a:r>
                  <a:rPr lang="en-US" altLang="ko-KR" dirty="0"/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3F5D08-7EE9-4B0F-9F61-2F11F44B5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FA6F7-C0DA-4F76-A50B-83679F44B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0CE6A-5E09-42C8-BA6C-9AC529AAD632}"/>
                  </a:ext>
                </a:extLst>
              </p:cNvPr>
              <p:cNvSpPr txBox="1"/>
              <p:nvPr/>
            </p:nvSpPr>
            <p:spPr>
              <a:xfrm>
                <a:off x="2285999" y="2544500"/>
                <a:ext cx="4572000" cy="1399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또는</a:t>
                </a:r>
                <a:endParaRPr lang="en-US" altLang="ko-KR" sz="2000" dirty="0"/>
              </a:p>
              <a:p>
                <a:pPr algn="ctr"/>
                <a:endParaRPr lang="en-US" altLang="ko-KR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0CE6A-5E09-42C8-BA6C-9AC529AA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2544500"/>
                <a:ext cx="4572000" cy="1399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92848-26B9-4A61-BF71-8C288D75D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99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7003-27B7-43D9-8523-9A2113BA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5.3 </a:t>
            </a:r>
            <a:r>
              <a:rPr lang="ko-KR" altLang="en-US" b="1" dirty="0"/>
              <a:t>신호의 강도와 셀 파라미터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59E62-C889-4FA1-B284-32F0E03E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ko-KR" altLang="en-US" dirty="0"/>
              <a:t>사각형 </a:t>
            </a:r>
            <a:r>
              <a:rPr lang="en-US" altLang="ko-KR" dirty="0"/>
              <a:t>cell</a:t>
            </a:r>
            <a:r>
              <a:rPr lang="ko-KR" altLang="en-US" dirty="0"/>
              <a:t>은 쉽지만 다른 </a:t>
            </a:r>
            <a:r>
              <a:rPr lang="en-US" altLang="ko-KR" dirty="0"/>
              <a:t>cell</a:t>
            </a:r>
            <a:r>
              <a:rPr lang="ko-KR" altLang="en-US" dirty="0"/>
              <a:t>은 유사한 관계식을 유도하기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예외적으로 균일한 기하학적 구조 때문에 경계를 넘는 빈도가 방향과 관계가 없는 원형 </a:t>
            </a:r>
            <a:r>
              <a:rPr lang="en-US" altLang="ko-KR" dirty="0"/>
              <a:t>cell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사각형 </a:t>
            </a:r>
            <a:r>
              <a:rPr lang="en-US" altLang="ko-KR" dirty="0"/>
              <a:t>cell</a:t>
            </a:r>
            <a:r>
              <a:rPr lang="ko-KR" altLang="en-US" dirty="0"/>
              <a:t>이 수직 및 수평 축으로 정렬되었을 때 </a:t>
            </a:r>
            <a:r>
              <a:rPr lang="en-US" altLang="ko-KR" dirty="0"/>
              <a:t>handoff</a:t>
            </a:r>
            <a:r>
              <a:rPr lang="ko-KR" altLang="en-US" dirty="0"/>
              <a:t>가 최소화 되며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경계를 넘어가는 </a:t>
            </a:r>
            <a:r>
              <a:rPr lang="en-US" altLang="ko-KR" b="1" dirty="0">
                <a:solidFill>
                  <a:srgbClr val="C00000"/>
                </a:solidFill>
              </a:rPr>
              <a:t>MS</a:t>
            </a:r>
            <a:r>
              <a:rPr lang="ko-KR" altLang="en-US" b="1" dirty="0">
                <a:solidFill>
                  <a:srgbClr val="C00000"/>
                </a:solidFill>
              </a:rPr>
              <a:t>의 수는 </a:t>
            </a:r>
            <a:r>
              <a:rPr lang="en-US" altLang="ko-KR" b="1" dirty="0">
                <a:solidFill>
                  <a:srgbClr val="C00000"/>
                </a:solidFill>
              </a:rPr>
              <a:t>cell</a:t>
            </a:r>
            <a:r>
              <a:rPr lang="ko-KR" altLang="en-US" b="1" dirty="0">
                <a:solidFill>
                  <a:srgbClr val="C00000"/>
                </a:solidFill>
              </a:rPr>
              <a:t>의 다른 쪽 측면 값에 반비례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[5.2]</a:t>
            </a:r>
            <a:r>
              <a:rPr lang="ko-KR" altLang="en-US" dirty="0"/>
              <a:t>에서는 육각형 모형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handoff </a:t>
            </a:r>
            <a:r>
              <a:rPr lang="ko-KR" altLang="en-US" dirty="0"/>
              <a:t>영역에 들었을 때 현재의 접속을 끊지 않고 먼저 새로운 </a:t>
            </a:r>
            <a:r>
              <a:rPr lang="en-US" altLang="ko-KR" dirty="0"/>
              <a:t>BS</a:t>
            </a:r>
            <a:r>
              <a:rPr lang="ko-KR" altLang="en-US" dirty="0"/>
              <a:t>로의 접속을 하는 경우에 대하여 분석을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[5.3]</a:t>
            </a:r>
            <a:r>
              <a:rPr lang="ko-KR" altLang="en-US" dirty="0"/>
              <a:t>에서는 셀룰러 시스템에서 </a:t>
            </a:r>
            <a:r>
              <a:rPr lang="en-US" altLang="ko-KR" dirty="0"/>
              <a:t>handoff</a:t>
            </a:r>
            <a:r>
              <a:rPr lang="ko-KR" altLang="en-US" dirty="0"/>
              <a:t>를 모형화 할 때는 대부분의 분석 및 계획의 목적에 있어서 단일 </a:t>
            </a:r>
            <a:r>
              <a:rPr lang="en-US" altLang="ko-KR" dirty="0"/>
              <a:t>cell</a:t>
            </a:r>
            <a:r>
              <a:rPr lang="ko-KR" altLang="en-US" dirty="0"/>
              <a:t>만 고려하는 것으로 충분하다고 결론을 내렸음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027E4-88EA-4585-A0DF-2322782588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77463C-10F4-40DF-9CC6-BED9565DFD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7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5BA71-2616-453B-AD77-78A508728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34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1C9C1-AA6B-4E18-876F-D3494961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AA2995-A5EB-47DE-8BAB-874A9D3B7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Cell</a:t>
                </a:r>
                <a:r>
                  <a:rPr lang="ko-KR" altLang="en-US" dirty="0"/>
                  <a:t>의 부하는 통상적으로 아래 두 가지 중요한 랜덤 변수로 특정</a:t>
                </a: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/>
                  <a:t>서비스를 요청하는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의 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 </a:t>
                </a:r>
                <a:r>
                  <a:rPr lang="en-US" altLang="ko-KR" dirty="0"/>
                  <a:t>Call </a:t>
                </a:r>
                <a:r>
                  <a:rPr lang="ko-KR" altLang="en-US" dirty="0" err="1"/>
                  <a:t>도착률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/>
                  <a:t>서비스를 받는 데 걸리는 시간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 서비스시간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제공된 트래픽 부하</a:t>
                </a:r>
                <a:r>
                  <a:rPr lang="en-US" altLang="ko-KR" dirty="0"/>
                  <a:t>(offered traffic load)</a:t>
                </a:r>
                <a:r>
                  <a:rPr lang="ko-KR" altLang="en-US" dirty="0"/>
                  <a:t>는 아래와 같이 정의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예를 들어 평균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대의 </a:t>
                </a:r>
                <a:r>
                  <a:rPr lang="en-US" altLang="ko-KR" dirty="0"/>
                  <a:t>MS</a:t>
                </a:r>
                <a:r>
                  <a:rPr lang="ko-KR" altLang="en-US" dirty="0"/>
                  <a:t>가 있는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에서 한 시간 동안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call </a:t>
                </a:r>
                <a:r>
                  <a:rPr lang="ko-KR" altLang="en-US" dirty="0"/>
                  <a:t>요구가 발생 한 경우 각각의 평균 통화 시간이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= 300</a:t>
                </a:r>
                <a:r>
                  <a:rPr lang="ko-KR" altLang="en-US" dirty="0"/>
                  <a:t>초라고 한다면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개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𝐶𝑎𝑙𝑙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3600 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초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서비스 채널이 한 시간 동안 계속 점유되었을 때를 </a:t>
                </a:r>
                <a:r>
                  <a:rPr lang="en-US" altLang="ko-KR" dirty="0"/>
                  <a:t>1 Erlang </a:t>
                </a:r>
                <a:r>
                  <a:rPr lang="ko-KR" altLang="en-US" dirty="0"/>
                  <a:t>이라고 정량화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트래픽 부하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𝐶𝑎𝑙𝑙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3600 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초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×360 </m:t>
                    </m:r>
                  </m:oMath>
                </a14:m>
                <a:r>
                  <a:rPr lang="ko-KR" altLang="en-US" dirty="0"/>
                  <a:t>초 </a:t>
                </a:r>
                <a:r>
                  <a:rPr lang="en-US" altLang="ko-KR" dirty="0"/>
                  <a:t>= 3 Erlang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AA2995-A5EB-47DE-8BAB-874A9D3B7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19203F-3D56-4F18-A7E2-ADE90DCAD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A4B24-B3ED-47E5-9BB1-3F3D7BD20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84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3D363-F200-410F-B86F-5FC4F2AB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6E3298-FDC3-45F8-806F-2DDDB2B8F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시스템 분석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Call</a:t>
                </a:r>
                <a:r>
                  <a:rPr lang="ko-KR" altLang="en-US" dirty="0"/>
                  <a:t>의 평균 </a:t>
                </a:r>
                <a:r>
                  <a:rPr lang="ko-KR" altLang="en-US" dirty="0" err="1"/>
                  <a:t>도착률은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/>
                  <a:t>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평균 서비스율은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로 설정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채널이 </a:t>
                </a:r>
                <a:r>
                  <a:rPr lang="en-US" altLang="ko-KR" dirty="0"/>
                  <a:t>busy </a:t>
                </a:r>
                <a:r>
                  <a:rPr lang="ko-KR" altLang="en-US" dirty="0"/>
                  <a:t>상태이면 도착하는 </a:t>
                </a:r>
                <a:r>
                  <a:rPr lang="en-US" altLang="ko-KR" dirty="0"/>
                  <a:t>call</a:t>
                </a:r>
                <a:r>
                  <a:rPr lang="ko-KR" altLang="en-US" dirty="0"/>
                  <a:t>은 포기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따라서 이 시스템은 </a:t>
                </a:r>
                <a:r>
                  <a:rPr lang="en-US" altLang="ko-KR" i="1" dirty="0"/>
                  <a:t>M/M/S/S </a:t>
                </a:r>
                <a:r>
                  <a:rPr lang="ko-KR" altLang="en-US" dirty="0" err="1"/>
                  <a:t>큐잉</a:t>
                </a:r>
                <a:r>
                  <a:rPr lang="ko-KR" altLang="en-US" dirty="0"/>
                  <a:t> 모형으로 분석 가능</a:t>
                </a:r>
                <a:endParaRPr lang="en-US" altLang="ko-KR" dirty="0"/>
              </a:p>
              <a:p>
                <a:endParaRPr lang="en-US" altLang="ko-KR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76E3298-FDC3-45F8-806F-2DDDB2B8F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131D58-A87A-4DB8-A9C5-F9377057D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B9D65-C2CB-427C-838F-6889ADE0A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39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1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F507-1804-4E15-BDD1-2AED07E5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A3646-EBBA-49F0-8F31-78B1BD61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</a:t>
            </a:r>
            <a:r>
              <a:rPr lang="en-US" altLang="ko-KR" dirty="0"/>
              <a:t>(Cell)</a:t>
            </a:r>
          </a:p>
          <a:p>
            <a:pPr lvl="1"/>
            <a:r>
              <a:rPr lang="en-US" altLang="ko-KR" dirty="0"/>
              <a:t>MS(Mobile</a:t>
            </a:r>
            <a:r>
              <a:rPr lang="ko-KR" altLang="en-US" dirty="0"/>
              <a:t> </a:t>
            </a:r>
            <a:r>
              <a:rPr lang="en-US" altLang="ko-KR" dirty="0"/>
              <a:t>Station)</a:t>
            </a:r>
            <a:r>
              <a:rPr lang="ko-KR" altLang="en-US" dirty="0"/>
              <a:t>이 사용하는 무선 자원을 하나의 </a:t>
            </a:r>
            <a:r>
              <a:rPr lang="en-US" altLang="ko-KR" dirty="0"/>
              <a:t>BS(Base Station)</a:t>
            </a:r>
            <a:r>
              <a:rPr lang="ko-KR" altLang="en-US" dirty="0"/>
              <a:t>이 </a:t>
            </a:r>
            <a:r>
              <a:rPr lang="ko-KR" altLang="en-US" b="1" u="sng" dirty="0">
                <a:solidFill>
                  <a:srgbClr val="C00000"/>
                </a:solidFill>
              </a:rPr>
              <a:t>통제할 수 있는</a:t>
            </a:r>
            <a:r>
              <a:rPr lang="ko-KR" altLang="en-US" dirty="0"/>
              <a:t> 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셀의 크기와 모양</a:t>
            </a:r>
            <a:endParaRPr lang="en-US" altLang="ko-KR" dirty="0"/>
          </a:p>
          <a:p>
            <a:pPr lvl="1"/>
            <a:r>
              <a:rPr lang="ko-KR" altLang="en-US" dirty="0"/>
              <a:t>가입자의 수</a:t>
            </a:r>
            <a:endParaRPr lang="en-US" altLang="ko-KR" dirty="0"/>
          </a:p>
          <a:p>
            <a:pPr lvl="1"/>
            <a:r>
              <a:rPr lang="ko-KR" altLang="en-US" dirty="0"/>
              <a:t>평균 </a:t>
            </a:r>
            <a:r>
              <a:rPr lang="en-US" altLang="ko-KR" dirty="0"/>
              <a:t>Call </a:t>
            </a:r>
            <a:r>
              <a:rPr lang="ko-KR" altLang="en-US" dirty="0"/>
              <a:t>발생 수</a:t>
            </a:r>
            <a:endParaRPr lang="en-US" altLang="ko-KR" dirty="0"/>
          </a:p>
          <a:p>
            <a:pPr lvl="1"/>
            <a:r>
              <a:rPr lang="ko-KR" altLang="en-US" dirty="0"/>
              <a:t>평균 통화 시간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5E3DA-4395-4297-BD45-CA37E3B43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AFEDFD-28F0-4249-917F-7CB02A94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88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9393-10B4-4BAE-8D47-57874BD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ADF7A-33F1-4CEC-B287-45B87F843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M/M/S/⁕⁕ </a:t>
                </a:r>
                <a:r>
                  <a:rPr lang="ko-KR" altLang="en-US" dirty="0"/>
                  <a:t>모형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평형 상태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상태에 대한 확률과 같은 형식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당 채널 수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이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b="0" dirty="0"/>
                  <a:t>는 제공된 부하이며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확률 분포이므로 아래와 같은 관계를 얻을 수 있음</a:t>
                </a:r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 lvl="1"/>
                <a:r>
                  <a:rPr lang="ko-KR" altLang="en-US" b="0" dirty="0"/>
                  <a:t>따라서 </a:t>
                </a:r>
                <a:r>
                  <a:rPr lang="en-US" altLang="ko-KR" b="0" dirty="0"/>
                  <a:t>call</a:t>
                </a:r>
                <a:r>
                  <a:rPr lang="ko-KR" altLang="en-US" b="0" dirty="0"/>
                  <a:t>이 포기</a:t>
                </a:r>
                <a:r>
                  <a:rPr lang="en-US" altLang="ko-KR" b="0" dirty="0"/>
                  <a:t>(blocking)</a:t>
                </a:r>
                <a:r>
                  <a:rPr lang="ko-KR" altLang="en-US" b="0" dirty="0"/>
                  <a:t> 될 확률은 모든 채널이 </a:t>
                </a:r>
                <a:r>
                  <a:rPr lang="en-US" altLang="ko-KR" b="0" dirty="0"/>
                  <a:t>busy</a:t>
                </a:r>
                <a:r>
                  <a:rPr lang="ko-KR" altLang="en-US" b="0" dirty="0"/>
                  <a:t>상태일 때 즉</a:t>
                </a:r>
                <a:r>
                  <a:rPr lang="en-US" altLang="ko-KR" b="0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ADF7A-33F1-4CEC-B287-45B87F843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52D52-C7A4-415A-90FA-03EC38D29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1FF8F-2567-424A-8F08-956646AA3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36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9393-10B4-4BAE-8D47-57874BD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ADF7A-33F1-4CEC-B287-45B87F843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M/M/S/⁕⁕ </a:t>
                </a:r>
                <a:r>
                  <a:rPr lang="ko-KR" altLang="en-US" dirty="0"/>
                  <a:t>모형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평형 상태 확률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상태에 대한 확률과 같은 형식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당 채널 수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이 식에서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b="0" dirty="0"/>
                  <a:t>는 제공된 부하이며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확률 분포이므로 아래와 같은 관계를 얻을 수 있음</a:t>
                </a:r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 lvl="1"/>
                <a:r>
                  <a:rPr lang="ko-KR" altLang="en-US" b="0" dirty="0"/>
                  <a:t>따라서 </a:t>
                </a:r>
                <a:r>
                  <a:rPr lang="en-US" altLang="ko-KR" b="0" dirty="0"/>
                  <a:t>call</a:t>
                </a:r>
                <a:r>
                  <a:rPr lang="ko-KR" altLang="en-US" b="0" dirty="0"/>
                  <a:t>이 포기</a:t>
                </a:r>
                <a:r>
                  <a:rPr lang="en-US" altLang="ko-KR" b="0" dirty="0"/>
                  <a:t>(blocking)</a:t>
                </a:r>
                <a:r>
                  <a:rPr lang="ko-KR" altLang="en-US" b="0" dirty="0"/>
                  <a:t> 될 확률은 모든 채널이 </a:t>
                </a:r>
                <a:r>
                  <a:rPr lang="en-US" altLang="ko-KR" b="0" dirty="0"/>
                  <a:t>busy</a:t>
                </a:r>
                <a:r>
                  <a:rPr lang="ko-KR" altLang="en-US" b="0" dirty="0"/>
                  <a:t>상태일 때 즉</a:t>
                </a:r>
                <a:r>
                  <a:rPr lang="en-US" altLang="ko-KR" b="0" dirty="0"/>
                  <a:t>,</a:t>
                </a:r>
              </a:p>
              <a:p>
                <a:pPr marL="457200" lvl="1" indent="0"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56ADF7A-33F1-4CEC-B287-45B87F843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052D52-C7A4-415A-90FA-03EC38D29F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AEC7581-8B23-41C6-A161-ED0BB7EBF3A4}"/>
              </a:ext>
            </a:extLst>
          </p:cNvPr>
          <p:cNvSpPr/>
          <p:nvPr/>
        </p:nvSpPr>
        <p:spPr>
          <a:xfrm>
            <a:off x="4233861" y="5112720"/>
            <a:ext cx="676275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EADDE7-90CF-411F-AB34-424DDE0619A8}"/>
                  </a:ext>
                </a:extLst>
              </p:cNvPr>
              <p:cNvSpPr txBox="1"/>
              <p:nvPr/>
            </p:nvSpPr>
            <p:spPr>
              <a:xfrm>
                <a:off x="2120028" y="5008606"/>
                <a:ext cx="1800225" cy="1084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EADDE7-90CF-411F-AB34-424DDE06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8" y="5008606"/>
                <a:ext cx="1800225" cy="1084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43447-E692-48F8-BBE8-EA363B5C1B52}"/>
                  </a:ext>
                </a:extLst>
              </p:cNvPr>
              <p:cNvSpPr txBox="1"/>
              <p:nvPr/>
            </p:nvSpPr>
            <p:spPr>
              <a:xfrm>
                <a:off x="5230260" y="5139774"/>
                <a:ext cx="12523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/>
                  <a:t>Erlang 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943447-E692-48F8-BBE8-EA363B5C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260" y="5139774"/>
                <a:ext cx="1252395" cy="830997"/>
              </a:xfrm>
              <a:prstGeom prst="rect">
                <a:avLst/>
              </a:prstGeom>
              <a:blipFill>
                <a:blip r:embed="rId4"/>
                <a:stretch>
                  <a:fillRect l="-5854" t="-5882" r="-4390" b="-9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6CBF6-A798-43E8-98DC-7F78AF4E3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50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DAD0-ACCA-498A-B11F-6A8774F7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425F27-D512-4495-A90C-DE416A1D9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dirty="0"/>
                  <a:t>blocking </a:t>
                </a:r>
                <a:r>
                  <a:rPr lang="ko-KR" altLang="en-US" dirty="0"/>
                  <a:t>확률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손실 확률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또는 거부 확률 등으로 불림</a:t>
                </a:r>
                <a:endParaRPr lang="en-US" altLang="ko-KR" dirty="0"/>
              </a:p>
              <a:p>
                <a:r>
                  <a:rPr lang="en-US" altLang="ko-KR" sz="2000" dirty="0"/>
                  <a:t>Erlang B</a:t>
                </a:r>
                <a:r>
                  <a:rPr lang="ko-KR" altLang="en-US" sz="2000" dirty="0"/>
                  <a:t>의 예시</a:t>
                </a:r>
                <a:endParaRPr lang="en-US" altLang="ko-KR" sz="2000" dirty="0"/>
              </a:p>
              <a:p>
                <a:pPr lvl="1"/>
                <a:r>
                  <a:rPr lang="en-US" altLang="ko-KR" dirty="0"/>
                  <a:t>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2, a 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=0.529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b="1" dirty="0">
                    <a:solidFill>
                      <a:srgbClr val="C00000"/>
                    </a:solidFill>
                  </a:rPr>
                  <a:t>0.529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개의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call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은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blocking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되어 다시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call 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신청 과정을 수행해야 된다는 의미</a:t>
                </a:r>
                <a:endParaRPr lang="en-US" altLang="ko-KR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ko-KR" altLang="en-US" dirty="0"/>
                  <a:t>따라서 </a:t>
                </a:r>
                <a:r>
                  <a:rPr lang="en-US" altLang="ko-KR" dirty="0"/>
                  <a:t>blocking</a:t>
                </a:r>
                <a:r>
                  <a:rPr lang="ko-KR" altLang="en-US" dirty="0"/>
                  <a:t>될 </a:t>
                </a:r>
                <a:r>
                  <a:rPr lang="en-US" altLang="ko-KR" dirty="0"/>
                  <a:t>call</a:t>
                </a:r>
                <a:r>
                  <a:rPr lang="ko-KR" altLang="en-US" dirty="0"/>
                  <a:t>의 총 수는 </a:t>
                </a:r>
                <a:r>
                  <a:rPr lang="en-US" altLang="ko-KR" dirty="0"/>
                  <a:t>30 X 0.529 = 15.87</a:t>
                </a:r>
                <a:r>
                  <a:rPr lang="ko-KR" altLang="en-US" dirty="0"/>
                  <a:t>로 아래와 같이 표현 됨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425F27-D512-4495-A90C-DE416A1D9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249F5-E14A-40E0-8EB8-D78173E0BB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4EFBCF-0C54-4B59-9BD0-1CD6AB4D8839}"/>
                  </a:ext>
                </a:extLst>
              </p:cNvPr>
              <p:cNvSpPr txBox="1"/>
              <p:nvPr/>
            </p:nvSpPr>
            <p:spPr>
              <a:xfrm>
                <a:off x="848441" y="4070459"/>
                <a:ext cx="3571159" cy="682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효율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블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킹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않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픽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용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량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4EFBCF-0C54-4B59-9BD0-1CD6AB4D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41" y="4070459"/>
                <a:ext cx="3571159" cy="682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19144-4BBE-48A7-AF73-C151A208133D}"/>
                  </a:ext>
                </a:extLst>
              </p:cNvPr>
              <p:cNvSpPr txBox="1"/>
              <p:nvPr/>
            </p:nvSpPr>
            <p:spPr>
              <a:xfrm>
                <a:off x="1372316" y="4752762"/>
                <a:ext cx="4572000" cy="1222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랑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𝐵𝑙𝑜𝑐𝑘𝑖𝑛𝑔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않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트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래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픽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율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1−0.529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0.7065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119144-4BBE-48A7-AF73-C151A20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6" y="4752762"/>
                <a:ext cx="4572000" cy="1222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E1A426-45B2-4DED-8C18-D6B9CDFF1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3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A6C9-7B70-4A30-BDBA-69F80B392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D684-A1F7-406A-8869-6763AC109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Extended Erlang B</a:t>
                </a:r>
              </a:p>
              <a:p>
                <a:pPr lvl="1"/>
                <a:r>
                  <a:rPr lang="en-US" altLang="ko-KR" dirty="0"/>
                  <a:t>Recall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가 추가 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초기 트래픽 수준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다음 </a:t>
                </a:r>
                <a:r>
                  <a:rPr lang="en-US" altLang="ko-KR" dirty="0"/>
                  <a:t>Sequence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각각은 이전에 계산된 제공된 트래픽에서 발생하는 </a:t>
                </a:r>
                <a:r>
                  <a:rPr lang="en-US" altLang="ko-KR" dirty="0"/>
                  <a:t>Recall</a:t>
                </a:r>
                <a:r>
                  <a:rPr lang="ko-KR" altLang="en-US" dirty="0"/>
                  <a:t>을 설명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12D684-A1F7-406A-8869-6763AC109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0D701-EA41-4D4B-AA64-045DF748B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38B6F-2F6F-4AFD-84A9-B08120B0B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5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65217-C2CC-4484-8065-0A813026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3BCBC1-2C3A-46D4-8ECA-6BD254623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Extended Erlang B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ko-KR" altLang="en-US" dirty="0"/>
                  <a:t>발신자가 첫 번째 시도에서 차단될 확률 계산 </a:t>
                </a:r>
                <a:r>
                  <a:rPr lang="en-US" altLang="ko-KR" dirty="0"/>
                  <a:t>(Erlang B</a:t>
                </a:r>
                <a:r>
                  <a:rPr lang="ko-KR" altLang="en-US" dirty="0"/>
                  <a:t>의 경우와 같음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800100" lvl="1" indent="-342900">
                  <a:buFont typeface="+mj-lt"/>
                  <a:buAutoNum type="arabicPeriod" startAt="2"/>
                </a:pPr>
                <a:r>
                  <a:rPr lang="ko-KR" altLang="en-US" dirty="0"/>
                  <a:t>차단된 </a:t>
                </a:r>
                <a:r>
                  <a:rPr lang="en-US" altLang="ko-KR" dirty="0"/>
                  <a:t>call </a:t>
                </a:r>
                <a:r>
                  <a:rPr lang="ko-KR" altLang="en-US" dirty="0"/>
                  <a:t>수 계산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800100" lvl="1" indent="-342900">
                  <a:buFont typeface="+mj-lt"/>
                  <a:buAutoNum type="arabicPeriod" startAt="3"/>
                </a:pPr>
                <a:r>
                  <a:rPr lang="en-US" altLang="ko-KR" dirty="0"/>
                  <a:t>Recall</a:t>
                </a:r>
                <a:r>
                  <a:rPr lang="ko-KR" altLang="en-US" dirty="0"/>
                  <a:t> 횟수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을 계산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고정된 </a:t>
                </a:r>
                <a:r>
                  <a:rPr lang="en-US" altLang="ko-KR" dirty="0"/>
                  <a:t>recall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를 사용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800100" lvl="1" indent="-342900">
                  <a:buFont typeface="+mj-lt"/>
                  <a:buAutoNum type="arabicPeriod" startAt="4"/>
                </a:pPr>
                <a:r>
                  <a:rPr lang="ko-KR" altLang="en-US" dirty="0"/>
                  <a:t>새로 제공되는 트래픽 계산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dirty="0"/>
              </a:p>
              <a:p>
                <a:pPr marL="800100" lvl="1" indent="-342900">
                  <a:buFont typeface="+mj-lt"/>
                  <a:buAutoNum type="arabicPeriod" startAt="5"/>
                </a:pPr>
                <a:r>
                  <a:rPr lang="en-US" altLang="ko-KR" dirty="0"/>
                  <a:t>1</a:t>
                </a:r>
                <a:r>
                  <a:rPr lang="ko-KR" altLang="en-US" dirty="0"/>
                  <a:t>단계로 돌아가서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로 변경하여 안정적인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dirty="0"/>
                  <a:t>를 얻을 때 까지 반복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3BCBC1-2C3A-46D4-8ECA-6BD254623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B731D4-62F7-496A-B1E0-C8DEA61EB9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3FF8D-9CA5-49AD-A5C3-D63EE9C8C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5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19A70-1128-4746-B31D-BB8F2A83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19DC5-0D73-4125-9CAF-F158A753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Extended Erlang B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DEFBFB-818F-43F8-BE07-7A61FE8C7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2B486DC-CB4B-4331-B940-22BBDC78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594"/>
            <a:ext cx="9144000" cy="5294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82104-A57E-47F9-8B90-46A27036729B}"/>
              </a:ext>
            </a:extLst>
          </p:cNvPr>
          <p:cNvSpPr txBox="1"/>
          <p:nvPr/>
        </p:nvSpPr>
        <p:spPr>
          <a:xfrm>
            <a:off x="28073" y="60741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https://en.wikipedia.org/wiki/Erlang_(unit)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293F65-ADA9-4421-AD13-4610AB713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586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942F-8D9B-4687-9790-875C7A59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467F6E-F8E8-47CD-9480-E1F122BF6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Erlang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467F6E-F8E8-47CD-9480-E1F122BF6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4162A1-78AA-42E1-A47A-79F3F78A99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66A13-0BDC-4FFF-A1E3-3BDEAEB31EF1}"/>
                  </a:ext>
                </a:extLst>
              </p:cNvPr>
              <p:cNvSpPr txBox="1"/>
              <p:nvPr/>
            </p:nvSpPr>
            <p:spPr>
              <a:xfrm>
                <a:off x="1133475" y="1282735"/>
                <a:ext cx="4572000" cy="1165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66A13-0BDC-4FFF-A1E3-3BDEAEB31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75" y="1282735"/>
                <a:ext cx="4572000" cy="1165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54B1C-258A-4DC1-A1DD-A2A203B3C3B7}"/>
                  </a:ext>
                </a:extLst>
              </p:cNvPr>
              <p:cNvSpPr txBox="1"/>
              <p:nvPr/>
            </p:nvSpPr>
            <p:spPr>
              <a:xfrm>
                <a:off x="1876425" y="2874183"/>
                <a:ext cx="4572000" cy="669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54B1C-258A-4DC1-A1DD-A2A203B3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2874183"/>
                <a:ext cx="4572000" cy="669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D991C-3BDA-4AAC-A9A3-8E8B91B29AA5}"/>
                  </a:ext>
                </a:extLst>
              </p:cNvPr>
              <p:cNvSpPr txBox="1"/>
              <p:nvPr/>
            </p:nvSpPr>
            <p:spPr>
              <a:xfrm>
                <a:off x="4286250" y="3024320"/>
                <a:ext cx="2838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4D991C-3BDA-4AAC-A9A3-8E8B91B29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3024320"/>
                <a:ext cx="283845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7521D-B1F4-4746-A8A5-2A365CAD3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FBA0-10E5-4026-96B5-CDF92864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94CEC-1A66-4244-86BB-5EF116EB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Erlang C</a:t>
            </a:r>
            <a:r>
              <a:rPr lang="ko-KR" altLang="en-US" sz="2000" dirty="0"/>
              <a:t>의 예시</a:t>
            </a:r>
            <a:endParaRPr lang="en-US" altLang="ko-KR" sz="2000" dirty="0"/>
          </a:p>
          <a:p>
            <a:pPr lvl="1"/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5, a 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/>
            <a:r>
              <a:rPr lang="en-US" altLang="ko-KR" dirty="0"/>
              <a:t>B(5, 3) = 0.11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92C7C8-668A-4381-89F2-88F023667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07F97C-9005-4ADB-86F3-52CF2AAA54B0}"/>
                  </a:ext>
                </a:extLst>
              </p:cNvPr>
              <p:cNvSpPr txBox="1"/>
              <p:nvPr/>
            </p:nvSpPr>
            <p:spPr>
              <a:xfrm>
                <a:off x="1534241" y="2013779"/>
                <a:ext cx="4572000" cy="669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07F97C-9005-4ADB-86F3-52CF2AAA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41" y="2013779"/>
                <a:ext cx="4572000" cy="669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825F6E-0770-40E2-A1B9-62BCB8703CC9}"/>
                  </a:ext>
                </a:extLst>
              </p:cNvPr>
              <p:cNvSpPr txBox="1"/>
              <p:nvPr/>
            </p:nvSpPr>
            <p:spPr>
              <a:xfrm>
                <a:off x="2285999" y="2759393"/>
                <a:ext cx="4572000" cy="669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5, 3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5−3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5, 3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825F6E-0770-40E2-A1B9-62BCB870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2759393"/>
                <a:ext cx="4572000" cy="669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DC34F-2FDD-43A8-97DF-AA76A0818B17}"/>
                  </a:ext>
                </a:extLst>
              </p:cNvPr>
              <p:cNvSpPr txBox="1"/>
              <p:nvPr/>
            </p:nvSpPr>
            <p:spPr>
              <a:xfrm>
                <a:off x="2285999" y="3620832"/>
                <a:ext cx="4572000" cy="669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0.11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5−3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1−0.11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=0.2360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DC34F-2FDD-43A8-97DF-AA76A081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3620832"/>
                <a:ext cx="4572000" cy="669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C6A3EB-3F40-4294-9B25-954580F32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41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2F99-EF35-4468-8EFC-E4045F4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셀의 용량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6D29F-D9DD-4D4F-BDA5-99B6FB22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Table of Erlang B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6DFC5-C924-49BD-B65D-3DF8157F2F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5B94667-53D3-4B75-859D-37D6D738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0"/>
            <a:ext cx="5678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97A59B-DABD-41B1-A07C-415E29B06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62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883D5-F985-4032-9BB7-F57FAEB3D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49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5.2 </a:t>
            </a:r>
            <a:r>
              <a:rPr lang="ko-KR" altLang="en-US" b="1" dirty="0"/>
              <a:t>셀의 영역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A3AA9-8608-4F8C-91E9-0FBB38D85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21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804E-2FC7-4EB2-BAE0-8BA133CB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0DEE4-3661-4BEA-9E3D-C86E88BA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초창기 셀룰러 시스템</a:t>
            </a:r>
            <a:endParaRPr lang="en-US" altLang="ko-KR" dirty="0"/>
          </a:p>
          <a:p>
            <a:pPr lvl="1"/>
            <a:r>
              <a:rPr lang="en-US" altLang="ko-KR" dirty="0"/>
              <a:t>FDMA </a:t>
            </a:r>
            <a:r>
              <a:rPr lang="ko-KR" altLang="en-US" dirty="0"/>
              <a:t>방식을 사용하며 </a:t>
            </a:r>
            <a:r>
              <a:rPr lang="en-US" altLang="ko-KR" dirty="0"/>
              <a:t>cell</a:t>
            </a:r>
            <a:r>
              <a:rPr lang="ko-KR" altLang="en-US" dirty="0"/>
              <a:t>의 영역은 </a:t>
            </a:r>
            <a:r>
              <a:rPr lang="en-US" altLang="ko-KR" dirty="0"/>
              <a:t>2 km ~ 20 km</a:t>
            </a:r>
          </a:p>
          <a:p>
            <a:pPr lvl="1"/>
            <a:r>
              <a:rPr lang="ko-KR" altLang="en-US" dirty="0"/>
              <a:t>멀리 떨어져 있어서 서로 간섭을 주지 않는 두 </a:t>
            </a:r>
            <a:r>
              <a:rPr lang="en-US" altLang="ko-KR" dirty="0"/>
              <a:t>cell </a:t>
            </a:r>
            <a:r>
              <a:rPr lang="ko-KR" altLang="en-US" dirty="0"/>
              <a:t>간에는 주파수 대역 또는 채널이 재사용 됨</a:t>
            </a:r>
            <a:endParaRPr lang="en-US" altLang="ko-KR" dirty="0"/>
          </a:p>
          <a:p>
            <a:pPr lvl="1"/>
            <a:r>
              <a:rPr lang="ko-KR" altLang="en-US" dirty="0"/>
              <a:t>이로 인하여 각 </a:t>
            </a:r>
            <a:r>
              <a:rPr lang="en-US" altLang="ko-KR" dirty="0"/>
              <a:t>cell</a:t>
            </a:r>
            <a:r>
              <a:rPr lang="ko-KR" altLang="en-US" dirty="0"/>
              <a:t>에서 사용할 수 있는 대역폭이 늘어나게 됨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17FF80-5E3C-4ED9-9963-1EFD4DCA4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C571C-7523-4AA3-B012-77B81B628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19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37C75-06A4-4609-AE4E-84EBCDC2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E82EB-9E9D-49FB-AE43-A873724E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대표적으로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cell</a:t>
            </a:r>
            <a:r>
              <a:rPr lang="ko-KR" altLang="en-US" dirty="0"/>
              <a:t>구조가 클러스터 된 상황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cell</a:t>
            </a:r>
            <a:r>
              <a:rPr lang="ko-KR" altLang="en-US" dirty="0"/>
              <a:t>이 동일한 주파수 대역을 사용할 수 있음</a:t>
            </a:r>
            <a:endParaRPr lang="en-US" altLang="ko-KR" dirty="0"/>
          </a:p>
          <a:p>
            <a:pPr lvl="1"/>
            <a:r>
              <a:rPr lang="en-US" altLang="ko-KR" dirty="0"/>
              <a:t>Why? Cell</a:t>
            </a:r>
            <a:r>
              <a:rPr lang="ko-KR" altLang="en-US" dirty="0"/>
              <a:t>의 </a:t>
            </a:r>
            <a:r>
              <a:rPr lang="en-US" altLang="ko-KR" dirty="0"/>
              <a:t>coverage</a:t>
            </a:r>
            <a:r>
              <a:rPr lang="ko-KR" altLang="en-US" dirty="0"/>
              <a:t>내에서는 동일한 주파수 대역을 사용할 수 없지만 다른 </a:t>
            </a:r>
            <a:r>
              <a:rPr lang="en-US" altLang="ko-KR" dirty="0"/>
              <a:t>cell</a:t>
            </a:r>
            <a:r>
              <a:rPr lang="ko-KR" altLang="en-US" dirty="0"/>
              <a:t>에서는 사용할 수 있음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31336-D524-4D6B-88C9-A51550B1E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16386" name="Picture 2" descr="Frequency re-use">
            <a:extLst>
              <a:ext uri="{FF2B5EF4-FFF2-40B4-BE49-F238E27FC236}">
                <a16:creationId xmlns:a16="http://schemas.microsoft.com/office/drawing/2014/main" id="{43A3B089-51B2-4E8D-83E5-D70039A79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2461360"/>
            <a:ext cx="6203951" cy="39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32741-77BE-41CD-9280-B5D6BABC2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83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0765-A7E7-4C3C-A2A6-DF46C288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FF7B53-874B-481F-9A5B-3B7CB9C08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재사용 거리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동일한 채널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주파수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사용하는 두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간의 거리를 의미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변수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로 표현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의 반경 </a:t>
                </a:r>
                <a:r>
                  <a:rPr lang="en-US" altLang="ko-KR" dirty="0"/>
                  <a:t>R, </a:t>
                </a:r>
                <a:r>
                  <a:rPr lang="ko-KR" altLang="en-US" dirty="0"/>
                  <a:t>클러스터당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은 아래와 같은 관계가 성립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dirty="0"/>
                  <a:t>따라서 재사용 인자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는 다음과 같음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4FF7B53-874B-481F-9A5B-3B7CB9C08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3194F-857B-45E2-BCD7-EFD26722C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18C619-573F-42D7-9F67-20067BDC6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20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1325-8284-4A8F-92F0-A8AE9991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주파수 재사용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DFFE93-691F-4C91-81B4-B5249C65A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일반적으로 클러스터당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은 다음과 같음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임의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의 중앙에서 출발하여 동일한 주파수를 재사용하는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 이를 때 까지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방향으로 거치게 되는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의 수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DFFE93-691F-4C91-81B4-B5249C65A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C1D860-9F6C-4FBA-ACC3-44ED8B2C5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D4AED-2092-4790-B6B1-F5436167B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07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5.6 </a:t>
            </a:r>
            <a:r>
              <a:rPr lang="ko-KR" altLang="en-US" b="1" dirty="0"/>
              <a:t>클러스터 구성 방법</a:t>
            </a:r>
            <a:endParaRPr lang="en-US" altLang="ko-KR" b="1" dirty="0"/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5.7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동일 채널 간섭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D29B5-B91C-4FE4-B06B-C7306A8A7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52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6D959-5D78-4A5D-B3A9-54F01C24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5.6 </a:t>
            </a:r>
            <a:r>
              <a:rPr lang="ko-KR" altLang="en-US" b="1" dirty="0"/>
              <a:t>클러스터 구성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2F94A-AC60-4814-9E94-2CE638B5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[5.4]</a:t>
            </a:r>
            <a:r>
              <a:rPr lang="ko-KR" altLang="en-US" dirty="0"/>
              <a:t>에서 제안된 이론에 근거하여 </a:t>
            </a:r>
            <a:r>
              <a:rPr lang="en-US" altLang="ko-KR" dirty="0"/>
              <a:t>N cell</a:t>
            </a:r>
            <a:r>
              <a:rPr lang="ko-KR" altLang="en-US" dirty="0"/>
              <a:t>로 구성된 클러스터를 구성하는 방법을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68C4CD-51D4-4399-813C-BA37C36B6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8C76B88-9112-431F-83B2-2CF30A6DBF33}"/>
              </a:ext>
            </a:extLst>
          </p:cNvPr>
          <p:cNvGrpSpPr/>
          <p:nvPr/>
        </p:nvGrpSpPr>
        <p:grpSpPr>
          <a:xfrm>
            <a:off x="1142658" y="2961238"/>
            <a:ext cx="7625127" cy="2827045"/>
            <a:chOff x="1142658" y="2961238"/>
            <a:chExt cx="7625127" cy="2827045"/>
          </a:xfrm>
        </p:grpSpPr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282EBBBE-9B72-44AA-9ACA-85C7D1B98868}"/>
                </a:ext>
              </a:extLst>
            </p:cNvPr>
            <p:cNvSpPr/>
            <p:nvPr/>
          </p:nvSpPr>
          <p:spPr>
            <a:xfrm rot="5400000">
              <a:off x="988791" y="3582867"/>
              <a:ext cx="2359283" cy="2051550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C6A527-CF49-4A9E-B8BA-A83BD08A093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150" y="4608642"/>
              <a:ext cx="10250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B454C4F-3436-4170-9F4D-214B7D38AB43}"/>
                </a:ext>
              </a:extLst>
            </p:cNvPr>
            <p:cNvSpPr/>
            <p:nvPr/>
          </p:nvSpPr>
          <p:spPr>
            <a:xfrm>
              <a:off x="2146290" y="458578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2CC5E75-08E2-46FB-A175-6934563705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4208" y="4608642"/>
              <a:ext cx="10250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C9F6A4-1C24-438C-B8B0-E659FD0EDB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9266" y="4428123"/>
              <a:ext cx="0" cy="406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3C93FFA-F10F-4D2A-B286-29D414FC54A6}"/>
                </a:ext>
              </a:extLst>
            </p:cNvPr>
            <p:cNvCxnSpPr>
              <a:cxnSpLocks/>
            </p:cNvCxnSpPr>
            <p:nvPr/>
          </p:nvCxnSpPr>
          <p:spPr>
            <a:xfrm>
              <a:off x="4219266" y="4608642"/>
              <a:ext cx="10250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83821C4-96A8-4269-BFE8-1456C97C0A9F}"/>
                </a:ext>
              </a:extLst>
            </p:cNvPr>
            <p:cNvCxnSpPr>
              <a:cxnSpLocks/>
            </p:cNvCxnSpPr>
            <p:nvPr/>
          </p:nvCxnSpPr>
          <p:spPr>
            <a:xfrm>
              <a:off x="5244324" y="4428123"/>
              <a:ext cx="0" cy="406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DC3F8B-4908-4831-8149-0699D1E2B79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324" y="4608642"/>
              <a:ext cx="10250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C7DA1A9-227B-4A91-A57B-B72FB4AD3C21}"/>
                </a:ext>
              </a:extLst>
            </p:cNvPr>
            <p:cNvCxnSpPr>
              <a:cxnSpLocks/>
            </p:cNvCxnSpPr>
            <p:nvPr/>
          </p:nvCxnSpPr>
          <p:spPr>
            <a:xfrm>
              <a:off x="6269382" y="4428123"/>
              <a:ext cx="0" cy="406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E589D7-7079-41FE-9DC5-001A66F7894F}"/>
                </a:ext>
              </a:extLst>
            </p:cNvPr>
            <p:cNvCxnSpPr>
              <a:cxnSpLocks/>
            </p:cNvCxnSpPr>
            <p:nvPr/>
          </p:nvCxnSpPr>
          <p:spPr>
            <a:xfrm>
              <a:off x="6269382" y="4608642"/>
              <a:ext cx="10250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9A43A0E-A330-4D1E-A7F0-34A7BFF22F45}"/>
                </a:ext>
              </a:extLst>
            </p:cNvPr>
            <p:cNvCxnSpPr>
              <a:cxnSpLocks/>
            </p:cNvCxnSpPr>
            <p:nvPr/>
          </p:nvCxnSpPr>
          <p:spPr>
            <a:xfrm>
              <a:off x="7294440" y="4608642"/>
              <a:ext cx="108320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4A132DA-42B0-40C5-B341-55A2665BF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0915" y="3433679"/>
              <a:ext cx="636468" cy="117496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95155-2041-46B3-B599-B0C8D2EB3E12}"/>
                    </a:ext>
                  </a:extLst>
                </p:cNvPr>
                <p:cNvSpPr txBox="1"/>
                <p:nvPr/>
              </p:nvSpPr>
              <p:spPr>
                <a:xfrm>
                  <a:off x="7987507" y="4705792"/>
                  <a:ext cx="780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ko-KR" altLang="en-US" dirty="0"/>
                    <a:t> 방향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95155-2041-46B3-B599-B0C8D2EB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507" y="4705792"/>
                  <a:ext cx="780278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3115" r="-7031" b="-213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C7A2BAC-F59E-415D-98D1-DCDBDD8A0246}"/>
                    </a:ext>
                  </a:extLst>
                </p:cNvPr>
                <p:cNvSpPr txBox="1"/>
                <p:nvPr/>
              </p:nvSpPr>
              <p:spPr>
                <a:xfrm>
                  <a:off x="7445904" y="2961238"/>
                  <a:ext cx="780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ko-KR" altLang="en-US" dirty="0"/>
                    <a:t> 방향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C7A2BAC-F59E-415D-98D1-DCDBDD8A0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904" y="2961238"/>
                  <a:ext cx="78027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13333" r="-7813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304C33D6-E0B8-401F-841B-E8C443DA3E1D}"/>
                </a:ext>
              </a:extLst>
            </p:cNvPr>
            <p:cNvSpPr/>
            <p:nvPr/>
          </p:nvSpPr>
          <p:spPr>
            <a:xfrm rot="1482013">
              <a:off x="7077062" y="4179904"/>
              <a:ext cx="590884" cy="590884"/>
            </a:xfrm>
            <a:prstGeom prst="arc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EBD2B14-22C3-4E3C-B32C-B75CF8D3AD4E}"/>
                    </a:ext>
                  </a:extLst>
                </p:cNvPr>
                <p:cNvSpPr txBox="1"/>
                <p:nvPr/>
              </p:nvSpPr>
              <p:spPr>
                <a:xfrm>
                  <a:off x="7677969" y="4193143"/>
                  <a:ext cx="3959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EBD2B14-22C3-4E3C-B32C-B75CF8D3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969" y="4193143"/>
                  <a:ext cx="3959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5625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710675-DCBC-49FB-8B8D-17C1A62475E9}"/>
                </a:ext>
              </a:extLst>
            </p:cNvPr>
            <p:cNvSpPr txBox="1"/>
            <p:nvPr/>
          </p:nvSpPr>
          <p:spPr>
            <a:xfrm>
              <a:off x="4068423" y="4789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1785CE-6FCA-48E8-B3D4-D7A303280C4D}"/>
                </a:ext>
              </a:extLst>
            </p:cNvPr>
            <p:cNvSpPr txBox="1"/>
            <p:nvPr/>
          </p:nvSpPr>
          <p:spPr>
            <a:xfrm>
              <a:off x="5093480" y="4789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0CCB7-EB10-4E28-9AFE-F889D795B689}"/>
                </a:ext>
              </a:extLst>
            </p:cNvPr>
            <p:cNvSpPr txBox="1"/>
            <p:nvPr/>
          </p:nvSpPr>
          <p:spPr>
            <a:xfrm>
              <a:off x="6118539" y="47891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F738ED-A0DF-4622-9CD3-6960343AA7E5}"/>
                    </a:ext>
                  </a:extLst>
                </p:cNvPr>
                <p:cNvSpPr txBox="1"/>
                <p:nvPr/>
              </p:nvSpPr>
              <p:spPr>
                <a:xfrm>
                  <a:off x="7141156" y="4789162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F738ED-A0DF-4622-9CD3-6960343AA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156" y="4789162"/>
                  <a:ext cx="3186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7B2296D-EE2E-4D04-BAC9-3ED7201F1469}"/>
                </a:ext>
              </a:extLst>
            </p:cNvPr>
            <p:cNvSpPr txBox="1"/>
            <p:nvPr/>
          </p:nvSpPr>
          <p:spPr>
            <a:xfrm>
              <a:off x="6603016" y="4789162"/>
              <a:ext cx="357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...</a:t>
              </a:r>
              <a:endParaRPr lang="ko-KR" altLang="en-US" dirty="0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900C5-BA52-4913-8E78-356CDB700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20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C92A-BE57-4128-B056-682E198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5.6 </a:t>
            </a:r>
            <a:r>
              <a:rPr lang="ko-KR" altLang="en-US" dirty="0"/>
              <a:t>클러스터 구성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20F84-8D0C-493C-83B6-DC941B927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5F5A20DE-99AC-43F6-B528-FE698321A9F7}"/>
              </a:ext>
            </a:extLst>
          </p:cNvPr>
          <p:cNvSpPr/>
          <p:nvPr/>
        </p:nvSpPr>
        <p:spPr>
          <a:xfrm>
            <a:off x="1581504" y="24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55F8F0B3-D74F-4607-9756-BFBD42CD9BD3}"/>
              </a:ext>
            </a:extLst>
          </p:cNvPr>
          <p:cNvSpPr/>
          <p:nvPr/>
        </p:nvSpPr>
        <p:spPr>
          <a:xfrm>
            <a:off x="1581504" y="17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1ADFB356-37AA-4D66-9C7F-772869582C9B}"/>
              </a:ext>
            </a:extLst>
          </p:cNvPr>
          <p:cNvSpPr/>
          <p:nvPr/>
        </p:nvSpPr>
        <p:spPr>
          <a:xfrm>
            <a:off x="1581504" y="38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F24F6A24-F70F-4673-9510-A730307B264F}"/>
              </a:ext>
            </a:extLst>
          </p:cNvPr>
          <p:cNvSpPr/>
          <p:nvPr/>
        </p:nvSpPr>
        <p:spPr>
          <a:xfrm>
            <a:off x="1581504" y="31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육각형 107">
            <a:extLst>
              <a:ext uri="{FF2B5EF4-FFF2-40B4-BE49-F238E27FC236}">
                <a16:creationId xmlns:a16="http://schemas.microsoft.com/office/drawing/2014/main" id="{4E116579-D5FB-42E5-8031-7BDF04BB0466}"/>
              </a:ext>
            </a:extLst>
          </p:cNvPr>
          <p:cNvSpPr/>
          <p:nvPr/>
        </p:nvSpPr>
        <p:spPr>
          <a:xfrm>
            <a:off x="2859928" y="24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육각형 108">
            <a:extLst>
              <a:ext uri="{FF2B5EF4-FFF2-40B4-BE49-F238E27FC236}">
                <a16:creationId xmlns:a16="http://schemas.microsoft.com/office/drawing/2014/main" id="{ECD3A44B-B0B7-4D8E-8A70-98D6B444A1C1}"/>
              </a:ext>
            </a:extLst>
          </p:cNvPr>
          <p:cNvSpPr/>
          <p:nvPr/>
        </p:nvSpPr>
        <p:spPr>
          <a:xfrm>
            <a:off x="2859928" y="17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육각형 109">
            <a:extLst>
              <a:ext uri="{FF2B5EF4-FFF2-40B4-BE49-F238E27FC236}">
                <a16:creationId xmlns:a16="http://schemas.microsoft.com/office/drawing/2014/main" id="{F70B093D-1032-499B-959E-CC8DF3AAD740}"/>
              </a:ext>
            </a:extLst>
          </p:cNvPr>
          <p:cNvSpPr/>
          <p:nvPr/>
        </p:nvSpPr>
        <p:spPr>
          <a:xfrm>
            <a:off x="2224526" y="13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육각형 110">
            <a:extLst>
              <a:ext uri="{FF2B5EF4-FFF2-40B4-BE49-F238E27FC236}">
                <a16:creationId xmlns:a16="http://schemas.microsoft.com/office/drawing/2014/main" id="{AC983943-959B-46FC-A93F-AD3673D9FB60}"/>
              </a:ext>
            </a:extLst>
          </p:cNvPr>
          <p:cNvSpPr/>
          <p:nvPr/>
        </p:nvSpPr>
        <p:spPr>
          <a:xfrm>
            <a:off x="2224526" y="27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육각형 111">
            <a:extLst>
              <a:ext uri="{FF2B5EF4-FFF2-40B4-BE49-F238E27FC236}">
                <a16:creationId xmlns:a16="http://schemas.microsoft.com/office/drawing/2014/main" id="{2CC13D84-18CD-4E71-B240-23C0BE3B5C6F}"/>
              </a:ext>
            </a:extLst>
          </p:cNvPr>
          <p:cNvSpPr/>
          <p:nvPr/>
        </p:nvSpPr>
        <p:spPr>
          <a:xfrm>
            <a:off x="2224526" y="20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육각형 112">
            <a:extLst>
              <a:ext uri="{FF2B5EF4-FFF2-40B4-BE49-F238E27FC236}">
                <a16:creationId xmlns:a16="http://schemas.microsoft.com/office/drawing/2014/main" id="{6DD2009E-1A75-4333-9E7A-6F42F469DBD1}"/>
              </a:ext>
            </a:extLst>
          </p:cNvPr>
          <p:cNvSpPr/>
          <p:nvPr/>
        </p:nvSpPr>
        <p:spPr>
          <a:xfrm>
            <a:off x="2224526" y="42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육각형 113">
            <a:extLst>
              <a:ext uri="{FF2B5EF4-FFF2-40B4-BE49-F238E27FC236}">
                <a16:creationId xmlns:a16="http://schemas.microsoft.com/office/drawing/2014/main" id="{458895D5-2802-4FFC-9827-B386FECF449B}"/>
              </a:ext>
            </a:extLst>
          </p:cNvPr>
          <p:cNvSpPr/>
          <p:nvPr/>
        </p:nvSpPr>
        <p:spPr>
          <a:xfrm>
            <a:off x="2224526" y="35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육각형 114">
            <a:extLst>
              <a:ext uri="{FF2B5EF4-FFF2-40B4-BE49-F238E27FC236}">
                <a16:creationId xmlns:a16="http://schemas.microsoft.com/office/drawing/2014/main" id="{5A83F183-916D-4F89-99A6-E37B487B16F8}"/>
              </a:ext>
            </a:extLst>
          </p:cNvPr>
          <p:cNvSpPr/>
          <p:nvPr/>
        </p:nvSpPr>
        <p:spPr>
          <a:xfrm>
            <a:off x="2859928" y="38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육각형 115">
            <a:extLst>
              <a:ext uri="{FF2B5EF4-FFF2-40B4-BE49-F238E27FC236}">
                <a16:creationId xmlns:a16="http://schemas.microsoft.com/office/drawing/2014/main" id="{D3BC624C-AED6-4C30-A7AC-9A3A23A02473}"/>
              </a:ext>
            </a:extLst>
          </p:cNvPr>
          <p:cNvSpPr/>
          <p:nvPr/>
        </p:nvSpPr>
        <p:spPr>
          <a:xfrm>
            <a:off x="2859928" y="31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id="{52C89B49-8D92-46EE-92CF-0315B1E4D9C3}"/>
              </a:ext>
            </a:extLst>
          </p:cNvPr>
          <p:cNvSpPr/>
          <p:nvPr/>
        </p:nvSpPr>
        <p:spPr>
          <a:xfrm>
            <a:off x="4139179" y="24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id="{81BBBB2B-2134-4E34-A36B-5523A7BC077B}"/>
              </a:ext>
            </a:extLst>
          </p:cNvPr>
          <p:cNvSpPr/>
          <p:nvPr/>
        </p:nvSpPr>
        <p:spPr>
          <a:xfrm>
            <a:off x="4139179" y="17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id="{6606572E-12FA-4CDD-B58A-288AAD4F6A3E}"/>
              </a:ext>
            </a:extLst>
          </p:cNvPr>
          <p:cNvSpPr/>
          <p:nvPr/>
        </p:nvSpPr>
        <p:spPr>
          <a:xfrm>
            <a:off x="3503777" y="13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id="{3A0F19F7-9BDE-44CF-9110-80FF5456C9C8}"/>
              </a:ext>
            </a:extLst>
          </p:cNvPr>
          <p:cNvSpPr/>
          <p:nvPr/>
        </p:nvSpPr>
        <p:spPr>
          <a:xfrm>
            <a:off x="3503777" y="27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id="{DBBB4B6D-1C2C-479B-BC6C-8FE3328061C7}"/>
              </a:ext>
            </a:extLst>
          </p:cNvPr>
          <p:cNvSpPr/>
          <p:nvPr/>
        </p:nvSpPr>
        <p:spPr>
          <a:xfrm>
            <a:off x="3503777" y="20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id="{39432A29-23BE-4E47-955D-DA3082D91DBE}"/>
              </a:ext>
            </a:extLst>
          </p:cNvPr>
          <p:cNvSpPr/>
          <p:nvPr/>
        </p:nvSpPr>
        <p:spPr>
          <a:xfrm>
            <a:off x="3503777" y="42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id="{A30AA2A6-280C-4DA7-802D-BA08A0607BE1}"/>
              </a:ext>
            </a:extLst>
          </p:cNvPr>
          <p:cNvSpPr/>
          <p:nvPr/>
        </p:nvSpPr>
        <p:spPr>
          <a:xfrm>
            <a:off x="3503777" y="35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id="{CD7E7162-CEB7-4FC0-8011-E735EDB30462}"/>
              </a:ext>
            </a:extLst>
          </p:cNvPr>
          <p:cNvSpPr/>
          <p:nvPr/>
        </p:nvSpPr>
        <p:spPr>
          <a:xfrm>
            <a:off x="4139179" y="38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id="{BCE03E76-5E5C-41D6-AE9D-5B0FA001EC62}"/>
              </a:ext>
            </a:extLst>
          </p:cNvPr>
          <p:cNvSpPr/>
          <p:nvPr/>
        </p:nvSpPr>
        <p:spPr>
          <a:xfrm>
            <a:off x="4139179" y="31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id="{7816D6B0-0A35-4456-92C2-AFFA4557B9AC}"/>
              </a:ext>
            </a:extLst>
          </p:cNvPr>
          <p:cNvSpPr/>
          <p:nvPr/>
        </p:nvSpPr>
        <p:spPr>
          <a:xfrm>
            <a:off x="5426727" y="24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id="{2435D62A-85AE-4C2A-BC8D-7D4282EF6044}"/>
              </a:ext>
            </a:extLst>
          </p:cNvPr>
          <p:cNvSpPr/>
          <p:nvPr/>
        </p:nvSpPr>
        <p:spPr>
          <a:xfrm>
            <a:off x="5426727" y="17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id="{A4A8DF43-489A-4CB9-9243-6E90A1EFE78B}"/>
              </a:ext>
            </a:extLst>
          </p:cNvPr>
          <p:cNvSpPr/>
          <p:nvPr/>
        </p:nvSpPr>
        <p:spPr>
          <a:xfrm>
            <a:off x="4791325" y="13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id="{BE7FE459-D7B7-410D-9BE1-879C6381D23B}"/>
              </a:ext>
            </a:extLst>
          </p:cNvPr>
          <p:cNvSpPr/>
          <p:nvPr/>
        </p:nvSpPr>
        <p:spPr>
          <a:xfrm>
            <a:off x="4791325" y="27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id="{70481818-9B7C-462F-AA42-4FE1CDDF89FF}"/>
              </a:ext>
            </a:extLst>
          </p:cNvPr>
          <p:cNvSpPr/>
          <p:nvPr/>
        </p:nvSpPr>
        <p:spPr>
          <a:xfrm>
            <a:off x="4791325" y="20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id="{5B6ABE0D-9A4F-46CA-AF27-9CDD4632DFDC}"/>
              </a:ext>
            </a:extLst>
          </p:cNvPr>
          <p:cNvSpPr/>
          <p:nvPr/>
        </p:nvSpPr>
        <p:spPr>
          <a:xfrm>
            <a:off x="4791325" y="42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id="{2BD4994F-CD69-4D3D-9C0D-667E5D6DD37B}"/>
              </a:ext>
            </a:extLst>
          </p:cNvPr>
          <p:cNvSpPr/>
          <p:nvPr/>
        </p:nvSpPr>
        <p:spPr>
          <a:xfrm>
            <a:off x="4791325" y="35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id="{9EB81B50-55A5-475A-BE13-B0903696CFCA}"/>
              </a:ext>
            </a:extLst>
          </p:cNvPr>
          <p:cNvSpPr/>
          <p:nvPr/>
        </p:nvSpPr>
        <p:spPr>
          <a:xfrm>
            <a:off x="5426727" y="38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id="{2344A617-65BD-43D3-8847-B647639EDD41}"/>
              </a:ext>
            </a:extLst>
          </p:cNvPr>
          <p:cNvSpPr/>
          <p:nvPr/>
        </p:nvSpPr>
        <p:spPr>
          <a:xfrm>
            <a:off x="5426727" y="31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id="{A831CB61-3066-4B6A-BB0F-F7B26A625BE5}"/>
              </a:ext>
            </a:extLst>
          </p:cNvPr>
          <p:cNvSpPr/>
          <p:nvPr/>
        </p:nvSpPr>
        <p:spPr>
          <a:xfrm>
            <a:off x="6714275" y="24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id="{709A6839-535D-4DE3-8B14-A7E8E71DADF1}"/>
              </a:ext>
            </a:extLst>
          </p:cNvPr>
          <p:cNvSpPr/>
          <p:nvPr/>
        </p:nvSpPr>
        <p:spPr>
          <a:xfrm>
            <a:off x="6714275" y="17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id="{33AECC45-AE63-4404-9BF4-AEE72709A72F}"/>
              </a:ext>
            </a:extLst>
          </p:cNvPr>
          <p:cNvSpPr/>
          <p:nvPr/>
        </p:nvSpPr>
        <p:spPr>
          <a:xfrm>
            <a:off x="6078873" y="13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id="{34091BF0-4771-4065-A89B-E0557A7DE55D}"/>
              </a:ext>
            </a:extLst>
          </p:cNvPr>
          <p:cNvSpPr/>
          <p:nvPr/>
        </p:nvSpPr>
        <p:spPr>
          <a:xfrm>
            <a:off x="6078873" y="27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id="{D5D2188D-8218-4818-8F2D-4E15C241A992}"/>
              </a:ext>
            </a:extLst>
          </p:cNvPr>
          <p:cNvSpPr/>
          <p:nvPr/>
        </p:nvSpPr>
        <p:spPr>
          <a:xfrm>
            <a:off x="6078873" y="20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id="{C670B2BA-4253-4D8D-ADDA-C7071EAD210F}"/>
              </a:ext>
            </a:extLst>
          </p:cNvPr>
          <p:cNvSpPr/>
          <p:nvPr/>
        </p:nvSpPr>
        <p:spPr>
          <a:xfrm>
            <a:off x="6078873" y="423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id="{2F8CFC13-D4A5-41F5-8FC4-002B0119F0A7}"/>
              </a:ext>
            </a:extLst>
          </p:cNvPr>
          <p:cNvSpPr/>
          <p:nvPr/>
        </p:nvSpPr>
        <p:spPr>
          <a:xfrm>
            <a:off x="6078873" y="35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id="{64CC87CB-9A48-45E9-A05D-C9A32CEC5F9A}"/>
              </a:ext>
            </a:extLst>
          </p:cNvPr>
          <p:cNvSpPr/>
          <p:nvPr/>
        </p:nvSpPr>
        <p:spPr>
          <a:xfrm>
            <a:off x="6714275" y="387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id="{D5FABF1F-F1C2-45B3-9F97-E22DC14D1C34}"/>
              </a:ext>
            </a:extLst>
          </p:cNvPr>
          <p:cNvSpPr/>
          <p:nvPr/>
        </p:nvSpPr>
        <p:spPr>
          <a:xfrm>
            <a:off x="6714275" y="31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id="{5A753706-5BD9-4010-9038-F4CFA2DF8463}"/>
              </a:ext>
            </a:extLst>
          </p:cNvPr>
          <p:cNvSpPr/>
          <p:nvPr/>
        </p:nvSpPr>
        <p:spPr>
          <a:xfrm>
            <a:off x="1581504" y="45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id="{28D4BC94-6F02-41E3-B6E4-50E88AFB337D}"/>
              </a:ext>
            </a:extLst>
          </p:cNvPr>
          <p:cNvSpPr/>
          <p:nvPr/>
        </p:nvSpPr>
        <p:spPr>
          <a:xfrm>
            <a:off x="2224526" y="49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id="{1AE7B003-4A17-41B2-AC29-0AC2F75C9DF3}"/>
              </a:ext>
            </a:extLst>
          </p:cNvPr>
          <p:cNvSpPr/>
          <p:nvPr/>
        </p:nvSpPr>
        <p:spPr>
          <a:xfrm>
            <a:off x="2859928" y="45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id="{80F5B90B-D96A-4DAA-B5FB-8FBB04DB1479}"/>
              </a:ext>
            </a:extLst>
          </p:cNvPr>
          <p:cNvSpPr/>
          <p:nvPr/>
        </p:nvSpPr>
        <p:spPr>
          <a:xfrm>
            <a:off x="3503777" y="49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육각형 175">
            <a:extLst>
              <a:ext uri="{FF2B5EF4-FFF2-40B4-BE49-F238E27FC236}">
                <a16:creationId xmlns:a16="http://schemas.microsoft.com/office/drawing/2014/main" id="{C0B87FC0-FA71-4250-9372-56BC3648CED7}"/>
              </a:ext>
            </a:extLst>
          </p:cNvPr>
          <p:cNvSpPr/>
          <p:nvPr/>
        </p:nvSpPr>
        <p:spPr>
          <a:xfrm>
            <a:off x="4139179" y="45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육각형 176">
            <a:extLst>
              <a:ext uri="{FF2B5EF4-FFF2-40B4-BE49-F238E27FC236}">
                <a16:creationId xmlns:a16="http://schemas.microsoft.com/office/drawing/2014/main" id="{E46B21B7-F9B4-4EEA-945E-23F21945D3E1}"/>
              </a:ext>
            </a:extLst>
          </p:cNvPr>
          <p:cNvSpPr/>
          <p:nvPr/>
        </p:nvSpPr>
        <p:spPr>
          <a:xfrm>
            <a:off x="4791325" y="49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육각형 177">
            <a:extLst>
              <a:ext uri="{FF2B5EF4-FFF2-40B4-BE49-F238E27FC236}">
                <a16:creationId xmlns:a16="http://schemas.microsoft.com/office/drawing/2014/main" id="{05662F97-C0C7-4D09-BD68-D6F89D4F5D78}"/>
              </a:ext>
            </a:extLst>
          </p:cNvPr>
          <p:cNvSpPr/>
          <p:nvPr/>
        </p:nvSpPr>
        <p:spPr>
          <a:xfrm>
            <a:off x="5426727" y="45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육각형 178">
            <a:extLst>
              <a:ext uri="{FF2B5EF4-FFF2-40B4-BE49-F238E27FC236}">
                <a16:creationId xmlns:a16="http://schemas.microsoft.com/office/drawing/2014/main" id="{7062DCE1-1DE5-47D5-A1E4-69E6440C2531}"/>
              </a:ext>
            </a:extLst>
          </p:cNvPr>
          <p:cNvSpPr/>
          <p:nvPr/>
        </p:nvSpPr>
        <p:spPr>
          <a:xfrm>
            <a:off x="6078873" y="495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육각형 179">
            <a:extLst>
              <a:ext uri="{FF2B5EF4-FFF2-40B4-BE49-F238E27FC236}">
                <a16:creationId xmlns:a16="http://schemas.microsoft.com/office/drawing/2014/main" id="{615E3858-F0CF-4209-87DE-73F6BF2F650F}"/>
              </a:ext>
            </a:extLst>
          </p:cNvPr>
          <p:cNvSpPr/>
          <p:nvPr/>
        </p:nvSpPr>
        <p:spPr>
          <a:xfrm>
            <a:off x="6714275" y="459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육각형 184">
            <a:extLst>
              <a:ext uri="{FF2B5EF4-FFF2-40B4-BE49-F238E27FC236}">
                <a16:creationId xmlns:a16="http://schemas.microsoft.com/office/drawing/2014/main" id="{20629952-F76B-425D-8299-8CE91EE596D3}"/>
              </a:ext>
            </a:extLst>
          </p:cNvPr>
          <p:cNvSpPr/>
          <p:nvPr/>
        </p:nvSpPr>
        <p:spPr>
          <a:xfrm>
            <a:off x="1581504" y="53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육각형 186">
            <a:extLst>
              <a:ext uri="{FF2B5EF4-FFF2-40B4-BE49-F238E27FC236}">
                <a16:creationId xmlns:a16="http://schemas.microsoft.com/office/drawing/2014/main" id="{B59EA4BB-ED0E-4B2F-8E23-1FC6756E983A}"/>
              </a:ext>
            </a:extLst>
          </p:cNvPr>
          <p:cNvSpPr/>
          <p:nvPr/>
        </p:nvSpPr>
        <p:spPr>
          <a:xfrm>
            <a:off x="2859928" y="53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육각형 188">
            <a:extLst>
              <a:ext uri="{FF2B5EF4-FFF2-40B4-BE49-F238E27FC236}">
                <a16:creationId xmlns:a16="http://schemas.microsoft.com/office/drawing/2014/main" id="{6D908119-EC38-48EE-A957-4B631AF6E525}"/>
              </a:ext>
            </a:extLst>
          </p:cNvPr>
          <p:cNvSpPr/>
          <p:nvPr/>
        </p:nvSpPr>
        <p:spPr>
          <a:xfrm>
            <a:off x="4139179" y="53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육각형 190">
            <a:extLst>
              <a:ext uri="{FF2B5EF4-FFF2-40B4-BE49-F238E27FC236}">
                <a16:creationId xmlns:a16="http://schemas.microsoft.com/office/drawing/2014/main" id="{E934C975-73CB-496A-A053-7DB5CD598704}"/>
              </a:ext>
            </a:extLst>
          </p:cNvPr>
          <p:cNvSpPr/>
          <p:nvPr/>
        </p:nvSpPr>
        <p:spPr>
          <a:xfrm>
            <a:off x="5426727" y="53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육각형 192">
            <a:extLst>
              <a:ext uri="{FF2B5EF4-FFF2-40B4-BE49-F238E27FC236}">
                <a16:creationId xmlns:a16="http://schemas.microsoft.com/office/drawing/2014/main" id="{748CEA15-67F8-4A48-AF8E-8ECA4A7A527F}"/>
              </a:ext>
            </a:extLst>
          </p:cNvPr>
          <p:cNvSpPr/>
          <p:nvPr/>
        </p:nvSpPr>
        <p:spPr>
          <a:xfrm>
            <a:off x="6714275" y="5316450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육각형 227">
            <a:extLst>
              <a:ext uri="{FF2B5EF4-FFF2-40B4-BE49-F238E27FC236}">
                <a16:creationId xmlns:a16="http://schemas.microsoft.com/office/drawing/2014/main" id="{73F37018-8717-4A78-8268-70D5054AA8DE}"/>
              </a:ext>
            </a:extLst>
          </p:cNvPr>
          <p:cNvSpPr/>
          <p:nvPr/>
        </p:nvSpPr>
        <p:spPr>
          <a:xfrm>
            <a:off x="1581504" y="1005167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id="{48AAEC93-B044-444A-A5F4-60B47782B7F7}"/>
              </a:ext>
            </a:extLst>
          </p:cNvPr>
          <p:cNvSpPr/>
          <p:nvPr/>
        </p:nvSpPr>
        <p:spPr>
          <a:xfrm>
            <a:off x="2859928" y="1005167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육각형 229">
            <a:extLst>
              <a:ext uri="{FF2B5EF4-FFF2-40B4-BE49-F238E27FC236}">
                <a16:creationId xmlns:a16="http://schemas.microsoft.com/office/drawing/2014/main" id="{50A3616C-6F8F-4FFB-BE4B-5EFC07C0F305}"/>
              </a:ext>
            </a:extLst>
          </p:cNvPr>
          <p:cNvSpPr/>
          <p:nvPr/>
        </p:nvSpPr>
        <p:spPr>
          <a:xfrm>
            <a:off x="4139179" y="1005167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육각형 230">
            <a:extLst>
              <a:ext uri="{FF2B5EF4-FFF2-40B4-BE49-F238E27FC236}">
                <a16:creationId xmlns:a16="http://schemas.microsoft.com/office/drawing/2014/main" id="{729EF543-1984-4A9F-BF67-F65CE7627870}"/>
              </a:ext>
            </a:extLst>
          </p:cNvPr>
          <p:cNvSpPr/>
          <p:nvPr/>
        </p:nvSpPr>
        <p:spPr>
          <a:xfrm>
            <a:off x="5426727" y="1005167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id="{F11F788D-0A5E-4972-8AB6-0ECFC46B2A3A}"/>
              </a:ext>
            </a:extLst>
          </p:cNvPr>
          <p:cNvSpPr/>
          <p:nvPr/>
        </p:nvSpPr>
        <p:spPr>
          <a:xfrm>
            <a:off x="6714275" y="1005167"/>
            <a:ext cx="828000" cy="72000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591F6D4-FE16-49E4-82FE-E01E71C2314E}"/>
              </a:ext>
            </a:extLst>
          </p:cNvPr>
          <p:cNvCxnSpPr>
            <a:cxnSpLocks/>
          </p:cNvCxnSpPr>
          <p:nvPr/>
        </p:nvCxnSpPr>
        <p:spPr>
          <a:xfrm>
            <a:off x="4552778" y="428424"/>
            <a:ext cx="0" cy="6007211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7DF71638-C978-476B-8B9E-FE0448D36254}"/>
              </a:ext>
            </a:extLst>
          </p:cNvPr>
          <p:cNvCxnSpPr>
            <a:cxnSpLocks/>
          </p:cNvCxnSpPr>
          <p:nvPr/>
        </p:nvCxnSpPr>
        <p:spPr>
          <a:xfrm flipH="1">
            <a:off x="1472450" y="1787572"/>
            <a:ext cx="6208511" cy="3440307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2347F01-646F-47B8-9A15-9A97CAFAEAEC}"/>
                  </a:ext>
                </a:extLst>
              </p:cNvPr>
              <p:cNvSpPr txBox="1"/>
              <p:nvPr/>
            </p:nvSpPr>
            <p:spPr>
              <a:xfrm>
                <a:off x="3987687" y="73573"/>
                <a:ext cx="11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2347F01-646F-47B8-9A15-9A97CAFAE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87" y="73573"/>
                <a:ext cx="113018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C22EB26-03CB-472A-BE91-0A733D2A5B5F}"/>
                  </a:ext>
                </a:extLst>
              </p:cNvPr>
              <p:cNvSpPr txBox="1"/>
              <p:nvPr/>
            </p:nvSpPr>
            <p:spPr>
              <a:xfrm>
                <a:off x="7680961" y="1531784"/>
                <a:ext cx="1130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AC22EB26-03CB-472A-BE91-0A733D2A5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1" y="1531784"/>
                <a:ext cx="113018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타원 246">
            <a:extLst>
              <a:ext uri="{FF2B5EF4-FFF2-40B4-BE49-F238E27FC236}">
                <a16:creationId xmlns:a16="http://schemas.microsoft.com/office/drawing/2014/main" id="{7CEBBDD7-8661-44A3-A473-365E75690321}"/>
              </a:ext>
            </a:extLst>
          </p:cNvPr>
          <p:cNvSpPr/>
          <p:nvPr/>
        </p:nvSpPr>
        <p:spPr>
          <a:xfrm>
            <a:off x="4516777" y="3480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5874E9E5-3D17-4A5F-9EAA-33FCFFB49953}"/>
              </a:ext>
            </a:extLst>
          </p:cNvPr>
          <p:cNvSpPr/>
          <p:nvPr/>
        </p:nvSpPr>
        <p:spPr>
          <a:xfrm>
            <a:off x="5169727" y="311832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6F4FE7C6-7C95-40B5-B1F5-23DFA0DDC397}"/>
              </a:ext>
            </a:extLst>
          </p:cNvPr>
          <p:cNvSpPr/>
          <p:nvPr/>
        </p:nvSpPr>
        <p:spPr>
          <a:xfrm>
            <a:off x="5803285" y="277173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5AA58909-2F16-44C0-B4CB-456EB991ED3E}"/>
              </a:ext>
            </a:extLst>
          </p:cNvPr>
          <p:cNvSpPr/>
          <p:nvPr/>
        </p:nvSpPr>
        <p:spPr>
          <a:xfrm>
            <a:off x="5803285" y="276654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1925FA72-15D0-4024-AAE4-08BA97DB14E9}"/>
              </a:ext>
            </a:extLst>
          </p:cNvPr>
          <p:cNvSpPr/>
          <p:nvPr/>
        </p:nvSpPr>
        <p:spPr>
          <a:xfrm>
            <a:off x="6458508" y="2400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53A9FBCB-CE8D-4D13-9E9F-343AAE1BC4DF}"/>
              </a:ext>
            </a:extLst>
          </p:cNvPr>
          <p:cNvSpPr/>
          <p:nvPr/>
        </p:nvSpPr>
        <p:spPr>
          <a:xfrm>
            <a:off x="3864633" y="385082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5461A017-BDFB-4968-8645-387CF8284097}"/>
              </a:ext>
            </a:extLst>
          </p:cNvPr>
          <p:cNvSpPr/>
          <p:nvPr/>
        </p:nvSpPr>
        <p:spPr>
          <a:xfrm>
            <a:off x="3231344" y="42004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69EFA66-0DA0-4A18-AD81-219E4FA00086}"/>
              </a:ext>
            </a:extLst>
          </p:cNvPr>
          <p:cNvSpPr/>
          <p:nvPr/>
        </p:nvSpPr>
        <p:spPr>
          <a:xfrm>
            <a:off x="2576050" y="456700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60C21FB-F970-41BA-BFD6-287946DBAABA}"/>
              </a:ext>
            </a:extLst>
          </p:cNvPr>
          <p:cNvSpPr/>
          <p:nvPr/>
        </p:nvSpPr>
        <p:spPr>
          <a:xfrm>
            <a:off x="4504705" y="275454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012831F-85F2-49FE-BC2F-F4D5E83789B3}"/>
              </a:ext>
            </a:extLst>
          </p:cNvPr>
          <p:cNvSpPr/>
          <p:nvPr/>
        </p:nvSpPr>
        <p:spPr>
          <a:xfrm>
            <a:off x="4516777" y="201817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A54E62F8-3DA3-4AE2-963C-31BA1C76DEEE}"/>
              </a:ext>
            </a:extLst>
          </p:cNvPr>
          <p:cNvSpPr/>
          <p:nvPr/>
        </p:nvSpPr>
        <p:spPr>
          <a:xfrm>
            <a:off x="4504705" y="1292262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0C2C1D97-440B-4237-90B5-AE3460F5F1F0}"/>
              </a:ext>
            </a:extLst>
          </p:cNvPr>
          <p:cNvSpPr/>
          <p:nvPr/>
        </p:nvSpPr>
        <p:spPr>
          <a:xfrm>
            <a:off x="4516777" y="492887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F59CDA52-C565-4A43-86E7-805A88D74700}"/>
              </a:ext>
            </a:extLst>
          </p:cNvPr>
          <p:cNvSpPr/>
          <p:nvPr/>
        </p:nvSpPr>
        <p:spPr>
          <a:xfrm>
            <a:off x="4504705" y="420296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F7CE5C25-5D62-4D09-A9EF-66D5F23FD2CF}"/>
              </a:ext>
            </a:extLst>
          </p:cNvPr>
          <p:cNvSpPr/>
          <p:nvPr/>
        </p:nvSpPr>
        <p:spPr>
          <a:xfrm>
            <a:off x="4516777" y="56366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6A14B7-847F-46FA-9AEE-9CEFA0F77732}"/>
              </a:ext>
            </a:extLst>
          </p:cNvPr>
          <p:cNvSpPr txBox="1"/>
          <p:nvPr/>
        </p:nvSpPr>
        <p:spPr>
          <a:xfrm>
            <a:off x="4529914" y="3370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20A69B4-AF28-4385-A020-FB34203CC9B4}"/>
              </a:ext>
            </a:extLst>
          </p:cNvPr>
          <p:cNvSpPr txBox="1"/>
          <p:nvPr/>
        </p:nvSpPr>
        <p:spPr>
          <a:xfrm>
            <a:off x="4529914" y="2620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F0C65FD-B208-4407-8682-48EEA7EDD185}"/>
              </a:ext>
            </a:extLst>
          </p:cNvPr>
          <p:cNvSpPr txBox="1"/>
          <p:nvPr/>
        </p:nvSpPr>
        <p:spPr>
          <a:xfrm>
            <a:off x="4529914" y="1872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3B72E6D-8032-4B8E-A66C-DB661429DBBA}"/>
              </a:ext>
            </a:extLst>
          </p:cNvPr>
          <p:cNvSpPr txBox="1"/>
          <p:nvPr/>
        </p:nvSpPr>
        <p:spPr>
          <a:xfrm>
            <a:off x="4529914" y="1184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1B84A6F-F6C4-4368-9025-14E8A16A11DE}"/>
              </a:ext>
            </a:extLst>
          </p:cNvPr>
          <p:cNvSpPr txBox="1"/>
          <p:nvPr/>
        </p:nvSpPr>
        <p:spPr>
          <a:xfrm>
            <a:off x="4494648" y="40769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0938F3D-4F04-44B2-9B06-D7C4DBE08641}"/>
              </a:ext>
            </a:extLst>
          </p:cNvPr>
          <p:cNvSpPr txBox="1"/>
          <p:nvPr/>
        </p:nvSpPr>
        <p:spPr>
          <a:xfrm>
            <a:off x="4494648" y="481620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E81FC55-CF5A-4386-86E7-E622FC3EED36}"/>
              </a:ext>
            </a:extLst>
          </p:cNvPr>
          <p:cNvSpPr txBox="1"/>
          <p:nvPr/>
        </p:nvSpPr>
        <p:spPr>
          <a:xfrm>
            <a:off x="4494648" y="55482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D37049-BB2A-4350-9841-B2208E0C1422}"/>
              </a:ext>
            </a:extLst>
          </p:cNvPr>
          <p:cNvSpPr txBox="1"/>
          <p:nvPr/>
        </p:nvSpPr>
        <p:spPr>
          <a:xfrm>
            <a:off x="5198776" y="30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807E9F1-33E6-4B0E-818A-B5DF370A6B5B}"/>
              </a:ext>
            </a:extLst>
          </p:cNvPr>
          <p:cNvSpPr txBox="1"/>
          <p:nvPr/>
        </p:nvSpPr>
        <p:spPr>
          <a:xfrm>
            <a:off x="5863587" y="2725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0FFAA4-519E-472A-8DCB-3DA5F5ACCC50}"/>
              </a:ext>
            </a:extLst>
          </p:cNvPr>
          <p:cNvSpPr txBox="1"/>
          <p:nvPr/>
        </p:nvSpPr>
        <p:spPr>
          <a:xfrm>
            <a:off x="6563432" y="2291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E281CDF-11C2-4C4A-ABDE-71D526A3D1FD}"/>
              </a:ext>
            </a:extLst>
          </p:cNvPr>
          <p:cNvSpPr txBox="1"/>
          <p:nvPr/>
        </p:nvSpPr>
        <p:spPr>
          <a:xfrm>
            <a:off x="3647688" y="38228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1E17207-11B1-4F01-A447-9661CE98A416}"/>
              </a:ext>
            </a:extLst>
          </p:cNvPr>
          <p:cNvSpPr txBox="1"/>
          <p:nvPr/>
        </p:nvSpPr>
        <p:spPr>
          <a:xfrm>
            <a:off x="2978861" y="42336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DF1A078-663E-413A-9733-DB4F3C9713CA}"/>
              </a:ext>
            </a:extLst>
          </p:cNvPr>
          <p:cNvSpPr txBox="1"/>
          <p:nvPr/>
        </p:nvSpPr>
        <p:spPr>
          <a:xfrm>
            <a:off x="2324839" y="46231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310424D4-B66C-4389-9860-E658310B0344}"/>
                  </a:ext>
                </a:extLst>
              </p:cNvPr>
              <p:cNvSpPr txBox="1"/>
              <p:nvPr/>
            </p:nvSpPr>
            <p:spPr>
              <a:xfrm>
                <a:off x="2151675" y="2277414"/>
                <a:ext cx="9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(−3, 3)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310424D4-B66C-4389-9860-E658310B0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675" y="2277414"/>
                <a:ext cx="9460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4A7FBDE-35B9-42A6-89F3-CD7FB1D33C00}"/>
                  </a:ext>
                </a:extLst>
              </p:cNvPr>
              <p:cNvSpPr txBox="1"/>
              <p:nvPr/>
            </p:nvSpPr>
            <p:spPr>
              <a:xfrm>
                <a:off x="6637866" y="4039784"/>
                <a:ext cx="946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(4, −3)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4A7FBDE-35B9-42A6-89F3-CD7FB1D3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66" y="4039784"/>
                <a:ext cx="94609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8CE09-C70F-4060-B524-E88C16D23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20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44386-5DAD-4333-832C-13A6406C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5.6 </a:t>
            </a:r>
            <a:r>
              <a:rPr lang="ko-KR" altLang="en-US" b="1" dirty="0"/>
              <a:t>클러스터 구성 방법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F85F3-DF47-47D1-920E-5F00F2485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</a:t>
                </a:r>
                <a:r>
                  <a:rPr lang="ko-KR" altLang="en-US" dirty="0"/>
                  <a:t>에 대하여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경우만 적용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는 아래와 같이 지정 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여기서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을 이용하여 중심 점이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인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label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을 구할 수 있음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F85F3-DF47-47D1-920E-5F00F2485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5F2E18-C7CA-4C91-9323-5E5E70D4A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5DDE1-954A-4E77-8C11-1F1366EED275}"/>
                  </a:ext>
                </a:extLst>
              </p:cNvPr>
              <p:cNvSpPr txBox="1"/>
              <p:nvPr/>
            </p:nvSpPr>
            <p:spPr>
              <a:xfrm>
                <a:off x="1644136" y="1748909"/>
                <a:ext cx="2752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5DDE1-954A-4E77-8C11-1F1366EE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6" y="1748909"/>
                <a:ext cx="275200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A0FED-5CA2-47A4-B2BF-E9B811599D33}"/>
                  </a:ext>
                </a:extLst>
              </p:cNvPr>
              <p:cNvSpPr txBox="1"/>
              <p:nvPr/>
            </p:nvSpPr>
            <p:spPr>
              <a:xfrm>
                <a:off x="1634611" y="2176911"/>
                <a:ext cx="2752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A0FED-5CA2-47A4-B2BF-E9B811599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11" y="2176911"/>
                <a:ext cx="27520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197B4-EB4A-41B6-A002-671745A95F7A}"/>
                  </a:ext>
                </a:extLst>
              </p:cNvPr>
              <p:cNvSpPr txBox="1"/>
              <p:nvPr/>
            </p:nvSpPr>
            <p:spPr>
              <a:xfrm>
                <a:off x="1644136" y="3159370"/>
                <a:ext cx="2752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D197B4-EB4A-41B6-A002-671745A9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6" y="3159370"/>
                <a:ext cx="27520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FCE6B6D6-804E-4E55-93FE-CBB535031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45889"/>
                  </p:ext>
                </p:extLst>
              </p:nvPr>
            </p:nvGraphicFramePr>
            <p:xfrm>
              <a:off x="704850" y="4892601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7166234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5609690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2850415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09753716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4546313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57191249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92291123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168286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335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281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3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4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6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2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5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300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FCE6B6D6-804E-4E55-93FE-CBB5350312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145889"/>
                  </p:ext>
                </p:extLst>
              </p:nvPr>
            </p:nvGraphicFramePr>
            <p:xfrm>
              <a:off x="704850" y="4892601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71662345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35609690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285041596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09753716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424546313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57191249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92291123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14168286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" t="-8197" r="-7024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335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" t="-106452" r="-702400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-1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2814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0" t="-209836" r="-7024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0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3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4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1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6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2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5</a:t>
                          </a:r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03000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1517F01-B7B3-4D90-ADC0-AB49904B80F4}"/>
              </a:ext>
            </a:extLst>
          </p:cNvPr>
          <p:cNvSpPr txBox="1"/>
          <p:nvPr/>
        </p:nvSpPr>
        <p:spPr>
          <a:xfrm>
            <a:off x="704850" y="447469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N=7</a:t>
            </a:r>
            <a:r>
              <a:rPr lang="ko-KR" altLang="en-US" dirty="0"/>
              <a:t>인 </a:t>
            </a:r>
            <a:r>
              <a:rPr lang="en-US" altLang="ko-KR" dirty="0"/>
              <a:t>cell</a:t>
            </a:r>
            <a:r>
              <a:rPr lang="ko-KR" altLang="en-US" dirty="0"/>
              <a:t>들의 </a:t>
            </a:r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9392F-3362-4087-A57A-90D5A0964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04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F8F77-AB8A-40FF-AE09-D802CD83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37E53-D650-451B-A00B-46947209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5.1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소개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5.2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영역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5.3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신호의 강도와 셀 파라미터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5.4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셀의 용량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5.5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주파수 재사용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5.6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클러스터 구성 방법</a:t>
            </a:r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b="1" dirty="0"/>
              <a:t>5.7 </a:t>
            </a:r>
            <a:r>
              <a:rPr lang="ko-KR" altLang="en-US" b="1" dirty="0"/>
              <a:t>동일 채널 간섭</a:t>
            </a:r>
            <a:endParaRPr lang="en-US" altLang="ko-KR" b="1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AC72F-1545-4145-AFE8-CC3B63CF5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ko-Kore-KR"/>
              <a:t>Myongji University | Jiha Kim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25A3C-E9CD-43E4-BF9C-2ADA5749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88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40E83-66E2-4F38-B913-766A738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5.7 </a:t>
            </a:r>
            <a:r>
              <a:rPr lang="ko-KR" altLang="en-US" b="1" dirty="0"/>
              <a:t>동일 채널 간섭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B1163-A05A-4DDB-A1F3-2E082E52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셀룰러 시스템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동일한 주파수 대역</a:t>
            </a:r>
            <a:r>
              <a:rPr lang="ko-KR" altLang="en-US" dirty="0"/>
              <a:t>을 사용하는 </a:t>
            </a:r>
            <a:r>
              <a:rPr lang="en-US" altLang="ko-KR" dirty="0"/>
              <a:t>cell</a:t>
            </a:r>
            <a:r>
              <a:rPr lang="ko-KR" altLang="en-US" dirty="0"/>
              <a:t>들이 다수 존재</a:t>
            </a:r>
            <a:endParaRPr lang="en-US" altLang="ko-KR" dirty="0"/>
          </a:p>
          <a:p>
            <a:pPr lvl="1"/>
            <a:r>
              <a:rPr lang="ko-KR" altLang="en-US" dirty="0"/>
              <a:t>동일한 주파수를 사용하는 </a:t>
            </a:r>
            <a:r>
              <a:rPr lang="en-US" altLang="ko-KR" dirty="0"/>
              <a:t>cell</a:t>
            </a:r>
            <a:r>
              <a:rPr lang="ko-KR" altLang="en-US" dirty="0"/>
              <a:t>들은 </a:t>
            </a:r>
            <a:r>
              <a:rPr lang="ko-KR" altLang="en-US" u="sng" dirty="0">
                <a:solidFill>
                  <a:srgbClr val="C00000"/>
                </a:solidFill>
              </a:rPr>
              <a:t>적어도</a:t>
            </a:r>
            <a:r>
              <a:rPr lang="ko-KR" altLang="en-US" dirty="0">
                <a:solidFill>
                  <a:srgbClr val="C00000"/>
                </a:solidFill>
              </a:rPr>
              <a:t> 재사용 거리 만큼</a:t>
            </a:r>
            <a:r>
              <a:rPr lang="ko-KR" altLang="en-US" dirty="0"/>
              <a:t>은 물리적으로 </a:t>
            </a:r>
            <a:r>
              <a:rPr lang="ko-KR" altLang="en-US" dirty="0">
                <a:solidFill>
                  <a:srgbClr val="C00000"/>
                </a:solidFill>
              </a:rPr>
              <a:t>떨어져야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동일 채널 간 간섭이 서로 간에 문제가 되지 않도록 송출 전력을 조정해야 하지만</a:t>
            </a:r>
            <a:r>
              <a:rPr lang="en-US" altLang="ko-KR" dirty="0"/>
              <a:t>, </a:t>
            </a:r>
            <a:r>
              <a:rPr lang="ko-KR" altLang="en-US" dirty="0"/>
              <a:t>여전히 그러한 </a:t>
            </a:r>
            <a:r>
              <a:rPr lang="en-US" altLang="ko-KR" dirty="0"/>
              <a:t>cell</a:t>
            </a:r>
            <a:r>
              <a:rPr lang="ko-KR" altLang="en-US" dirty="0"/>
              <a:t>들 간에 </a:t>
            </a:r>
            <a:r>
              <a:rPr lang="en-US" altLang="ko-KR" dirty="0"/>
              <a:t>0</a:t>
            </a:r>
            <a:r>
              <a:rPr lang="ko-KR" altLang="en-US" dirty="0"/>
              <a:t>이 아닌 간섭이 어느정도 존재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9AD6AC-60D8-4679-A787-6129E0E29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2A739-F2F5-4E02-87D8-8486B193A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59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4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FDDA8-AB8A-4429-8FE7-76E2D9D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C12B5-F751-49D6-9A4E-CA151432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기지국이 통제하는 영역은 기지국을 중심으로 </a:t>
            </a:r>
            <a:r>
              <a:rPr lang="ko-KR" altLang="en-US" u="sng" dirty="0">
                <a:solidFill>
                  <a:srgbClr val="C00000"/>
                </a:solidFill>
              </a:rPr>
              <a:t>반지름이 </a:t>
            </a:r>
            <a:r>
              <a:rPr lang="en-US" altLang="ko-KR" u="sng" dirty="0">
                <a:solidFill>
                  <a:srgbClr val="C00000"/>
                </a:solidFill>
              </a:rPr>
              <a:t>R</a:t>
            </a:r>
            <a:r>
              <a:rPr lang="ko-KR" altLang="en-US" dirty="0"/>
              <a:t>인 원형으로 나타낼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F6965C-2C64-4078-B837-5E47DF23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FE459A-59DD-4B18-8788-639A8EF25061}"/>
              </a:ext>
            </a:extLst>
          </p:cNvPr>
          <p:cNvSpPr/>
          <p:nvPr/>
        </p:nvSpPr>
        <p:spPr>
          <a:xfrm>
            <a:off x="2641968" y="4038793"/>
            <a:ext cx="1066800" cy="10668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5FC3AF-1015-4838-A14D-FF1D67E2638F}"/>
              </a:ext>
            </a:extLst>
          </p:cNvPr>
          <p:cNvCxnSpPr>
            <a:cxnSpLocks/>
          </p:cNvCxnSpPr>
          <p:nvPr/>
        </p:nvCxnSpPr>
        <p:spPr>
          <a:xfrm>
            <a:off x="2641968" y="5276264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0D33C0-F0EC-4365-8C43-4EEB2003C54A}"/>
              </a:ext>
            </a:extLst>
          </p:cNvPr>
          <p:cNvSpPr txBox="1"/>
          <p:nvPr/>
        </p:nvSpPr>
        <p:spPr>
          <a:xfrm>
            <a:off x="2985252" y="5342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3004FCC-0BB2-4253-8559-D5185A3CAC29}"/>
              </a:ext>
            </a:extLst>
          </p:cNvPr>
          <p:cNvSpPr/>
          <p:nvPr/>
        </p:nvSpPr>
        <p:spPr>
          <a:xfrm>
            <a:off x="611980" y="1871771"/>
            <a:ext cx="1323975" cy="132397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50E706-8215-424B-8D18-D16D827A16D7}"/>
              </a:ext>
            </a:extLst>
          </p:cNvPr>
          <p:cNvCxnSpPr>
            <a:stCxn id="11" idx="6"/>
          </p:cNvCxnSpPr>
          <p:nvPr/>
        </p:nvCxnSpPr>
        <p:spPr>
          <a:xfrm flipH="1">
            <a:off x="1273967" y="2533759"/>
            <a:ext cx="66198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2A0F3B-2558-430C-9230-38CEBB2C934F}"/>
              </a:ext>
            </a:extLst>
          </p:cNvPr>
          <p:cNvSpPr txBox="1"/>
          <p:nvPr/>
        </p:nvSpPr>
        <p:spPr>
          <a:xfrm>
            <a:off x="1414845" y="201053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84D2844D-4F50-4B1F-8430-9D3404C4C822}"/>
              </a:ext>
            </a:extLst>
          </p:cNvPr>
          <p:cNvSpPr/>
          <p:nvPr/>
        </p:nvSpPr>
        <p:spPr>
          <a:xfrm>
            <a:off x="626675" y="4038792"/>
            <a:ext cx="1237489" cy="1066801"/>
          </a:xfrm>
          <a:prstGeom prst="hexagon">
            <a:avLst>
              <a:gd name="adj" fmla="val 28571"/>
              <a:gd name="vf" fmla="val 11547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8BD7CD-A819-43AE-8606-B49289D06D0B}"/>
              </a:ext>
            </a:extLst>
          </p:cNvPr>
          <p:cNvSpPr txBox="1"/>
          <p:nvPr/>
        </p:nvSpPr>
        <p:spPr>
          <a:xfrm>
            <a:off x="1369252" y="4177558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8950F54D-DF31-42A3-89D3-AA6D2399AC5B}"/>
              </a:ext>
            </a:extLst>
          </p:cNvPr>
          <p:cNvSpPr/>
          <p:nvPr/>
        </p:nvSpPr>
        <p:spPr>
          <a:xfrm>
            <a:off x="4744994" y="4038793"/>
            <a:ext cx="1237489" cy="1066801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849AB1-EF58-4198-973C-332019031EA0}"/>
              </a:ext>
            </a:extLst>
          </p:cNvPr>
          <p:cNvCxnSpPr>
            <a:cxnSpLocks/>
          </p:cNvCxnSpPr>
          <p:nvPr/>
        </p:nvCxnSpPr>
        <p:spPr>
          <a:xfrm>
            <a:off x="4744993" y="5262536"/>
            <a:ext cx="123748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CA3C36-C425-459B-A5F1-F089465D17C8}"/>
              </a:ext>
            </a:extLst>
          </p:cNvPr>
          <p:cNvSpPr txBox="1"/>
          <p:nvPr/>
        </p:nvSpPr>
        <p:spPr>
          <a:xfrm>
            <a:off x="5173622" y="5342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7B8DF0E-A95B-4846-9880-F7F7C733D705}"/>
              </a:ext>
            </a:extLst>
          </p:cNvPr>
          <p:cNvCxnSpPr>
            <a:cxnSpLocks/>
            <a:endCxn id="21" idx="5"/>
          </p:cNvCxnSpPr>
          <p:nvPr/>
        </p:nvCxnSpPr>
        <p:spPr>
          <a:xfrm flipV="1">
            <a:off x="1245419" y="4038792"/>
            <a:ext cx="313949" cy="53340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49E8E0E-26E8-472C-88D4-9F62551A25F8}"/>
              </a:ext>
            </a:extLst>
          </p:cNvPr>
          <p:cNvCxnSpPr>
            <a:cxnSpLocks/>
          </p:cNvCxnSpPr>
          <p:nvPr/>
        </p:nvCxnSpPr>
        <p:spPr>
          <a:xfrm>
            <a:off x="931471" y="5276264"/>
            <a:ext cx="6278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EE878B-5BBD-40FF-B004-C1A3533AF478}"/>
              </a:ext>
            </a:extLst>
          </p:cNvPr>
          <p:cNvSpPr txBox="1"/>
          <p:nvPr/>
        </p:nvSpPr>
        <p:spPr>
          <a:xfrm>
            <a:off x="1049398" y="53422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8DDDE-CB8C-40AD-8F5D-9D50545BF93E}"/>
              </a:ext>
            </a:extLst>
          </p:cNvPr>
          <p:cNvSpPr txBox="1"/>
          <p:nvPr/>
        </p:nvSpPr>
        <p:spPr>
          <a:xfrm>
            <a:off x="2289388" y="234909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이상적인 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1B6697-684B-40AA-BD9F-9500C7B4D681}"/>
              </a:ext>
            </a:extLst>
          </p:cNvPr>
          <p:cNvSpPr txBox="1"/>
          <p:nvPr/>
        </p:nvSpPr>
        <p:spPr>
          <a:xfrm>
            <a:off x="6504008" y="45161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서로 다른 셀 모형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2EC2-664F-4B09-B8FA-E1C054C63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42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802C6-2396-4369-84C5-D43D6CC8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5.7 </a:t>
            </a:r>
            <a:r>
              <a:rPr lang="ko-KR" altLang="en-US" b="1" dirty="0"/>
              <a:t>동일 채널 간섭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5F5C6-E114-4B3E-96BE-1A0EB67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 채널을 사용하는 </a:t>
            </a:r>
            <a:r>
              <a:rPr lang="en-US" altLang="ko-KR" dirty="0"/>
              <a:t>cell</a:t>
            </a:r>
            <a:r>
              <a:rPr lang="ko-KR" altLang="en-US" dirty="0"/>
              <a:t>들과 전송 신호에 대한 순방향 채널 간섭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8286F1-D0F4-4A8A-80ED-BF36DBD130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18C9D3F-E978-4E68-A80B-86956073DFE1}"/>
              </a:ext>
            </a:extLst>
          </p:cNvPr>
          <p:cNvGrpSpPr/>
          <p:nvPr/>
        </p:nvGrpSpPr>
        <p:grpSpPr>
          <a:xfrm>
            <a:off x="600892" y="1387316"/>
            <a:ext cx="7773361" cy="4465671"/>
            <a:chOff x="600892" y="1387316"/>
            <a:chExt cx="7773361" cy="4465671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8DFEBBB-23AC-4C92-B887-C906F3F19518}"/>
                </a:ext>
              </a:extLst>
            </p:cNvPr>
            <p:cNvSpPr/>
            <p:nvPr/>
          </p:nvSpPr>
          <p:spPr>
            <a:xfrm>
              <a:off x="600892" y="1387316"/>
              <a:ext cx="7773361" cy="44656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341545E-2DDE-43F8-9F5F-D4B25815BC2E}"/>
                </a:ext>
              </a:extLst>
            </p:cNvPr>
            <p:cNvSpPr/>
            <p:nvPr/>
          </p:nvSpPr>
          <p:spPr>
            <a:xfrm>
              <a:off x="3178803" y="2429517"/>
              <a:ext cx="2608828" cy="26088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6E11C45C-25C4-43CF-840F-E141EF2CBDCB}"/>
                </a:ext>
              </a:extLst>
            </p:cNvPr>
            <p:cNvSpPr/>
            <p:nvPr/>
          </p:nvSpPr>
          <p:spPr>
            <a:xfrm>
              <a:off x="4170742" y="3462213"/>
              <a:ext cx="624951" cy="543436"/>
            </a:xfrm>
            <a:prstGeom prst="hexag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>
              <a:extLst>
                <a:ext uri="{FF2B5EF4-FFF2-40B4-BE49-F238E27FC236}">
                  <a16:creationId xmlns:a16="http://schemas.microsoft.com/office/drawing/2014/main" id="{B5F53716-FFA9-425B-8CB1-3D96B925673F}"/>
                </a:ext>
              </a:extLst>
            </p:cNvPr>
            <p:cNvSpPr/>
            <p:nvPr/>
          </p:nvSpPr>
          <p:spPr>
            <a:xfrm>
              <a:off x="5283830" y="4187514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6A9AE8BE-B4AA-4C3D-899D-AB97BF5BF340}"/>
                </a:ext>
              </a:extLst>
            </p:cNvPr>
            <p:cNvSpPr/>
            <p:nvPr/>
          </p:nvSpPr>
          <p:spPr>
            <a:xfrm>
              <a:off x="3150229" y="4187514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C8346422-CD64-4C8C-8D0C-DFB93BF08860}"/>
                </a:ext>
              </a:extLst>
            </p:cNvPr>
            <p:cNvSpPr/>
            <p:nvPr/>
          </p:nvSpPr>
          <p:spPr>
            <a:xfrm>
              <a:off x="4217030" y="4806128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F08872A2-2732-4CAF-9BFC-C3B6880B7F4B}"/>
                </a:ext>
              </a:extLst>
            </p:cNvPr>
            <p:cNvSpPr/>
            <p:nvPr/>
          </p:nvSpPr>
          <p:spPr>
            <a:xfrm>
              <a:off x="4217029" y="2229492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0528E8FA-C438-414F-A342-461AF38610EA}"/>
                </a:ext>
              </a:extLst>
            </p:cNvPr>
            <p:cNvSpPr/>
            <p:nvPr/>
          </p:nvSpPr>
          <p:spPr>
            <a:xfrm>
              <a:off x="5283830" y="2848106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7616519F-0816-4599-BBC3-CCCB5C157F1F}"/>
                </a:ext>
              </a:extLst>
            </p:cNvPr>
            <p:cNvSpPr/>
            <p:nvPr/>
          </p:nvSpPr>
          <p:spPr>
            <a:xfrm>
              <a:off x="3150228" y="2848106"/>
              <a:ext cx="524756" cy="45631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40FFF71-B881-4FD5-A495-038145FD7AD6}"/>
                </a:ext>
              </a:extLst>
            </p:cNvPr>
            <p:cNvSpPr/>
            <p:nvPr/>
          </p:nvSpPr>
          <p:spPr>
            <a:xfrm>
              <a:off x="2526801" y="1786324"/>
              <a:ext cx="3895214" cy="389521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191F12-1B4D-42CA-AC58-227C3128EFEB}"/>
                </a:ext>
              </a:extLst>
            </p:cNvPr>
            <p:cNvSpPr txBox="1"/>
            <p:nvPr/>
          </p:nvSpPr>
          <p:spPr>
            <a:xfrm>
              <a:off x="6414281" y="1797400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</a:t>
              </a:r>
              <a:r>
                <a:rPr lang="en-US" altLang="ko-KR" dirty="0"/>
                <a:t>1</a:t>
              </a:r>
              <a:r>
                <a:rPr lang="ko-KR" altLang="en-US" dirty="0"/>
                <a:t>계층</a:t>
              </a:r>
              <a:endParaRPr lang="en-US" altLang="ko-KR" dirty="0"/>
            </a:p>
            <a:p>
              <a:pPr algn="ctr"/>
              <a:r>
                <a:rPr lang="ko-KR" altLang="en-US" dirty="0"/>
                <a:t>동일 채널 기지국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006D797-C31E-4808-9A02-66C3D96722C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4688071" y="2120566"/>
              <a:ext cx="1726210" cy="2316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0FD447-3F9C-4EEE-A915-397F91E6B043}"/>
                </a:ext>
              </a:extLst>
            </p:cNvPr>
            <p:cNvSpPr txBox="1"/>
            <p:nvPr/>
          </p:nvSpPr>
          <p:spPr>
            <a:xfrm>
              <a:off x="7141341" y="4187514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MS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1AE0BFE-779B-40D4-874B-7B7288CD1A84}"/>
                </a:ext>
              </a:extLst>
            </p:cNvPr>
            <p:cNvCxnSpPr>
              <a:cxnSpLocks/>
              <a:stCxn id="31" idx="1"/>
              <a:endCxn id="50" idx="6"/>
            </p:cNvCxnSpPr>
            <p:nvPr/>
          </p:nvCxnSpPr>
          <p:spPr>
            <a:xfrm flipH="1" flipV="1">
              <a:off x="4698863" y="3462213"/>
              <a:ext cx="2442478" cy="909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2257D7B-8CEA-4D8F-87B1-54ED73E7C456}"/>
                </a:ext>
              </a:extLst>
            </p:cNvPr>
            <p:cNvCxnSpPr>
              <a:cxnSpLocks/>
              <a:endCxn id="50" idx="7"/>
            </p:cNvCxnSpPr>
            <p:nvPr/>
          </p:nvCxnSpPr>
          <p:spPr>
            <a:xfrm flipH="1">
              <a:off x="4688071" y="3066407"/>
              <a:ext cx="867812" cy="369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513C0E7-6911-4659-BCDE-4FB918EA8B38}"/>
                </a:ext>
              </a:extLst>
            </p:cNvPr>
            <p:cNvCxnSpPr>
              <a:cxnSpLocks/>
              <a:endCxn id="50" idx="5"/>
            </p:cNvCxnSpPr>
            <p:nvPr/>
          </p:nvCxnSpPr>
          <p:spPr>
            <a:xfrm flipH="1" flipV="1">
              <a:off x="4688071" y="3488268"/>
              <a:ext cx="867812" cy="9029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80548A0-94EF-4BB8-A255-4861685B6D64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 flipV="1">
              <a:off x="4483216" y="3462213"/>
              <a:ext cx="176618" cy="1553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0D34A9-2224-43D4-AE5B-065CEF8A2831}"/>
                </a:ext>
              </a:extLst>
            </p:cNvPr>
            <p:cNvSpPr/>
            <p:nvPr/>
          </p:nvSpPr>
          <p:spPr>
            <a:xfrm>
              <a:off x="4625168" y="3425365"/>
              <a:ext cx="73695" cy="7369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1C55A74-0791-4D33-A732-72C85B13C3F1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3421104" y="3462213"/>
              <a:ext cx="1204064" cy="9534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00BB8FE-435D-478B-BA1E-0A80C634C77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412606" y="3066407"/>
              <a:ext cx="1223354" cy="3697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62E33E0-BC61-435F-89F1-73753FE22FFA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483216" y="2443731"/>
              <a:ext cx="178800" cy="9816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5A1A7B-B2C9-4A34-91A9-DA1CEEC4B41A}"/>
                    </a:ext>
                  </a:extLst>
                </p:cNvPr>
                <p:cNvSpPr txBox="1"/>
                <p:nvPr/>
              </p:nvSpPr>
              <p:spPr>
                <a:xfrm>
                  <a:off x="4923137" y="2948267"/>
                  <a:ext cx="3016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5A1A7B-B2C9-4A34-91A9-DA1CEEC4B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137" y="2948267"/>
                  <a:ext cx="30168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367" r="-8163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6E6296B-93E0-43B8-9F12-A70AE1F01908}"/>
                    </a:ext>
                  </a:extLst>
                </p:cNvPr>
                <p:cNvSpPr txBox="1"/>
                <p:nvPr/>
              </p:nvSpPr>
              <p:spPr>
                <a:xfrm>
                  <a:off x="4238991" y="2789408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6E6296B-93E0-43B8-9F12-A70AE1F01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991" y="2789408"/>
                  <a:ext cx="30700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5882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EC3F85-7BA0-44FF-B7B2-FD802E6FC25A}"/>
                    </a:ext>
                  </a:extLst>
                </p:cNvPr>
                <p:cNvSpPr txBox="1"/>
                <p:nvPr/>
              </p:nvSpPr>
              <p:spPr>
                <a:xfrm>
                  <a:off x="3636830" y="3182198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EC3F85-7BA0-44FF-B7B2-FD802E6FC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830" y="3182198"/>
                  <a:ext cx="3070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6000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E6653CE-9CCA-4430-AE96-5EC05F355BE8}"/>
                    </a:ext>
                  </a:extLst>
                </p:cNvPr>
                <p:cNvSpPr txBox="1"/>
                <p:nvPr/>
              </p:nvSpPr>
              <p:spPr>
                <a:xfrm>
                  <a:off x="3543055" y="3847442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E6653CE-9CCA-4430-AE96-5EC05F355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055" y="3847442"/>
                  <a:ext cx="30700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62C81BF-BAB8-4C4D-A5AF-C23ADD3F8505}"/>
                    </a:ext>
                  </a:extLst>
                </p:cNvPr>
                <p:cNvSpPr txBox="1"/>
                <p:nvPr/>
              </p:nvSpPr>
              <p:spPr>
                <a:xfrm>
                  <a:off x="4551047" y="4377602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62C81BF-BAB8-4C4D-A5AF-C23ADD3F8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047" y="4377602"/>
                  <a:ext cx="3070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8000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DC9C758-7039-4806-8050-067EB6FE1C71}"/>
                    </a:ext>
                  </a:extLst>
                </p:cNvPr>
                <p:cNvSpPr txBox="1"/>
                <p:nvPr/>
              </p:nvSpPr>
              <p:spPr>
                <a:xfrm>
                  <a:off x="4917439" y="3959393"/>
                  <a:ext cx="3070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DC9C758-7039-4806-8050-067EB6FE1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439" y="3959393"/>
                  <a:ext cx="30700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 b="-1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966272F-AD42-4A31-8B03-D052CFFD8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6830" y="3733931"/>
              <a:ext cx="846387" cy="10080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E25D964-58DB-4E61-A960-69EBA2FD962C}"/>
                    </a:ext>
                  </a:extLst>
                </p:cNvPr>
                <p:cNvSpPr txBox="1"/>
                <p:nvPr/>
              </p:nvSpPr>
              <p:spPr>
                <a:xfrm>
                  <a:off x="3869787" y="4338909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E25D964-58DB-4E61-A960-69EBA2FD9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787" y="4338909"/>
                  <a:ext cx="21993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9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A8B91D2-9314-4BE7-9089-CF321A56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5875" y="3733931"/>
              <a:ext cx="867342" cy="17573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96ECC50-B349-4F2F-9F57-8775206AF6FD}"/>
                    </a:ext>
                  </a:extLst>
                </p:cNvPr>
                <p:cNvSpPr txBox="1"/>
                <p:nvPr/>
              </p:nvSpPr>
              <p:spPr>
                <a:xfrm>
                  <a:off x="3848495" y="5137024"/>
                  <a:ext cx="348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696ECC50-B349-4F2F-9F57-8775206AF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495" y="5137024"/>
                  <a:ext cx="3481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035" r="-1578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5E366A18-CFFB-41D6-9911-3F1BEC67212C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V="1">
              <a:off x="5555881" y="4187514"/>
              <a:ext cx="138628" cy="20373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439A9A-D48F-4AE3-9D2E-12A1111678B4}"/>
                    </a:ext>
                  </a:extLst>
                </p:cNvPr>
                <p:cNvSpPr txBox="1"/>
                <p:nvPr/>
              </p:nvSpPr>
              <p:spPr>
                <a:xfrm>
                  <a:off x="6388786" y="4667628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439A9A-D48F-4AE3-9D2E-12A1111678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786" y="4667628"/>
                  <a:ext cx="20710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DC3FC91A-CF6C-439A-85D1-BB6F9DB0D3C4}"/>
                </a:ext>
              </a:extLst>
            </p:cNvPr>
            <p:cNvCxnSpPr>
              <a:stCxn id="95" idx="1"/>
            </p:cNvCxnSpPr>
            <p:nvPr/>
          </p:nvCxnSpPr>
          <p:spPr>
            <a:xfrm rot="10800000">
              <a:off x="5625196" y="4319024"/>
              <a:ext cx="763591" cy="487104"/>
            </a:xfrm>
            <a:prstGeom prst="curvedConnector3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86E0844-CDED-4D0F-AED7-0F559CAABDD8}"/>
                </a:ext>
              </a:extLst>
            </p:cNvPr>
            <p:cNvSpPr txBox="1"/>
            <p:nvPr/>
          </p:nvSpPr>
          <p:spPr>
            <a:xfrm>
              <a:off x="688481" y="5120550"/>
              <a:ext cx="1906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제</a:t>
              </a:r>
              <a:r>
                <a:rPr lang="en-US" altLang="ko-KR" dirty="0"/>
                <a:t>2</a:t>
              </a:r>
              <a:r>
                <a:rPr lang="ko-KR" altLang="en-US" dirty="0"/>
                <a:t>계층</a:t>
              </a:r>
              <a:endParaRPr lang="en-US" altLang="ko-KR" dirty="0"/>
            </a:p>
            <a:p>
              <a:pPr algn="ctr"/>
              <a:r>
                <a:rPr lang="ko-KR" altLang="en-US" dirty="0"/>
                <a:t>동일 채널 기지국</a:t>
              </a: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3331B99-B124-483D-9AB9-6589AEA5C32F}"/>
                </a:ext>
              </a:extLst>
            </p:cNvPr>
            <p:cNvCxnSpPr>
              <a:cxnSpLocks/>
              <a:stCxn id="98" idx="0"/>
              <a:endCxn id="22" idx="2"/>
            </p:cNvCxnSpPr>
            <p:nvPr/>
          </p:nvCxnSpPr>
          <p:spPr>
            <a:xfrm flipV="1">
              <a:off x="1641627" y="3733931"/>
              <a:ext cx="885174" cy="138661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92C346-C1C3-4CEA-86A0-B3A30EB63982}"/>
                </a:ext>
              </a:extLst>
            </p:cNvPr>
            <p:cNvSpPr txBox="1"/>
            <p:nvPr/>
          </p:nvSpPr>
          <p:spPr>
            <a:xfrm>
              <a:off x="682497" y="2767170"/>
              <a:ext cx="1391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서비스 중인</a:t>
              </a:r>
              <a:endParaRPr lang="en-US" altLang="ko-KR" dirty="0"/>
            </a:p>
            <a:p>
              <a:pPr algn="ctr"/>
              <a:r>
                <a:rPr lang="ko-KR" altLang="en-US" dirty="0"/>
                <a:t>기지국</a:t>
              </a: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F89DFD3E-61C9-4191-AACA-E07CA7349AC0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2074225" y="3090336"/>
              <a:ext cx="2326947" cy="6509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3FD37-5F43-4EF8-BB41-00EAFD5B5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60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34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2DF9F-FB7B-49D3-A6B8-1B97533B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동일 채널 간섭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4C382-1AF5-4B07-8ECC-654A9799E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동일 채널 </a:t>
                </a:r>
                <a:r>
                  <a:rPr lang="ko-KR" altLang="en-US" dirty="0" err="1"/>
                  <a:t>간섭비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(CCIR, Co-Channel Interference Ratio)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섭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오는 동일 채널 간섭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은 동일 채널 간섭을 주는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들의 최대 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크기가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인 클러스터에서는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ko-KR" altLang="en-US" dirty="0"/>
                  <a:t>이며</a:t>
                </a:r>
                <a:r>
                  <a:rPr lang="en-US" altLang="ko-KR" dirty="0"/>
                  <a:t>, CCIR</a:t>
                </a:r>
                <a:r>
                  <a:rPr lang="ko-KR" altLang="en-US" dirty="0"/>
                  <a:t>은 다음과 같음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04C382-1AF5-4B07-8ECC-654A9799E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D7672-DB07-4547-BCAF-3BED1EB94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E0CE67-1176-4556-BC26-9CD683D21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175843"/>
            <a:ext cx="2705100" cy="155362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FF796-313B-4B4C-935E-B925AFEC4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61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443F7-3458-4EAF-804A-EB4E9436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5.7 </a:t>
            </a:r>
            <a:r>
              <a:rPr lang="ko-KR" altLang="en-US" dirty="0"/>
              <a:t>동일 채널 간섭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4717CA-8E8B-4D75-98FF-7F598CB49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동일 채널 </a:t>
                </a:r>
                <a:r>
                  <a:rPr lang="ko-KR" altLang="en-US" dirty="0" err="1"/>
                  <a:t>간섭비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(CCIR, Co-Channel Interference Ratio)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반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송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섭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이 식에서는 </a:t>
                </a:r>
                <a:r>
                  <a:rPr lang="en-US" altLang="ko-KR" dirty="0"/>
                  <a:t>Radio propagation </a:t>
                </a:r>
                <a:r>
                  <a:rPr lang="ko-KR" altLang="en-US" dirty="0"/>
                  <a:t>경로 손실의 기울기를 의미하며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통상 </a:t>
                </a:r>
                <a:r>
                  <a:rPr lang="en-US" altLang="ko-KR" dirty="0"/>
                  <a:t>2~5 </a:t>
                </a:r>
                <a:r>
                  <a:rPr lang="ko-KR" altLang="en-US" dirty="0"/>
                  <a:t>사이의 값을 가짐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거리 분포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dirty="0"/>
                  <a:t>로 근사할 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순방향 채널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하향 채널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CCIR</a:t>
                </a:r>
                <a:r>
                  <a:rPr lang="ko-KR" altLang="en-US" dirty="0"/>
                  <a:t>이 가장 커지면서 다음과 같이 주어 짐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4717CA-8E8B-4D75-98FF-7F598CB49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2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76981E-F5A9-4E64-8424-CE34D5A9B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70A66-0DFB-456E-9851-DF22FE90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175843"/>
            <a:ext cx="2705100" cy="155362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E1569-9EF7-4CC5-A199-C212C974F3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62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8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006E-E748-4FBF-AAD0-1BAAF3EE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D60F8-B35E-4ACE-AE9E-12124C50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Cell: BS</a:t>
            </a:r>
            <a:r>
              <a:rPr lang="ko-KR" altLang="en-US" dirty="0"/>
              <a:t>가 </a:t>
            </a:r>
            <a:r>
              <a:rPr lang="en-US" altLang="ko-KR" dirty="0"/>
              <a:t>MS</a:t>
            </a:r>
            <a:r>
              <a:rPr lang="ko-KR" altLang="en-US" dirty="0"/>
              <a:t>들을 수용할 수 있는 영역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신호는 일반적으로 원형을 띄며 퍼져 나가기 때문에 </a:t>
            </a:r>
            <a:r>
              <a:rPr lang="en-US" altLang="ko-KR" dirty="0"/>
              <a:t>cell</a:t>
            </a:r>
            <a:r>
              <a:rPr lang="ko-KR" altLang="en-US" dirty="0"/>
              <a:t>의 모습 또한 원형으로 볼 수 있음</a:t>
            </a:r>
            <a:endParaRPr lang="en-US" altLang="ko-KR" dirty="0"/>
          </a:p>
          <a:p>
            <a:pPr lvl="1"/>
            <a:r>
              <a:rPr lang="ko-KR" altLang="en-US" dirty="0"/>
              <a:t>하지만 실제 환경에서는 원형을 띄기는 쉽지 않음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cell</a:t>
            </a:r>
            <a:r>
              <a:rPr lang="ko-KR" altLang="en-US" dirty="0"/>
              <a:t>은 여러가지 모양이 있지만 육각형이 가장 원에 근접하므로 연구를 진행함에 있어 가장 많이 사용 됨</a:t>
            </a:r>
            <a:endParaRPr lang="en-US" altLang="ko-KR" dirty="0"/>
          </a:p>
          <a:p>
            <a:r>
              <a:rPr lang="en-US" altLang="ko-KR" dirty="0"/>
              <a:t>Cell</a:t>
            </a:r>
            <a:r>
              <a:rPr lang="ko-KR" altLang="en-US" dirty="0"/>
              <a:t>의 중심으로 갈 수록 신호의 세기는 강해 짐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BS</a:t>
            </a:r>
            <a:r>
              <a:rPr lang="ko-KR" altLang="en-US" dirty="0"/>
              <a:t>에서 다음 </a:t>
            </a:r>
            <a:r>
              <a:rPr lang="en-US" altLang="ko-KR" dirty="0"/>
              <a:t>BS</a:t>
            </a:r>
            <a:r>
              <a:rPr lang="ko-KR" altLang="en-US" dirty="0"/>
              <a:t>로 넘어가는 것을 </a:t>
            </a:r>
            <a:r>
              <a:rPr lang="en-US" altLang="ko-KR" b="1" dirty="0"/>
              <a:t>Handoff(or</a:t>
            </a:r>
            <a:r>
              <a:rPr lang="ko-KR" altLang="en-US" b="1" dirty="0"/>
              <a:t> </a:t>
            </a:r>
            <a:r>
              <a:rPr lang="en-US" altLang="ko-KR" b="1" dirty="0"/>
              <a:t>Handover)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1"/>
            <a:r>
              <a:rPr lang="en-US" altLang="ko-KR" dirty="0"/>
              <a:t>BS</a:t>
            </a:r>
            <a:r>
              <a:rPr lang="ko-KR" altLang="en-US" dirty="0"/>
              <a:t>를 인식하기 위해서는 최소한의 수신 전력을 가져야 함</a:t>
            </a:r>
            <a:endParaRPr lang="en-US" altLang="ko-KR" dirty="0"/>
          </a:p>
          <a:p>
            <a:pPr lvl="1"/>
            <a:r>
              <a:rPr lang="ko-KR" altLang="en-US" dirty="0"/>
              <a:t>잦은 </a:t>
            </a:r>
            <a:r>
              <a:rPr lang="en-US" altLang="ko-KR" dirty="0"/>
              <a:t>handoff</a:t>
            </a:r>
            <a:r>
              <a:rPr lang="ko-KR" altLang="en-US" dirty="0"/>
              <a:t>를 방지하기 위하여 특정 임계치를 제한 </a:t>
            </a:r>
            <a:r>
              <a:rPr lang="en-US" altLang="ko-KR" dirty="0"/>
              <a:t>(</a:t>
            </a:r>
            <a:r>
              <a:rPr lang="ko-KR" altLang="en-US" dirty="0"/>
              <a:t>이 임계치는 최소한의 수신 전력보다 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</a:rPr>
              <a:t>경계를 넘어가는 </a:t>
            </a:r>
            <a:r>
              <a:rPr lang="en-US" altLang="ko-KR" b="1" dirty="0">
                <a:solidFill>
                  <a:srgbClr val="C00000"/>
                </a:solidFill>
              </a:rPr>
              <a:t>MS</a:t>
            </a:r>
            <a:r>
              <a:rPr lang="ko-KR" altLang="en-US" b="1" dirty="0">
                <a:solidFill>
                  <a:srgbClr val="C00000"/>
                </a:solidFill>
              </a:rPr>
              <a:t>의 수는 </a:t>
            </a:r>
            <a:r>
              <a:rPr lang="en-US" altLang="ko-KR" b="1" dirty="0">
                <a:solidFill>
                  <a:srgbClr val="C00000"/>
                </a:solidFill>
              </a:rPr>
              <a:t>cell</a:t>
            </a:r>
            <a:r>
              <a:rPr lang="ko-KR" altLang="en-US" b="1" dirty="0">
                <a:solidFill>
                  <a:srgbClr val="C00000"/>
                </a:solidFill>
              </a:rPr>
              <a:t>의 다른 쪽 측면 값에 반비례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CEB183-A7E7-44E3-9F77-DD5AA30F4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A9C512-65C6-4E68-B10B-31731DBDD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63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91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4DB62-AB1E-40BF-97E8-F4C75EF5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3A070-537E-4F5A-B2DD-F2D54FB4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주파수 재사용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cell</a:t>
            </a:r>
            <a:r>
              <a:rPr lang="ko-KR" altLang="en-US" dirty="0"/>
              <a:t>내에서 사용되는 주파수 대역을 다른 </a:t>
            </a:r>
            <a:r>
              <a:rPr lang="en-US" altLang="ko-KR" dirty="0"/>
              <a:t>cell</a:t>
            </a:r>
            <a:r>
              <a:rPr lang="ko-KR" altLang="en-US" dirty="0"/>
              <a:t>내에서도 사용할 수 있도록 하기위한 개념</a:t>
            </a:r>
            <a:endParaRPr lang="en-US" altLang="ko-KR" dirty="0"/>
          </a:p>
          <a:p>
            <a:pPr lvl="1"/>
            <a:r>
              <a:rPr lang="en-US" altLang="ko-KR" dirty="0"/>
              <a:t>Cell </a:t>
            </a:r>
            <a:r>
              <a:rPr lang="ko-KR" altLang="en-US" dirty="0"/>
              <a:t>내에서 영역을 지정하여 주파수를 각각 할당한 뒤에 다른 </a:t>
            </a:r>
            <a:r>
              <a:rPr lang="en-US" altLang="ko-KR" dirty="0"/>
              <a:t>cell</a:t>
            </a:r>
            <a:r>
              <a:rPr lang="ko-KR" altLang="en-US" dirty="0"/>
              <a:t>에서도 주파수 재사용 거리 </a:t>
            </a:r>
            <a:r>
              <a:rPr lang="en-US" altLang="ko-KR" dirty="0"/>
              <a:t>D</a:t>
            </a:r>
            <a:r>
              <a:rPr lang="ko-KR" altLang="en-US" dirty="0"/>
              <a:t>에 따라 동일한 주파수를 사용할 수 있음</a:t>
            </a:r>
            <a:endParaRPr lang="en-US" altLang="ko-KR" dirty="0"/>
          </a:p>
          <a:p>
            <a:r>
              <a:rPr lang="ko-KR" altLang="en-US" dirty="0"/>
              <a:t>클러스터</a:t>
            </a:r>
            <a:endParaRPr lang="en-US" altLang="ko-KR" dirty="0"/>
          </a:p>
          <a:p>
            <a:pPr lvl="1"/>
            <a:r>
              <a:rPr lang="ko-KR" altLang="en-US" dirty="0"/>
              <a:t>주파수를 재사용하기 위한 거리를 일정하게 유지하여 </a:t>
            </a:r>
            <a:r>
              <a:rPr lang="en-US" altLang="ko-KR" dirty="0"/>
              <a:t>cell</a:t>
            </a:r>
            <a:r>
              <a:rPr lang="ko-KR" altLang="en-US" dirty="0"/>
              <a:t>내에서 군집화 한 영역</a:t>
            </a:r>
            <a:endParaRPr lang="en-US" altLang="ko-KR" dirty="0"/>
          </a:p>
          <a:p>
            <a:pPr lvl="1"/>
            <a:r>
              <a:rPr lang="en-US" altLang="ko-KR" dirty="0"/>
              <a:t>[5.4]</a:t>
            </a:r>
            <a:r>
              <a:rPr lang="ko-KR" altLang="en-US" dirty="0"/>
              <a:t>에 의해 </a:t>
            </a:r>
            <a:r>
              <a:rPr lang="en-US" altLang="ko-KR" dirty="0"/>
              <a:t>j = 1</a:t>
            </a:r>
            <a:r>
              <a:rPr lang="ko-KR" altLang="en-US" dirty="0"/>
              <a:t>인 경우에 쉽게 구할 수 있음</a:t>
            </a:r>
            <a:endParaRPr lang="en-US" altLang="ko-KR" dirty="0"/>
          </a:p>
          <a:p>
            <a:r>
              <a:rPr lang="ko-KR" altLang="en-US" dirty="0"/>
              <a:t>동일 간섭 채널</a:t>
            </a:r>
            <a:endParaRPr lang="en-US" altLang="ko-KR" dirty="0"/>
          </a:p>
          <a:p>
            <a:pPr lvl="1"/>
            <a:r>
              <a:rPr lang="ko-KR" altLang="en-US" dirty="0"/>
              <a:t>주파수를 재사용하는 것에 대한 문제가 발생</a:t>
            </a:r>
            <a:endParaRPr lang="en-US" altLang="ko-KR" dirty="0"/>
          </a:p>
          <a:p>
            <a:pPr lvl="1"/>
            <a:r>
              <a:rPr lang="ko-KR" altLang="en-US" dirty="0"/>
              <a:t>특정 주파수 대역을 사용하는 </a:t>
            </a:r>
            <a:r>
              <a:rPr lang="en-US" altLang="ko-KR" dirty="0"/>
              <a:t>MS</a:t>
            </a:r>
            <a:r>
              <a:rPr lang="ko-KR" altLang="en-US" dirty="0"/>
              <a:t>가 여러 </a:t>
            </a:r>
            <a:r>
              <a:rPr lang="en-US" altLang="ko-KR" dirty="0"/>
              <a:t>BS</a:t>
            </a:r>
            <a:r>
              <a:rPr lang="ko-KR" altLang="en-US" dirty="0"/>
              <a:t>에 걸쳐 있는 경우</a:t>
            </a:r>
            <a:endParaRPr lang="en-US" altLang="ko-KR" dirty="0"/>
          </a:p>
          <a:p>
            <a:pPr lvl="1"/>
            <a:r>
              <a:rPr lang="en-US" altLang="ko-KR" dirty="0"/>
              <a:t>CCIR</a:t>
            </a:r>
            <a:r>
              <a:rPr lang="ko-KR" altLang="en-US" dirty="0"/>
              <a:t>에 의해 간섭의 정도를 구할 수 있음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829E6-F196-4596-BA15-735AD9621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C083D-BF17-4D56-93BD-6E7B3F430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64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31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D4C89-4AB4-4AFA-9AE4-4BF60F6D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DA5A0B-2188-436D-82B8-2742CEA9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[5.1] A.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Bhattarcharya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S. Das, “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LeZi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-Update: An Information Theoretic Approach to Track Mobile Users in PCS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Netwkrs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,” ACM/Kluwer Journal on Wireless Networks, Vol. 8, No. 2-3, pp. 121-135, May 2002</a:t>
            </a:r>
          </a:p>
          <a:p>
            <a:pPr marL="0" indent="0" algn="just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[5.2] J. Y. Kwan and D. K. Sung, “Soft Hand Off Modeling in CDMA Cellular Systems,” Proceedings of the IEEE Conference on Vehicular Technology (VTC’97), pp. 1548-1551, May 1997</a:t>
            </a:r>
          </a:p>
          <a:p>
            <a:pPr marL="0" indent="0" algn="just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[5.3] P. V.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Orlik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 S. S. Rappaport, “On the Handoff Arrival Process in Cellular Communications,” Wireless Networks, Vol. 7, No. 2, pp. 147-157, March/April 2021.</a:t>
            </a:r>
          </a:p>
          <a:p>
            <a:pPr marL="0" indent="0" algn="just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[5.4] V. H. MacDonald, “Advanced Mobile Phone Service – The Cellular Concept.” Bell system Technical Journal, Vol. 58, No. 1, pp. 15-41, Jan. 1979.</a:t>
            </a:r>
          </a:p>
          <a:p>
            <a:pPr marL="0" indent="0" algn="just" latinLnBrk="1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[5.5] O. W. Ata,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H.Seki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and A. </a:t>
            </a: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Paulraj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“Capacity Enhancement in Quad-Sector Cell Architecture with Interleaved Channel and Polarization Assignments,” IEEE International Conference on Communications (ICC), Helsinki, Finland, pp. 2317-2321, June 2001.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121B7-7107-4B51-A60F-C4E43E21D2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3B8E5-8224-48A0-A5AD-398108C101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65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79AB-5E44-4076-85CC-002BCD60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ACCB3-3C70-49EA-B502-56BDE1BDD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0DFEF5-DD02-4A1C-A9F1-D848320C30A3}"/>
              </a:ext>
            </a:extLst>
          </p:cNvPr>
          <p:cNvSpPr/>
          <p:nvPr/>
        </p:nvSpPr>
        <p:spPr>
          <a:xfrm>
            <a:off x="370985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6EB04B-6EB4-43E2-985F-08D5BDC06F27}"/>
              </a:ext>
            </a:extLst>
          </p:cNvPr>
          <p:cNvSpPr/>
          <p:nvPr/>
        </p:nvSpPr>
        <p:spPr>
          <a:xfrm>
            <a:off x="2052094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AF514B-EF7E-4C39-831D-A38272C89DF0}"/>
              </a:ext>
            </a:extLst>
          </p:cNvPr>
          <p:cNvSpPr/>
          <p:nvPr/>
        </p:nvSpPr>
        <p:spPr>
          <a:xfrm>
            <a:off x="288097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1407BB-8545-4F69-A0F0-960880910EFE}"/>
              </a:ext>
            </a:extLst>
          </p:cNvPr>
          <p:cNvSpPr/>
          <p:nvPr/>
        </p:nvSpPr>
        <p:spPr>
          <a:xfrm>
            <a:off x="288097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8D10AD-12F4-4BEB-BBBF-CB21B9917F2A}"/>
              </a:ext>
            </a:extLst>
          </p:cNvPr>
          <p:cNvSpPr/>
          <p:nvPr/>
        </p:nvSpPr>
        <p:spPr>
          <a:xfrm>
            <a:off x="535890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D9955A-B153-45A0-90DA-8EE10AA92EBA}"/>
              </a:ext>
            </a:extLst>
          </p:cNvPr>
          <p:cNvSpPr/>
          <p:nvPr/>
        </p:nvSpPr>
        <p:spPr>
          <a:xfrm>
            <a:off x="453002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F141A0-1401-448C-AF71-D168A157B6FF}"/>
              </a:ext>
            </a:extLst>
          </p:cNvPr>
          <p:cNvSpPr/>
          <p:nvPr/>
        </p:nvSpPr>
        <p:spPr>
          <a:xfrm>
            <a:off x="453002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4BB11F-EBF9-4A16-AA01-4534167109C7}"/>
              </a:ext>
            </a:extLst>
          </p:cNvPr>
          <p:cNvSpPr/>
          <p:nvPr/>
        </p:nvSpPr>
        <p:spPr>
          <a:xfrm>
            <a:off x="378705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526902-E3F8-4A90-860F-05D3B9B543E1}"/>
              </a:ext>
            </a:extLst>
          </p:cNvPr>
          <p:cNvSpPr/>
          <p:nvPr/>
        </p:nvSpPr>
        <p:spPr>
          <a:xfrm>
            <a:off x="543610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0F394-3A26-47A9-87F4-EE1DAFCB9E39}"/>
              </a:ext>
            </a:extLst>
          </p:cNvPr>
          <p:cNvSpPr/>
          <p:nvPr/>
        </p:nvSpPr>
        <p:spPr>
          <a:xfrm>
            <a:off x="378705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208AF3-30F3-4E44-BED1-8BEFD0028F46}"/>
              </a:ext>
            </a:extLst>
          </p:cNvPr>
          <p:cNvSpPr/>
          <p:nvPr/>
        </p:nvSpPr>
        <p:spPr>
          <a:xfrm>
            <a:off x="543610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9C596A-655B-4B9C-9EED-2A66C546AE61}"/>
              </a:ext>
            </a:extLst>
          </p:cNvPr>
          <p:cNvSpPr/>
          <p:nvPr/>
        </p:nvSpPr>
        <p:spPr>
          <a:xfrm>
            <a:off x="461593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E1723F8-93DB-4C8F-8A1F-95083FD3A142}"/>
              </a:ext>
            </a:extLst>
          </p:cNvPr>
          <p:cNvSpPr/>
          <p:nvPr/>
        </p:nvSpPr>
        <p:spPr>
          <a:xfrm>
            <a:off x="29668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E96D20-BC51-40AF-BD66-9AD2348B855E}"/>
              </a:ext>
            </a:extLst>
          </p:cNvPr>
          <p:cNvSpPr/>
          <p:nvPr/>
        </p:nvSpPr>
        <p:spPr>
          <a:xfrm>
            <a:off x="62649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CC833A-9798-4BE7-B5EB-B268904BB5FD}"/>
              </a:ext>
            </a:extLst>
          </p:cNvPr>
          <p:cNvSpPr txBox="1"/>
          <p:nvPr/>
        </p:nvSpPr>
        <p:spPr>
          <a:xfrm>
            <a:off x="363104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FF4646-0A9B-495D-B1D6-2DAD55009522}"/>
              </a:ext>
            </a:extLst>
          </p:cNvPr>
          <p:cNvSpPr txBox="1"/>
          <p:nvPr/>
        </p:nvSpPr>
        <p:spPr>
          <a:xfrm>
            <a:off x="528009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03EC2F-50CF-421F-902A-A5F01D26D384}"/>
              </a:ext>
            </a:extLst>
          </p:cNvPr>
          <p:cNvSpPr txBox="1"/>
          <p:nvPr/>
        </p:nvSpPr>
        <p:spPr>
          <a:xfrm>
            <a:off x="363104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4FDDB9-E176-4E68-839F-B2468D7740A5}"/>
              </a:ext>
            </a:extLst>
          </p:cNvPr>
          <p:cNvSpPr txBox="1"/>
          <p:nvPr/>
        </p:nvSpPr>
        <p:spPr>
          <a:xfrm>
            <a:off x="528009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C901B-D390-49DD-9653-6713CC8B79EE}"/>
              </a:ext>
            </a:extLst>
          </p:cNvPr>
          <p:cNvSpPr txBox="1"/>
          <p:nvPr/>
        </p:nvSpPr>
        <p:spPr>
          <a:xfrm>
            <a:off x="4460981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E521E1-9D5B-4CD6-A3C9-DB04D38B3B22}"/>
              </a:ext>
            </a:extLst>
          </p:cNvPr>
          <p:cNvSpPr txBox="1"/>
          <p:nvPr/>
        </p:nvSpPr>
        <p:spPr>
          <a:xfrm>
            <a:off x="28162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5C1E0-45CA-4C48-B923-2C9DFCEA9FDD}"/>
              </a:ext>
            </a:extLst>
          </p:cNvPr>
          <p:cNvSpPr txBox="1"/>
          <p:nvPr/>
        </p:nvSpPr>
        <p:spPr>
          <a:xfrm>
            <a:off x="61143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9F9168-98EF-45B3-90DC-A14C6AC1C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7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9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79AB-5E44-4076-85CC-002BCD60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ACCB3-3C70-49EA-B502-56BDE1BDD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0DFEF5-DD02-4A1C-A9F1-D848320C30A3}"/>
              </a:ext>
            </a:extLst>
          </p:cNvPr>
          <p:cNvSpPr/>
          <p:nvPr/>
        </p:nvSpPr>
        <p:spPr>
          <a:xfrm>
            <a:off x="370985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6EB04B-6EB4-43E2-985F-08D5BDC06F27}"/>
              </a:ext>
            </a:extLst>
          </p:cNvPr>
          <p:cNvSpPr/>
          <p:nvPr/>
        </p:nvSpPr>
        <p:spPr>
          <a:xfrm>
            <a:off x="2052094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AF514B-EF7E-4C39-831D-A38272C89DF0}"/>
              </a:ext>
            </a:extLst>
          </p:cNvPr>
          <p:cNvSpPr/>
          <p:nvPr/>
        </p:nvSpPr>
        <p:spPr>
          <a:xfrm>
            <a:off x="288097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1407BB-8545-4F69-A0F0-960880910EFE}"/>
              </a:ext>
            </a:extLst>
          </p:cNvPr>
          <p:cNvSpPr/>
          <p:nvPr/>
        </p:nvSpPr>
        <p:spPr>
          <a:xfrm>
            <a:off x="288097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8D10AD-12F4-4BEB-BBBF-CB21B9917F2A}"/>
              </a:ext>
            </a:extLst>
          </p:cNvPr>
          <p:cNvSpPr/>
          <p:nvPr/>
        </p:nvSpPr>
        <p:spPr>
          <a:xfrm>
            <a:off x="535890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D9955A-B153-45A0-90DA-8EE10AA92EBA}"/>
              </a:ext>
            </a:extLst>
          </p:cNvPr>
          <p:cNvSpPr/>
          <p:nvPr/>
        </p:nvSpPr>
        <p:spPr>
          <a:xfrm>
            <a:off x="453002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F141A0-1401-448C-AF71-D168A157B6FF}"/>
              </a:ext>
            </a:extLst>
          </p:cNvPr>
          <p:cNvSpPr/>
          <p:nvPr/>
        </p:nvSpPr>
        <p:spPr>
          <a:xfrm>
            <a:off x="453002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4BB11F-EBF9-4A16-AA01-4534167109C7}"/>
              </a:ext>
            </a:extLst>
          </p:cNvPr>
          <p:cNvSpPr/>
          <p:nvPr/>
        </p:nvSpPr>
        <p:spPr>
          <a:xfrm>
            <a:off x="378705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526902-E3F8-4A90-860F-05D3B9B543E1}"/>
              </a:ext>
            </a:extLst>
          </p:cNvPr>
          <p:cNvSpPr/>
          <p:nvPr/>
        </p:nvSpPr>
        <p:spPr>
          <a:xfrm>
            <a:off x="543610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0F394-3A26-47A9-87F4-EE1DAFCB9E39}"/>
              </a:ext>
            </a:extLst>
          </p:cNvPr>
          <p:cNvSpPr/>
          <p:nvPr/>
        </p:nvSpPr>
        <p:spPr>
          <a:xfrm>
            <a:off x="378705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208AF3-30F3-4E44-BED1-8BEFD0028F46}"/>
              </a:ext>
            </a:extLst>
          </p:cNvPr>
          <p:cNvSpPr/>
          <p:nvPr/>
        </p:nvSpPr>
        <p:spPr>
          <a:xfrm>
            <a:off x="543610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9C596A-655B-4B9C-9EED-2A66C546AE61}"/>
              </a:ext>
            </a:extLst>
          </p:cNvPr>
          <p:cNvSpPr/>
          <p:nvPr/>
        </p:nvSpPr>
        <p:spPr>
          <a:xfrm>
            <a:off x="461593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E1723F8-93DB-4C8F-8A1F-95083FD3A142}"/>
              </a:ext>
            </a:extLst>
          </p:cNvPr>
          <p:cNvSpPr/>
          <p:nvPr/>
        </p:nvSpPr>
        <p:spPr>
          <a:xfrm>
            <a:off x="29668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E96D20-BC51-40AF-BD66-9AD2348B855E}"/>
              </a:ext>
            </a:extLst>
          </p:cNvPr>
          <p:cNvSpPr/>
          <p:nvPr/>
        </p:nvSpPr>
        <p:spPr>
          <a:xfrm>
            <a:off x="62649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CC833A-9798-4BE7-B5EB-B268904BB5FD}"/>
              </a:ext>
            </a:extLst>
          </p:cNvPr>
          <p:cNvSpPr txBox="1"/>
          <p:nvPr/>
        </p:nvSpPr>
        <p:spPr>
          <a:xfrm>
            <a:off x="363104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FF4646-0A9B-495D-B1D6-2DAD55009522}"/>
              </a:ext>
            </a:extLst>
          </p:cNvPr>
          <p:cNvSpPr txBox="1"/>
          <p:nvPr/>
        </p:nvSpPr>
        <p:spPr>
          <a:xfrm>
            <a:off x="528009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03EC2F-50CF-421F-902A-A5F01D26D384}"/>
              </a:ext>
            </a:extLst>
          </p:cNvPr>
          <p:cNvSpPr txBox="1"/>
          <p:nvPr/>
        </p:nvSpPr>
        <p:spPr>
          <a:xfrm>
            <a:off x="363104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4FDDB9-E176-4E68-839F-B2468D7740A5}"/>
              </a:ext>
            </a:extLst>
          </p:cNvPr>
          <p:cNvSpPr txBox="1"/>
          <p:nvPr/>
        </p:nvSpPr>
        <p:spPr>
          <a:xfrm>
            <a:off x="528009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C901B-D390-49DD-9653-6713CC8B79EE}"/>
              </a:ext>
            </a:extLst>
          </p:cNvPr>
          <p:cNvSpPr txBox="1"/>
          <p:nvPr/>
        </p:nvSpPr>
        <p:spPr>
          <a:xfrm>
            <a:off x="4460981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E521E1-9D5B-4CD6-A3C9-DB04D38B3B22}"/>
              </a:ext>
            </a:extLst>
          </p:cNvPr>
          <p:cNvSpPr txBox="1"/>
          <p:nvPr/>
        </p:nvSpPr>
        <p:spPr>
          <a:xfrm>
            <a:off x="28162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5C1E0-45CA-4C48-B923-2C9DFCEA9FDD}"/>
              </a:ext>
            </a:extLst>
          </p:cNvPr>
          <p:cNvSpPr txBox="1"/>
          <p:nvPr/>
        </p:nvSpPr>
        <p:spPr>
          <a:xfrm>
            <a:off x="61143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ED78CD-8C06-4881-AC85-7CC749FE7F8C}"/>
              </a:ext>
            </a:extLst>
          </p:cNvPr>
          <p:cNvGrpSpPr/>
          <p:nvPr/>
        </p:nvGrpSpPr>
        <p:grpSpPr>
          <a:xfrm>
            <a:off x="3844205" y="2366732"/>
            <a:ext cx="1649050" cy="1926464"/>
            <a:chOff x="3844205" y="2366732"/>
            <a:chExt cx="1649050" cy="19264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C8EB1-6DE8-424C-B944-4B9C125416B6}"/>
                </a:ext>
              </a:extLst>
            </p:cNvPr>
            <p:cNvCxnSpPr>
              <a:stCxn id="8" idx="4"/>
              <a:endCxn id="5" idx="0"/>
            </p:cNvCxnSpPr>
            <p:nvPr/>
          </p:nvCxnSpPr>
          <p:spPr>
            <a:xfrm flipV="1">
              <a:off x="3844205" y="2366732"/>
              <a:ext cx="828879" cy="457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FDF7609-9A0B-4552-A91D-11963B0C3C3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844205" y="2824069"/>
              <a:ext cx="0" cy="10091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5DA30BE-620F-407D-A448-FA318F58A26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 flipV="1">
              <a:off x="3844205" y="3833258"/>
              <a:ext cx="828879" cy="4599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AA0294-EB00-4A35-8B64-BA76CAEE24B9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V="1">
              <a:off x="4673084" y="3833258"/>
              <a:ext cx="820171" cy="4599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92F792-9230-4AB2-A2C5-6908931A3E18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493255" y="2824069"/>
              <a:ext cx="0" cy="10091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29C51C3-E951-405C-BA24-862E27B421F9}"/>
                </a:ext>
              </a:extLst>
            </p:cNvPr>
            <p:cNvCxnSpPr>
              <a:cxnSpLocks/>
              <a:stCxn id="12" idx="4"/>
              <a:endCxn id="5" idx="0"/>
            </p:cNvCxnSpPr>
            <p:nvPr/>
          </p:nvCxnSpPr>
          <p:spPr>
            <a:xfrm flipH="1" flipV="1">
              <a:off x="4673084" y="2366732"/>
              <a:ext cx="820171" cy="457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A8A4DB-6458-4BFC-B1BE-040AE05CB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8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08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679AB-5E44-4076-85CC-002BCD60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셀의 영역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ACCB3-3C70-49EA-B502-56BDE1BDD7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0141" y="6550333"/>
            <a:ext cx="3086100" cy="231299"/>
          </a:xfrm>
        </p:spPr>
        <p:txBody>
          <a:bodyPr/>
          <a:lstStyle/>
          <a:p>
            <a:r>
              <a:rPr kumimoji="1" lang="en-US" altLang="en-US"/>
              <a:t>Myongji University | Jiha Kim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0DFEF5-DD02-4A1C-A9F1-D848320C30A3}"/>
              </a:ext>
            </a:extLst>
          </p:cNvPr>
          <p:cNvSpPr/>
          <p:nvPr/>
        </p:nvSpPr>
        <p:spPr>
          <a:xfrm>
            <a:off x="370985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6EB04B-6EB4-43E2-985F-08D5BDC06F27}"/>
              </a:ext>
            </a:extLst>
          </p:cNvPr>
          <p:cNvSpPr/>
          <p:nvPr/>
        </p:nvSpPr>
        <p:spPr>
          <a:xfrm>
            <a:off x="2052094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AF514B-EF7E-4C39-831D-A38272C89DF0}"/>
              </a:ext>
            </a:extLst>
          </p:cNvPr>
          <p:cNvSpPr/>
          <p:nvPr/>
        </p:nvSpPr>
        <p:spPr>
          <a:xfrm>
            <a:off x="288097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1407BB-8545-4F69-A0F0-960880910EFE}"/>
              </a:ext>
            </a:extLst>
          </p:cNvPr>
          <p:cNvSpPr/>
          <p:nvPr/>
        </p:nvSpPr>
        <p:spPr>
          <a:xfrm>
            <a:off x="288097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8D10AD-12F4-4BEB-BBBF-CB21B9917F2A}"/>
              </a:ext>
            </a:extLst>
          </p:cNvPr>
          <p:cNvSpPr/>
          <p:nvPr/>
        </p:nvSpPr>
        <p:spPr>
          <a:xfrm>
            <a:off x="5358902" y="2366732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D9955A-B153-45A0-90DA-8EE10AA92EBA}"/>
              </a:ext>
            </a:extLst>
          </p:cNvPr>
          <p:cNvSpPr/>
          <p:nvPr/>
        </p:nvSpPr>
        <p:spPr>
          <a:xfrm>
            <a:off x="4530023" y="3833258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F141A0-1401-448C-AF71-D168A157B6FF}"/>
              </a:ext>
            </a:extLst>
          </p:cNvPr>
          <p:cNvSpPr/>
          <p:nvPr/>
        </p:nvSpPr>
        <p:spPr>
          <a:xfrm>
            <a:off x="4530023" y="897605"/>
            <a:ext cx="1926464" cy="1926464"/>
          </a:xfrm>
          <a:prstGeom prst="ellipse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24BB11F-EBF9-4A16-AA01-4534167109C7}"/>
              </a:ext>
            </a:extLst>
          </p:cNvPr>
          <p:cNvSpPr/>
          <p:nvPr/>
        </p:nvSpPr>
        <p:spPr>
          <a:xfrm>
            <a:off x="378705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3526902-E3F8-4A90-860F-05D3B9B543E1}"/>
              </a:ext>
            </a:extLst>
          </p:cNvPr>
          <p:cNvSpPr/>
          <p:nvPr/>
        </p:nvSpPr>
        <p:spPr>
          <a:xfrm>
            <a:off x="5436106" y="1799980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D0F394-3A26-47A9-87F4-EE1DAFCB9E39}"/>
              </a:ext>
            </a:extLst>
          </p:cNvPr>
          <p:cNvSpPr/>
          <p:nvPr/>
        </p:nvSpPr>
        <p:spPr>
          <a:xfrm>
            <a:off x="378705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8208AF3-30F3-4E44-BED1-8BEFD0028F46}"/>
              </a:ext>
            </a:extLst>
          </p:cNvPr>
          <p:cNvSpPr/>
          <p:nvPr/>
        </p:nvSpPr>
        <p:spPr>
          <a:xfrm>
            <a:off x="5436106" y="4741941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9C596A-655B-4B9C-9EED-2A66C546AE61}"/>
              </a:ext>
            </a:extLst>
          </p:cNvPr>
          <p:cNvSpPr/>
          <p:nvPr/>
        </p:nvSpPr>
        <p:spPr>
          <a:xfrm>
            <a:off x="461593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E1723F8-93DB-4C8F-8A1F-95083FD3A142}"/>
              </a:ext>
            </a:extLst>
          </p:cNvPr>
          <p:cNvSpPr/>
          <p:nvPr/>
        </p:nvSpPr>
        <p:spPr>
          <a:xfrm>
            <a:off x="29668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CE96D20-BC51-40AF-BD66-9AD2348B855E}"/>
              </a:ext>
            </a:extLst>
          </p:cNvPr>
          <p:cNvSpPr/>
          <p:nvPr/>
        </p:nvSpPr>
        <p:spPr>
          <a:xfrm>
            <a:off x="6264985" y="3266506"/>
            <a:ext cx="114298" cy="1142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CC833A-9798-4BE7-B5EB-B268904BB5FD}"/>
              </a:ext>
            </a:extLst>
          </p:cNvPr>
          <p:cNvSpPr txBox="1"/>
          <p:nvPr/>
        </p:nvSpPr>
        <p:spPr>
          <a:xfrm>
            <a:off x="363104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FF4646-0A9B-495D-B1D6-2DAD55009522}"/>
              </a:ext>
            </a:extLst>
          </p:cNvPr>
          <p:cNvSpPr txBox="1"/>
          <p:nvPr/>
        </p:nvSpPr>
        <p:spPr>
          <a:xfrm>
            <a:off x="5280094" y="14357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03EC2F-50CF-421F-902A-A5F01D26D384}"/>
              </a:ext>
            </a:extLst>
          </p:cNvPr>
          <p:cNvSpPr txBox="1"/>
          <p:nvPr/>
        </p:nvSpPr>
        <p:spPr>
          <a:xfrm>
            <a:off x="363104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4FDDB9-E176-4E68-839F-B2468D7740A5}"/>
              </a:ext>
            </a:extLst>
          </p:cNvPr>
          <p:cNvSpPr txBox="1"/>
          <p:nvPr/>
        </p:nvSpPr>
        <p:spPr>
          <a:xfrm>
            <a:off x="5280094" y="4376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C901B-D390-49DD-9653-6713CC8B79EE}"/>
              </a:ext>
            </a:extLst>
          </p:cNvPr>
          <p:cNvSpPr txBox="1"/>
          <p:nvPr/>
        </p:nvSpPr>
        <p:spPr>
          <a:xfrm>
            <a:off x="4460981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E521E1-9D5B-4CD6-A3C9-DB04D38B3B22}"/>
              </a:ext>
            </a:extLst>
          </p:cNvPr>
          <p:cNvSpPr txBox="1"/>
          <p:nvPr/>
        </p:nvSpPr>
        <p:spPr>
          <a:xfrm>
            <a:off x="28162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5C1E0-45CA-4C48-B923-2C9DFCEA9FDD}"/>
              </a:ext>
            </a:extLst>
          </p:cNvPr>
          <p:cNvSpPr txBox="1"/>
          <p:nvPr/>
        </p:nvSpPr>
        <p:spPr>
          <a:xfrm>
            <a:off x="6114385" y="2897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BS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ED78CD-8C06-4881-AC85-7CC749FE7F8C}"/>
              </a:ext>
            </a:extLst>
          </p:cNvPr>
          <p:cNvGrpSpPr/>
          <p:nvPr/>
        </p:nvGrpSpPr>
        <p:grpSpPr>
          <a:xfrm>
            <a:off x="3844205" y="2366732"/>
            <a:ext cx="1649050" cy="1926464"/>
            <a:chOff x="3844205" y="2366732"/>
            <a:chExt cx="1649050" cy="1926464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58C8EB1-6DE8-424C-B944-4B9C125416B6}"/>
                </a:ext>
              </a:extLst>
            </p:cNvPr>
            <p:cNvCxnSpPr>
              <a:stCxn id="8" idx="4"/>
              <a:endCxn id="5" idx="0"/>
            </p:cNvCxnSpPr>
            <p:nvPr/>
          </p:nvCxnSpPr>
          <p:spPr>
            <a:xfrm flipV="1">
              <a:off x="3844205" y="2366732"/>
              <a:ext cx="828879" cy="457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FDF7609-9A0B-4552-A91D-11963B0C3C3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844205" y="2824069"/>
              <a:ext cx="0" cy="10091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5DA30BE-620F-407D-A448-FA318F58A26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 flipV="1">
              <a:off x="3844205" y="3833258"/>
              <a:ext cx="828879" cy="4599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AA0294-EB00-4A35-8B64-BA76CAEE24B9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V="1">
              <a:off x="4673084" y="3833258"/>
              <a:ext cx="820171" cy="45993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D92F792-9230-4AB2-A2C5-6908931A3E18}"/>
                </a:ext>
              </a:extLst>
            </p:cNvPr>
            <p:cNvCxnSpPr>
              <a:cxnSpLocks/>
              <a:stCxn id="12" idx="4"/>
              <a:endCxn id="11" idx="0"/>
            </p:cNvCxnSpPr>
            <p:nvPr/>
          </p:nvCxnSpPr>
          <p:spPr>
            <a:xfrm>
              <a:off x="5493255" y="2824069"/>
              <a:ext cx="0" cy="10091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29C51C3-E951-405C-BA24-862E27B421F9}"/>
                </a:ext>
              </a:extLst>
            </p:cNvPr>
            <p:cNvCxnSpPr>
              <a:cxnSpLocks/>
              <a:stCxn id="12" idx="4"/>
              <a:endCxn id="5" idx="0"/>
            </p:cNvCxnSpPr>
            <p:nvPr/>
          </p:nvCxnSpPr>
          <p:spPr>
            <a:xfrm flipH="1" flipV="1">
              <a:off x="4673084" y="2366732"/>
              <a:ext cx="820171" cy="457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3A1551-3CAA-49A6-9305-F6422CC5E959}"/>
              </a:ext>
            </a:extLst>
          </p:cNvPr>
          <p:cNvCxnSpPr>
            <a:cxnSpLocks/>
          </p:cNvCxnSpPr>
          <p:nvPr/>
        </p:nvCxnSpPr>
        <p:spPr>
          <a:xfrm flipV="1">
            <a:off x="4671343" y="2841487"/>
            <a:ext cx="820171" cy="48953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68D171-EF2C-4FA8-935F-F85757FC29D8}"/>
              </a:ext>
            </a:extLst>
          </p:cNvPr>
          <p:cNvSpPr txBox="1"/>
          <p:nvPr/>
        </p:nvSpPr>
        <p:spPr>
          <a:xfrm>
            <a:off x="4831976" y="26529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930242-5B15-4D09-B85A-72FA539518E5}"/>
              </a:ext>
            </a:extLst>
          </p:cNvPr>
          <p:cNvCxnSpPr>
            <a:cxnSpLocks/>
          </p:cNvCxnSpPr>
          <p:nvPr/>
        </p:nvCxnSpPr>
        <p:spPr>
          <a:xfrm flipV="1">
            <a:off x="5751863" y="2842688"/>
            <a:ext cx="0" cy="10020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0823B3-CEF6-4146-817C-500116B2DABA}"/>
              </a:ext>
            </a:extLst>
          </p:cNvPr>
          <p:cNvSpPr txBox="1"/>
          <p:nvPr/>
        </p:nvSpPr>
        <p:spPr>
          <a:xfrm>
            <a:off x="5817161" y="313661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</a:rPr>
              <a:t>R</a:t>
            </a:r>
            <a:endParaRPr lang="ko-KR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CE7B72-0A5E-4F92-9D18-E05F1ABA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kumimoji="1" lang="en-US" altLang="ko-Kore-KR">
                <a:solidFill>
                  <a:srgbClr val="002060"/>
                </a:solidFill>
              </a:rPr>
              <a:t>Summer Seminar  </a:t>
            </a:r>
            <a:r>
              <a:rPr kumimoji="1" lang="en-US" altLang="ko-Kore-KR">
                <a:solidFill>
                  <a:schemeClr val="tx1"/>
                </a:solidFill>
              </a:rPr>
              <a:t>- </a:t>
            </a:r>
            <a:fld id="{F36E519C-57B7-EB42-B2E5-DAEB8A11CD0B}" type="slidenum">
              <a:rPr kumimoji="1" lang="ko-Kore-KR" altLang="en-US" smtClean="0">
                <a:solidFill>
                  <a:schemeClr val="tx1"/>
                </a:solidFill>
              </a:rPr>
              <a:pPr/>
              <a:t>9</a:t>
            </a:fld>
            <a:r>
              <a:rPr kumimoji="1" lang="en-US" altLang="en-US">
                <a:solidFill>
                  <a:schemeClr val="tx1"/>
                </a:solidFill>
              </a:rPr>
              <a:t>/65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3494</Words>
  <Application>Microsoft Office PowerPoint</Application>
  <PresentationFormat>화면 슬라이드 쇼(4:3)</PresentationFormat>
  <Paragraphs>682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맑은 고딕</vt:lpstr>
      <vt:lpstr>Arial</vt:lpstr>
      <vt:lpstr>Arial Narrow</vt:lpstr>
      <vt:lpstr>Calibri</vt:lpstr>
      <vt:lpstr>Cambria Math</vt:lpstr>
      <vt:lpstr>Wingdings</vt:lpstr>
      <vt:lpstr>Office 테마</vt:lpstr>
      <vt:lpstr>Chapter 05. 셀룰러의 개념 (Chapter 05. Cellular Concept)</vt:lpstr>
      <vt:lpstr>Contents</vt:lpstr>
      <vt:lpstr>Contents</vt:lpstr>
      <vt:lpstr>5.1 소개</vt:lpstr>
      <vt:lpstr>Contents</vt:lpstr>
      <vt:lpstr>5.2 셀의 영역</vt:lpstr>
      <vt:lpstr>5.2 셀의 영역</vt:lpstr>
      <vt:lpstr>5.2 셀의 영역</vt:lpstr>
      <vt:lpstr>5.2 셀의 영역</vt:lpstr>
      <vt:lpstr>5.2 셀의 영역</vt:lpstr>
      <vt:lpstr>5.2 셀의 영역</vt:lpstr>
      <vt:lpstr>5.2 셀의 영역</vt:lpstr>
      <vt:lpstr>5.2 셀의 영역</vt:lpstr>
      <vt:lpstr>5.2 셀의 영역</vt:lpstr>
      <vt:lpstr>Contents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5.3 신호의 강도와 셀 파라미터</vt:lpstr>
      <vt:lpstr>Contents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5.4 셀의 용량</vt:lpstr>
      <vt:lpstr>Contents</vt:lpstr>
      <vt:lpstr>5.5 주파수 재사용</vt:lpstr>
      <vt:lpstr>5.5 주파수 재사용</vt:lpstr>
      <vt:lpstr>5.5 주파수 재사용</vt:lpstr>
      <vt:lpstr>5.5 주파수 재사용</vt:lpstr>
      <vt:lpstr>Contents</vt:lpstr>
      <vt:lpstr>5.6 클러스터 구성 방법</vt:lpstr>
      <vt:lpstr>5.6 클러스터 구성 방법</vt:lpstr>
      <vt:lpstr>5.6 클러스터 구성 방법</vt:lpstr>
      <vt:lpstr>Contents</vt:lpstr>
      <vt:lpstr>5.7 동일 채널 간섭</vt:lpstr>
      <vt:lpstr>5.7 동일 채널 간섭</vt:lpstr>
      <vt:lpstr>5.7 동일 채널 간섭</vt:lpstr>
      <vt:lpstr>5.7 동일 채널 간섭</vt:lpstr>
      <vt:lpstr>결론</vt:lpstr>
      <vt:lpstr>결론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박현희</dc:creator>
  <cp:lastModifiedBy>yaki5896@mju.ac.kr</cp:lastModifiedBy>
  <cp:revision>458</cp:revision>
  <cp:lastPrinted>2020-07-22T01:44:54Z</cp:lastPrinted>
  <dcterms:created xsi:type="dcterms:W3CDTF">2020-07-15T08:18:16Z</dcterms:created>
  <dcterms:modified xsi:type="dcterms:W3CDTF">2021-07-11T21:54:05Z</dcterms:modified>
</cp:coreProperties>
</file>