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6353" autoAdjust="0"/>
  </p:normalViewPr>
  <p:slideViewPr>
    <p:cSldViewPr snapToGrid="0" snapToObjects="1">
      <p:cViewPr varScale="1">
        <p:scale>
          <a:sx n="83" d="100"/>
          <a:sy n="83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B789-4A49-B549-890D-3FE18BAC72F5}" type="datetimeFigureOut">
              <a:rPr kumimoji="1" lang="ko-Kore-KR" altLang="en-US" smtClean="0"/>
              <a:t>07/05/2021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B3DFE-8435-5E4C-8540-D28580899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43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B3DFE-8435-5E4C-8540-D2858089940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004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B3DFE-8435-5E4C-8540-D2858089940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828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B3DFE-8435-5E4C-8540-D2858089940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742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8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12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0141" y="6550333"/>
            <a:ext cx="3086100" cy="231299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57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75" y="171003"/>
            <a:ext cx="8881597" cy="508023"/>
          </a:xfrm>
        </p:spPr>
        <p:txBody>
          <a:bodyPr/>
          <a:lstStyle>
            <a:lvl1pPr>
              <a:defRPr i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74" y="776177"/>
            <a:ext cx="8825451" cy="56034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AA45B-B649-4E2D-AF87-BC02AD654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5F7FB-A3A6-4DF9-B0AC-A3563BD4F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Lab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‹#›</a:t>
            </a:fld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4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7FDA22-BF47-450D-8AEA-1578B5B963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476CD6-C9FD-4D71-B485-A9490E27FF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Lab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‹#›</a:t>
            </a:fld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E98A66-D4C9-44F2-B4E9-9D34C21256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131D0-AB70-4B69-A87E-084907C3C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Lab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‹#›</a:t>
            </a:fld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274" y="156995"/>
            <a:ext cx="8881597" cy="508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74" y="776177"/>
            <a:ext cx="8825451" cy="571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7" name="그림 13">
            <a:extLst>
              <a:ext uri="{FF2B5EF4-FFF2-40B4-BE49-F238E27FC236}">
                <a16:creationId xmlns:a16="http://schemas.microsoft.com/office/drawing/2014/main" id="{33DF8031-2F90-8A49-A2F5-26BA50E406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75" y="135116"/>
            <a:ext cx="400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D9C295-CDEC-4C80-94B3-9FA84D34E138}"/>
              </a:ext>
            </a:extLst>
          </p:cNvPr>
          <p:cNvSpPr/>
          <p:nvPr userDrawn="1"/>
        </p:nvSpPr>
        <p:spPr>
          <a:xfrm>
            <a:off x="0" y="6442364"/>
            <a:ext cx="9144000" cy="432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26FBE0-0D2F-4EE0-825A-A9EF997C1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0141" y="6550333"/>
            <a:ext cx="3086100" cy="231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9578C68-C647-4E59-97C4-1C9F27D18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75228" y="6550333"/>
            <a:ext cx="2565644" cy="231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 dirty="0">
                <a:solidFill>
                  <a:srgbClr val="002060"/>
                </a:solidFill>
              </a:rPr>
              <a:t>Lab Seminar  </a:t>
            </a:r>
            <a:r>
              <a:rPr kumimoji="1" lang="en-US" altLang="ko-Kore-KR" dirty="0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‹#›</a:t>
            </a:fld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971EED-3A5E-4584-9641-136DECE41EB1}"/>
              </a:ext>
            </a:extLst>
          </p:cNvPr>
          <p:cNvGrpSpPr/>
          <p:nvPr userDrawn="1"/>
        </p:nvGrpSpPr>
        <p:grpSpPr>
          <a:xfrm>
            <a:off x="103128" y="6472640"/>
            <a:ext cx="1579278" cy="426828"/>
            <a:chOff x="756341" y="1080791"/>
            <a:chExt cx="1579278" cy="42682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9DEF057-8380-4BDC-AEEF-949ECBB7B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687" t="22161" r="47559" b="40987"/>
            <a:stretch/>
          </p:blipFill>
          <p:spPr>
            <a:xfrm>
              <a:off x="842717" y="1080791"/>
              <a:ext cx="738280" cy="216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F34D59-8D4A-4DAD-874E-FB73EF92E916}"/>
                </a:ext>
              </a:extLst>
            </p:cNvPr>
            <p:cNvSpPr txBox="1"/>
            <p:nvPr/>
          </p:nvSpPr>
          <p:spPr>
            <a:xfrm>
              <a:off x="756341" y="1261398"/>
              <a:ext cx="1579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>
                  <a:latin typeface="Arial Narrow" panose="020B0604020202020204" pitchFamily="34" charset="0"/>
                  <a:ea typeface="Helvetica Neue" panose="02000503000000020004" pitchFamily="2" charset="0"/>
                  <a:cs typeface="Arial Narrow" panose="020B0604020202020204" pitchFamily="34" charset="0"/>
                </a:rPr>
                <a:t>Data Analysis and Networking</a:t>
              </a:r>
              <a:endParaRPr kumimoji="1" lang="ko-Kore-KR" altLang="en-US" sz="100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0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2060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itchFamily="2" charset="2"/>
        <a:buChar char="§"/>
        <a:defRPr sz="2000" kern="1200" baseline="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1800" kern="1200" baseline="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itchFamily="2" charset="2"/>
        <a:buChar char="§"/>
        <a:defRPr sz="1400" kern="1200" baseline="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itchFamily="2" charset="2"/>
        <a:buChar char="§"/>
        <a:defRPr sz="1400" kern="1200" baseline="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E7BFC-F487-1347-AD7A-706A3C27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b="0" dirty="0"/>
              <a:t>Why use probability?</a:t>
            </a:r>
            <a:endParaRPr kumimoji="1" lang="ko-Kore-KR" altLang="en-US" b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46D51-4FE2-FE4F-9D17-969D5DC14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2021 - 07 - 05</a:t>
            </a:r>
            <a:endParaRPr kumimoji="1" lang="ko-Kore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CA204-D887-46F7-80F0-05F961B9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280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0E42-421C-4C4B-BED1-C35F67E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수신 성능을 높이는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ACBD8-091D-4944-A560-24371C6F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RACH(Random Access Channel) </a:t>
            </a:r>
            <a:r>
              <a:rPr lang="ko-KR" altLang="en-US" dirty="0"/>
              <a:t>송신 전력을 높이는 것</a:t>
            </a:r>
            <a:endParaRPr lang="en-US" altLang="ko-KR" dirty="0"/>
          </a:p>
          <a:p>
            <a:pPr lvl="1"/>
            <a:r>
              <a:rPr lang="ko-KR" altLang="en-US" dirty="0"/>
              <a:t>파란색 확률분포 곡선이 오른쪽으로 멀리 떨어지게 됨</a:t>
            </a:r>
            <a:endParaRPr lang="en-US" altLang="ko-KR" dirty="0"/>
          </a:p>
          <a:p>
            <a:pPr lvl="1"/>
            <a:r>
              <a:rPr lang="ko-KR" altLang="en-US" dirty="0"/>
              <a:t>두 확률분포 곡선이 멀리 떨어져 구분이 쉬워 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수신기 구조 변경</a:t>
            </a:r>
            <a:endParaRPr lang="en-US" altLang="ko-KR" dirty="0"/>
          </a:p>
          <a:p>
            <a:pPr lvl="1"/>
            <a:r>
              <a:rPr lang="ko-KR" altLang="en-US" dirty="0" err="1"/>
              <a:t>다이버시티</a:t>
            </a:r>
            <a:r>
              <a:rPr lang="ko-KR" altLang="en-US" dirty="0"/>
              <a:t> 수신 및 수신기 알고리즘 개선</a:t>
            </a:r>
            <a:endParaRPr lang="en-US" altLang="ko-KR" dirty="0"/>
          </a:p>
          <a:p>
            <a:pPr lvl="1"/>
            <a:r>
              <a:rPr lang="ko-KR" altLang="en-US" dirty="0"/>
              <a:t>파란색 확률분포 곡선은 분산이 작아져 더 날카롭게 변함</a:t>
            </a:r>
            <a:endParaRPr lang="en-US" altLang="ko-KR" dirty="0"/>
          </a:p>
          <a:p>
            <a:pPr lvl="1"/>
            <a:r>
              <a:rPr lang="ko-KR" altLang="en-US" dirty="0"/>
              <a:t>수신 신호 세기가 평균 부근으로 모이게 됨</a:t>
            </a:r>
            <a:endParaRPr lang="en-US" altLang="ko-KR" dirty="0"/>
          </a:p>
          <a:p>
            <a:pPr lvl="1"/>
            <a:r>
              <a:rPr lang="ko-KR" altLang="en-US" dirty="0"/>
              <a:t>수신기 구조를 바꾸게 되면 빨간색 잡음만의 확률분포 곡선도 영향을 받게 되며</a:t>
            </a:r>
            <a:r>
              <a:rPr lang="en-US" altLang="ko-KR" dirty="0"/>
              <a:t>, </a:t>
            </a:r>
            <a:r>
              <a:rPr lang="ko-KR" altLang="en-US" dirty="0"/>
              <a:t>확률분포 곡선이 전체적으로 변경 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21A7B6-8D91-442C-A52A-82FCBB6CF5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257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F8F77-AB8A-40FF-AE09-D802CD83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확률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7E53-D650-451B-A00B-46947209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</a:t>
            </a:r>
            <a:r>
              <a:rPr lang="en-US" altLang="ko-KR" dirty="0"/>
              <a:t>(=</a:t>
            </a:r>
            <a:r>
              <a:rPr lang="ko-KR" altLang="en-US" dirty="0"/>
              <a:t>기대치</a:t>
            </a:r>
            <a:r>
              <a:rPr lang="en-US" altLang="ko-KR" dirty="0"/>
              <a:t>, </a:t>
            </a:r>
            <a:r>
              <a:rPr lang="en-US" altLang="ko-KR" i="1" dirty="0"/>
              <a:t>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분산</a:t>
            </a:r>
            <a:r>
              <a:rPr lang="en-US" altLang="ko-KR" dirty="0"/>
              <a:t>, Independent X, 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평균이 </a:t>
            </a:r>
            <a:r>
              <a:rPr lang="en-US" altLang="ko-KR" dirty="0"/>
              <a:t>0</a:t>
            </a:r>
            <a:r>
              <a:rPr lang="ko-KR" altLang="en-US" dirty="0"/>
              <a:t>이라면 분산은 제곱의 평균과 같음</a:t>
            </a:r>
            <a:endParaRPr lang="en-US" altLang="ko-KR" dirty="0"/>
          </a:p>
          <a:p>
            <a:pPr lvl="1"/>
            <a:r>
              <a:rPr lang="en-US" altLang="ko-KR" dirty="0"/>
              <a:t>Noise</a:t>
            </a:r>
            <a:r>
              <a:rPr lang="ko-KR" altLang="en-US" dirty="0"/>
              <a:t>는 평균이 </a:t>
            </a:r>
            <a:r>
              <a:rPr lang="en-US" altLang="ko-KR" dirty="0"/>
              <a:t>0</a:t>
            </a:r>
            <a:r>
              <a:rPr lang="ko-KR" altLang="en-US" dirty="0"/>
              <a:t>이므로 분산은 제곱과 같고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Noise</a:t>
            </a:r>
            <a:r>
              <a:rPr lang="ko-KR" altLang="en-US" dirty="0"/>
              <a:t>의 전력으로 봄</a:t>
            </a:r>
            <a:endParaRPr lang="en-US" altLang="ko-KR" dirty="0"/>
          </a:p>
          <a:p>
            <a:pPr lvl="1"/>
            <a:r>
              <a:rPr lang="en-US" altLang="ko-KR" dirty="0"/>
              <a:t>Noise</a:t>
            </a:r>
            <a:r>
              <a:rPr lang="ko-KR" altLang="en-US" dirty="0"/>
              <a:t>가 크다는 것은 흔들림이 많다는 것이고</a:t>
            </a:r>
            <a:r>
              <a:rPr lang="en-US" altLang="ko-KR" dirty="0"/>
              <a:t>, </a:t>
            </a:r>
            <a:r>
              <a:rPr lang="ko-KR" altLang="en-US" dirty="0"/>
              <a:t>이는 곧 분산이 크다는 것을 의미</a:t>
            </a:r>
            <a:endParaRPr lang="en-US" altLang="ko-KR" dirty="0"/>
          </a:p>
          <a:p>
            <a:pPr lvl="1"/>
            <a:r>
              <a:rPr lang="ko-KR" altLang="en-US" dirty="0"/>
              <a:t>잡음의 전력은 분산이 되는 것</a:t>
            </a:r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AC72F-1545-4145-AFE8-CC3B63CF5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ko-Kore-KR" dirty="0" err="1"/>
              <a:t>Myongji</a:t>
            </a:r>
            <a:r>
              <a:rPr kumimoji="1" lang="en-US" altLang="ko-Kore-KR" dirty="0"/>
              <a:t> University | </a:t>
            </a:r>
            <a:r>
              <a:rPr kumimoji="1" lang="en-US" altLang="ko-Kore-KR" dirty="0" err="1"/>
              <a:t>Jiha</a:t>
            </a:r>
            <a:r>
              <a:rPr kumimoji="1" lang="en-US" altLang="ko-Kore-KR" dirty="0"/>
              <a:t> Kim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E2310-7554-4CD9-9246-7F7E5D5044EB}"/>
                  </a:ext>
                </a:extLst>
              </p:cNvPr>
              <p:cNvSpPr txBox="1"/>
              <p:nvPr/>
            </p:nvSpPr>
            <p:spPr>
              <a:xfrm>
                <a:off x="517358" y="1281226"/>
                <a:ext cx="405861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E2310-7554-4CD9-9246-7F7E5D50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8" y="1281226"/>
                <a:ext cx="4058612" cy="738664"/>
              </a:xfrm>
              <a:prstGeom prst="rect">
                <a:avLst/>
              </a:prstGeom>
              <a:blipFill>
                <a:blip r:embed="rId3"/>
                <a:stretch>
                  <a:fillRect l="-2703" b="-3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0C03D-FC97-4F08-982C-75961ED21730}"/>
                  </a:ext>
                </a:extLst>
              </p:cNvPr>
              <p:cNvSpPr txBox="1"/>
              <p:nvPr/>
            </p:nvSpPr>
            <p:spPr>
              <a:xfrm>
                <a:off x="517358" y="2692421"/>
                <a:ext cx="429996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0C03D-FC97-4F08-982C-75961ED21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8" y="2692421"/>
                <a:ext cx="4299960" cy="1107996"/>
              </a:xfrm>
              <a:prstGeom prst="rect">
                <a:avLst/>
              </a:prstGeom>
              <a:blipFill>
                <a:blip r:embed="rId4"/>
                <a:stretch>
                  <a:fillRect l="-2553" t="-552" r="-709" b="-16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4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7024C-0FD1-4C27-8BE9-949F6123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확률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8828C-9206-4007-9AD5-124A3B2A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주사위 값에 </a:t>
            </a:r>
            <a:r>
              <a:rPr lang="en-US" altLang="ko-KR" dirty="0"/>
              <a:t>2</a:t>
            </a:r>
            <a:r>
              <a:rPr lang="ko-KR" altLang="en-US" dirty="0"/>
              <a:t>를 곱한 확률의 평균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를 곱하지 않은 확률변수의 평균에 </a:t>
            </a:r>
            <a:r>
              <a:rPr lang="en-US" altLang="ko-KR" dirty="0"/>
              <a:t>2</a:t>
            </a:r>
            <a:r>
              <a:rPr lang="ko-KR" altLang="en-US" dirty="0"/>
              <a:t>를 곱한 것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5F75FE-1CCF-49B9-AA64-EA1D959EB5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2E73D-09F9-419A-BAD8-22A6941E57CA}"/>
                  </a:ext>
                </a:extLst>
              </p:cNvPr>
              <p:cNvSpPr txBox="1"/>
              <p:nvPr/>
            </p:nvSpPr>
            <p:spPr>
              <a:xfrm>
                <a:off x="819217" y="1782500"/>
                <a:ext cx="2806859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1+2+3+4+5+6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2E73D-09F9-419A-BAD8-22A6941E5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7" y="1782500"/>
                <a:ext cx="2806859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EF8A67-EC36-454C-B58C-8F9A62795690}"/>
                  </a:ext>
                </a:extLst>
              </p:cNvPr>
              <p:cNvSpPr txBox="1"/>
              <p:nvPr/>
            </p:nvSpPr>
            <p:spPr>
              <a:xfrm>
                <a:off x="5321769" y="1782500"/>
                <a:ext cx="288700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2+4+6+8+10+12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EF8A67-EC36-454C-B58C-8F9A62795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69" y="1782500"/>
                <a:ext cx="2887009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0DE32-A247-45A0-BF67-4FD8D1C2F3AF}"/>
                  </a:ext>
                </a:extLst>
              </p:cNvPr>
              <p:cNvSpPr txBox="1"/>
              <p:nvPr/>
            </p:nvSpPr>
            <p:spPr>
              <a:xfrm>
                <a:off x="496383" y="3097897"/>
                <a:ext cx="785029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1−3.5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−3.5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−3.5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−3.5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−3.5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−3.5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0DE32-A247-45A0-BF67-4FD8D1C2F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3" y="3097897"/>
                <a:ext cx="7850290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6706EA-179D-4699-8056-9C5A15675185}"/>
                  </a:ext>
                </a:extLst>
              </p:cNvPr>
              <p:cNvSpPr txBox="1"/>
              <p:nvPr/>
            </p:nvSpPr>
            <p:spPr>
              <a:xfrm>
                <a:off x="496383" y="4478571"/>
                <a:ext cx="704878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6706EA-179D-4699-8056-9C5A15675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3" y="4478571"/>
                <a:ext cx="7048789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2C781F-D2A7-48E6-ACB8-A1E5FFC72AD1}"/>
                  </a:ext>
                </a:extLst>
              </p:cNvPr>
              <p:cNvSpPr txBox="1"/>
              <p:nvPr/>
            </p:nvSpPr>
            <p:spPr>
              <a:xfrm>
                <a:off x="496383" y="3715447"/>
                <a:ext cx="979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=2.5833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2C781F-D2A7-48E6-ACB8-A1E5FFC7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3" y="3715447"/>
                <a:ext cx="979435" cy="276999"/>
              </a:xfrm>
              <a:prstGeom prst="rect">
                <a:avLst/>
              </a:prstGeom>
              <a:blipFill>
                <a:blip r:embed="rId6"/>
                <a:stretch>
                  <a:fillRect l="-1863" r="-5590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0DAD7-00CC-46F4-96D1-473EED76D085}"/>
                  </a:ext>
                </a:extLst>
              </p:cNvPr>
              <p:cNvSpPr txBox="1"/>
              <p:nvPr/>
            </p:nvSpPr>
            <p:spPr>
              <a:xfrm>
                <a:off x="496383" y="5096121"/>
                <a:ext cx="2600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=2.5833 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=10.3333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0DAD7-00CC-46F4-96D1-473EED76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3" y="5096121"/>
                <a:ext cx="2600007" cy="276999"/>
              </a:xfrm>
              <a:prstGeom prst="rect">
                <a:avLst/>
              </a:prstGeom>
              <a:blipFill>
                <a:blip r:embed="rId7"/>
                <a:stretch>
                  <a:fillRect l="-468" t="-4444" r="-1874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89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7B655-34CC-4CF2-9BD1-813A979B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599F3-5026-4B44-B1E2-93B9DBB5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스톱워치를 </a:t>
            </a:r>
            <a:r>
              <a:rPr lang="en-US" altLang="ko-KR" dirty="0"/>
              <a:t>10</a:t>
            </a:r>
            <a:r>
              <a:rPr lang="ko-KR" altLang="en-US" dirty="0"/>
              <a:t>초에 정확히 멈추는 경우</a:t>
            </a:r>
            <a:endParaRPr lang="en-US" altLang="ko-KR" dirty="0"/>
          </a:p>
          <a:p>
            <a:pPr lvl="1"/>
            <a:r>
              <a:rPr lang="ko-KR" altLang="en-US" dirty="0"/>
              <a:t>정확히 </a:t>
            </a:r>
            <a:r>
              <a:rPr lang="en-US" altLang="ko-KR" dirty="0"/>
              <a:t>10.00</a:t>
            </a:r>
            <a:r>
              <a:rPr lang="ko-KR" altLang="en-US" dirty="0"/>
              <a:t>초에 맞추기는 어려움</a:t>
            </a:r>
            <a:endParaRPr lang="en-US" altLang="ko-KR" dirty="0"/>
          </a:p>
          <a:p>
            <a:pPr lvl="1"/>
            <a:r>
              <a:rPr lang="ko-KR" altLang="en-US" dirty="0"/>
              <a:t>이 과정을 </a:t>
            </a:r>
            <a:r>
              <a:rPr lang="en-US" altLang="ko-KR" dirty="0"/>
              <a:t>10</a:t>
            </a:r>
            <a:r>
              <a:rPr lang="ko-KR" altLang="en-US" dirty="0"/>
              <a:t>번 해서 평균한 값은 </a:t>
            </a:r>
            <a:r>
              <a:rPr lang="en-US" altLang="ko-KR" dirty="0"/>
              <a:t>10.00</a:t>
            </a:r>
            <a:r>
              <a:rPr lang="ko-KR" altLang="en-US" dirty="0"/>
              <a:t>에 얼마나 근접한가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번을 했다 가정</a:t>
            </a:r>
            <a:endParaRPr lang="en-US" altLang="ko-KR" dirty="0"/>
          </a:p>
          <a:p>
            <a:pPr lvl="2"/>
            <a:r>
              <a:rPr lang="ko-KR" altLang="en-US" dirty="0"/>
              <a:t>여러 번 시행 할수록 평균은 </a:t>
            </a:r>
            <a:r>
              <a:rPr lang="en-US" altLang="ko-KR" dirty="0"/>
              <a:t>10</a:t>
            </a:r>
            <a:r>
              <a:rPr lang="ko-KR" altLang="en-US" dirty="0"/>
              <a:t>초에 근접해 질 것</a:t>
            </a:r>
            <a:endParaRPr lang="en-US" altLang="ko-KR" dirty="0"/>
          </a:p>
          <a:p>
            <a:pPr lvl="1"/>
            <a:r>
              <a:rPr lang="ko-KR" altLang="en-US" dirty="0"/>
              <a:t>한 번 시도에 읽히는 시간은 </a:t>
            </a:r>
            <a:r>
              <a:rPr lang="en-US" altLang="ko-KR" dirty="0"/>
              <a:t>10+N</a:t>
            </a:r>
            <a:r>
              <a:rPr lang="ko-KR" altLang="en-US" dirty="0"/>
              <a:t>이 될 것</a:t>
            </a:r>
            <a:endParaRPr lang="en-US" altLang="ko-KR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은 오차를 의미하며</a:t>
            </a:r>
            <a:r>
              <a:rPr lang="en-US" altLang="ko-KR" dirty="0"/>
              <a:t>, </a:t>
            </a:r>
            <a:r>
              <a:rPr lang="ko-KR" altLang="en-US" dirty="0"/>
              <a:t>평균은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 </a:t>
            </a:r>
            <a:r>
              <a:rPr lang="ko-KR" altLang="en-US" dirty="0"/>
              <a:t>분산은 </a:t>
            </a:r>
            <a:r>
              <a:rPr lang="en-US" altLang="ko-KR" dirty="0"/>
              <a:t>1</a:t>
            </a:r>
            <a:r>
              <a:rPr lang="ko-KR" altLang="en-US" dirty="0"/>
              <a:t>초라 가정</a:t>
            </a:r>
            <a:endParaRPr lang="en-US" altLang="ko-KR" dirty="0"/>
          </a:p>
          <a:p>
            <a:pPr lvl="1"/>
            <a:r>
              <a:rPr lang="ko-KR" altLang="en-US" dirty="0"/>
              <a:t>한 번 시도의 오차의 분산은 </a:t>
            </a:r>
            <a:r>
              <a:rPr lang="en-US" altLang="ko-KR" dirty="0"/>
              <a:t>1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ko-KR" altLang="en-US" dirty="0"/>
              <a:t>두 번 시도의 오차의 분산은 다음과 같음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6452C8-7069-4FF2-8E17-D3EB09440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C7B354B-CF8E-40D1-A49E-68C1B83E7B12}"/>
              </a:ext>
            </a:extLst>
          </p:cNvPr>
          <p:cNvSpPr/>
          <p:nvPr/>
        </p:nvSpPr>
        <p:spPr>
          <a:xfrm>
            <a:off x="1794079" y="2129744"/>
            <a:ext cx="659757" cy="5080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406B26-ED16-4E9B-8286-A34E61B8D69D}"/>
                  </a:ext>
                </a:extLst>
              </p:cNvPr>
              <p:cNvSpPr txBox="1"/>
              <p:nvPr/>
            </p:nvSpPr>
            <p:spPr>
              <a:xfrm>
                <a:off x="1093807" y="5220181"/>
                <a:ext cx="4217500" cy="528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+10+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406B26-ED16-4E9B-8286-A34E61B8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07" y="5220181"/>
                <a:ext cx="4217500" cy="528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D6D91-4BEE-4238-A12D-65C737BC6FED}"/>
                  </a:ext>
                </a:extLst>
              </p:cNvPr>
              <p:cNvSpPr txBox="1"/>
              <p:nvPr/>
            </p:nvSpPr>
            <p:spPr>
              <a:xfrm>
                <a:off x="3341455" y="5804785"/>
                <a:ext cx="325544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D6D91-4BEE-4238-A12D-65C737BC6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55" y="5804785"/>
                <a:ext cx="3255443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20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51AF8-9E76-4DFF-8331-8A983094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1BECE-BD9A-4202-8F80-68D4F4F5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N1, N2</a:t>
            </a:r>
            <a:r>
              <a:rPr lang="ko-KR" altLang="en-US" dirty="0"/>
              <a:t>는 첫 번째</a:t>
            </a:r>
            <a:r>
              <a:rPr lang="en-US" altLang="ko-KR" dirty="0"/>
              <a:t>, </a:t>
            </a:r>
            <a:r>
              <a:rPr lang="ko-KR" altLang="en-US" dirty="0"/>
              <a:t>두 번째 시도의 오차이고</a:t>
            </a:r>
            <a:r>
              <a:rPr lang="en-US" altLang="ko-KR" dirty="0"/>
              <a:t>, </a:t>
            </a:r>
            <a:r>
              <a:rPr lang="ko-KR" altLang="en-US" dirty="0"/>
              <a:t>둘 다 분산은 </a:t>
            </a:r>
            <a:r>
              <a:rPr lang="en-US" altLang="ko-KR" dirty="0"/>
              <a:t>V{N}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위에서 볼 수 있듯이</a:t>
            </a:r>
            <a:r>
              <a:rPr lang="en-US" altLang="ko-KR" dirty="0"/>
              <a:t> </a:t>
            </a:r>
            <a:r>
              <a:rPr lang="ko-KR" altLang="en-US" dirty="0"/>
              <a:t>두 번 시도했을 경우의 오차의 분산은 </a:t>
            </a:r>
            <a:r>
              <a:rPr lang="en-US" altLang="ko-KR" dirty="0"/>
              <a:t>0.5</a:t>
            </a:r>
            <a:r>
              <a:rPr lang="ko-KR" altLang="en-US" dirty="0"/>
              <a:t>초가 됨</a:t>
            </a:r>
            <a:endParaRPr lang="en-US" altLang="ko-KR" dirty="0"/>
          </a:p>
          <a:p>
            <a:r>
              <a:rPr lang="ko-KR" altLang="en-US" dirty="0"/>
              <a:t>열 번 시도했을 경우의 분산은 </a:t>
            </a:r>
            <a:r>
              <a:rPr lang="en-US" altLang="ko-KR" dirty="0"/>
              <a:t>0.1</a:t>
            </a:r>
            <a:r>
              <a:rPr lang="ko-KR" altLang="en-US" dirty="0"/>
              <a:t>초가 됨</a:t>
            </a:r>
            <a:endParaRPr lang="en-US" altLang="ko-KR" dirty="0"/>
          </a:p>
          <a:p>
            <a:r>
              <a:rPr lang="ko-KR" altLang="en-US" dirty="0"/>
              <a:t>평균을 주변으로 분산이 줄어들었으니 정확도가 높아짐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B74748-EC3E-4D5A-B578-5E3900559C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530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69E3-6D4C-4CC1-BAFA-CD21BDFD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그게 통신에서는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C300E-4108-44EC-A9BF-DA530883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통신에서 쓰이는 확률</a:t>
            </a:r>
            <a:r>
              <a:rPr lang="en-US" altLang="ko-KR" dirty="0"/>
              <a:t>: Detection </a:t>
            </a:r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ko-KR" altLang="en-US" dirty="0"/>
              <a:t>신호의 유</a:t>
            </a:r>
            <a:r>
              <a:rPr lang="en-US" altLang="ko-KR" dirty="0"/>
              <a:t>/</a:t>
            </a:r>
            <a:r>
              <a:rPr lang="ko-KR" altLang="en-US" dirty="0"/>
              <a:t>무를 판단하는 것을 의미</a:t>
            </a:r>
            <a:endParaRPr lang="en-US" altLang="ko-KR" dirty="0"/>
          </a:p>
          <a:p>
            <a:r>
              <a:rPr lang="ko-KR" altLang="en-US" dirty="0"/>
              <a:t>이동통신에서 </a:t>
            </a:r>
            <a:r>
              <a:rPr lang="en-US" altLang="ko-KR" dirty="0"/>
              <a:t>RACH(Random Access Channel)</a:t>
            </a:r>
            <a:r>
              <a:rPr lang="ko-KR" altLang="en-US" dirty="0"/>
              <a:t>을 수신하는 과정이 일종의 </a:t>
            </a:r>
            <a:r>
              <a:rPr lang="en-US" altLang="ko-KR" dirty="0"/>
              <a:t>Detection</a:t>
            </a:r>
          </a:p>
          <a:p>
            <a:r>
              <a:rPr lang="en-US" altLang="ko-KR" dirty="0"/>
              <a:t>RACH: </a:t>
            </a:r>
            <a:r>
              <a:rPr lang="ko-KR" altLang="en-US" dirty="0"/>
              <a:t>휴대폰에서 통신을 시작할 때 자신의 존재를 기지국에 알리는 채널</a:t>
            </a:r>
            <a:endParaRPr lang="en-US" altLang="ko-KR" dirty="0"/>
          </a:p>
          <a:p>
            <a:pPr lvl="1"/>
            <a:r>
              <a:rPr lang="ko-KR" altLang="en-US" dirty="0"/>
              <a:t>기지국에서는 신호의 유</a:t>
            </a:r>
            <a:r>
              <a:rPr lang="en-US" altLang="ko-KR" dirty="0"/>
              <a:t>/</a:t>
            </a:r>
            <a:r>
              <a:rPr lang="ko-KR" altLang="en-US" dirty="0"/>
              <a:t>무를 판단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DD6636-9097-4226-9603-B49DB8B5F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6917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773F-ED46-4B11-BEAA-8CF6AE23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그게 통신에서는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4BB83-A528-4A2D-BC8F-B7B0790D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신호의 유</a:t>
            </a:r>
            <a:r>
              <a:rPr lang="en-US" altLang="ko-KR" dirty="0"/>
              <a:t>/</a:t>
            </a:r>
            <a:r>
              <a:rPr lang="ko-KR" altLang="en-US" dirty="0"/>
              <a:t>무를 판단하는 과정에서 신호의 세기나 </a:t>
            </a:r>
            <a:r>
              <a:rPr lang="en-US" altLang="ko-KR" dirty="0"/>
              <a:t>SINR</a:t>
            </a:r>
            <a:r>
              <a:rPr lang="ko-KR" altLang="en-US" dirty="0"/>
              <a:t>을 구하고</a:t>
            </a:r>
            <a:r>
              <a:rPr lang="en-US" altLang="ko-KR" dirty="0"/>
              <a:t>, </a:t>
            </a:r>
            <a:r>
              <a:rPr lang="ko-KR" altLang="en-US" dirty="0"/>
              <a:t>일정 </a:t>
            </a:r>
            <a:r>
              <a:rPr lang="en-US" altLang="ko-KR" dirty="0"/>
              <a:t>threshold</a:t>
            </a:r>
            <a:r>
              <a:rPr lang="ko-KR" altLang="en-US" dirty="0"/>
              <a:t>를 넘으면 신호가 있다고 판단</a:t>
            </a:r>
            <a:endParaRPr lang="en-US" altLang="ko-KR" dirty="0"/>
          </a:p>
          <a:p>
            <a:r>
              <a:rPr lang="ko-KR" altLang="en-US" dirty="0"/>
              <a:t>기지국에서는 단말이 </a:t>
            </a:r>
            <a:r>
              <a:rPr lang="en-US" altLang="ko-KR" dirty="0"/>
              <a:t>RACH</a:t>
            </a:r>
            <a:r>
              <a:rPr lang="ko-KR" altLang="en-US" dirty="0"/>
              <a:t>를 송신 했는지 여부를 알지 못하고 정해진 시간에 항상 </a:t>
            </a:r>
            <a:r>
              <a:rPr lang="en-US" altLang="ko-KR" dirty="0"/>
              <a:t>RACH</a:t>
            </a:r>
            <a:r>
              <a:rPr lang="ko-KR" altLang="en-US" dirty="0"/>
              <a:t>를 수신해서 신호의 유</a:t>
            </a:r>
            <a:r>
              <a:rPr lang="en-US" altLang="ko-KR" dirty="0"/>
              <a:t>/</a:t>
            </a:r>
            <a:r>
              <a:rPr lang="ko-KR" altLang="en-US" dirty="0"/>
              <a:t>무를 판단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834A5F-B034-4F9D-8002-9CF0F3DA26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062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08687-8303-4C86-855A-944CD09D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그게 통신에서는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1A58F-5BEA-49D3-A96F-4CE11167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A47117-51A8-4E31-85C8-3B0EE3B0B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5F80F0-7CA6-4FBB-807C-DB56A9A6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13" y="862650"/>
            <a:ext cx="6764571" cy="54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6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C4A25-881A-498C-969B-7FE6CF4F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그게 통신에서는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E481F-772E-454E-8F3C-7DB7818F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A8FD3-5E5D-468E-A8FC-C4F408863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90F015E-D2F2-4BDE-9425-A1F07F810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3290" r="2861" b="5086"/>
          <a:stretch/>
        </p:blipFill>
        <p:spPr bwMode="auto">
          <a:xfrm>
            <a:off x="1273216" y="590309"/>
            <a:ext cx="7176304" cy="570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8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9021</TotalTime>
  <Words>506</Words>
  <Application>Microsoft Office PowerPoint</Application>
  <PresentationFormat>화면 슬라이드 쇼(4:3)</PresentationFormat>
  <Paragraphs>84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Cambria Math</vt:lpstr>
      <vt:lpstr>Wingdings</vt:lpstr>
      <vt:lpstr>Office 테마</vt:lpstr>
      <vt:lpstr>Why use probability?</vt:lpstr>
      <vt:lpstr>기초 확률</vt:lpstr>
      <vt:lpstr>기초 확률</vt:lpstr>
      <vt:lpstr>예제</vt:lpstr>
      <vt:lpstr>예제</vt:lpstr>
      <vt:lpstr>그게 통신에서는?</vt:lpstr>
      <vt:lpstr>그게 통신에서는?</vt:lpstr>
      <vt:lpstr>그게 통신에서는?</vt:lpstr>
      <vt:lpstr>그게 통신에서는?</vt:lpstr>
      <vt:lpstr>수신 성능을 높이는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박현희</dc:creator>
  <cp:lastModifiedBy>김지하</cp:lastModifiedBy>
  <cp:revision>218</cp:revision>
  <cp:lastPrinted>2020-07-22T01:44:54Z</cp:lastPrinted>
  <dcterms:created xsi:type="dcterms:W3CDTF">2020-07-15T08:18:16Z</dcterms:created>
  <dcterms:modified xsi:type="dcterms:W3CDTF">2021-07-05T02:20:22Z</dcterms:modified>
</cp:coreProperties>
</file>