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  <p:embeddedFont>
      <p:font typeface="Source Code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</a:t>
            </a:r>
            <a:r>
              <a:rPr lang="en"/>
              <a:t>interrupt</a:t>
            </a:r>
            <a:r>
              <a:rPr lang="en"/>
              <a:t> handlers for any </a:t>
            </a:r>
            <a:r>
              <a:rPr lang="en"/>
              <a:t>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</a:t>
            </a:r>
            <a:r>
              <a:rPr lang="en"/>
              <a:t>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interrupt handlers for any 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interrupt handlers for any 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interrupt handlers for any 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interrupt handlers for any 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interrupt handlers for any 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be using trap and interrupt handlers for any inconve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nience of errors or multiple calls of functions.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handler which shows on the screen how output is coming.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aligned?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Ability to read words at arbitrary addresses requires extra logic on the chip.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We don’t have to be backward compatible.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Sometimes microinstructions are reordered.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 - One </a:t>
            </a:r>
            <a:r>
              <a:rPr lang="en" sz="1200"/>
              <a:t>address instruction (Pass to repeat this song or every song).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Add song - Two address instruction (which song to add and where to add(which playlist)).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Monadic -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Volume (UP, DOWN), Forward, Backward, Play, Loop, Up and Down, Playlist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Dyadic - Add song, Rewind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 integer required is length of song is seconds, which comes around 5 minutes = 300 seconds.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Individual bits in a bytes do not have specific address and hence are hard to access.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bit stores 0/1 in 1 bit. </a:t>
            </a:r>
            <a:r>
              <a:rPr lang="en"/>
              <a:t>16 bit map can store status of songs of 16 songs at once.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526800" y="281525"/>
            <a:ext cx="8520600" cy="18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MP3 Player ISA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554675"/>
            <a:ext cx="8520600" cy="149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Rahul Dugar (15UCS105)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Vishal Sanghai (15UCS160)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Yash Jain (15UCS164)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Yash Khandelwal (</a:t>
            </a:r>
            <a:r>
              <a:rPr lang="en"/>
              <a:t>15UCS165</a:t>
            </a:r>
            <a:r>
              <a:rPr lang="en"/>
              <a:t>)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366050" y="222132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COA Lab Project (2016-17)</a:t>
            </a:r>
          </a:p>
          <a:p>
            <a:pPr indent="0" lvl="0" marL="2286000" algn="l">
              <a:spcBef>
                <a:spcPts val="0"/>
              </a:spcBef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      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The LNMIIT, Jaipur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Addressing Mode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Immediate</a:t>
            </a:r>
            <a:r>
              <a:rPr lang="en"/>
              <a:t> - To update flag values.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Register</a:t>
            </a:r>
            <a:r>
              <a:rPr lang="en"/>
              <a:t> - Load current song details to add to playlist.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Direct</a:t>
            </a:r>
            <a:r>
              <a:rPr lang="en"/>
              <a:t> - Load song in memory from storage device.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Register Indirect </a:t>
            </a:r>
            <a:r>
              <a:rPr lang="en"/>
              <a:t>- Play song location of which is in another register.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Base Indexed </a:t>
            </a:r>
            <a:r>
              <a:rPr b="1" lang="en"/>
              <a:t>Addressing</a:t>
            </a:r>
            <a:r>
              <a:rPr b="1" lang="en"/>
              <a:t> Mode</a:t>
            </a:r>
            <a:r>
              <a:rPr lang="en"/>
              <a:t> - Will set Offset as a starting point of any playlist and then we can increase it by any index in accord with user.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Flow Of Control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To play the list in an orderly Fashion(fig a) without any procedure or Subroutine calls.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When pause, shuffle,etc is I</a:t>
            </a:r>
            <a:r>
              <a:rPr lang="en" sz="1600"/>
              <a:t>ssued then it is difficult to  keep the track (branches are made fig(b)).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5778" r="10595" t="2714"/>
          <a:stretch/>
        </p:blipFill>
        <p:spPr>
          <a:xfrm>
            <a:off x="2315925" y="2500800"/>
            <a:ext cx="5116574" cy="2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850"/>
            <a:ext cx="3362100" cy="14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pATH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(MULTI-BUS)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475" y="33225"/>
            <a:ext cx="2985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 DESIGN</a:t>
            </a:r>
          </a:p>
        </p:txBody>
      </p:sp>
      <p:sp>
        <p:nvSpPr>
          <p:cNvPr id="133" name="Shape 133"/>
          <p:cNvSpPr/>
          <p:nvPr/>
        </p:nvSpPr>
        <p:spPr>
          <a:xfrm rot="-5400000">
            <a:off x="4107218" y="1731478"/>
            <a:ext cx="2163150" cy="19288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8</a:t>
            </a:r>
            <a:r>
              <a:rPr lang="en" sz="1200"/>
              <a:t>:1 MUX</a:t>
            </a:r>
          </a:p>
        </p:txBody>
      </p:sp>
      <p:cxnSp>
        <p:nvCxnSpPr>
          <p:cNvPr id="134" name="Shape 134"/>
          <p:cNvCxnSpPr>
            <a:stCxn id="133" idx="2"/>
          </p:cNvCxnSpPr>
          <p:nvPr/>
        </p:nvCxnSpPr>
        <p:spPr>
          <a:xfrm flipH="1" rot="10800000">
            <a:off x="6153193" y="2681178"/>
            <a:ext cx="9414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3625150" y="19233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/>
          <p:nvPr/>
        </p:nvCxnSpPr>
        <p:spPr>
          <a:xfrm>
            <a:off x="3625150" y="21519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3625150" y="24567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3625150" y="27615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" name="Shape 139"/>
          <p:cNvSpPr txBox="1"/>
          <p:nvPr/>
        </p:nvSpPr>
        <p:spPr>
          <a:xfrm>
            <a:off x="4224400" y="17565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000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224400" y="19851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</a:t>
            </a:r>
            <a:r>
              <a:rPr lang="en" sz="800"/>
              <a:t>01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224400" y="22899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010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224400" y="25947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011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083675" y="1694225"/>
            <a:ext cx="617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143250" y="1961150"/>
            <a:ext cx="663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CMP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083675" y="2227625"/>
            <a:ext cx="617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83675" y="2532425"/>
            <a:ext cx="617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4834900" y="3668750"/>
            <a:ext cx="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5215900" y="3516350"/>
            <a:ext cx="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/>
        </p:nvSpPr>
        <p:spPr>
          <a:xfrm>
            <a:off x="4620962" y="4464050"/>
            <a:ext cx="406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001962" y="4387850"/>
            <a:ext cx="406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5673100" y="3440150"/>
            <a:ext cx="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2" name="Shape 152"/>
          <p:cNvSpPr txBox="1"/>
          <p:nvPr/>
        </p:nvSpPr>
        <p:spPr>
          <a:xfrm>
            <a:off x="5459162" y="4235450"/>
            <a:ext cx="406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224400" y="28233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100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224400" y="30519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101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224400" y="3280550"/>
            <a:ext cx="5343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110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083675" y="2761025"/>
            <a:ext cx="617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312275" y="2989625"/>
            <a:ext cx="617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312275" y="3218750"/>
            <a:ext cx="617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3625150" y="29901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3625150" y="32187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3625150" y="34473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Unit (</a:t>
            </a:r>
            <a:r>
              <a:rPr lang="en"/>
              <a:t>Microprogrammed</a:t>
            </a:r>
            <a:r>
              <a:rPr lang="en"/>
              <a:t> Control)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Fetch Cycle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PC</a:t>
            </a:r>
            <a:r>
              <a:rPr baseline="-25000" lang="en"/>
              <a:t>OUT</a:t>
            </a:r>
            <a:r>
              <a:rPr lang="en"/>
              <a:t>, R=C, MAR</a:t>
            </a:r>
            <a:r>
              <a:rPr baseline="-25000" lang="en"/>
              <a:t>IN</a:t>
            </a:r>
            <a:r>
              <a:rPr lang="en"/>
              <a:t>, READ, IncPC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WMFC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MDR</a:t>
            </a:r>
            <a:r>
              <a:rPr baseline="-25000" lang="en"/>
              <a:t>OUTC</a:t>
            </a:r>
            <a:r>
              <a:rPr lang="en"/>
              <a:t>, R=C, IR</a:t>
            </a:r>
            <a:r>
              <a:rPr baseline="-25000" lang="en"/>
              <a:t>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 Routines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71050" y="124222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Pause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Set PP flag,END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DCS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R7out-B, Select 1, SUB-R07in,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R05out-B, Select 1, SUB-R05in, END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VOLU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R4out-B, Select 1, ADD-R4in,END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VOLL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R4out-B, Select 1, SUB-R4in,END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PLYD(immediate)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Immediate value_R05, MARin, Read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WMFC, MDRin, R00in, R00out-B, Select 1, ADD-R00in, MDRin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R05out, MARin, write, 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 Routines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71050" y="124222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PLYR</a:t>
            </a:r>
            <a:r>
              <a:rPr lang="en"/>
              <a:t> (Play current Song):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R05out, MARin, Read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WMFC, MDRin, R00in, Select 1, ADD-R00out, MDRin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R05out-B, MARin, write, 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LPD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Immediate value_R05, MARin, Read, Set Loop flag 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WMFC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MDRin, R00in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R00out-A, R01out-B, Select A, ADD-R00in, MDRin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R05out, MARin, write, 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REWD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Immediate value_R03,END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 Routines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71050" y="124222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ADS</a:t>
            </a:r>
            <a:r>
              <a:rPr b="1" lang="en"/>
              <a:t>D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R07out-A,R00out-B,select A, ADD, R07in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Select 8, R07out-A, SUB,R00in,CMP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if(R00=0 Z=1,R00&lt;0 N=1,R00&gt;0 No Flag),END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SFL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R07out-A,R05out-B, Select A, ADD, R00in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R00out-A,R07out-B,Select A, MOD,R05in,END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MPS</a:t>
            </a:r>
            <a:r>
              <a:rPr lang="en"/>
              <a:t> 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R00 out-A, MARin,Read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WMFC, MDRout-B,R=B,R01in,LOOP Until it becomes equal to R07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Now we will compare different value of count by Storing in R01,R02 and using the CMP function and store the maximum among them in R00.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Word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be using Vertical </a:t>
            </a:r>
            <a:r>
              <a:rPr lang="en"/>
              <a:t>Positioning.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F0: (8 bits) Address of Next micro-instruction.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F1: (4 bits) 0000-Offset,0001-PCout,0010-MDR(out),0011-Zout,1000 R00in,....1111-R07in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F2: (4 bits) 0001-PCin,0010-IRin,0011-IRout,1000-R00out…..1111-R07out.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word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F3: (2 Bits) 01-MARin,10-MDRin,11-Yin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F4: (3 Bits) 000-ADD,001-SUB,010-CMP,011-AND,100-OR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F5: (2 bits) 00-No action,01-Read,10-Write.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F6: (2 Bits) 00-Select Y,10-Select 8,11-Select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F7: (1 Bit) 0-No action, 1-WMFC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F8: (1 Bit) 0-Continue, 1-End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78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MP3 is acronym for MPEG audio Layer-3. MPEG is the acronym for Moving Picture Experts Group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The goal of the MP3 format is to compress a CD-quality song.With MP3, a 32MB song on a CD compresses to about 3 MB.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Mp3 player was first came to existence in 1993.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Well-known MP3 players include:</a:t>
            </a:r>
          </a:p>
          <a:p>
            <a:pPr indent="-317500" lvl="0" marL="457200" rtl="0">
              <a:spcBef>
                <a:spcPts val="300"/>
              </a:spcBef>
              <a:spcAft>
                <a:spcPts val="10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Sony Walkman by Sony</a:t>
            </a:r>
          </a:p>
          <a:p>
            <a:pPr indent="-317500" lvl="0" marL="457200" rtl="0">
              <a:spcBef>
                <a:spcPts val="300"/>
              </a:spcBef>
              <a:spcAft>
                <a:spcPts val="100"/>
              </a:spcAft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iPod by Apple Computer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There are many software-based MP3 audio applications available for most computer platforms, such as Winamp, Musicmatch Jukebox and iTunes for Macintosh and Windows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Unit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124" y="1156923"/>
            <a:ext cx="3391749" cy="312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675" y="4514050"/>
            <a:ext cx="3633349" cy="3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705800" y="1917300"/>
            <a:ext cx="5732400" cy="13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u="sng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18512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15425" y="1080375"/>
            <a:ext cx="8778900" cy="38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Volume (UP, DOWN)</a:t>
            </a:r>
            <a:r>
              <a:rPr lang="en"/>
              <a:t> -</a:t>
            </a:r>
            <a:r>
              <a:rPr lang="en" sz="1600"/>
              <a:t> Add Or Subtract a value in certain Register.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Forward</a:t>
            </a:r>
            <a:r>
              <a:rPr lang="en"/>
              <a:t>, </a:t>
            </a:r>
            <a:r>
              <a:rPr b="1" lang="en"/>
              <a:t>Backward</a:t>
            </a:r>
            <a:r>
              <a:rPr lang="en"/>
              <a:t> </a:t>
            </a:r>
            <a:r>
              <a:rPr lang="en" sz="1600"/>
              <a:t>- Increase the index of song no.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Play and Pause</a:t>
            </a:r>
            <a:r>
              <a:rPr lang="en" sz="1600"/>
              <a:t> - A flag register, true when song is being played false otherwise.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Rewind</a:t>
            </a:r>
            <a:r>
              <a:rPr lang="en"/>
              <a:t> -</a:t>
            </a:r>
            <a:r>
              <a:rPr lang="en" sz="1600"/>
              <a:t> Go back to particular time in song.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Shuffle</a:t>
            </a:r>
            <a:r>
              <a:rPr lang="en"/>
              <a:t> -</a:t>
            </a:r>
            <a:r>
              <a:rPr lang="en" sz="1600"/>
              <a:t> Play a random playlist.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Most played</a:t>
            </a:r>
            <a:r>
              <a:rPr b="1" lang="en" sz="1600"/>
              <a:t> </a:t>
            </a:r>
            <a:r>
              <a:rPr lang="en" sz="1600"/>
              <a:t>- Play the most played song.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Loop</a:t>
            </a:r>
            <a:r>
              <a:rPr lang="en"/>
              <a:t> -</a:t>
            </a:r>
            <a:r>
              <a:rPr lang="en" sz="1600"/>
              <a:t> We can keep playing a particular song in a loop.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Up and Down</a:t>
            </a:r>
            <a:r>
              <a:rPr b="1" lang="en" sz="1600"/>
              <a:t> - </a:t>
            </a:r>
            <a:r>
              <a:rPr lang="en" sz="1600"/>
              <a:t>Scroll through song list.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Add song</a:t>
            </a:r>
            <a:r>
              <a:rPr b="1" lang="en" sz="1600"/>
              <a:t> -</a:t>
            </a:r>
            <a:r>
              <a:rPr lang="en" sz="1600"/>
              <a:t> Add a particular song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SzPct val="100000"/>
            </a:pPr>
            <a:r>
              <a:rPr b="1" lang="en"/>
              <a:t>Delete song</a:t>
            </a:r>
            <a:r>
              <a:rPr b="1" lang="en" sz="1600"/>
              <a:t> - </a:t>
            </a:r>
            <a:r>
              <a:rPr lang="en" sz="1600"/>
              <a:t>Empty the memory location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Model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Cell Size(Smallest addressable unit) - 8 bit (1 byte)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8 bit word in </a:t>
            </a:r>
            <a:r>
              <a:rPr b="1" lang="en"/>
              <a:t>aligned memory address</a:t>
            </a:r>
            <a:r>
              <a:rPr lang="en"/>
              <a:t> way.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L</a:t>
            </a:r>
            <a:r>
              <a:rPr lang="en"/>
              <a:t>inear address space with </a:t>
            </a:r>
            <a:r>
              <a:rPr b="1" lang="en"/>
              <a:t>common address space for both instruction and data</a:t>
            </a:r>
            <a:r>
              <a:rPr lang="en"/>
              <a:t> from 0 to 2</a:t>
            </a:r>
            <a:r>
              <a:rPr baseline="30000" lang="en"/>
              <a:t>8</a:t>
            </a:r>
            <a:r>
              <a:rPr lang="en"/>
              <a:t> bytes.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All memory requests can be serialized, so that each one is completed before the next is issued.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General purpose CPU registers</a:t>
            </a:r>
            <a:r>
              <a:rPr lang="en"/>
              <a:t> to keep the track of the duration of song.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register</a:t>
            </a:r>
            <a:r>
              <a:rPr lang="en"/>
              <a:t> to point the current song.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Flag register or PP</a:t>
            </a:r>
            <a:r>
              <a:rPr lang="en"/>
              <a:t> Play, Pause, Shuffle, Loop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Program Counter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b="1" lang="en"/>
              <a:t>Volume </a:t>
            </a:r>
            <a:r>
              <a:rPr lang="en"/>
              <a:t>Register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Register to </a:t>
            </a:r>
            <a:r>
              <a:rPr b="1" lang="en"/>
              <a:t>point to the playlist</a:t>
            </a:r>
            <a:r>
              <a:rPr lang="en"/>
              <a:t> which is being played.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Instruction Format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4372500" cy="24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0 Address Instruction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Pause (A flag register)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Shuffle (Generate a random no.)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Most Played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Delete Current Song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84200" y="1207712"/>
            <a:ext cx="4157100" cy="24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 Address Instruction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Volume (UP, DOWN)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Forward, Backward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Play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Loop.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Play current song.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Shape 90"/>
          <p:cNvSpPr txBox="1"/>
          <p:nvPr/>
        </p:nvSpPr>
        <p:spPr>
          <a:xfrm>
            <a:off x="1077175" y="3695875"/>
            <a:ext cx="7335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2 Address Instruction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            1.Add Song</a:t>
            </a: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2.Rewind()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use Zero, One and Two address instructions(as shown in previous slide).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Zero address instructions will use all 8-bits as its opcode.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address instructions will use 3-bits for address and remaining 5-bits for opcode.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address instructions will use 6(3-3)-bits for address and remaining 2-bits for opcode.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 Type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Monadic Operations</a:t>
            </a:r>
            <a:r>
              <a:rPr lang="en"/>
              <a:t> (one operand and one return result).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Dyadic Operations</a:t>
            </a:r>
            <a:r>
              <a:rPr lang="en"/>
              <a:t> (combine two operands to generate a result).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Arithmetic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Comparison </a:t>
            </a:r>
            <a:r>
              <a:rPr lang="en"/>
              <a:t>and </a:t>
            </a:r>
            <a:r>
              <a:rPr b="1" lang="en"/>
              <a:t>Conditional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Logical </a:t>
            </a:r>
            <a:r>
              <a:rPr lang="en"/>
              <a:t>Instructions.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Loop Control</a:t>
            </a:r>
            <a:r>
              <a:rPr lang="en"/>
              <a:t> instructions (to count the played duration).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8675"/>
            <a:ext cx="8520600" cy="37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Numeric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Integer - 16 bit signed (leftmost bit denote sign)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"/>
              <a:t>Non-Numeric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ASCII Character Code(7 bit)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Boolean (2 byte - bit map)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Pointer - Machine Address ( 8 bit)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Use Case: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Song_Duration(in minutes) - integer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Song_Status - Boolean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Song_Name - Character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en" sz="1600"/>
              <a:t>Total_No_Songs - integer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