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1"/>
  </p:notesMasterIdLst>
  <p:sldIdLst>
    <p:sldId id="256" r:id="rId3"/>
    <p:sldId id="271" r:id="rId4"/>
    <p:sldId id="272" r:id="rId5"/>
    <p:sldId id="335" r:id="rId6"/>
    <p:sldId id="320" r:id="rId7"/>
    <p:sldId id="321" r:id="rId8"/>
    <p:sldId id="317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298" r:id="rId20"/>
  </p:sldIdLst>
  <p:sldSz cx="18288000" cy="10287000"/>
  <p:notesSz cx="6858000" cy="9144000"/>
  <p:embeddedFontLst>
    <p:embeddedFont>
      <p:font typeface="Nourd-Bold" panose="01000000000000000000" charset="0"/>
      <p:bold r:id="rId25"/>
    </p:embeddedFont>
    <p:embeddedFont>
      <p:font typeface="Nourd-SemiBold" panose="01000000000000000000" charset="0"/>
      <p:bold r:id="rId26"/>
    </p:embeddedFont>
    <p:embeddedFont>
      <p:font typeface="Calibri" panose="020F050202020403020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1" userDrawn="1">
          <p15:clr>
            <a:srgbClr val="A4A3A4"/>
          </p15:clr>
        </p15:guide>
        <p15:guide id="2" pos="27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2" autoAdjust="0"/>
  </p:normalViewPr>
  <p:slideViewPr>
    <p:cSldViewPr showGuides="1">
      <p:cViewPr varScale="1">
        <p:scale>
          <a:sx n="59" d="100"/>
          <a:sy n="59" d="100"/>
        </p:scale>
        <p:origin x="494" y="86"/>
      </p:cViewPr>
      <p:guideLst>
        <p:guide orient="horz" pos="2141"/>
        <p:guide pos="27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F4AF6-642A-44BC-9208-9728AB59BBA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F440F-6F01-4639-9544-6A91B7278DC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>
            <a:spLocks noChangeAspect="1"/>
          </p:cNvSpPr>
          <p:nvPr/>
        </p:nvSpPr>
        <p:spPr>
          <a:xfrm>
            <a:off x="635" y="2781300"/>
            <a:ext cx="18310225" cy="3772535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995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Data </a:t>
            </a:r>
            <a:endParaRPr lang="en-US" sz="12995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  <a:p>
            <a:pPr algn="ctr">
              <a:lnSpc>
                <a:spcPct val="100000"/>
              </a:lnSpc>
            </a:pPr>
            <a:r>
              <a:rPr lang="en-US" sz="130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Imputation</a:t>
            </a:r>
            <a:endParaRPr lang="en-US" sz="130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21" name="AutoShape 21"/>
          <p:cNvSpPr/>
          <p:nvPr/>
        </p:nvSpPr>
        <p:spPr>
          <a:xfrm>
            <a:off x="27940" y="914400"/>
            <a:ext cx="18288000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02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Standard Deviation Method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178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(assuming data follows normal distribution)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data points outside of three standard deviations from the mean are considered outliers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4000500"/>
            <a:ext cx="10941685" cy="2381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785610"/>
            <a:ext cx="1428051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03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IQR (InterQuartile Range) Method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2355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focuses on the spread of the middle 50% of data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IQR = difference between the 75th and 25th percentiles of the data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outliers = points that fall below 1.5 times the IQR below the 25th percentile, or above 1.5 times the IQR above the 75th percentile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4478020"/>
            <a:ext cx="10194290" cy="5242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04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IQR (InterQuartile Range) Method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76500"/>
            <a:ext cx="16586200" cy="70021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05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Clustering Method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178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Clustering is the process of grouping data points together based on their similarity to each other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Points that do not belong to any cluster are often considered outliers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0490" y="3835400"/>
            <a:ext cx="10447020" cy="61067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06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Isolation Forest Method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23558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Based on principle: outliers are fewer and different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First, it randomly select an feature and splits between max and min values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It continues splitting recursively until all points are isolated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We can detect outliers as the points that require lesser splits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4457700"/>
            <a:ext cx="15770225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231890"/>
            <a:ext cx="11668125" cy="38169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07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Isolation Forest Method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2209800"/>
            <a:ext cx="14441170" cy="75133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08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Local Outlier Factor (LOF) Method</a:t>
            </a:r>
            <a:endParaRPr lang="en-US" alt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178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Density-based method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It measures the local density of a data point compared to its neighbors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O</a:t>
            </a: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utliers = </a:t>
            </a: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data points with significantly lower density than their neighbors 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5910" y="3848100"/>
            <a:ext cx="10075545" cy="61887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09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Applications of Outlier Detection</a:t>
            </a:r>
            <a:endParaRPr lang="en-US" alt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7451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Fraud Detection: Credit card companies use outlier detection algorithms to flag unusual spending patterns that may indicate stolen card usage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Market Analysis: Identifying market manipulation or insider trading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Healthcare </a:t>
            </a: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Monitoring: Monitor patients' vital signs and identify any abnormal readings that could indicate a potential health issue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Quality Control: Ensuring product quality by identifying defects in the production process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Cybersecurity: Monitoring user activity to detect unusual login attempts or access to sensitive data can help in identifying compromised accounts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771900"/>
            <a:ext cx="18288000" cy="1769715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1500" dirty="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Thank You!</a:t>
            </a:r>
            <a:endParaRPr lang="en-US" sz="11500" dirty="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01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9600" y="2108835"/>
            <a:ext cx="17696180" cy="1364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Procss of handling missing data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Inferring unknown data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3" name="Picture 2" descr="Data-Imput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6600" y="3543300"/>
            <a:ext cx="11057890" cy="63449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9600" y="3543300"/>
            <a:ext cx="6348095" cy="5753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Missing data can cause: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distortion of dataset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bias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reduce efficiency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complicate analysis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mistakes may occur because there is no automatic handling of missing data in Python libraries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27940" y="13906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Data Imputation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02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Unsupervised Imputation Methods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178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Mean / Mode / Median imputation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Replace missing numerical values with the mean, median, or mode of the remaining data from that column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4057650"/>
            <a:ext cx="15972790" cy="2357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6659245"/>
            <a:ext cx="3314700" cy="33775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6667500"/>
            <a:ext cx="3433445" cy="336931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931150" y="8251190"/>
            <a:ext cx="2432050" cy="165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03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Unsupervised Imputation Methods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2019300"/>
            <a:ext cx="16817340" cy="657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Mean / Mode / Median imputation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931150" y="8251190"/>
            <a:ext cx="2432050" cy="165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9060" y="5676900"/>
            <a:ext cx="2332355" cy="45180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3314700"/>
            <a:ext cx="12251055" cy="21469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115" y="5721985"/>
            <a:ext cx="2181860" cy="44494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04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Unsupervised Imputation Methods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1943100"/>
            <a:ext cx="16817340" cy="32880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K-Nearest Neighbor (KNN) imputation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Finds the k-nearest neighbors to a data point with a missing value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Imputing missing value using the mean or median of the neighboring data points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Preserves the relationships between features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0" y="6659245"/>
            <a:ext cx="3314700" cy="33775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0" y="6667500"/>
            <a:ext cx="3433445" cy="336931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7931150" y="8251190"/>
            <a:ext cx="2432050" cy="165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297680"/>
            <a:ext cx="13387070" cy="22529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05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Supervised Imputation Methods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1866900"/>
            <a:ext cx="16817340" cy="32880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MICE Imputation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Multiple Imputation by Chained Equation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Iteratively estimates values based on relationships between variables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Creates a series of predictive models that take cues from other variables 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6659245"/>
            <a:ext cx="3314700" cy="337756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721350" y="8251190"/>
            <a:ext cx="2432050" cy="165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254500"/>
            <a:ext cx="10447020" cy="2260600"/>
          </a:xfrm>
          <a:prstGeom prst="rect">
            <a:avLst/>
          </a:prstGeom>
        </p:spPr>
      </p:pic>
      <p:pic>
        <p:nvPicPr>
          <p:cNvPr id="4" name="Picture 3" descr="Screenshot 2025-02-28 1137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7048500"/>
            <a:ext cx="9373870" cy="26155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06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6" name="TextBox 2"/>
          <p:cNvSpPr txBox="1"/>
          <p:nvPr/>
        </p:nvSpPr>
        <p:spPr>
          <a:xfrm>
            <a:off x="27940" y="10858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Other Imputation Techniques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14400" y="2171700"/>
            <a:ext cx="16817340" cy="7451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Complete Case Analysis(CCA)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914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directly removes the rows that have missing data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914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assumption: data is Missing At Random (MAR)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Next or Previous Value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914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for time-series data or ordered data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914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nearby values are likely more comparable than far-off ones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Missing Value Prediction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914400" lvl="1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regression or classification model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Maximum or Minimum Value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Fixed Value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Random Sample Imputation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Adding a "Missing" Indicator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45720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>
            <a:spLocks noChangeAspect="1"/>
          </p:cNvSpPr>
          <p:nvPr/>
        </p:nvSpPr>
        <p:spPr>
          <a:xfrm>
            <a:off x="635" y="2781300"/>
            <a:ext cx="18310225" cy="3772535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2995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Outlier</a:t>
            </a:r>
            <a:br>
              <a:rPr lang="en-US" sz="12995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</a:br>
            <a:r>
              <a:rPr lang="en-US" sz="12995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Detection</a:t>
            </a:r>
            <a:endParaRPr lang="en-US" sz="12995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sp>
        <p:nvSpPr>
          <p:cNvPr id="21" name="AutoShape 21"/>
          <p:cNvSpPr/>
          <p:nvPr/>
        </p:nvSpPr>
        <p:spPr>
          <a:xfrm>
            <a:off x="27940" y="914400"/>
            <a:ext cx="18288000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toShape 21"/>
          <p:cNvSpPr/>
          <p:nvPr/>
        </p:nvSpPr>
        <p:spPr>
          <a:xfrm>
            <a:off x="27940" y="914400"/>
            <a:ext cx="16788385" cy="12065"/>
          </a:xfrm>
          <a:prstGeom prst="line">
            <a:avLst/>
          </a:prstGeom>
          <a:ln w="57150" cap="flat">
            <a:solidFill>
              <a:srgbClr val="1C1C1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16339820" y="448056"/>
            <a:ext cx="1407795" cy="953770"/>
          </a:xfrm>
          <a:prstGeom prst="flowChartDisplay">
            <a:avLst/>
          </a:prstGeom>
          <a:solidFill>
            <a:srgbClr val="EFEAD8"/>
          </a:solidFill>
          <a:ln w="57150" cap="rnd">
            <a:solidFill>
              <a:srgbClr val="1C1C1C"/>
            </a:solidFill>
            <a:prstDash val="solid"/>
            <a:round/>
          </a:ln>
        </p:spPr>
      </p:sp>
      <p:sp>
        <p:nvSpPr>
          <p:cNvPr id="19" name="TextBox 19"/>
          <p:cNvSpPr txBox="1"/>
          <p:nvPr/>
        </p:nvSpPr>
        <p:spPr>
          <a:xfrm>
            <a:off x="16535400" y="571500"/>
            <a:ext cx="1043940" cy="647700"/>
          </a:xfrm>
          <a:prstGeom prst="rect">
            <a:avLst/>
          </a:prstGeom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>
                <a:solidFill>
                  <a:srgbClr val="1C1C1C"/>
                </a:solidFill>
                <a:latin typeface="Nourd-Bold" panose="01000000000000000000" charset="0"/>
                <a:ea typeface="Nourd Bold" panose="00000800000000000000"/>
                <a:cs typeface="Nourd-Bold" panose="01000000000000000000" charset="0"/>
                <a:sym typeface="Nourd Bold" panose="00000800000000000000"/>
              </a:rPr>
              <a:t>01</a:t>
            </a:r>
            <a:endParaRPr lang="en-US" sz="4000">
              <a:solidFill>
                <a:srgbClr val="1C1C1C"/>
              </a:solidFill>
              <a:latin typeface="Nourd-Bold" panose="01000000000000000000" charset="0"/>
              <a:ea typeface="Nourd Bold" panose="00000800000000000000"/>
              <a:cs typeface="Nourd-Bold" panose="01000000000000000000" charset="0"/>
              <a:sym typeface="Nourd Bold" panose="0000080000000000000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9600" y="2261235"/>
            <a:ext cx="17696180" cy="1364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irregularities 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data point that significantly deviates from other observations in a dataset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" y="4084955"/>
            <a:ext cx="8984615" cy="4761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Causes: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measurement errors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fraud detection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data quality maintainence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model performance</a:t>
            </a: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 sz="32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3600" dirty="0">
                <a:solidFill>
                  <a:srgbClr val="1C1C1C"/>
                </a:solidFill>
                <a:latin typeface="Nourd-SemiBold" panose="01000000000000000000" charset="0"/>
                <a:ea typeface="Nourd Bold" panose="00000800000000000000"/>
                <a:cs typeface="Nourd-SemiBold" panose="01000000000000000000" charset="0"/>
                <a:sym typeface="Nourd Bold" panose="00000800000000000000"/>
              </a:rPr>
              <a:t>Outlier detection is a process of identifying such outliers</a:t>
            </a:r>
            <a:endParaRPr lang="en-US" altLang="en-US" sz="3600" dirty="0">
              <a:solidFill>
                <a:srgbClr val="1C1C1C"/>
              </a:solidFill>
              <a:latin typeface="Nourd-SemiBold" panose="01000000000000000000" charset="0"/>
              <a:ea typeface="Nourd Bold" panose="00000800000000000000"/>
              <a:cs typeface="Nourd-SemiBold" panose="01000000000000000000" charset="0"/>
              <a:sym typeface="Nourd Bold" panose="0000080000000000000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27940" y="1390650"/>
            <a:ext cx="18367375" cy="83058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1C1C1C"/>
                </a:solidFill>
                <a:latin typeface="Nourd-Bold" panose="01000000000000000000" charset="0"/>
                <a:ea typeface="Hatton Ultra-Bold" panose="00000900000000000000"/>
                <a:cs typeface="Nourd-Bold" panose="01000000000000000000" charset="0"/>
                <a:sym typeface="Hatton Ultra-Bold" panose="00000900000000000000"/>
              </a:rPr>
              <a:t>Outliers</a:t>
            </a:r>
            <a:endParaRPr lang="en-US" sz="5400">
              <a:solidFill>
                <a:srgbClr val="1C1C1C"/>
              </a:solidFill>
              <a:latin typeface="Nourd-Bold" panose="01000000000000000000" charset="0"/>
              <a:ea typeface="Hatton Ultra-Bold" panose="00000900000000000000"/>
              <a:cs typeface="Nourd-Bold" panose="01000000000000000000" charset="0"/>
              <a:sym typeface="Hatton Ultra-Bold" panose="00000900000000000000"/>
            </a:endParaRPr>
          </a:p>
        </p:txBody>
      </p:sp>
      <p:pic>
        <p:nvPicPr>
          <p:cNvPr id="2" name="Picture 1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9800" y="4152900"/>
            <a:ext cx="7727950" cy="5124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3423</Words>
  <Application>WPS Presentation</Application>
  <PresentationFormat>Custom</PresentationFormat>
  <Paragraphs>148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Nourd-Bold</vt:lpstr>
      <vt:lpstr>Hatton Ultra-Bold</vt:lpstr>
      <vt:lpstr>Chasing Embers Demo Version</vt:lpstr>
      <vt:lpstr>Nourd Bold</vt:lpstr>
      <vt:lpstr>Nourd-SemiBold</vt:lpstr>
      <vt:lpstr>Microsoft YaHei</vt:lpstr>
      <vt:lpstr>Arial Unicode MS</vt:lpstr>
      <vt:lpstr>Calibri</vt:lpstr>
      <vt:lpstr>Aptos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Yakina Maharjan</dc:creator>
  <cp:lastModifiedBy>Yakina</cp:lastModifiedBy>
  <cp:revision>49</cp:revision>
  <dcterms:created xsi:type="dcterms:W3CDTF">2006-08-16T00:00:00Z</dcterms:created>
  <dcterms:modified xsi:type="dcterms:W3CDTF">2025-02-28T10:48:08Z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C60D348AE9BA45AA9396A94CFB0342AD_12</vt:lpwstr>
  </property>
  <property fmtid="{D5CDD505-2E9C-101B-9397-08002B2CF9AE}" pid="3" name="KSOProductBuildVer">
    <vt:lpwstr>1033-12.2.0.19821</vt:lpwstr>
  </property>
</Properties>
</file>