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56" r:id="rId3"/>
    <p:sldId id="271" r:id="rId4"/>
    <p:sldId id="272" r:id="rId5"/>
    <p:sldId id="335" r:id="rId6"/>
    <p:sldId id="320" r:id="rId7"/>
    <p:sldId id="321" r:id="rId8"/>
    <p:sldId id="317" r:id="rId9"/>
    <p:sldId id="324" r:id="rId10"/>
    <p:sldId id="325" r:id="rId11"/>
    <p:sldId id="336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298" r:id="rId21"/>
  </p:sldIdLst>
  <p:sldSz cx="18288000" cy="10287000"/>
  <p:notesSz cx="6858000" cy="9144000"/>
  <p:embeddedFontLst>
    <p:embeddedFont>
      <p:font typeface="Nourd-Bold" panose="01000000000000000000" charset="0"/>
      <p:bold r:id="rId26"/>
    </p:embeddedFont>
    <p:embeddedFont>
      <p:font typeface="Nourd-SemiBold" panose="01000000000000000000" charset="0"/>
      <p:bold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27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2" autoAdjust="0"/>
  </p:normalViewPr>
  <p:slideViewPr>
    <p:cSldViewPr showGuides="1">
      <p:cViewPr varScale="1">
        <p:scale>
          <a:sx n="59" d="100"/>
          <a:sy n="59" d="100"/>
        </p:scale>
        <p:origin x="494" y="86"/>
      </p:cViewPr>
      <p:guideLst>
        <p:guide orient="horz" pos="2141"/>
        <p:guide pos="2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F4AF6-642A-44BC-9208-9728AB59BBA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440F-6F01-4639-9544-6A91B7278D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>
            <a:spLocks noChangeAspect="1"/>
          </p:cNvSpPr>
          <p:nvPr/>
        </p:nvSpPr>
        <p:spPr>
          <a:xfrm>
            <a:off x="635" y="2781300"/>
            <a:ext cx="18310225" cy="377253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Data </a:t>
            </a:r>
            <a:endParaRPr lang="en-US" sz="12995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  <a:p>
            <a:pPr algn="ctr">
              <a:lnSpc>
                <a:spcPct val="100000"/>
              </a:lnSpc>
            </a:pPr>
            <a:r>
              <a:rPr lang="en-US" sz="130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Imputation</a:t>
            </a:r>
            <a:endParaRPr lang="en-US" sz="130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27940" y="914400"/>
            <a:ext cx="18288000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02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826500" y="3463925"/>
            <a:ext cx="9272905" cy="6639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Box plot: 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graphical distribution of data distribution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marks the minimum, maximum, median, first, and third quartiles of the dataset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Any data points that show above or below the whiskers, can be considered outliers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Boxplots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3356610"/>
            <a:ext cx="8253095" cy="6530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2247900"/>
            <a:ext cx="16757015" cy="996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One of the simplest methods for detecting outliers is using box plot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03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Standard Deviation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(assuming data follows normal distribution)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points outside of three standard deviations from the mean are considered outliers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000500"/>
            <a:ext cx="10941685" cy="238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785610"/>
            <a:ext cx="1428051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04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(InterQuartile Range)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2355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focuses on the spread of the middle 50% of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= difference between the 75th and 25th percentiles of the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outliers = points that fall below 1.5 times the IQR below the 25th percentile, or above 1.5 times the IQR above the 75th percentile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4478020"/>
            <a:ext cx="1019429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05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(InterQuartile Range)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6500"/>
            <a:ext cx="16586200" cy="7002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06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Clustering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Clustering is the process of grouping data points together based on their similarity to each other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Points that do not belong to any cluster are often considered outliers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0490" y="3835400"/>
            <a:ext cx="10447020" cy="6106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07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Isolation Forest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2355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Based on principle: outliers are fewer and different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First, it randomly select an feature and splits between max and min values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 continues splitting recursively until all points are isolated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We can detect outliers as the points that require lesser splits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457700"/>
            <a:ext cx="157702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231890"/>
            <a:ext cx="11668125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08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Isolation Forest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209800"/>
            <a:ext cx="14441170" cy="7513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09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Local Outlier Factor (LOF) Method</a:t>
            </a:r>
            <a:endParaRPr lang="en-US" alt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Density-based method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 measures the local density of a data point compared to its neighbors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utliers = 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points with significantly lower density than their neighbors 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910" y="3848100"/>
            <a:ext cx="10075545" cy="61887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10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Applications of Outlier Detection</a:t>
            </a:r>
            <a:endParaRPr lang="en-US" alt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745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Fraud Detection: Credit card companies use outlier detection algorithms to flag unusual spending patterns that may indicate stolen card usage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Market Analysis: Identifying market manipulation or insider trading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Healthcare 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Monitoring: Monitor patients' vital signs and identify any abnormal readings that could indicate a potential health issue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Quality Control: Ensuring product quality by identifying defects in the production process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Cybersecurity: Monitoring user activity to detect unusual login attempts or access to sensitive data can help in identifying compromised accounts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771900"/>
            <a:ext cx="18288000" cy="176971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500" dirty="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Thank You!</a:t>
            </a:r>
            <a:endParaRPr lang="en-US" sz="11500" dirty="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01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600" y="2108835"/>
            <a:ext cx="1769618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Procss of handling missing data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Inferring unknown data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 descr="Data-Impu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3543300"/>
            <a:ext cx="11057890" cy="63449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3543300"/>
            <a:ext cx="6348095" cy="575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Missing data can cause: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distortion of dataset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bias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reduce efficiency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complicate analysis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mistakes may occur because there is no automatic handling of missing data in Python libraries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Data Imputation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02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Mean / Mode / Median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Replace missing numerical values with the mean, median, or mode of the remaining data from that column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057650"/>
            <a:ext cx="15972790" cy="235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659245"/>
            <a:ext cx="3314700" cy="337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6667500"/>
            <a:ext cx="3433445" cy="336931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03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657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Mean / Mode / Median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5676900"/>
            <a:ext cx="2332355" cy="4518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314700"/>
            <a:ext cx="12251055" cy="2146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115" y="5721985"/>
            <a:ext cx="2181860" cy="4449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04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943100"/>
            <a:ext cx="16817340" cy="3288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K-Nearest Neighbor (KNN)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Finds the k-nearest neighbors to a data point with a missing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Imputing missing value using the mean or median of the neighboring data points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Preserves the relationships between features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6659245"/>
            <a:ext cx="3314700" cy="337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6667500"/>
            <a:ext cx="3433445" cy="336931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97680"/>
            <a:ext cx="13387070" cy="2252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05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866900"/>
            <a:ext cx="16817340" cy="3288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MICE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Multiple Imputation by Chained Equation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Iteratively estimates values based on relationships between variables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Creates a series of predictive models that take cues from other variables 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6659245"/>
            <a:ext cx="3314700" cy="33775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7213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254500"/>
            <a:ext cx="10447020" cy="2260600"/>
          </a:xfrm>
          <a:prstGeom prst="rect">
            <a:avLst/>
          </a:prstGeom>
        </p:spPr>
      </p:pic>
      <p:pic>
        <p:nvPicPr>
          <p:cNvPr id="4" name="Picture 3" descr="Screenshot 2025-02-28 113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7048500"/>
            <a:ext cx="9373870" cy="2615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06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Other Imputation Techniques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4400" y="2171700"/>
            <a:ext cx="16817340" cy="745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Complete Case Analysis(CCA)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directly removes the rows that have missing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assumption: data is Missing At Random (MAR)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Next or Previous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for time-series data or ordered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nearby values are likely more comparable than far-off ones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Missing Value Prediction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regression or classification model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Maximum or Minimum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Fixed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Random Sample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Adding a "Missing" Indicator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>
            <a:spLocks noChangeAspect="1"/>
          </p:cNvSpPr>
          <p:nvPr/>
        </p:nvSpPr>
        <p:spPr>
          <a:xfrm>
            <a:off x="635" y="2781300"/>
            <a:ext cx="18310225" cy="377253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Outlier</a:t>
            </a:r>
            <a:b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</a:b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Detection</a:t>
            </a:r>
            <a:endParaRPr lang="en-US" sz="12995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27940" y="914400"/>
            <a:ext cx="18288000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01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600" y="2261235"/>
            <a:ext cx="1769618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irregularities / anomalies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 that significantly deviates from other observations in a dataset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4084955"/>
            <a:ext cx="8984615" cy="51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Causes: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measurement errors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entry error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experimental error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natural variation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Outlier detection is a process of identifying such outliers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Outliers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2" name="Picture 1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0" y="4152900"/>
            <a:ext cx="7727950" cy="512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3717</Words>
  <Application>WPS Presentation</Application>
  <PresentationFormat>Custom</PresentationFormat>
  <Paragraphs>160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Nourd-Bold</vt:lpstr>
      <vt:lpstr>Hatton Ultra-Bold</vt:lpstr>
      <vt:lpstr>Chasing Embers Demo Version</vt:lpstr>
      <vt:lpstr>Nourd Bold</vt:lpstr>
      <vt:lpstr>Nourd-SemiBold</vt:lpstr>
      <vt:lpstr>Microsoft YaHei</vt:lpstr>
      <vt:lpstr>Arial Unicode MS</vt:lpstr>
      <vt:lpstr>Calibri</vt:lpstr>
      <vt:lpstr>Aptos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Yakina Maharjan</dc:creator>
  <cp:lastModifiedBy>Yakina</cp:lastModifiedBy>
  <cp:revision>55</cp:revision>
  <dcterms:created xsi:type="dcterms:W3CDTF">2006-08-16T00:00:00Z</dcterms:created>
  <dcterms:modified xsi:type="dcterms:W3CDTF">2025-03-03T07:36:21Z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C60D348AE9BA45AA9396A94CFB0342AD_12</vt:lpwstr>
  </property>
  <property fmtid="{D5CDD505-2E9C-101B-9397-08002B2CF9AE}" pid="3" name="KSOProductBuildVer">
    <vt:lpwstr>1033-12.2.0.20341</vt:lpwstr>
  </property>
</Properties>
</file>