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2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67" r:id="rId12"/>
  </p:sldIdLst>
  <p:sldSz cx="18288000" cy="10287000"/>
  <p:notesSz cx="6858000" cy="9144000"/>
  <p:embeddedFontLst>
    <p:embeddedFont>
      <p:font typeface="Century Gothic Paneuropean Bold" panose="020B0702020202020204"/>
      <p:bold r:id="rId16"/>
    </p:embeddedFont>
    <p:embeddedFont>
      <p:font typeface="Century Gothic Paneuropean" panose="020B0502020202020204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These traditional fine-tuning techniques described don’t always guarantee human-preferred outputs. Some advanced techniques proposed can bridge the gap, such as reinforcement learning from human feedback (RLHF) and direct performance optimization (DPO).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14739" y="3026318"/>
            <a:ext cx="13018493" cy="4234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10"/>
              </a:lnSpc>
            </a:pPr>
            <a:r>
              <a:rPr lang="en-US" altLang="en-US" sz="8100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Methods of Fine Tuning Large Language Models</a:t>
            </a:r>
            <a:endParaRPr lang="en-US" altLang="en-US" sz="8100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9631" y="574900"/>
            <a:ext cx="16548739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8190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LLMs</a:t>
            </a:r>
            <a:endParaRPr lang="en-US" sz="8190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9057" y="2440838"/>
            <a:ext cx="15149885" cy="457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large deep learning models that are pre-trained on vast amounts of data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includes set of neural networks that consist of an encoder and decoder with self attention capabilities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encoder and decoder extract meanings from text and understand relationships between words and phrases 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transformers process entire sequences in parallel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9631" y="574900"/>
            <a:ext cx="16548739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8190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Finetuning LLMs</a:t>
            </a:r>
            <a:endParaRPr lang="en-US" sz="8190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9057" y="2212238"/>
            <a:ext cx="15149885" cy="195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enhance performance of pretrained LLM for specific tasks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achieve improved inference quality with limited resources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crucial for domain specific applications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770" y="4991100"/>
            <a:ext cx="10287000" cy="3876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9631" y="574900"/>
            <a:ext cx="16548739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8190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Types of LLM Finetuning</a:t>
            </a:r>
            <a:endParaRPr lang="en-US" sz="8190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9057" y="2517038"/>
            <a:ext cx="15149885" cy="6242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3065" lvl="1" indent="0" algn="l">
              <a:lnSpc>
                <a:spcPct val="150000"/>
              </a:lnSpc>
              <a:buFont typeface="Arial" panose="020B0604020202020204"/>
              <a:buNone/>
            </a:pPr>
            <a:r>
              <a:rPr lang="en-US" sz="4400" b="1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Unsupervised finetuning</a:t>
            </a:r>
            <a:endParaRPr lang="en-US" sz="4400" b="1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does not require labeled data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LLM is exposed to large corpus of inlabeled test from target domain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LLM analyzes properties and relationships between words and refines understanding of language used in that field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commonly used for language modeling tasks</a:t>
            </a:r>
            <a:endParaRPr 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can be less precise when comes to specific tasks such as classification or summarization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9631" y="574900"/>
            <a:ext cx="16548739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8190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Types of LLM Finetuning</a:t>
            </a:r>
            <a:endParaRPr lang="en-US" sz="8190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9057" y="2364638"/>
            <a:ext cx="15149885" cy="791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3065" lvl="1" indent="0" algn="l">
              <a:lnSpc>
                <a:spcPct val="150000"/>
              </a:lnSpc>
              <a:buFont typeface="Arial" panose="020B0604020202020204"/>
              <a:buNone/>
            </a:pPr>
            <a:r>
              <a:rPr lang="en-US" sz="4400" b="1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Supervised finetuning</a:t>
            </a:r>
            <a:endParaRPr lang="en-US" sz="4400" b="1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provide labeled data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LLM identifies patterns in text relating to the labels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expensive and time consuming to collect data and annotate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393065" lvl="1" indent="0" algn="l">
              <a:lnSpc>
                <a:spcPct val="150000"/>
              </a:lnSpc>
              <a:buFont typeface="Arial" panose="020B0604020202020204"/>
              <a:buNone/>
            </a:pPr>
            <a:r>
              <a:rPr lang="en-US" sz="4400" b="1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Instruction finetuning</a:t>
            </a:r>
            <a:endParaRPr lang="en-US" altLang="en-US" sz="4400" b="1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provide instructions in natural language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LLM Llearns to interpret the instructions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perform tasks without needing vast amount of labeled data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empowers control. adaptability, reduces data dependability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designing prompt/instructions can be challenging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9631" y="574900"/>
            <a:ext cx="16548739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8190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Techniques of LLM Finetuning</a:t>
            </a:r>
            <a:endParaRPr lang="en-US" sz="8190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9057" y="2364638"/>
            <a:ext cx="15149885" cy="725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3065" lvl="1" indent="0" algn="l">
              <a:lnSpc>
                <a:spcPct val="150000"/>
              </a:lnSpc>
              <a:buFont typeface="Arial" panose="020B0604020202020204"/>
              <a:buNone/>
            </a:pPr>
            <a:r>
              <a:rPr lang="en-US" sz="4400" b="1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Full finetuning</a:t>
            </a:r>
            <a:endParaRPr lang="en-US" sz="4400" b="1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retraining entire LLM architecture on labeled dataset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when high accuracy is critical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cost and resource intensive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393065" lvl="1" indent="0" algn="l">
              <a:lnSpc>
                <a:spcPct val="150000"/>
              </a:lnSpc>
              <a:buFont typeface="Arial" panose="020B0604020202020204"/>
              <a:buNone/>
            </a:pPr>
            <a:r>
              <a:rPr lang="en-US" sz="4400" b="1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Adapter-based finetuning</a:t>
            </a:r>
            <a:endParaRPr lang="en-US" altLang="en-US" sz="440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adapter modules act as specialized add-ons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small trainable modules integrated into specific layers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minimizes risk of LLM forgetting pretrained knowledge (catastrophic forgetting)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might not generalize effectively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9631" y="574900"/>
            <a:ext cx="16548739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8190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Techniques of LLM Finetuning</a:t>
            </a:r>
            <a:endParaRPr lang="en-US" sz="8190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9057" y="2364638"/>
            <a:ext cx="15149885" cy="6242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3065" lvl="1" indent="0" algn="l">
              <a:lnSpc>
                <a:spcPct val="150000"/>
              </a:lnSpc>
              <a:buFont typeface="Arial" panose="020B0604020202020204"/>
              <a:buNone/>
            </a:pPr>
            <a:r>
              <a:rPr lang="en-US" sz="4400" b="1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Parameter-efficient finetuning</a:t>
            </a:r>
            <a:endParaRPr lang="en-US" sz="4400" b="1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strategic selection of model components for training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rest of the parameters are frozen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reduces number of trainable parameters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low computational codt, faster training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stores a small footprint of parameters for each fine tuned task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1243330" lvl="2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mitigates storage issues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1243330" lvl="2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enables simultaneous loading of multiple finetuned models in memory with base LLM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69631" y="574900"/>
            <a:ext cx="16548739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0"/>
              </a:lnSpc>
            </a:pPr>
            <a:r>
              <a:rPr lang="en-US" sz="8190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Techniques of LLM Finetuning</a:t>
            </a:r>
            <a:endParaRPr lang="en-US" sz="8190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69057" y="2364638"/>
            <a:ext cx="15149885" cy="6242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3065" lvl="1" indent="0" algn="l">
              <a:lnSpc>
                <a:spcPct val="150000"/>
              </a:lnSpc>
              <a:buFont typeface="Arial" panose="020B0604020202020204"/>
              <a:buNone/>
            </a:pPr>
            <a:r>
              <a:rPr lang="en-US" sz="4400" b="1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Parameter-efficient finetuning</a:t>
            </a:r>
            <a:endParaRPr lang="en-US" sz="4400" b="1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strategic selection of model components for training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rest of the parameters are frozen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reduces number of trainable parameters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low computational codt, faster training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786130" lvl="1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stores a small footprint of parameters for each fine tuned task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1243330" lvl="2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mitigates storage issues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  <a:p>
            <a:pPr marL="1243330" lvl="2" indent="-393065" algn="l">
              <a:lnSpc>
                <a:spcPts val="5095"/>
              </a:lnSpc>
              <a:buFont typeface="Arial" panose="020B0604020202020204"/>
              <a:buChar char="•"/>
            </a:pPr>
            <a:r>
              <a:rPr lang="en-US" altLang="en-US" sz="3640">
                <a:solidFill>
                  <a:srgbClr val="000000"/>
                </a:solidFill>
                <a:latin typeface="Century Gothic Paneuropean" panose="020B0502020202020204"/>
                <a:ea typeface="Century Gothic Paneuropean" panose="020B0502020202020204"/>
                <a:cs typeface="Century Gothic Paneuropean" panose="020B0502020202020204"/>
                <a:sym typeface="Century Gothic Paneuropean" panose="020B0502020202020204"/>
              </a:rPr>
              <a:t>enables simultaneous loading of multiple finetuned models in memory with base LLM</a:t>
            </a:r>
            <a:endParaRPr lang="en-US" altLang="en-US" sz="3640">
              <a:solidFill>
                <a:srgbClr val="000000"/>
              </a:solidFill>
              <a:latin typeface="Century Gothic Paneuropean" panose="020B0502020202020204"/>
              <a:ea typeface="Century Gothic Paneuropean" panose="020B0502020202020204"/>
              <a:cs typeface="Century Gothic Paneuropean" panose="020B0502020202020204"/>
              <a:sym typeface="Century Gothic Paneuropean" panose="020B0502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0"/>
              </a:lnSpc>
            </a:pPr>
            <a:r>
              <a:rPr lang="en-US" sz="11885" b="1">
                <a:solidFill>
                  <a:srgbClr val="000000"/>
                </a:solidFill>
                <a:latin typeface="Century Gothic Paneuropean Bold" panose="020B0702020202020204"/>
                <a:ea typeface="Century Gothic Paneuropean Bold" panose="020B0702020202020204"/>
                <a:cs typeface="Century Gothic Paneuropean Bold" panose="020B0702020202020204"/>
                <a:sym typeface="Century Gothic Paneuropean Bold" panose="020B0702020202020204"/>
              </a:rPr>
              <a:t>THANK YOU</a:t>
            </a:r>
            <a:endParaRPr lang="en-US" sz="11885" b="1">
              <a:solidFill>
                <a:srgbClr val="000000"/>
              </a:solidFill>
              <a:latin typeface="Century Gothic Paneuropean Bold" panose="020B0702020202020204"/>
              <a:ea typeface="Century Gothic Paneuropean Bold" panose="020B0702020202020204"/>
              <a:cs typeface="Century Gothic Paneuropean Bold" panose="020B0702020202020204"/>
              <a:sym typeface="Century Gothic Paneuropean Bold" panose="020B0702020202020204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2535</Words>
  <Application>WPS Presentation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Century Gothic Paneuropean Bold</vt:lpstr>
      <vt:lpstr>Arial</vt:lpstr>
      <vt:lpstr>Century Gothic Paneuropean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ql</dc:title>
  <dc:creator/>
  <cp:lastModifiedBy>Yakina</cp:lastModifiedBy>
  <cp:revision>8</cp:revision>
  <dcterms:created xsi:type="dcterms:W3CDTF">2006-08-16T00:00:00Z</dcterms:created>
  <dcterms:modified xsi:type="dcterms:W3CDTF">2025-05-22T08:25:02Z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82074410799748C9A2A0FC29DA0C1EE3_12</vt:lpwstr>
  </property>
  <property fmtid="{D5CDD505-2E9C-101B-9397-08002B2CF9AE}" pid="3" name="KSOProductBuildVer">
    <vt:lpwstr>1033-12.2.0.21183</vt:lpwstr>
  </property>
</Properties>
</file>