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entury Gothic Paneuropean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49167" y="-4649548"/>
            <a:ext cx="18710134" cy="16808248"/>
          </a:xfrm>
          <a:custGeom>
            <a:avLst/>
            <a:gdLst/>
            <a:ahLst/>
            <a:cxnLst/>
            <a:rect r="r" b="b" t="t" l="l"/>
            <a:pathLst>
              <a:path h="16808248" w="18710134">
                <a:moveTo>
                  <a:pt x="0" y="0"/>
                </a:moveTo>
                <a:lnTo>
                  <a:pt x="18710134" y="0"/>
                </a:lnTo>
                <a:lnTo>
                  <a:pt x="18710134" y="16808249"/>
                </a:lnTo>
                <a:lnTo>
                  <a:pt x="0" y="16808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5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34754" y="3683543"/>
            <a:ext cx="13018493" cy="201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09"/>
              </a:lnSpc>
            </a:pPr>
            <a:r>
              <a:rPr lang="en-US" b="true" sz="117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346519"/>
            <a:ext cx="1514988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05. Training loop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b. Perform action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0770" y="4480818"/>
            <a:ext cx="15149885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c. Calculate reward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164808" y="2935010"/>
            <a:ext cx="9889234" cy="1308556"/>
          </a:xfrm>
          <a:custGeom>
            <a:avLst/>
            <a:gdLst/>
            <a:ahLst/>
            <a:cxnLst/>
            <a:rect r="r" b="b" t="t" l="l"/>
            <a:pathLst>
              <a:path h="1308556" w="9889234">
                <a:moveTo>
                  <a:pt x="0" y="0"/>
                </a:moveTo>
                <a:lnTo>
                  <a:pt x="9889234" y="0"/>
                </a:lnTo>
                <a:lnTo>
                  <a:pt x="9889234" y="1308556"/>
                </a:lnTo>
                <a:lnTo>
                  <a:pt x="0" y="13085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908" t="-339112" r="0" b="-346159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126508" y="4415016"/>
            <a:ext cx="9927535" cy="5220042"/>
          </a:xfrm>
          <a:custGeom>
            <a:avLst/>
            <a:gdLst/>
            <a:ahLst/>
            <a:cxnLst/>
            <a:rect r="r" b="b" t="t" l="l"/>
            <a:pathLst>
              <a:path h="5220042" w="9927535">
                <a:moveTo>
                  <a:pt x="0" y="0"/>
                </a:moveTo>
                <a:lnTo>
                  <a:pt x="9927534" y="0"/>
                </a:lnTo>
                <a:lnTo>
                  <a:pt x="9927534" y="5220042"/>
                </a:lnTo>
                <a:lnTo>
                  <a:pt x="0" y="52200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71" t="-53713" r="-5497" b="-53524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346519"/>
            <a:ext cx="1514988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05. Training loop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d. Update q-table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347288" y="4193009"/>
            <a:ext cx="14371655" cy="3384840"/>
          </a:xfrm>
          <a:custGeom>
            <a:avLst/>
            <a:gdLst/>
            <a:ahLst/>
            <a:cxnLst/>
            <a:rect r="r" b="b" t="t" l="l"/>
            <a:pathLst>
              <a:path h="3384840" w="14371655">
                <a:moveTo>
                  <a:pt x="0" y="0"/>
                </a:moveTo>
                <a:lnTo>
                  <a:pt x="14371655" y="0"/>
                </a:lnTo>
                <a:lnTo>
                  <a:pt x="14371655" y="3384840"/>
                </a:lnTo>
                <a:lnTo>
                  <a:pt x="0" y="33848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60727" r="0" b="-163861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REINFORCEMENT LEARNING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632735" y="5609576"/>
            <a:ext cx="8398324" cy="3558790"/>
          </a:xfrm>
          <a:custGeom>
            <a:avLst/>
            <a:gdLst/>
            <a:ahLst/>
            <a:cxnLst/>
            <a:rect r="r" b="b" t="t" l="l"/>
            <a:pathLst>
              <a:path h="3558790" w="8398324">
                <a:moveTo>
                  <a:pt x="0" y="0"/>
                </a:moveTo>
                <a:lnTo>
                  <a:pt x="8398324" y="0"/>
                </a:lnTo>
                <a:lnTo>
                  <a:pt x="8398324" y="3558790"/>
                </a:lnTo>
                <a:lnTo>
                  <a:pt x="0" y="35587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69057" y="2212238"/>
            <a:ext cx="15149885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agent acts on environment through some actions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receives reward based on the action taken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do not tell the agent directly which the best action is, it learns by itself through trial and error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276613" y="5317478"/>
            <a:ext cx="5683134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Components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Agent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States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Actions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Rewards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Policy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251269"/>
            <a:ext cx="15149885" cy="6994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value-based reinforcement learning algorithm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provides a model-free approach to reinforcement learning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used to find the optimal action-selection policy using a Q function.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Q-Value</a:t>
            </a:r>
          </a:p>
          <a:p>
            <a:pPr algn="l" marL="1571864" indent="-523955" lvl="2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metric used to measure an action at a particular state</a:t>
            </a:r>
          </a:p>
          <a:p>
            <a:pPr algn="l" marL="1571864" indent="-523955" lvl="2">
              <a:lnSpc>
                <a:spcPts val="5096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estimates the expected future rewards that can be obtained by starting from that state and taking that action followed by following an optimal policy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Q-Table : lookup table to find the best action at each state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Q-Function : provides q value for table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BELLMAN’S EQUATION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251269"/>
            <a:ext cx="1514988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used as q function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recursive formula for optimal decision making</a:t>
            </a:r>
          </a:p>
        </p:txBody>
      </p:sp>
      <p:pic>
        <p:nvPicPr>
          <p:cNvPr name="Picture 15" id="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013850" y="2703998"/>
            <a:ext cx="14260300" cy="3234976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569057" y="4988430"/>
            <a:ext cx="15149885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Q(s, a): expected reward for taking action a in state 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r: actual reward received for that action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s, s’: current state, next state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α: learning rate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γ: discount factor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max(Q(s', a')): highest expected reward for all possible actions a' in state s'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ALGORITHM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403669"/>
            <a:ext cx="15149885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Initialize Q-Table (with all zeros)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Select initial state S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Repeat 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Choose action A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Perform action A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Calculate reward for performing A from State 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 Q-Function to update Q-Table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 = S’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(stop when S is terminating state)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69057" y="382802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9057" y="7987925"/>
            <a:ext cx="4114800" cy="1615890"/>
          </a:xfrm>
          <a:custGeom>
            <a:avLst/>
            <a:gdLst/>
            <a:ahLst/>
            <a:cxnLst/>
            <a:rect r="r" b="b" t="t" l="l"/>
            <a:pathLst>
              <a:path h="1615890" w="4114800">
                <a:moveTo>
                  <a:pt x="0" y="0"/>
                </a:moveTo>
                <a:lnTo>
                  <a:pt x="4114800" y="0"/>
                </a:lnTo>
                <a:lnTo>
                  <a:pt x="4114800" y="1615890"/>
                </a:lnTo>
                <a:lnTo>
                  <a:pt x="0" y="161589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7099" r="0" b="-67546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263471" y="3828029"/>
            <a:ext cx="5764483" cy="5775786"/>
          </a:xfrm>
          <a:custGeom>
            <a:avLst/>
            <a:gdLst/>
            <a:ahLst/>
            <a:cxnLst/>
            <a:rect r="r" b="b" t="t" l="l"/>
            <a:pathLst>
              <a:path h="5775786" w="5764483">
                <a:moveTo>
                  <a:pt x="0" y="0"/>
                </a:moveTo>
                <a:lnTo>
                  <a:pt x="5764483" y="0"/>
                </a:lnTo>
                <a:lnTo>
                  <a:pt x="5764483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69057" y="2346519"/>
            <a:ext cx="1514988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01. Define the environment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create variables for states and actions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2608979" y="464306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346519"/>
            <a:ext cx="15149885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02. Define the rewards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146226" y="3406581"/>
            <a:ext cx="4585108" cy="2312678"/>
          </a:xfrm>
          <a:custGeom>
            <a:avLst/>
            <a:gdLst/>
            <a:ahLst/>
            <a:cxnLst/>
            <a:rect r="r" b="b" t="t" l="l"/>
            <a:pathLst>
              <a:path h="2312678" w="4585108">
                <a:moveTo>
                  <a:pt x="0" y="0"/>
                </a:moveTo>
                <a:lnTo>
                  <a:pt x="4585108" y="0"/>
                </a:lnTo>
                <a:lnTo>
                  <a:pt x="4585108" y="2312678"/>
                </a:lnTo>
                <a:lnTo>
                  <a:pt x="0" y="2312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56741" r="0" b="-41518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70770" y="5853646"/>
            <a:ext cx="15149885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03. Initialize the q-table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146226" y="7025037"/>
            <a:ext cx="13120479" cy="1848351"/>
          </a:xfrm>
          <a:custGeom>
            <a:avLst/>
            <a:gdLst/>
            <a:ahLst/>
            <a:cxnLst/>
            <a:rect r="r" b="b" t="t" l="l"/>
            <a:pathLst>
              <a:path h="1848351" w="13120479">
                <a:moveTo>
                  <a:pt x="0" y="0"/>
                </a:moveTo>
                <a:lnTo>
                  <a:pt x="13120480" y="0"/>
                </a:lnTo>
                <a:lnTo>
                  <a:pt x="13120480" y="1848352"/>
                </a:lnTo>
                <a:lnTo>
                  <a:pt x="0" y="18483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08176" r="0" b="-301671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346519"/>
            <a:ext cx="15149885" cy="612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04. Initialize parameters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04734" y="3219700"/>
            <a:ext cx="10009286" cy="6166481"/>
          </a:xfrm>
          <a:custGeom>
            <a:avLst/>
            <a:gdLst/>
            <a:ahLst/>
            <a:cxnLst/>
            <a:rect r="r" b="b" t="t" l="l"/>
            <a:pathLst>
              <a:path h="6166481" w="10009286">
                <a:moveTo>
                  <a:pt x="0" y="0"/>
                </a:moveTo>
                <a:lnTo>
                  <a:pt x="10009286" y="0"/>
                </a:lnTo>
                <a:lnTo>
                  <a:pt x="10009286" y="6166481"/>
                </a:lnTo>
                <a:lnTo>
                  <a:pt x="0" y="6166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2858" r="0" b="-29459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69631" y="574900"/>
            <a:ext cx="16548739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Q-LEARNING IMPLEMENTATION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69057" y="2346519"/>
            <a:ext cx="15149885" cy="125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05. Training loop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a. Choose action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404734" y="4044756"/>
            <a:ext cx="12182288" cy="4125361"/>
          </a:xfrm>
          <a:custGeom>
            <a:avLst/>
            <a:gdLst/>
            <a:ahLst/>
            <a:cxnLst/>
            <a:rect r="r" b="b" t="t" l="l"/>
            <a:pathLst>
              <a:path h="4125361" w="12182288">
                <a:moveTo>
                  <a:pt x="0" y="0"/>
                </a:moveTo>
                <a:lnTo>
                  <a:pt x="12182288" y="0"/>
                </a:lnTo>
                <a:lnTo>
                  <a:pt x="12182288" y="4125362"/>
                </a:lnTo>
                <a:lnTo>
                  <a:pt x="0" y="4125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6882" r="0" b="-98419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DAGlPBYEswA</dc:identifier>
  <dcterms:modified xsi:type="dcterms:W3CDTF">2011-08-01T06:04:30Z</dcterms:modified>
  <cp:revision>1</cp:revision>
  <dc:title>ql</dc:title>
</cp:coreProperties>
</file>