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12"/>
  </p:notesMasterIdLst>
  <p:sldIdLst>
    <p:sldId id="277" r:id="rId2"/>
    <p:sldId id="307" r:id="rId3"/>
    <p:sldId id="331" r:id="rId4"/>
    <p:sldId id="257" r:id="rId5"/>
    <p:sldId id="328" r:id="rId6"/>
    <p:sldId id="329" r:id="rId7"/>
    <p:sldId id="332" r:id="rId8"/>
    <p:sldId id="259" r:id="rId9"/>
    <p:sldId id="333" r:id="rId10"/>
    <p:sldId id="323" r:id="rId11"/>
  </p:sldIdLst>
  <p:sldSz cx="9144000" cy="6858000" type="screen4x3"/>
  <p:notesSz cx="6858000" cy="9144000"/>
  <p:defaultTextStyle>
    <a:defPPr>
      <a:defRPr lang="he-IL"/>
    </a:defPPr>
    <a:lvl1pPr marL="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בוא" id="{CB6BBEF7-9717-4733-A929-535518E6EBF6}">
          <p14:sldIdLst>
            <p14:sldId id="277"/>
            <p14:sldId id="307"/>
            <p14:sldId id="331"/>
            <p14:sldId id="257"/>
            <p14:sldId id="328"/>
            <p14:sldId id="329"/>
            <p14:sldId id="332"/>
            <p14:sldId id="259"/>
            <p14:sldId id="333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סגנון בהיר 1 - הדגשה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89825" autoAdjust="0"/>
  </p:normalViewPr>
  <p:slideViewPr>
    <p:cSldViewPr>
      <p:cViewPr>
        <p:scale>
          <a:sx n="150" d="100"/>
          <a:sy n="150" d="100"/>
        </p:scale>
        <p:origin x="612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00F830A1-3891-4B82-A120-081866556DA0}" type="datetimeFigureOut">
              <a:pPr algn="r" rtl="1"/>
              <a:t>06/02/2021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fld id="{58CC9574-A819-4FE4-99A7-1E27AD09ADC2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he-IL" smtClean="0"/>
              <a:pPr algn="r" rtl="1"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2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10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he-IL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algn="r" eaLnBrk="1" latinLnBrk="0" hangingPunct="1">
              <a:defRPr kumimoji="0" lang="he-IL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r" defTabSz="914400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מדי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algn="r" eaLnBrk="1" latinLnBrk="0" hangingPunct="1">
              <a:buNone/>
              <a:defRPr kumimoji="0" lang="he-IL"/>
            </a:lvl1pPr>
          </a:lstStyle>
          <a:p>
            <a:pPr algn="r" rtl="1" eaLnBrk="1" latinLnBrk="0" hangingPunct="1"/>
            <a:r>
              <a:rPr lang="he-IL"/>
              <a:t>לחץ על הסמל כדי להוסיף מדיה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he-IL" sz="2400">
                <a:solidFill>
                  <a:schemeClr val="bg1"/>
                </a:solidFill>
              </a:defRPr>
            </a:lvl1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3200"/>
            </a:lvl1pPr>
            <a:lvl2pPr marL="457200" indent="0" algn="r" eaLnBrk="1" latinLnBrk="0" hangingPunct="1">
              <a:buNone/>
              <a:defRPr kumimoji="0" lang="he-IL" sz="2800"/>
            </a:lvl2pPr>
            <a:lvl3pPr marL="914400" indent="0" algn="r" eaLnBrk="1" latinLnBrk="0" hangingPunct="1">
              <a:buNone/>
              <a:defRPr kumimoji="0" lang="he-IL" sz="2400"/>
            </a:lvl3pPr>
            <a:lvl4pPr marL="1371600" indent="0" algn="r" eaLnBrk="1" latinLnBrk="0" hangingPunct="1">
              <a:buNone/>
              <a:defRPr kumimoji="0" lang="he-IL" sz="2000"/>
            </a:lvl4pPr>
            <a:lvl5pPr marL="1828800" indent="0" algn="r" eaLnBrk="1" latinLnBrk="0" hangingPunct="1">
              <a:buNone/>
              <a:defRPr kumimoji="0" lang="he-IL" sz="2000"/>
            </a:lvl5pPr>
            <a:lvl6pPr marL="2286000" indent="0" algn="r" eaLnBrk="1" latinLnBrk="0" hangingPunct="1">
              <a:buNone/>
              <a:defRPr kumimoji="0" lang="he-IL" sz="2000"/>
            </a:lvl6pPr>
            <a:lvl7pPr marL="2743200" indent="0" algn="r" eaLnBrk="1" latinLnBrk="0" hangingPunct="1">
              <a:buNone/>
              <a:defRPr kumimoji="0" lang="he-IL" sz="2000"/>
            </a:lvl7pPr>
            <a:lvl8pPr marL="3200400" indent="0" algn="r" eaLnBrk="1" latinLnBrk="0" hangingPunct="1">
              <a:buNone/>
              <a:defRPr kumimoji="0" lang="he-IL" sz="2000"/>
            </a:lvl8pPr>
            <a:lvl9pPr marL="3657600" indent="0" algn="r" eaLnBrk="1" latinLnBrk="0" hangingPunct="1">
              <a:buNone/>
              <a:defRPr kumimoji="0" lang="he-IL" sz="2000"/>
            </a:lvl9pPr>
          </a:lstStyle>
          <a:p>
            <a:pPr algn="r" rtl="1" eaLnBrk="1" latinLnBrk="0" hangingPunct="1"/>
            <a:r>
              <a:rPr lang="he-IL"/>
              <a:t>לחץ על הסמל כדי להוסיף תמונה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/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וטקסט אנכי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defRPr kumimoji="0" lang="he-IL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    לחץ כדי לערוך סגנון כותרת של תבנית בסיס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r" eaLnBrk="1" latinLnBrk="0" hangingPunct="1">
              <a:defRPr kumimoji="0" lang="he-IL" sz="3000" b="1" cap="all"/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 eaLnBrk="1" latinLnBrk="0" hangingPunct="1">
              <a:defRPr kumimoji="0" lang="he-IL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תוכן שניים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r" eaLnBrk="1" latinLnBrk="0" hangingPunct="1">
              <a:defRPr kumimoji="0" lang="he-IL"/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r" eaLnBrk="1" latinLnBrk="0" hangingPunct="1">
              <a:defRPr kumimoji="0" lang="he-IL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לחץ כדי לערוך סגנון כותרת של תבנית בסיס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r" eaLnBrk="1" latinLnBrk="0" hangingPunct="1">
              <a:buNone/>
              <a:defRPr kumimoji="0" lang="he-IL" sz="2000" b="1"/>
            </a:lvl2pPr>
            <a:lvl3pPr marL="914400" indent="0" algn="r" eaLnBrk="1" latinLnBrk="0" hangingPunct="1">
              <a:buNone/>
              <a:defRPr kumimoji="0" lang="he-IL" sz="1800" b="1"/>
            </a:lvl3pPr>
            <a:lvl4pPr marL="1371600" indent="0" algn="r" eaLnBrk="1" latinLnBrk="0" hangingPunct="1">
              <a:buNone/>
              <a:defRPr kumimoji="0" lang="he-IL" sz="1600" b="1"/>
            </a:lvl4pPr>
            <a:lvl5pPr marL="1828800" indent="0" algn="r" eaLnBrk="1" latinLnBrk="0" hangingPunct="1">
              <a:buNone/>
              <a:defRPr kumimoji="0" lang="he-IL" sz="1600" b="1"/>
            </a:lvl5pPr>
            <a:lvl6pPr marL="2286000" indent="0" algn="r" eaLnBrk="1" latinLnBrk="0" hangingPunct="1">
              <a:buNone/>
              <a:defRPr kumimoji="0" lang="he-IL" sz="1600" b="1"/>
            </a:lvl6pPr>
            <a:lvl7pPr marL="2743200" indent="0" algn="r" eaLnBrk="1" latinLnBrk="0" hangingPunct="1">
              <a:buNone/>
              <a:defRPr kumimoji="0" lang="he-IL" sz="1600" b="1"/>
            </a:lvl7pPr>
            <a:lvl8pPr marL="3200400" indent="0" algn="r" eaLnBrk="1" latinLnBrk="0" hangingPunct="1">
              <a:buNone/>
              <a:defRPr kumimoji="0" lang="he-IL" sz="1600" b="1"/>
            </a:lvl8pPr>
            <a:lvl9pPr marL="3657600" indent="0" algn="r" eaLnBrk="1" latinLnBrk="0" hangingPunct="1">
              <a:buNone/>
              <a:defRPr kumimoji="0" lang="he-IL" sz="1600" b="1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עם 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r" defTabSz="914400" rtl="0" eaLnBrk="1" latinLnBrk="0" hangingPunct="1">
              <a:defRPr kumimoji="0" lang="he-IL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he-IL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r" eaLnBrk="1" latinLnBrk="0" hangingPunct="1">
              <a:defRPr kumimoji="0" lang="he-IL" sz="2000" b="1"/>
            </a:lvl1pPr>
          </a:lstStyle>
          <a:p>
            <a:pPr algn="r" rtl="1" eaLnBrk="1" latinLnBrk="0" hangingPunct="1"/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  <a:lvl2pPr algn="r" eaLnBrk="1" latinLnBrk="0" hangingPunct="1">
              <a:defRPr kumimoji="0" lang="he-IL" sz="2800">
                <a:solidFill>
                  <a:schemeClr val="bg1"/>
                </a:solidFill>
              </a:defRPr>
            </a:lvl2pPr>
            <a:lvl3pPr algn="r" eaLnBrk="1" latinLnBrk="0" hangingPunct="1">
              <a:defRPr kumimoji="0" lang="he-IL" sz="2400">
                <a:solidFill>
                  <a:schemeClr val="bg1"/>
                </a:solidFill>
              </a:defRPr>
            </a:lvl3pPr>
            <a:lvl4pPr algn="r" eaLnBrk="1" latinLnBrk="0" hangingPunct="1">
              <a:defRPr kumimoji="0" lang="he-IL" sz="2000">
                <a:solidFill>
                  <a:schemeClr val="bg1"/>
                </a:solidFill>
              </a:defRPr>
            </a:lvl4pPr>
            <a:lvl5pPr algn="r" eaLnBrk="1" latinLnBrk="0" hangingPunct="1">
              <a:defRPr kumimoji="0" lang="he-IL" sz="2000">
                <a:solidFill>
                  <a:schemeClr val="bg1"/>
                </a:solidFill>
              </a:defRPr>
            </a:lvl5pPr>
            <a:lvl6pPr algn="r" eaLnBrk="1" latinLnBrk="0" hangingPunct="1">
              <a:defRPr kumimoji="0" lang="he-IL" sz="2000"/>
            </a:lvl6pPr>
            <a:lvl7pPr algn="r" eaLnBrk="1" latinLnBrk="0" hangingPunct="1">
              <a:defRPr kumimoji="0" lang="he-IL" sz="2000"/>
            </a:lvl7pPr>
            <a:lvl8pPr algn="r" eaLnBrk="1" latinLnBrk="0" hangingPunct="1">
              <a:defRPr kumimoji="0" lang="he-IL" sz="2000"/>
            </a:lvl8pPr>
            <a:lvl9pPr algn="r" eaLnBrk="1" latinLnBrk="0" hangingPunct="1">
              <a:defRPr kumimoji="0" lang="he-IL" sz="2000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/>
              <a:t>רמה שנייה</a:t>
            </a:r>
          </a:p>
          <a:p>
            <a:pPr lvl="2" algn="r" rtl="1" eaLnBrk="1" latinLnBrk="0" hangingPunct="1"/>
            <a:r>
              <a:rPr lang="he-IL"/>
              <a:t>רמה שלישית</a:t>
            </a:r>
          </a:p>
          <a:p>
            <a:pPr lvl="3" algn="r" rtl="1" eaLnBrk="1" latinLnBrk="0" hangingPunct="1"/>
            <a:r>
              <a:rPr lang="he-IL"/>
              <a:t>רמה רביעית</a:t>
            </a:r>
          </a:p>
          <a:p>
            <a:pPr lvl="4" algn="r" rtl="1" eaLnBrk="1" latinLnBrk="0" hangingPunct="1"/>
            <a:r>
              <a:rPr lang="he-IL"/>
              <a:t>רמה חמישית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eaLnBrk="1" latinLnBrk="0" hangingPunct="1"/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fld id="{A258050E-B668-4FA7-85AD-C750C80A6E9B}" type="datetimeFigureOut">
              <a:pPr algn="r" rtl="1"/>
              <a:t>06/02/2021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ransition spd="slow">
    <p:pull/>
  </p:transition>
  <p:txStyles>
    <p:titleStyle>
      <a:lvl1pPr algn="r" defTabSz="914400" rtl="1" eaLnBrk="1" latinLnBrk="0" hangingPunct="1">
        <a:spcBef>
          <a:spcPct val="0"/>
        </a:spcBef>
        <a:buNone/>
        <a:defRPr kumimoji="0" lang="he-I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he-IL"/>
      </a:defPPr>
      <a:lvl1pPr marL="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0" dirty="0">
                <a:solidFill>
                  <a:prstClr val="whit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Bases Project 	</a:t>
            </a:r>
            <a:br>
              <a:rPr lang="he-IL" sz="5600" b="0" dirty="0">
                <a:solidFill>
                  <a:prstClr val="white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Ran Sasson</a:t>
            </a:r>
            <a:b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Yakir Travish</a:t>
            </a:r>
            <a:endParaRPr lang="he-IL" sz="3100" b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8" name="Picture 4" descr="מגזרים אנגלית מכללת אפקה אקדמיה - ארגו">
            <a:extLst>
              <a:ext uri="{FF2B5EF4-FFF2-40B4-BE49-F238E27FC236}">
                <a16:creationId xmlns:a16="http://schemas.microsoft.com/office/drawing/2014/main" id="{158569AE-011B-48D5-91BA-D4AB50D6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5339"/>
            <a:ext cx="2411760" cy="13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3BFBB-A345-4B1C-BC8D-97FB718C9BF2}"/>
              </a:ext>
            </a:extLst>
          </p:cNvPr>
          <p:cNvSpPr txBox="1"/>
          <p:nvPr/>
        </p:nvSpPr>
        <p:spPr>
          <a:xfrm>
            <a:off x="3635896" y="182636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COVID-19 Vaccination Delivery to the Population of a Small 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</a:t>
            </a:r>
            <a:r>
              <a:rPr lang="en-US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own</a:t>
            </a: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669865"/>
            <a:ext cx="7543800" cy="1200329"/>
          </a:xfrm>
        </p:spPr>
        <p:txBody>
          <a:bodyPr wrap="square" tIns="0" bIns="0" anchor="t" anchorCtr="0">
            <a:normAutofit/>
          </a:bodyPr>
          <a:lstStyle/>
          <a:p>
            <a:pPr algn="l" rtl="0"/>
            <a:r>
              <a:rPr lang="en-US" sz="7200" dirty="0">
                <a:latin typeface="David" panose="020E0502060401010101" pitchFamily="34" charset="-79"/>
                <a:cs typeface="David" panose="020E0502060401010101" pitchFamily="34" charset="-79"/>
              </a:rPr>
              <a:t>Questions?</a:t>
            </a:r>
            <a:endParaRPr lang="he-IL" sz="7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65350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2596" y="1268760"/>
            <a:ext cx="8280920" cy="5589240"/>
          </a:xfrm>
          <a:prstGeom prst="rect">
            <a:avLst/>
          </a:prstGeom>
          <a:noFill/>
        </p:spPr>
        <p:txBody>
          <a:bodyPr wrap="square" rtlCol="1">
            <a:normAutofit fontScale="475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Managing vaccination delivery DB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600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457200" marR="0" indent="-457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The system is used to manage the data required for the operation of vaccinating the population of a small town.</a:t>
            </a:r>
          </a:p>
          <a:p>
            <a:pPr marL="457200" marR="0" indent="-457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The goal is to get to an “Herd Immunity” - </a:t>
            </a:r>
            <a:r>
              <a:rPr lang="en-US" sz="5600" b="0" i="0" dirty="0">
                <a:solidFill>
                  <a:srgbClr val="202124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When most of a population is </a:t>
            </a:r>
            <a:r>
              <a:rPr lang="en-US" sz="5600" i="0" dirty="0">
                <a:solidFill>
                  <a:srgbClr val="202124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immune</a:t>
            </a:r>
            <a:r>
              <a:rPr lang="en-US" sz="5600" b="0" i="0" dirty="0">
                <a:solidFill>
                  <a:srgbClr val="202124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to COVID-19, this provides indirect protection to those who are not </a:t>
            </a:r>
            <a:r>
              <a:rPr lang="en-US" sz="5600" i="0" dirty="0">
                <a:solidFill>
                  <a:srgbClr val="202124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immune</a:t>
            </a:r>
            <a:r>
              <a:rPr lang="en-US" sz="5600" b="0" i="0" dirty="0">
                <a:solidFill>
                  <a:srgbClr val="202124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to the disease. </a:t>
            </a:r>
            <a:r>
              <a:rPr lang="en-US" sz="5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In order to reach this goal: </a:t>
            </a:r>
          </a:p>
          <a:p>
            <a:pPr marL="1600200" lvl="2" indent="-6858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en-US" sz="5400" dirty="0">
                <a:latin typeface="David" panose="020E0502060401010101" pitchFamily="34" charset="-79"/>
                <a:cs typeface="David" panose="020E0502060401010101" pitchFamily="34" charset="-79"/>
              </a:rPr>
              <a:t>Monitoring – Keep track on vaccination process</a:t>
            </a:r>
          </a:p>
          <a:p>
            <a:pPr marL="1600200" lvl="2" indent="-6858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56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Time – </a:t>
            </a:r>
            <a:r>
              <a:rPr lang="en-US" altLang="en-US" sz="5700" dirty="0">
                <a:latin typeface="David" panose="020E0502060401010101" pitchFamily="34" charset="-79"/>
                <a:cs typeface="David" panose="020E0502060401010101" pitchFamily="34" charset="-79"/>
              </a:rPr>
              <a:t>Process as short as possible</a:t>
            </a:r>
          </a:p>
          <a:p>
            <a:pPr marL="1600200" lvl="2" indent="-6858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5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Efficiency - Using minimum number of doses.</a:t>
            </a:r>
          </a:p>
          <a:p>
            <a:pPr algn="l">
              <a:lnSpc>
                <a:spcPct val="114000"/>
              </a:lnSpc>
            </a:pP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 rtl="0">
              <a:spcBef>
                <a:spcPts val="0"/>
              </a:spcBef>
            </a:pPr>
            <a:r>
              <a:rPr lang="en-US" sz="3200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Introduction</a:t>
            </a:r>
            <a:endParaRPr lang="he-IL" sz="3200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37827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BA9AE40-961E-4170-AC31-9D24FDA4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101359"/>
            <a:ext cx="7886700" cy="99417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AD78-8BD3-4343-96A0-D1D2E18A65A6}"/>
              </a:ext>
            </a:extLst>
          </p:cNvPr>
          <p:cNvSpPr txBox="1"/>
          <p:nvPr/>
        </p:nvSpPr>
        <p:spPr>
          <a:xfrm>
            <a:off x="628649" y="1340768"/>
            <a:ext cx="3943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Population: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HMO details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Birthdate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vaccinated(first/second dose)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COVID-19 positive</a:t>
            </a: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?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Vaccine: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Batch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Manufacturer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Expiry 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anufacturing date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Inventory: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Amount of vaccines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13947-5ECB-4CBA-AFCB-3BC4C84CD587}"/>
              </a:ext>
            </a:extLst>
          </p:cNvPr>
          <p:cNvSpPr txBox="1"/>
          <p:nvPr/>
        </p:nvSpPr>
        <p:spPr>
          <a:xfrm>
            <a:off x="4355976" y="1340768"/>
            <a:ext cx="394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HMO: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Has its own inventory</a:t>
            </a:r>
          </a:p>
          <a:p>
            <a:pPr algn="l"/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20635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BA9AE40-961E-4170-AC31-9D24FDA4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101359"/>
            <a:ext cx="7886700" cy="99417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0419B-D08C-4443-90B0-309D01A44576}"/>
              </a:ext>
            </a:extLst>
          </p:cNvPr>
          <p:cNvSpPr txBox="1"/>
          <p:nvPr/>
        </p:nvSpPr>
        <p:spPr>
          <a:xfrm>
            <a:off x="679562" y="1772816"/>
            <a:ext cx="3384376" cy="3077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National</a:t>
            </a:r>
            <a:r>
              <a:rPr lang="en-US" sz="32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en-US" sz="26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i</a:t>
            </a:r>
            <a:r>
              <a:rPr lang="en-US" sz="2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nventory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Supply vaccines to HMOs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4117E-57AC-4824-A78F-16380E737546}"/>
              </a:ext>
            </a:extLst>
          </p:cNvPr>
          <p:cNvSpPr txBox="1"/>
          <p:nvPr/>
        </p:nvSpPr>
        <p:spPr>
          <a:xfrm>
            <a:off x="5076056" y="1772816"/>
            <a:ext cx="3384376" cy="298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Carrying out vaccinations to the public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Monitoring and reporting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186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09EAEB-EC15-4A99-80C6-1A99867D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BFE8-E028-4A1F-B19E-B6CADADB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8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247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D8AFA8-2CAA-416F-B66D-3AB1764A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90" y="260648"/>
            <a:ext cx="8403020" cy="6858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Tables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59D8320-68A7-402B-A43B-699E4C55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13489"/>
              </p:ext>
            </p:extLst>
          </p:nvPr>
        </p:nvGraphicFramePr>
        <p:xfrm>
          <a:off x="503544" y="1114076"/>
          <a:ext cx="7812872" cy="13681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9481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099429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826292">
                  <a:extLst>
                    <a:ext uri="{9D8B030D-6E8A-4147-A177-3AD203B41FA5}">
                      <a16:colId xmlns:a16="http://schemas.microsoft.com/office/drawing/2014/main" val="1928237340"/>
                    </a:ext>
                  </a:extLst>
                </a:gridCol>
                <a:gridCol w="1572464">
                  <a:extLst>
                    <a:ext uri="{9D8B030D-6E8A-4147-A177-3AD203B41FA5}">
                      <a16:colId xmlns:a16="http://schemas.microsoft.com/office/drawing/2014/main" val="2632663149"/>
                    </a:ext>
                  </a:extLst>
                </a:gridCol>
                <a:gridCol w="1099429">
                  <a:extLst>
                    <a:ext uri="{9D8B030D-6E8A-4147-A177-3AD203B41FA5}">
                      <a16:colId xmlns:a16="http://schemas.microsoft.com/office/drawing/2014/main" val="2565915419"/>
                    </a:ext>
                  </a:extLst>
                </a:gridCol>
                <a:gridCol w="1199378">
                  <a:extLst>
                    <a:ext uri="{9D8B030D-6E8A-4147-A177-3AD203B41FA5}">
                      <a16:colId xmlns:a16="http://schemas.microsoft.com/office/drawing/2014/main" val="630697820"/>
                    </a:ext>
                  </a:extLst>
                </a:gridCol>
                <a:gridCol w="1016399">
                  <a:extLst>
                    <a:ext uri="{9D8B030D-6E8A-4147-A177-3AD203B41FA5}">
                      <a16:colId xmlns:a16="http://schemas.microsoft.com/office/drawing/2014/main" val="4278326792"/>
                    </a:ext>
                  </a:extLst>
                </a:gridCol>
              </a:tblGrid>
              <a:tr h="385432">
                <a:tc gridSpan="7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Person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98271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First name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Last name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Neighborhood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Birth date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First dose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HMO ID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11472-0F01-4829-A330-BB0D6D403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35327"/>
              </p:ext>
            </p:extLst>
          </p:nvPr>
        </p:nvGraphicFramePr>
        <p:xfrm>
          <a:off x="503547" y="2924944"/>
          <a:ext cx="2952327" cy="14540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86680291"/>
                    </a:ext>
                  </a:extLst>
                </a:gridCol>
              </a:tblGrid>
              <a:tr h="539639">
                <a:tc gridSpan="3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Person Medical History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82851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Person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/>
                        <a:t>Disease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/>
                        <a:t>ID</a:t>
                      </a:r>
                      <a:endParaRPr lang="en-IL" b="0" u="sng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HMO ID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3806AF-6541-4509-B595-39F6F77F9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46267"/>
              </p:ext>
            </p:extLst>
          </p:nvPr>
        </p:nvGraphicFramePr>
        <p:xfrm>
          <a:off x="4175955" y="2924944"/>
          <a:ext cx="4464496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1997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108203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1682107">
                  <a:extLst>
                    <a:ext uri="{9D8B030D-6E8A-4147-A177-3AD203B41FA5}">
                      <a16:colId xmlns:a16="http://schemas.microsoft.com/office/drawing/2014/main" val="2617746468"/>
                    </a:ext>
                  </a:extLst>
                </a:gridCol>
                <a:gridCol w="982189">
                  <a:extLst>
                    <a:ext uri="{9D8B030D-6E8A-4147-A177-3AD203B41FA5}">
                      <a16:colId xmlns:a16="http://schemas.microsoft.com/office/drawing/2014/main" val="3783991548"/>
                    </a:ext>
                  </a:extLst>
                </a:gridCol>
              </a:tblGrid>
              <a:tr h="437924">
                <a:tc gridSpan="4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HMO Inventory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11655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HMO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Delivery ID</a:t>
                      </a:r>
                      <a:endParaRPr lang="en-IL" b="1" u="sng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Amount</a:t>
                      </a: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6CCA47-DAC5-4D82-BC0E-ED9BA5E32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4506"/>
              </p:ext>
            </p:extLst>
          </p:nvPr>
        </p:nvGraphicFramePr>
        <p:xfrm>
          <a:off x="503546" y="4797152"/>
          <a:ext cx="8136902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6128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278429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2080810">
                  <a:extLst>
                    <a:ext uri="{9D8B030D-6E8A-4147-A177-3AD203B41FA5}">
                      <a16:colId xmlns:a16="http://schemas.microsoft.com/office/drawing/2014/main" val="2617746468"/>
                    </a:ext>
                  </a:extLst>
                </a:gridCol>
                <a:gridCol w="1449367">
                  <a:extLst>
                    <a:ext uri="{9D8B030D-6E8A-4147-A177-3AD203B41FA5}">
                      <a16:colId xmlns:a16="http://schemas.microsoft.com/office/drawing/2014/main" val="324932889"/>
                    </a:ext>
                  </a:extLst>
                </a:gridCol>
                <a:gridCol w="1121084">
                  <a:extLst>
                    <a:ext uri="{9D8B030D-6E8A-4147-A177-3AD203B41FA5}">
                      <a16:colId xmlns:a16="http://schemas.microsoft.com/office/drawing/2014/main" val="3783991548"/>
                    </a:ext>
                  </a:extLst>
                </a:gridCol>
                <a:gridCol w="1121084">
                  <a:extLst>
                    <a:ext uri="{9D8B030D-6E8A-4147-A177-3AD203B41FA5}">
                      <a16:colId xmlns:a16="http://schemas.microsoft.com/office/drawing/2014/main" val="3001934463"/>
                    </a:ext>
                  </a:extLst>
                </a:gridCol>
              </a:tblGrid>
              <a:tr h="437924">
                <a:tc gridSpan="6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Delivery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11655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Delivery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Amount</a:t>
                      </a: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number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HMO ID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5776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D8AFA8-2CAA-416F-B66D-3AB1764A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90" y="260648"/>
            <a:ext cx="8403020" cy="6858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Tables(2)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59D8320-68A7-402B-A43B-699E4C55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0103"/>
              </p:ext>
            </p:extLst>
          </p:nvPr>
        </p:nvGraphicFramePr>
        <p:xfrm>
          <a:off x="201917" y="1168855"/>
          <a:ext cx="7491571" cy="13681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8576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198569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1433572">
                  <a:extLst>
                    <a:ext uri="{9D8B030D-6E8A-4147-A177-3AD203B41FA5}">
                      <a16:colId xmlns:a16="http://schemas.microsoft.com/office/drawing/2014/main" val="1928237340"/>
                    </a:ext>
                  </a:extLst>
                </a:gridCol>
                <a:gridCol w="1433572">
                  <a:extLst>
                    <a:ext uri="{9D8B030D-6E8A-4147-A177-3AD203B41FA5}">
                      <a16:colId xmlns:a16="http://schemas.microsoft.com/office/drawing/2014/main" val="2565915419"/>
                    </a:ext>
                  </a:extLst>
                </a:gridCol>
                <a:gridCol w="1757282">
                  <a:extLst>
                    <a:ext uri="{9D8B030D-6E8A-4147-A177-3AD203B41FA5}">
                      <a16:colId xmlns:a16="http://schemas.microsoft.com/office/drawing/2014/main" val="630697820"/>
                    </a:ext>
                  </a:extLst>
                </a:gridCol>
              </a:tblGrid>
              <a:tr h="385432">
                <a:tc gridSpan="5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National Inventory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98271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Manufacturer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Batch number</a:t>
                      </a:r>
                      <a:endParaRPr lang="en-IL" b="1" u="sng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Amount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Date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Delivery ID</a:t>
                      </a:r>
                      <a:endParaRPr lang="en-IL" b="0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11472-0F01-4829-A330-BB0D6D403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52283"/>
              </p:ext>
            </p:extLst>
          </p:nvPr>
        </p:nvGraphicFramePr>
        <p:xfrm>
          <a:off x="201917" y="2897047"/>
          <a:ext cx="2158088" cy="1663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044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079044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</a:tblGrid>
              <a:tr h="603698">
                <a:tc gridSpan="2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COVID-19 Positive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02294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Person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Infection date</a:t>
                      </a: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6CCA47-DAC5-4D82-BC0E-ED9BA5E32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91258"/>
              </p:ext>
            </p:extLst>
          </p:nvPr>
        </p:nvGraphicFramePr>
        <p:xfrm>
          <a:off x="2434165" y="2903377"/>
          <a:ext cx="6507916" cy="1626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  <a:gridCol w="1318404">
                  <a:extLst>
                    <a:ext uri="{9D8B030D-6E8A-4147-A177-3AD203B41FA5}">
                      <a16:colId xmlns:a16="http://schemas.microsoft.com/office/drawing/2014/main" val="2617746468"/>
                    </a:ext>
                  </a:extLst>
                </a:gridCol>
                <a:gridCol w="1633924">
                  <a:extLst>
                    <a:ext uri="{9D8B030D-6E8A-4147-A177-3AD203B41FA5}">
                      <a16:colId xmlns:a16="http://schemas.microsoft.com/office/drawing/2014/main" val="3783991548"/>
                    </a:ext>
                  </a:extLst>
                </a:gridCol>
                <a:gridCol w="1035308">
                  <a:extLst>
                    <a:ext uri="{9D8B030D-6E8A-4147-A177-3AD203B41FA5}">
                      <a16:colId xmlns:a16="http://schemas.microsoft.com/office/drawing/2014/main" val="3531021495"/>
                    </a:ext>
                  </a:extLst>
                </a:gridCol>
              </a:tblGrid>
              <a:tr h="437924">
                <a:tc gridSpan="5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Vaccine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L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11655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Manufacturer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Batch number</a:t>
                      </a:r>
                      <a:endParaRPr lang="en-IL" b="1" u="sng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Expiration 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Manufacturing date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HMO ID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AE89FD-5D0C-4810-8212-D93B9701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76408"/>
              </p:ext>
            </p:extLst>
          </p:nvPr>
        </p:nvGraphicFramePr>
        <p:xfrm>
          <a:off x="273925" y="4913271"/>
          <a:ext cx="2942506" cy="1663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253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1471253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</a:tblGrid>
              <a:tr h="603698">
                <a:tc gridSpan="2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HMO Inventory_Delivery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02294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HMO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Delivery ID</a:t>
                      </a:r>
                      <a:endParaRPr lang="en-IL" b="1" u="sng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13195D-25EA-40BB-826D-3009B13C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69988"/>
              </p:ext>
            </p:extLst>
          </p:nvPr>
        </p:nvGraphicFramePr>
        <p:xfrm>
          <a:off x="5930405" y="4916815"/>
          <a:ext cx="1984220" cy="1659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</a:tblGrid>
              <a:tr h="467504">
                <a:tc gridSpan="2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Disease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19197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Disease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Disease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name</a:t>
                      </a: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7F7F3F-70C7-437B-B7A0-59A13816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63858"/>
              </p:ext>
            </p:extLst>
          </p:nvPr>
        </p:nvGraphicFramePr>
        <p:xfrm>
          <a:off x="3581308" y="4913270"/>
          <a:ext cx="1984220" cy="1663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157867055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198183794"/>
                    </a:ext>
                  </a:extLst>
                </a:gridCol>
              </a:tblGrid>
              <a:tr h="468503">
                <a:tc gridSpan="2"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HMO Table</a:t>
                      </a:r>
                      <a:endParaRPr lang="en-IL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5766"/>
                  </a:ext>
                </a:extLst>
              </a:tr>
              <a:tr h="119452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HMO</a:t>
                      </a:r>
                    </a:p>
                    <a:p>
                      <a:pPr algn="ctr"/>
                      <a:r>
                        <a:rPr lang="en-US" b="1" u="sng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HMO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name</a:t>
                      </a:r>
                      <a:endParaRPr lang="en-IL" b="0" u="none" dirty="0"/>
                    </a:p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63829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40B08E7A-6089-48B4-8631-B71A831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99417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Question and Updates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59078-D96C-4740-95A9-665B3D4F1741}"/>
              </a:ext>
            </a:extLst>
          </p:cNvPr>
          <p:cNvSpPr txBox="1"/>
          <p:nvPr/>
        </p:nvSpPr>
        <p:spPr>
          <a:xfrm>
            <a:off x="251520" y="998039"/>
            <a:ext cx="7886700" cy="599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Select: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ID and name of each non COVID-19 positive who is in high-risk group (join COVID-19 Positive table with person table by person ID)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manufacturer and total amount of vaccines in HMO inventory (sum the amount for each manufacturer)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batch no. and expiry date of the closest vaccine expiry date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HMO/ Ministry of Health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ID and name of each person who got first dose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ID and name of each person who is vaccinated (got second dose)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ID and name of each person who isn’t vaccinated (didn’t get first dose)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manufacturer and total amount of vaccines in national inventory (sum the amount for each manufacturer)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Select the ID  and name of all currently sick people (join COVID-19 Positive table with person table by person ID) -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Get the HMO ID and percent of vaccinated people in HMO (count (select all vaccinated people in HMO)/count (select all people in HMO)*100 AS percent)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Get the percent of vaccinated people in the town (count (select all vaccinated people)/count (select all people)*100 AS percent)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Get the neighborhood and percent of vaccinated people group by neighborhood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Get the neighborhood and percent of COVID-19 positive people group by neighborhood (join COVID-19 Positive table with person table by person ID)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279524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40B08E7A-6089-48B4-8631-B71A831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99417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Question and Updates(2)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59078-D96C-4740-95A9-665B3D4F1741}"/>
              </a:ext>
            </a:extLst>
          </p:cNvPr>
          <p:cNvSpPr txBox="1"/>
          <p:nvPr/>
        </p:nvSpPr>
        <p:spPr>
          <a:xfrm>
            <a:off x="251520" y="998039"/>
            <a:ext cx="7886700" cy="297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Delete: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Remove all vaccines that expired (expiry date&lt;current date)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HMO/ 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Insert: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Add new delivery from national inventory to HMO inventory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Ministry of Health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Add new person to town and update his age and high-risk group using </a:t>
            </a:r>
            <a:r>
              <a:rPr lang="en-US" sz="1400" dirty="0">
                <a:effectLst/>
                <a:highlight>
                  <a:srgbClr val="FFFF00"/>
                </a:highligh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Trigger </a:t>
            </a: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Update: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Each time a person is vaccinated, remove 1 vaccine from the specific HMO amount in inventory and after a person receives first dose update his second dose date to be 21 days after his first dose date (used by a </a:t>
            </a:r>
            <a:r>
              <a:rPr lang="en-US" sz="1400" dirty="0">
                <a:effectLst/>
                <a:highlight>
                  <a:srgbClr val="FFFF00"/>
                </a:highligh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Trigger</a:t>
            </a: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 - </a:t>
            </a:r>
            <a:r>
              <a:rPr lang="en-US" sz="1400" dirty="0"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HMO</a:t>
            </a:r>
          </a:p>
        </p:txBody>
      </p:sp>
    </p:spTree>
    <p:extLst>
      <p:ext uri="{BB962C8B-B14F-4D97-AF65-F5344CB8AC3E}">
        <p14:creationId xmlns:p14="http://schemas.microsoft.com/office/powerpoint/2010/main" val="29386208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הצגת PowerPoint 2010">
  <a:themeElements>
    <a:clrScheme name="מורכב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Poetic design template</Template>
  <TotalTime>0</TotalTime>
  <Words>665</Words>
  <Application>Microsoft Office PowerPoint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David</vt:lpstr>
      <vt:lpstr>Georgia</vt:lpstr>
      <vt:lpstr>Wingdings</vt:lpstr>
      <vt:lpstr>הצגת PowerPoint 2010</vt:lpstr>
      <vt:lpstr>Data Bases Project   Ran Sasson Yakir Travish</vt:lpstr>
      <vt:lpstr>Introduction</vt:lpstr>
      <vt:lpstr>Data</vt:lpstr>
      <vt:lpstr>Users</vt:lpstr>
      <vt:lpstr>ERD</vt:lpstr>
      <vt:lpstr>Tables</vt:lpstr>
      <vt:lpstr>Tables(2)</vt:lpstr>
      <vt:lpstr>Question and Updates </vt:lpstr>
      <vt:lpstr>Question and Updates(2)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2020-12-18T13:20:05Z</dcterms:created>
  <dcterms:modified xsi:type="dcterms:W3CDTF">2021-02-06T14:13:08Z</dcterms:modified>
</cp:coreProperties>
</file>