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8" r:id="rId1"/>
  </p:sldMasterIdLst>
  <p:notesMasterIdLst>
    <p:notesMasterId r:id="rId46"/>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01" r:id="rId16"/>
    <p:sldId id="293" r:id="rId17"/>
    <p:sldId id="294" r:id="rId18"/>
    <p:sldId id="295" r:id="rId19"/>
    <p:sldId id="279" r:id="rId20"/>
    <p:sldId id="300" r:id="rId21"/>
    <p:sldId id="257" r:id="rId22"/>
    <p:sldId id="302" r:id="rId23"/>
    <p:sldId id="258" r:id="rId24"/>
    <p:sldId id="259" r:id="rId25"/>
    <p:sldId id="260" r:id="rId26"/>
    <p:sldId id="261" r:id="rId27"/>
    <p:sldId id="262" r:id="rId28"/>
    <p:sldId id="263" r:id="rId29"/>
    <p:sldId id="264" r:id="rId30"/>
    <p:sldId id="265" r:id="rId31"/>
    <p:sldId id="266" r:id="rId32"/>
    <p:sldId id="267" r:id="rId33"/>
    <p:sldId id="268" r:id="rId34"/>
    <p:sldId id="271" r:id="rId35"/>
    <p:sldId id="269" r:id="rId36"/>
    <p:sldId id="270" r:id="rId37"/>
    <p:sldId id="272" r:id="rId38"/>
    <p:sldId id="276" r:id="rId39"/>
    <p:sldId id="273" r:id="rId40"/>
    <p:sldId id="274" r:id="rId41"/>
    <p:sldId id="275" r:id="rId42"/>
    <p:sldId id="296" r:id="rId43"/>
    <p:sldId id="297" r:id="rId44"/>
    <p:sldId id="298" r:id="rId4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12" autoAdjust="0"/>
    <p:restoredTop sz="94660"/>
  </p:normalViewPr>
  <p:slideViewPr>
    <p:cSldViewPr snapToGrid="0" showGuides="1">
      <p:cViewPr varScale="1">
        <p:scale>
          <a:sx n="120" d="100"/>
          <a:sy n="120" d="100"/>
        </p:scale>
        <p:origin x="120" y="8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649E0C9-EA06-4193-A41B-DBCD28AA148A}" type="datetimeFigureOut">
              <a:rPr lang="he-IL" smtClean="0"/>
              <a:t>כ"ב/תמוז/תשע"ט</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358B0CD-5217-4696-8B1B-E3D4DC7A5A53}" type="slidenum">
              <a:rPr lang="he-IL" smtClean="0"/>
              <a:t>‹#›</a:t>
            </a:fld>
            <a:endParaRPr lang="he-IL"/>
          </a:p>
        </p:txBody>
      </p:sp>
    </p:spTree>
    <p:extLst>
      <p:ext uri="{BB962C8B-B14F-4D97-AF65-F5344CB8AC3E}">
        <p14:creationId xmlns:p14="http://schemas.microsoft.com/office/powerpoint/2010/main" val="9044812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כאשר </a:t>
            </a:r>
            <a:r>
              <a:rPr lang="en-US" dirty="0" smtClean="0"/>
              <a:t>r=4</a:t>
            </a:r>
            <a:r>
              <a:rPr lang="he-IL" dirty="0" smtClean="0"/>
              <a:t> ניתן לתקן עד שגיאה אחת ולגלות עד 3 שגיאות.</a:t>
            </a:r>
            <a:endParaRPr lang="en-US" dirty="0"/>
          </a:p>
        </p:txBody>
      </p:sp>
      <p:sp>
        <p:nvSpPr>
          <p:cNvPr id="4" name="Slide Number Placeholder 3"/>
          <p:cNvSpPr>
            <a:spLocks noGrp="1"/>
          </p:cNvSpPr>
          <p:nvPr>
            <p:ph type="sldNum" sz="quarter" idx="10"/>
          </p:nvPr>
        </p:nvSpPr>
        <p:spPr/>
        <p:txBody>
          <a:bodyPr/>
          <a:lstStyle/>
          <a:p>
            <a:fld id="{6E31ED46-7FB7-4668-A144-D0CF08306A14}" type="slidenum">
              <a:rPr lang="he-IL" smtClean="0"/>
              <a:t>12</a:t>
            </a:fld>
            <a:endParaRPr lang="he-IL"/>
          </a:p>
        </p:txBody>
      </p:sp>
    </p:spTree>
    <p:extLst>
      <p:ext uri="{BB962C8B-B14F-4D97-AF65-F5344CB8AC3E}">
        <p14:creationId xmlns:p14="http://schemas.microsoft.com/office/powerpoint/2010/main" val="14084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focus memory</a:t>
            </a:r>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a:p>
        </p:txBody>
      </p:sp>
    </p:spTree>
    <p:extLst>
      <p:ext uri="{BB962C8B-B14F-4D97-AF65-F5344CB8AC3E}">
        <p14:creationId xmlns:p14="http://schemas.microsoft.com/office/powerpoint/2010/main" val="135280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focus memory</a:t>
            </a:r>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713454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36C776E-986C-4260-8306-3BB45FC67427}"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1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44521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60658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6275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36C776E-986C-4260-8306-3BB45FC67427}"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22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24720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104464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41365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581514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E8CB10-4C5E-4E32-8EEE-012BDF94BED2}" type="datetimeFigureOut">
              <a:rPr lang="he-IL" smtClean="0"/>
              <a:t>כ"ב/תמוז/תשע"ט</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6C776E-986C-4260-8306-3BB45FC67427}" type="slidenum">
              <a:rPr lang="he-IL" smtClean="0"/>
              <a:t>‹#›</a:t>
            </a:fld>
            <a:endParaRPr lang="he-IL"/>
          </a:p>
        </p:txBody>
      </p:sp>
    </p:spTree>
    <p:extLst>
      <p:ext uri="{BB962C8B-B14F-4D97-AF65-F5344CB8AC3E}">
        <p14:creationId xmlns:p14="http://schemas.microsoft.com/office/powerpoint/2010/main" val="354727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8CB10-4C5E-4E32-8EEE-012BDF94BED2}" type="datetimeFigureOut">
              <a:rPr lang="he-IL" smtClean="0"/>
              <a:t>כ"ב/תמוז/תשע"ט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36C776E-986C-4260-8306-3BB45FC67427}" type="slidenum">
              <a:rPr lang="he-IL" smtClean="0"/>
              <a:t>‹#›</a:t>
            </a:fld>
            <a:endParaRPr lang="he-IL"/>
          </a:p>
        </p:txBody>
      </p:sp>
    </p:spTree>
    <p:extLst>
      <p:ext uri="{BB962C8B-B14F-4D97-AF65-F5344CB8AC3E}">
        <p14:creationId xmlns:p14="http://schemas.microsoft.com/office/powerpoint/2010/main" val="235876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8CB10-4C5E-4E32-8EEE-012BDF94BED2}" type="datetimeFigureOut">
              <a:rPr lang="he-IL" smtClean="0"/>
              <a:t>כ"ב/תמוז/תשע"ט</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6C776E-986C-4260-8306-3BB45FC67427}"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67094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947" y="1108716"/>
            <a:ext cx="9958316" cy="4172968"/>
          </a:xfrm>
        </p:spPr>
        <p:txBody>
          <a:bodyPr>
            <a:noAutofit/>
          </a:bodyPr>
          <a:lstStyle/>
          <a:p>
            <a:pPr algn="ctr" rtl="0"/>
            <a:r>
              <a:rPr lang="en-US" sz="6600" b="1" dirty="0" smtClean="0"/>
              <a:t>Tutorial 2</a:t>
            </a:r>
            <a:br>
              <a:rPr lang="en-US" sz="6600" b="1" dirty="0" smtClean="0"/>
            </a:br>
            <a:r>
              <a:rPr lang="en-US" sz="6600" b="1" dirty="0" smtClean="0"/>
              <a:t/>
            </a:r>
            <a:br>
              <a:rPr lang="en-US" sz="6600" b="1" dirty="0" smtClean="0"/>
            </a:br>
            <a:r>
              <a:rPr lang="en-US" sz="6600" b="1" dirty="0" smtClean="0"/>
              <a:t>ECC and Assembly</a:t>
            </a:r>
            <a:r>
              <a:rPr lang="ar-SA" sz="6600" b="1" dirty="0" smtClean="0"/>
              <a:t/>
            </a:r>
            <a:br>
              <a:rPr lang="ar-SA" sz="6600" b="1" dirty="0" smtClean="0"/>
            </a:br>
            <a:endParaRPr lang="he-IL" sz="6600" dirty="0"/>
          </a:p>
        </p:txBody>
      </p:sp>
      <p:sp>
        <p:nvSpPr>
          <p:cNvPr id="3" name="Rectangle 2"/>
          <p:cNvSpPr/>
          <p:nvPr/>
        </p:nvSpPr>
        <p:spPr>
          <a:xfrm>
            <a:off x="102972" y="5905639"/>
            <a:ext cx="1963807" cy="369332"/>
          </a:xfrm>
          <a:prstGeom prst="rect">
            <a:avLst/>
          </a:prstGeom>
        </p:spPr>
        <p:txBody>
          <a:bodyPr wrap="none">
            <a:spAutoFit/>
          </a:bodyPr>
          <a:lstStyle/>
          <a:p>
            <a:pPr algn="l" rtl="0"/>
            <a:r>
              <a:rPr lang="en-US" altLang="he-IL" dirty="0" err="1" smtClean="0"/>
              <a:t>Maroun</a:t>
            </a:r>
            <a:r>
              <a:rPr lang="en-US" altLang="he-IL" dirty="0" smtClean="0"/>
              <a:t> </a:t>
            </a:r>
            <a:r>
              <a:rPr lang="en-US" altLang="he-IL" dirty="0" err="1" smtClean="0"/>
              <a:t>Tork</a:t>
            </a:r>
            <a:r>
              <a:rPr lang="en-US" altLang="he-IL" dirty="0" smtClean="0"/>
              <a:t>, 2018</a:t>
            </a:r>
            <a:endParaRPr lang="he-IL" dirty="0"/>
          </a:p>
        </p:txBody>
      </p:sp>
    </p:spTree>
    <p:extLst>
      <p:ext uri="{BB962C8B-B14F-4D97-AF65-F5344CB8AC3E}">
        <p14:creationId xmlns:p14="http://schemas.microsoft.com/office/powerpoint/2010/main" val="1382020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262AD6B5-EA59-42D7-8022-C739625B6F42}"/>
              </a:ext>
            </a:extLst>
          </p:cNvPr>
          <p:cNvSpPr>
            <a:spLocks noGrp="1" noChangeArrowheads="1"/>
          </p:cNvSpPr>
          <p:nvPr>
            <p:ph type="title"/>
          </p:nvPr>
        </p:nvSpPr>
        <p:spPr/>
        <p:txBody>
          <a:bodyPr/>
          <a:lstStyle/>
          <a:p>
            <a:pPr algn="r" rtl="1"/>
            <a:r>
              <a:rPr lang="he-IL" altLang="en-US" dirty="0"/>
              <a:t>תיקוני שגיאות</a:t>
            </a:r>
            <a:endParaRPr lang="en-US" altLang="en-US" dirty="0"/>
          </a:p>
        </p:txBody>
      </p:sp>
      <p:sp>
        <p:nvSpPr>
          <p:cNvPr id="39939" name="Rectangle 3">
            <a:extLst>
              <a:ext uri="{FF2B5EF4-FFF2-40B4-BE49-F238E27FC236}">
                <a16:creationId xmlns:a16="http://schemas.microsoft.com/office/drawing/2014/main" xmlns="" id="{CCB13FFF-EDDC-4C58-8486-FA72E92F392E}"/>
              </a:ext>
            </a:extLst>
          </p:cNvPr>
          <p:cNvSpPr>
            <a:spLocks noGrp="1" noChangeArrowheads="1"/>
          </p:cNvSpPr>
          <p:nvPr>
            <p:ph idx="1"/>
          </p:nvPr>
        </p:nvSpPr>
        <p:spPr>
          <a:xfrm>
            <a:off x="8058150" y="1936761"/>
            <a:ext cx="2438400" cy="762000"/>
          </a:xfrm>
        </p:spPr>
        <p:txBody>
          <a:bodyPr/>
          <a:lstStyle/>
          <a:p>
            <a:pPr algn="r" rtl="1"/>
            <a:r>
              <a:rPr lang="he-IL" altLang="en-US" sz="3200" dirty="0">
                <a:solidFill>
                  <a:schemeClr val="tx1"/>
                </a:solidFill>
              </a:rPr>
              <a:t>באופן כללי :</a:t>
            </a:r>
            <a:endParaRPr lang="en-US" altLang="en-US" sz="3200" dirty="0">
              <a:solidFill>
                <a:schemeClr val="tx1"/>
              </a:solidFill>
            </a:endParaRPr>
          </a:p>
        </p:txBody>
      </p:sp>
      <p:sp>
        <p:nvSpPr>
          <p:cNvPr id="39946" name="Slide Number Placeholder 1">
            <a:extLst>
              <a:ext uri="{FF2B5EF4-FFF2-40B4-BE49-F238E27FC236}">
                <a16:creationId xmlns:a16="http://schemas.microsoft.com/office/drawing/2014/main" xmlns="" id="{ED545139-40CC-400D-9963-4A8CA6F2A4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9781487-1CC1-49F3-AEEB-DB6680C70565}" type="slidenum">
              <a:rPr lang="en-US" altLang="en-US" sz="1400">
                <a:solidFill>
                  <a:srgbClr val="000000"/>
                </a:solidFill>
              </a:rPr>
              <a:pPr>
                <a:spcBef>
                  <a:spcPct val="0"/>
                </a:spcBef>
                <a:buFontTx/>
                <a:buNone/>
              </a:pPr>
              <a:t>10</a:t>
            </a:fld>
            <a:endParaRPr lang="en-US" altLang="en-US" sz="1400">
              <a:solidFill>
                <a:srgbClr val="000000"/>
              </a:solidFill>
            </a:endParaRPr>
          </a:p>
        </p:txBody>
      </p:sp>
      <p:sp>
        <p:nvSpPr>
          <p:cNvPr id="39940" name="Rectangle 4">
            <a:extLst>
              <a:ext uri="{FF2B5EF4-FFF2-40B4-BE49-F238E27FC236}">
                <a16:creationId xmlns:a16="http://schemas.microsoft.com/office/drawing/2014/main" xmlns="" id="{A13F9224-C5DD-4E8A-85EB-EB055E00BB48}"/>
              </a:ext>
            </a:extLst>
          </p:cNvPr>
          <p:cNvSpPr>
            <a:spLocks noChangeArrowheads="1"/>
          </p:cNvSpPr>
          <p:nvPr/>
        </p:nvSpPr>
        <p:spPr bwMode="auto">
          <a:xfrm>
            <a:off x="3962400" y="1981200"/>
            <a:ext cx="4267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a:t>מרחק הקוד הוא </a:t>
            </a:r>
            <a:r>
              <a:rPr lang="en-US" altLang="en-US"/>
              <a:t>K</a:t>
            </a:r>
          </a:p>
        </p:txBody>
      </p:sp>
      <p:sp>
        <p:nvSpPr>
          <p:cNvPr id="39941" name="Rectangle 6">
            <a:extLst>
              <a:ext uri="{FF2B5EF4-FFF2-40B4-BE49-F238E27FC236}">
                <a16:creationId xmlns:a16="http://schemas.microsoft.com/office/drawing/2014/main" xmlns="" id="{E7BF8EE7-BE58-42E9-BD60-09748147A335}"/>
              </a:ext>
            </a:extLst>
          </p:cNvPr>
          <p:cNvSpPr>
            <a:spLocks noChangeArrowheads="1"/>
          </p:cNvSpPr>
          <p:nvPr/>
        </p:nvSpPr>
        <p:spPr bwMode="auto">
          <a:xfrm>
            <a:off x="1981200" y="3429000"/>
            <a:ext cx="35814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he-IL" altLang="en-US"/>
              <a:t>ניתן לגלות עד </a:t>
            </a:r>
          </a:p>
          <a:p>
            <a:pPr algn="ctr" eaLnBrk="1" hangingPunct="1">
              <a:spcBef>
                <a:spcPct val="0"/>
              </a:spcBef>
              <a:buFontTx/>
              <a:buNone/>
            </a:pPr>
            <a:r>
              <a:rPr lang="en-US" altLang="en-US"/>
              <a:t>K-1</a:t>
            </a:r>
            <a:endParaRPr lang="he-IL" altLang="en-US"/>
          </a:p>
          <a:p>
            <a:pPr algn="ctr" eaLnBrk="1" hangingPunct="1">
              <a:spcBef>
                <a:spcPct val="0"/>
              </a:spcBef>
              <a:buFontTx/>
              <a:buNone/>
            </a:pPr>
            <a:r>
              <a:rPr lang="he-IL" altLang="en-US"/>
              <a:t>טעויות.</a:t>
            </a:r>
            <a:endParaRPr lang="en-US" altLang="en-US"/>
          </a:p>
        </p:txBody>
      </p:sp>
      <p:sp>
        <p:nvSpPr>
          <p:cNvPr id="39942" name="Rectangle 8">
            <a:extLst>
              <a:ext uri="{FF2B5EF4-FFF2-40B4-BE49-F238E27FC236}">
                <a16:creationId xmlns:a16="http://schemas.microsoft.com/office/drawing/2014/main" xmlns="" id="{3B3D4F84-FD84-4EBA-93FC-1104B5C69191}"/>
              </a:ext>
            </a:extLst>
          </p:cNvPr>
          <p:cNvSpPr>
            <a:spLocks noChangeArrowheads="1"/>
          </p:cNvSpPr>
          <p:nvPr/>
        </p:nvSpPr>
        <p:spPr bwMode="auto">
          <a:xfrm>
            <a:off x="6248400" y="3429000"/>
            <a:ext cx="40386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a:t>בהנחה שמס'</a:t>
            </a:r>
          </a:p>
          <a:p>
            <a:pPr algn="ctr" rtl="1" eaLnBrk="1" hangingPunct="1">
              <a:spcBef>
                <a:spcPct val="0"/>
              </a:spcBef>
              <a:buFontTx/>
              <a:buNone/>
            </a:pPr>
            <a:r>
              <a:rPr lang="he-IL" altLang="en-US"/>
              <a:t>הטעויות הוא לכל היותר</a:t>
            </a:r>
          </a:p>
          <a:p>
            <a:pPr algn="ctr" rtl="1" eaLnBrk="1" hangingPunct="1">
              <a:spcBef>
                <a:spcPct val="0"/>
              </a:spcBef>
              <a:buFontTx/>
              <a:buNone/>
            </a:pPr>
            <a:endParaRPr lang="he-IL" altLang="en-US"/>
          </a:p>
          <a:p>
            <a:pPr algn="ctr" rtl="1" eaLnBrk="1" hangingPunct="1">
              <a:spcBef>
                <a:spcPct val="0"/>
              </a:spcBef>
              <a:buFontTx/>
              <a:buNone/>
            </a:pPr>
            <a:endParaRPr lang="he-IL" altLang="en-US"/>
          </a:p>
          <a:p>
            <a:pPr algn="ctr" rtl="1" eaLnBrk="1" hangingPunct="1">
              <a:spcBef>
                <a:spcPct val="0"/>
              </a:spcBef>
              <a:buFontTx/>
              <a:buNone/>
            </a:pPr>
            <a:r>
              <a:rPr lang="he-IL" altLang="en-US"/>
              <a:t>אז ניתן לתקנן.</a:t>
            </a:r>
            <a:endParaRPr lang="en-US" altLang="en-US"/>
          </a:p>
        </p:txBody>
      </p:sp>
      <p:cxnSp>
        <p:nvCxnSpPr>
          <p:cNvPr id="39943" name="AutoShape 11">
            <a:extLst>
              <a:ext uri="{FF2B5EF4-FFF2-40B4-BE49-F238E27FC236}">
                <a16:creationId xmlns:a16="http://schemas.microsoft.com/office/drawing/2014/main" xmlns="" id="{AA4E8D22-9B33-4E4E-816B-FF98705F8F6A}"/>
              </a:ext>
            </a:extLst>
          </p:cNvPr>
          <p:cNvCxnSpPr>
            <a:cxnSpLocks noChangeShapeType="1"/>
            <a:stCxn id="39940" idx="2"/>
            <a:endCxn id="39942" idx="0"/>
          </p:cNvCxnSpPr>
          <p:nvPr/>
        </p:nvCxnSpPr>
        <p:spPr bwMode="auto">
          <a:xfrm>
            <a:off x="6096000" y="2667000"/>
            <a:ext cx="21717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4" name="AutoShape 12">
            <a:extLst>
              <a:ext uri="{FF2B5EF4-FFF2-40B4-BE49-F238E27FC236}">
                <a16:creationId xmlns:a16="http://schemas.microsoft.com/office/drawing/2014/main" xmlns="" id="{D4552D93-16E7-4FC9-85FD-76F61B0FEE2C}"/>
              </a:ext>
            </a:extLst>
          </p:cNvPr>
          <p:cNvCxnSpPr>
            <a:cxnSpLocks noChangeShapeType="1"/>
            <a:stCxn id="39940" idx="2"/>
            <a:endCxn id="39941" idx="0"/>
          </p:cNvCxnSpPr>
          <p:nvPr/>
        </p:nvCxnSpPr>
        <p:spPr bwMode="auto">
          <a:xfrm flipH="1">
            <a:off x="3771900" y="2667000"/>
            <a:ext cx="2324100" cy="762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9945" name="Object 1">
            <a:extLst>
              <a:ext uri="{FF2B5EF4-FFF2-40B4-BE49-F238E27FC236}">
                <a16:creationId xmlns:a16="http://schemas.microsoft.com/office/drawing/2014/main" xmlns="" id="{6E4E0533-1292-4251-9D8C-09AE151B6027}"/>
              </a:ext>
            </a:extLst>
          </p:cNvPr>
          <p:cNvGraphicFramePr>
            <a:graphicFrameLocks noGrp="1" noChangeAspect="1"/>
          </p:cNvGraphicFramePr>
          <p:nvPr>
            <p:extLst/>
          </p:nvPr>
        </p:nvGraphicFramePr>
        <p:xfrm>
          <a:off x="7853364" y="4611688"/>
          <a:ext cx="917575" cy="862012"/>
        </p:xfrm>
        <a:graphic>
          <a:graphicData uri="http://schemas.openxmlformats.org/presentationml/2006/ole">
            <mc:AlternateContent xmlns:mc="http://schemas.openxmlformats.org/markup-compatibility/2006">
              <mc:Choice xmlns:v="urn:schemas-microsoft-com:vml" Requires="v">
                <p:oleObj spid="_x0000_s1026" name="Equation" r:id="rId3" imgW="622080" imgH="583920" progId="Equation.DSMT4">
                  <p:embed/>
                </p:oleObj>
              </mc:Choice>
              <mc:Fallback>
                <p:oleObj name="Equation" r:id="rId3" imgW="622080" imgH="583920" progId="Equation.DSMT4">
                  <p:embed/>
                  <p:pic>
                    <p:nvPicPr>
                      <p:cNvPr id="0" name=""/>
                      <p:cNvPicPr>
                        <a:picLocks noGrp="1" noChangeAspect="1" noChangeArrowheads="1"/>
                      </p:cNvPicPr>
                      <p:nvPr/>
                    </p:nvPicPr>
                    <p:blipFill>
                      <a:blip r:embed="rId4"/>
                      <a:srcRect/>
                      <a:stretch>
                        <a:fillRect/>
                      </a:stretch>
                    </p:blipFill>
                    <p:spPr bwMode="auto">
                      <a:xfrm>
                        <a:off x="7853364" y="4611688"/>
                        <a:ext cx="91757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1875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352FC783-9643-42C4-96B5-B84E423029BB}"/>
              </a:ext>
            </a:extLst>
          </p:cNvPr>
          <p:cNvSpPr>
            <a:spLocks noGrp="1" noChangeArrowheads="1"/>
          </p:cNvSpPr>
          <p:nvPr>
            <p:ph type="title"/>
          </p:nvPr>
        </p:nvSpPr>
        <p:spPr/>
        <p:txBody>
          <a:bodyPr/>
          <a:lstStyle/>
          <a:p>
            <a:pPr algn="r" rtl="1"/>
            <a:r>
              <a:rPr lang="he-IL" altLang="en-US" dirty="0"/>
              <a:t>דוגמא: בדיקת זוגיות (</a:t>
            </a:r>
            <a:r>
              <a:rPr lang="en-US" altLang="en-US" dirty="0"/>
              <a:t>Parity</a:t>
            </a:r>
            <a:r>
              <a:rPr lang="he-IL" altLang="en-US" dirty="0"/>
              <a:t>)</a:t>
            </a:r>
            <a:endParaRPr lang="en-US" altLang="en-US" dirty="0"/>
          </a:p>
        </p:txBody>
      </p:sp>
      <p:sp>
        <p:nvSpPr>
          <p:cNvPr id="12291" name="Rectangle 3">
            <a:extLst>
              <a:ext uri="{FF2B5EF4-FFF2-40B4-BE49-F238E27FC236}">
                <a16:creationId xmlns:a16="http://schemas.microsoft.com/office/drawing/2014/main" xmlns="" id="{3DC1D56A-9764-48F6-B555-10F4ADD6A16D}"/>
              </a:ext>
            </a:extLst>
          </p:cNvPr>
          <p:cNvSpPr>
            <a:spLocks noGrp="1" noChangeArrowheads="1"/>
          </p:cNvSpPr>
          <p:nvPr>
            <p:ph idx="1"/>
          </p:nvPr>
        </p:nvSpPr>
        <p:spPr>
          <a:xfrm>
            <a:off x="2207568" y="1756569"/>
            <a:ext cx="8229600" cy="4976812"/>
          </a:xfrm>
        </p:spPr>
        <p:txBody>
          <a:bodyPr/>
          <a:lstStyle/>
          <a:p>
            <a:pPr algn="r" rtl="1">
              <a:defRPr/>
            </a:pPr>
            <a:r>
              <a:rPr lang="he-IL" sz="2800" dirty="0">
                <a:solidFill>
                  <a:schemeClr val="tx1"/>
                </a:solidFill>
              </a:rPr>
              <a:t>מוסיפים ביט, כך שמספר </a:t>
            </a:r>
            <a:r>
              <a:rPr lang="he-IL" sz="2800" b="1" dirty="0">
                <a:solidFill>
                  <a:schemeClr val="tx1"/>
                </a:solidFill>
              </a:rPr>
              <a:t>האחדים</a:t>
            </a:r>
            <a:r>
              <a:rPr lang="he-IL" sz="2800" dirty="0">
                <a:solidFill>
                  <a:schemeClr val="tx1"/>
                </a:solidFill>
              </a:rPr>
              <a:t> במילת הקוד (כולל סיבית הזוגיות) יהיה </a:t>
            </a:r>
            <a:r>
              <a:rPr lang="he-IL" sz="2800" b="1" dirty="0">
                <a:solidFill>
                  <a:schemeClr val="tx1"/>
                </a:solidFill>
              </a:rPr>
              <a:t>זוגי</a:t>
            </a:r>
            <a:r>
              <a:rPr lang="he-IL" sz="2800" dirty="0">
                <a:solidFill>
                  <a:schemeClr val="tx1"/>
                </a:solidFill>
              </a:rPr>
              <a:t> עבור </a:t>
            </a:r>
            <a:r>
              <a:rPr lang="en-US" sz="2800" dirty="0">
                <a:solidFill>
                  <a:schemeClr val="tx1"/>
                </a:solidFill>
              </a:rPr>
              <a:t>even parity</a:t>
            </a:r>
            <a:r>
              <a:rPr lang="he-IL" sz="2800" dirty="0">
                <a:solidFill>
                  <a:schemeClr val="tx1"/>
                </a:solidFill>
              </a:rPr>
              <a:t> (אי זוגי עבור </a:t>
            </a:r>
            <a:r>
              <a:rPr lang="en-US" sz="2800" dirty="0">
                <a:solidFill>
                  <a:schemeClr val="tx1"/>
                </a:solidFill>
              </a:rPr>
              <a:t>odd parity</a:t>
            </a:r>
            <a:r>
              <a:rPr lang="he-IL" sz="2800" dirty="0">
                <a:solidFill>
                  <a:schemeClr val="tx1"/>
                </a:solidFill>
              </a:rPr>
              <a:t>).</a:t>
            </a:r>
          </a:p>
          <a:p>
            <a:pPr algn="r" rtl="1">
              <a:defRPr/>
            </a:pPr>
            <a:endParaRPr lang="he-IL" sz="2800" dirty="0">
              <a:solidFill>
                <a:schemeClr val="tx1"/>
              </a:solidFill>
            </a:endParaRPr>
          </a:p>
          <a:p>
            <a:pPr marL="0" indent="0">
              <a:buNone/>
              <a:defRPr/>
            </a:pPr>
            <a:endParaRPr lang="he-IL" sz="2800" dirty="0">
              <a:solidFill>
                <a:schemeClr val="tx1"/>
              </a:solidFill>
            </a:endParaRPr>
          </a:p>
          <a:p>
            <a:pPr algn="r" rtl="1">
              <a:defRPr/>
            </a:pPr>
            <a:r>
              <a:rPr lang="he-IL" sz="2800" dirty="0">
                <a:solidFill>
                  <a:schemeClr val="tx1"/>
                </a:solidFill>
              </a:rPr>
              <a:t/>
            </a:r>
            <a:br>
              <a:rPr lang="he-IL" sz="2800" dirty="0">
                <a:solidFill>
                  <a:schemeClr val="tx1"/>
                </a:solidFill>
              </a:rPr>
            </a:br>
            <a:r>
              <a:rPr lang="he-IL" sz="2800" dirty="0">
                <a:solidFill>
                  <a:schemeClr val="tx1"/>
                </a:solidFill>
              </a:rPr>
              <a:t>ביט </a:t>
            </a:r>
            <a:r>
              <a:rPr lang="he-IL" sz="2800" dirty="0">
                <a:solidFill>
                  <a:schemeClr val="tx1"/>
                </a:solidFill>
              </a:rPr>
              <a:t>הזוגיות מתקבל מ-</a:t>
            </a:r>
            <a:r>
              <a:rPr lang="en-US" sz="2800" dirty="0">
                <a:solidFill>
                  <a:schemeClr val="tx1"/>
                </a:solidFill>
              </a:rPr>
              <a:t>XOR</a:t>
            </a:r>
            <a:r>
              <a:rPr lang="he-IL" sz="2800" dirty="0">
                <a:solidFill>
                  <a:schemeClr val="tx1"/>
                </a:solidFill>
              </a:rPr>
              <a:t> שאר הסיביות:</a:t>
            </a:r>
          </a:p>
          <a:p>
            <a:pPr lvl="1" algn="r" rtl="1">
              <a:defRPr/>
            </a:pPr>
            <a:r>
              <a:rPr lang="he-IL" sz="2400" dirty="0">
                <a:solidFill>
                  <a:schemeClr val="tx1"/>
                </a:solidFill>
              </a:rPr>
              <a:t>   </a:t>
            </a:r>
            <a:r>
              <a:rPr lang="en-US" sz="2400" dirty="0">
                <a:solidFill>
                  <a:schemeClr val="tx1"/>
                </a:solidFill>
              </a:rPr>
              <a:t>1</a:t>
            </a:r>
            <a:r>
              <a:rPr lang="en-US" sz="2400" dirty="0">
                <a:solidFill>
                  <a:schemeClr val="tx1"/>
                </a:solidFill>
                <a:sym typeface="Symbol" pitchFamily="18" charset="2"/>
              </a:rPr>
              <a:t>1 1 0 = 1			</a:t>
            </a:r>
            <a:r>
              <a:rPr lang="en-US" sz="2400" dirty="0">
                <a:solidFill>
                  <a:schemeClr val="tx1"/>
                </a:solidFill>
              </a:rPr>
              <a:t>1</a:t>
            </a:r>
            <a:r>
              <a:rPr lang="en-US" sz="2400" dirty="0">
                <a:solidFill>
                  <a:schemeClr val="tx1"/>
                </a:solidFill>
                <a:sym typeface="Symbol" pitchFamily="18" charset="2"/>
              </a:rPr>
              <a:t>0 0 1 = 0 </a:t>
            </a:r>
          </a:p>
          <a:p>
            <a:pPr marL="457200" lvl="1" indent="0">
              <a:buNone/>
              <a:defRPr/>
            </a:pPr>
            <a:endParaRPr lang="en-US" sz="1200" dirty="0">
              <a:solidFill>
                <a:schemeClr val="tx1"/>
              </a:solidFill>
              <a:sym typeface="Symbol" pitchFamily="18" charset="2"/>
            </a:endParaRPr>
          </a:p>
          <a:p>
            <a:pPr algn="r" rtl="1">
              <a:defRPr/>
            </a:pPr>
            <a:r>
              <a:rPr lang="he-IL" sz="2800" b="1" dirty="0">
                <a:solidFill>
                  <a:schemeClr val="tx1"/>
                </a:solidFill>
                <a:sym typeface="Symbol" pitchFamily="18" charset="2"/>
              </a:rPr>
              <a:t>מרחק הקוד: 2</a:t>
            </a:r>
            <a:r>
              <a:rPr lang="he-IL" sz="2800" dirty="0">
                <a:solidFill>
                  <a:schemeClr val="tx1"/>
                </a:solidFill>
                <a:sym typeface="Symbol" pitchFamily="18" charset="2"/>
              </a:rPr>
              <a:t>  </a:t>
            </a:r>
            <a:r>
              <a:rPr lang="en-US" sz="2800" dirty="0">
                <a:solidFill>
                  <a:schemeClr val="tx1"/>
                </a:solidFill>
                <a:sym typeface="Symbol" pitchFamily="18" charset="2"/>
              </a:rPr>
              <a:t>←</a:t>
            </a:r>
            <a:r>
              <a:rPr lang="he-IL" sz="2800" dirty="0">
                <a:solidFill>
                  <a:schemeClr val="tx1"/>
                </a:solidFill>
                <a:sym typeface="Symbol" pitchFamily="18" charset="2"/>
              </a:rPr>
              <a:t> יכולת גילוי של שגיאה </a:t>
            </a:r>
            <a:r>
              <a:rPr lang="he-IL" sz="2800" dirty="0">
                <a:solidFill>
                  <a:schemeClr val="tx1"/>
                </a:solidFill>
                <a:sym typeface="Symbol" pitchFamily="18" charset="2"/>
              </a:rPr>
              <a:t>בודדת</a:t>
            </a:r>
            <a:endParaRPr lang="en-US" sz="2800" dirty="0">
              <a:solidFill>
                <a:schemeClr val="tx1"/>
              </a:solidFill>
              <a:sym typeface="Symbol" pitchFamily="18" charset="2"/>
            </a:endParaRPr>
          </a:p>
        </p:txBody>
      </p:sp>
      <p:sp>
        <p:nvSpPr>
          <p:cNvPr id="40982" name="Slide Number Placeholder 1">
            <a:extLst>
              <a:ext uri="{FF2B5EF4-FFF2-40B4-BE49-F238E27FC236}">
                <a16:creationId xmlns:a16="http://schemas.microsoft.com/office/drawing/2014/main" xmlns="" id="{2E68C2B0-40BC-4CE1-B813-B71CA05607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649FFA0-4FA0-466B-8449-154E05BD7E09}" type="slidenum">
              <a:rPr lang="en-US" altLang="en-US" sz="1400">
                <a:solidFill>
                  <a:srgbClr val="000000"/>
                </a:solidFill>
              </a:rPr>
              <a:pPr>
                <a:spcBef>
                  <a:spcPct val="0"/>
                </a:spcBef>
                <a:buFontTx/>
                <a:buNone/>
              </a:pPr>
              <a:t>11</a:t>
            </a:fld>
            <a:endParaRPr lang="en-US" altLang="en-US" sz="1400">
              <a:solidFill>
                <a:srgbClr val="000000"/>
              </a:solidFill>
            </a:endParaRPr>
          </a:p>
        </p:txBody>
      </p:sp>
      <p:sp>
        <p:nvSpPr>
          <p:cNvPr id="40964" name="Rectangle 4">
            <a:extLst>
              <a:ext uri="{FF2B5EF4-FFF2-40B4-BE49-F238E27FC236}">
                <a16:creationId xmlns:a16="http://schemas.microsoft.com/office/drawing/2014/main" xmlns="" id="{CF095695-78EE-40CF-B37E-0DD586FFD737}"/>
              </a:ext>
            </a:extLst>
          </p:cNvPr>
          <p:cNvSpPr>
            <a:spLocks noChangeArrowheads="1"/>
          </p:cNvSpPr>
          <p:nvPr/>
        </p:nvSpPr>
        <p:spPr bwMode="auto">
          <a:xfrm>
            <a:off x="24453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65" name="Rectangle 5">
            <a:extLst>
              <a:ext uri="{FF2B5EF4-FFF2-40B4-BE49-F238E27FC236}">
                <a16:creationId xmlns:a16="http://schemas.microsoft.com/office/drawing/2014/main" xmlns="" id="{5223154D-F860-4E23-9583-9746B6ECE8E6}"/>
              </a:ext>
            </a:extLst>
          </p:cNvPr>
          <p:cNvSpPr>
            <a:spLocks noChangeArrowheads="1"/>
          </p:cNvSpPr>
          <p:nvPr/>
        </p:nvSpPr>
        <p:spPr bwMode="auto">
          <a:xfrm>
            <a:off x="29787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0</a:t>
            </a:r>
          </a:p>
        </p:txBody>
      </p:sp>
      <p:sp>
        <p:nvSpPr>
          <p:cNvPr id="40966" name="Rectangle 6">
            <a:extLst>
              <a:ext uri="{FF2B5EF4-FFF2-40B4-BE49-F238E27FC236}">
                <a16:creationId xmlns:a16="http://schemas.microsoft.com/office/drawing/2014/main" xmlns="" id="{51B8CACB-30F1-498D-8A4E-A870CDDB06DF}"/>
              </a:ext>
            </a:extLst>
          </p:cNvPr>
          <p:cNvSpPr>
            <a:spLocks noChangeArrowheads="1"/>
          </p:cNvSpPr>
          <p:nvPr/>
        </p:nvSpPr>
        <p:spPr bwMode="auto">
          <a:xfrm>
            <a:off x="35121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0</a:t>
            </a:r>
          </a:p>
        </p:txBody>
      </p:sp>
      <p:sp>
        <p:nvSpPr>
          <p:cNvPr id="40967" name="Rectangle 7">
            <a:extLst>
              <a:ext uri="{FF2B5EF4-FFF2-40B4-BE49-F238E27FC236}">
                <a16:creationId xmlns:a16="http://schemas.microsoft.com/office/drawing/2014/main" xmlns="" id="{5791909C-EC2D-4BC3-AA88-01EDB69A41DB}"/>
              </a:ext>
            </a:extLst>
          </p:cNvPr>
          <p:cNvSpPr>
            <a:spLocks noChangeArrowheads="1"/>
          </p:cNvSpPr>
          <p:nvPr/>
        </p:nvSpPr>
        <p:spPr bwMode="auto">
          <a:xfrm>
            <a:off x="40455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68" name="Rectangle 8">
            <a:extLst>
              <a:ext uri="{FF2B5EF4-FFF2-40B4-BE49-F238E27FC236}">
                <a16:creationId xmlns:a16="http://schemas.microsoft.com/office/drawing/2014/main" xmlns="" id="{D4D32C09-1AC5-4993-89EF-54823674DEFB}"/>
              </a:ext>
            </a:extLst>
          </p:cNvPr>
          <p:cNvSpPr>
            <a:spLocks noChangeArrowheads="1"/>
          </p:cNvSpPr>
          <p:nvPr/>
        </p:nvSpPr>
        <p:spPr bwMode="auto">
          <a:xfrm>
            <a:off x="48075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0</a:t>
            </a:r>
          </a:p>
        </p:txBody>
      </p:sp>
      <p:sp>
        <p:nvSpPr>
          <p:cNvPr id="40969" name="AutoShape 9">
            <a:extLst>
              <a:ext uri="{FF2B5EF4-FFF2-40B4-BE49-F238E27FC236}">
                <a16:creationId xmlns:a16="http://schemas.microsoft.com/office/drawing/2014/main" xmlns="" id="{EBD5C019-74DD-4D72-9450-DEF2B6D3ECD4}"/>
              </a:ext>
            </a:extLst>
          </p:cNvPr>
          <p:cNvSpPr>
            <a:spLocks/>
          </p:cNvSpPr>
          <p:nvPr/>
        </p:nvSpPr>
        <p:spPr bwMode="auto">
          <a:xfrm rot="-5400000">
            <a:off x="3383607" y="2967658"/>
            <a:ext cx="228600" cy="2057400"/>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400" b="1"/>
          </a:p>
        </p:txBody>
      </p:sp>
      <p:sp>
        <p:nvSpPr>
          <p:cNvPr id="40970" name="Text Box 10">
            <a:extLst>
              <a:ext uri="{FF2B5EF4-FFF2-40B4-BE49-F238E27FC236}">
                <a16:creationId xmlns:a16="http://schemas.microsoft.com/office/drawing/2014/main" xmlns="" id="{46543F61-D647-4CD8-A11C-ED461C275175}"/>
              </a:ext>
            </a:extLst>
          </p:cNvPr>
          <p:cNvSpPr txBox="1">
            <a:spLocks noChangeArrowheads="1"/>
          </p:cNvSpPr>
          <p:nvPr/>
        </p:nvSpPr>
        <p:spPr bwMode="auto">
          <a:xfrm>
            <a:off x="3098599" y="4089629"/>
            <a:ext cx="798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b="1"/>
              <a:t>מידע</a:t>
            </a:r>
            <a:endParaRPr lang="en-US" altLang="en-US" sz="2400" b="1"/>
          </a:p>
        </p:txBody>
      </p:sp>
      <p:sp>
        <p:nvSpPr>
          <p:cNvPr id="40971" name="AutoShape 11">
            <a:extLst>
              <a:ext uri="{FF2B5EF4-FFF2-40B4-BE49-F238E27FC236}">
                <a16:creationId xmlns:a16="http://schemas.microsoft.com/office/drawing/2014/main" xmlns="" id="{A16953BA-A739-46AB-A9E5-7D71516668D3}"/>
              </a:ext>
            </a:extLst>
          </p:cNvPr>
          <p:cNvSpPr>
            <a:spLocks/>
          </p:cNvSpPr>
          <p:nvPr/>
        </p:nvSpPr>
        <p:spPr bwMode="auto">
          <a:xfrm rot="-5400000">
            <a:off x="4998094" y="3697908"/>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400" b="1"/>
          </a:p>
        </p:txBody>
      </p:sp>
      <p:sp>
        <p:nvSpPr>
          <p:cNvPr id="40972" name="Text Box 13">
            <a:extLst>
              <a:ext uri="{FF2B5EF4-FFF2-40B4-BE49-F238E27FC236}">
                <a16:creationId xmlns:a16="http://schemas.microsoft.com/office/drawing/2014/main" xmlns="" id="{98ACBF4E-E779-42DD-90C0-52D6543B6704}"/>
              </a:ext>
            </a:extLst>
          </p:cNvPr>
          <p:cNvSpPr txBox="1">
            <a:spLocks noChangeArrowheads="1"/>
          </p:cNvSpPr>
          <p:nvPr/>
        </p:nvSpPr>
        <p:spPr bwMode="auto">
          <a:xfrm>
            <a:off x="4503208" y="4040809"/>
            <a:ext cx="909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b="1"/>
              <a:t>זוגיות</a:t>
            </a:r>
            <a:endParaRPr lang="en-US" altLang="en-US" sz="2400" b="1"/>
          </a:p>
        </p:txBody>
      </p:sp>
      <p:sp>
        <p:nvSpPr>
          <p:cNvPr id="40973" name="Rectangle 14">
            <a:extLst>
              <a:ext uri="{FF2B5EF4-FFF2-40B4-BE49-F238E27FC236}">
                <a16:creationId xmlns:a16="http://schemas.microsoft.com/office/drawing/2014/main" xmlns="" id="{1ABC0BD6-2033-4077-8B20-7539FD411314}"/>
              </a:ext>
            </a:extLst>
          </p:cNvPr>
          <p:cNvSpPr>
            <a:spLocks noChangeArrowheads="1"/>
          </p:cNvSpPr>
          <p:nvPr/>
        </p:nvSpPr>
        <p:spPr bwMode="auto">
          <a:xfrm>
            <a:off x="70173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74" name="Rectangle 15">
            <a:extLst>
              <a:ext uri="{FF2B5EF4-FFF2-40B4-BE49-F238E27FC236}">
                <a16:creationId xmlns:a16="http://schemas.microsoft.com/office/drawing/2014/main" xmlns="" id="{869E4358-81A2-4A3B-890D-921F75A121F2}"/>
              </a:ext>
            </a:extLst>
          </p:cNvPr>
          <p:cNvSpPr>
            <a:spLocks noChangeArrowheads="1"/>
          </p:cNvSpPr>
          <p:nvPr/>
        </p:nvSpPr>
        <p:spPr bwMode="auto">
          <a:xfrm>
            <a:off x="75507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75" name="Rectangle 16">
            <a:extLst>
              <a:ext uri="{FF2B5EF4-FFF2-40B4-BE49-F238E27FC236}">
                <a16:creationId xmlns:a16="http://schemas.microsoft.com/office/drawing/2014/main" xmlns="" id="{F5A4E85B-5A4B-41CE-B15A-8E9485B35323}"/>
              </a:ext>
            </a:extLst>
          </p:cNvPr>
          <p:cNvSpPr>
            <a:spLocks noChangeArrowheads="1"/>
          </p:cNvSpPr>
          <p:nvPr/>
        </p:nvSpPr>
        <p:spPr bwMode="auto">
          <a:xfrm>
            <a:off x="80841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76" name="Rectangle 17">
            <a:extLst>
              <a:ext uri="{FF2B5EF4-FFF2-40B4-BE49-F238E27FC236}">
                <a16:creationId xmlns:a16="http://schemas.microsoft.com/office/drawing/2014/main" xmlns="" id="{8336C51A-1878-4F17-85A3-17BC34C459FC}"/>
              </a:ext>
            </a:extLst>
          </p:cNvPr>
          <p:cNvSpPr>
            <a:spLocks noChangeArrowheads="1"/>
          </p:cNvSpPr>
          <p:nvPr/>
        </p:nvSpPr>
        <p:spPr bwMode="auto">
          <a:xfrm>
            <a:off x="86175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0</a:t>
            </a:r>
          </a:p>
        </p:txBody>
      </p:sp>
      <p:sp>
        <p:nvSpPr>
          <p:cNvPr id="40977" name="Rectangle 18">
            <a:extLst>
              <a:ext uri="{FF2B5EF4-FFF2-40B4-BE49-F238E27FC236}">
                <a16:creationId xmlns:a16="http://schemas.microsoft.com/office/drawing/2014/main" xmlns="" id="{C6324ACB-A0BD-4392-80E8-502DDF02FC4C}"/>
              </a:ext>
            </a:extLst>
          </p:cNvPr>
          <p:cNvSpPr>
            <a:spLocks noChangeArrowheads="1"/>
          </p:cNvSpPr>
          <p:nvPr/>
        </p:nvSpPr>
        <p:spPr bwMode="auto">
          <a:xfrm>
            <a:off x="9379594" y="3202608"/>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a:t>1</a:t>
            </a:r>
          </a:p>
        </p:txBody>
      </p:sp>
      <p:sp>
        <p:nvSpPr>
          <p:cNvPr id="40978" name="AutoShape 19">
            <a:extLst>
              <a:ext uri="{FF2B5EF4-FFF2-40B4-BE49-F238E27FC236}">
                <a16:creationId xmlns:a16="http://schemas.microsoft.com/office/drawing/2014/main" xmlns="" id="{77592823-FF51-43EB-8C24-1A699BA664BD}"/>
              </a:ext>
            </a:extLst>
          </p:cNvPr>
          <p:cNvSpPr>
            <a:spLocks/>
          </p:cNvSpPr>
          <p:nvPr/>
        </p:nvSpPr>
        <p:spPr bwMode="auto">
          <a:xfrm rot="-5400000">
            <a:off x="7955607" y="2967658"/>
            <a:ext cx="228600" cy="2057400"/>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400" b="1"/>
          </a:p>
        </p:txBody>
      </p:sp>
      <p:sp>
        <p:nvSpPr>
          <p:cNvPr id="40979" name="Text Box 20">
            <a:extLst>
              <a:ext uri="{FF2B5EF4-FFF2-40B4-BE49-F238E27FC236}">
                <a16:creationId xmlns:a16="http://schemas.microsoft.com/office/drawing/2014/main" xmlns="" id="{F22DCC1D-2D84-4886-B5B4-F8B6EF731C75}"/>
              </a:ext>
            </a:extLst>
          </p:cNvPr>
          <p:cNvSpPr txBox="1">
            <a:spLocks noChangeArrowheads="1"/>
          </p:cNvSpPr>
          <p:nvPr/>
        </p:nvSpPr>
        <p:spPr bwMode="auto">
          <a:xfrm>
            <a:off x="7684886" y="4086814"/>
            <a:ext cx="7986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b="1" dirty="0"/>
              <a:t>מידע</a:t>
            </a:r>
            <a:endParaRPr lang="en-US" altLang="en-US" sz="2400" b="1" dirty="0"/>
          </a:p>
        </p:txBody>
      </p:sp>
      <p:sp>
        <p:nvSpPr>
          <p:cNvPr id="40980" name="AutoShape 21">
            <a:extLst>
              <a:ext uri="{FF2B5EF4-FFF2-40B4-BE49-F238E27FC236}">
                <a16:creationId xmlns:a16="http://schemas.microsoft.com/office/drawing/2014/main" xmlns="" id="{D9CC9B83-C8CA-4D3E-8800-9B89233C97F2}"/>
              </a:ext>
            </a:extLst>
          </p:cNvPr>
          <p:cNvSpPr>
            <a:spLocks/>
          </p:cNvSpPr>
          <p:nvPr/>
        </p:nvSpPr>
        <p:spPr bwMode="auto">
          <a:xfrm rot="-5400000">
            <a:off x="9570094" y="3697908"/>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400" b="1"/>
          </a:p>
        </p:txBody>
      </p:sp>
      <p:sp>
        <p:nvSpPr>
          <p:cNvPr id="40981" name="Text Box 22">
            <a:extLst>
              <a:ext uri="{FF2B5EF4-FFF2-40B4-BE49-F238E27FC236}">
                <a16:creationId xmlns:a16="http://schemas.microsoft.com/office/drawing/2014/main" xmlns="" id="{C837BBFE-0324-4AAD-97C3-C38C4841ACD7}"/>
              </a:ext>
            </a:extLst>
          </p:cNvPr>
          <p:cNvSpPr txBox="1">
            <a:spLocks noChangeArrowheads="1"/>
          </p:cNvSpPr>
          <p:nvPr/>
        </p:nvSpPr>
        <p:spPr bwMode="auto">
          <a:xfrm>
            <a:off x="9075208" y="4040809"/>
            <a:ext cx="9092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b="1"/>
              <a:t>זוגיות</a:t>
            </a:r>
            <a:endParaRPr lang="en-US" altLang="en-US" sz="2400" b="1"/>
          </a:p>
        </p:txBody>
      </p:sp>
    </p:spTree>
    <p:extLst>
      <p:ext uri="{BB962C8B-B14F-4D97-AF65-F5344CB8AC3E}">
        <p14:creationId xmlns:p14="http://schemas.microsoft.com/office/powerpoint/2010/main" val="17825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1322A1C7-9230-4C4B-9A89-392FC24058B1}"/>
              </a:ext>
            </a:extLst>
          </p:cNvPr>
          <p:cNvSpPr>
            <a:spLocks noGrp="1" noChangeArrowheads="1"/>
          </p:cNvSpPr>
          <p:nvPr>
            <p:ph type="title"/>
          </p:nvPr>
        </p:nvSpPr>
        <p:spPr/>
        <p:txBody>
          <a:bodyPr/>
          <a:lstStyle/>
          <a:p>
            <a:pPr algn="r" rtl="1"/>
            <a:r>
              <a:rPr lang="he-IL" altLang="en-US" dirty="0"/>
              <a:t>דוגמא: קוד חזרות (</a:t>
            </a:r>
            <a:r>
              <a:rPr lang="en-US" altLang="en-US" dirty="0"/>
              <a:t>Repetition</a:t>
            </a:r>
            <a:r>
              <a:rPr lang="he-IL" altLang="en-US" dirty="0"/>
              <a:t>)</a:t>
            </a:r>
            <a:endParaRPr lang="en-US" altLang="en-US" dirty="0"/>
          </a:p>
        </p:txBody>
      </p:sp>
      <p:sp>
        <p:nvSpPr>
          <p:cNvPr id="41987" name="Rectangle 3">
            <a:extLst>
              <a:ext uri="{FF2B5EF4-FFF2-40B4-BE49-F238E27FC236}">
                <a16:creationId xmlns:a16="http://schemas.microsoft.com/office/drawing/2014/main" xmlns="" id="{0C3D7E65-AE33-4F9F-9343-86C2B0DD8E76}"/>
              </a:ext>
            </a:extLst>
          </p:cNvPr>
          <p:cNvSpPr>
            <a:spLocks noGrp="1" noChangeArrowheads="1"/>
          </p:cNvSpPr>
          <p:nvPr>
            <p:ph idx="1"/>
          </p:nvPr>
        </p:nvSpPr>
        <p:spPr/>
        <p:txBody>
          <a:bodyPr>
            <a:noAutofit/>
          </a:bodyPr>
          <a:lstStyle/>
          <a:p>
            <a:pPr algn="r" rtl="1"/>
            <a:r>
              <a:rPr lang="he-IL" altLang="en-US" sz="3200" dirty="0">
                <a:solidFill>
                  <a:schemeClr val="tx1"/>
                </a:solidFill>
              </a:rPr>
              <a:t>כל ביט משודר </a:t>
            </a:r>
            <a:r>
              <a:rPr lang="en-US" altLang="en-US" sz="3200" dirty="0">
                <a:solidFill>
                  <a:schemeClr val="tx1"/>
                </a:solidFill>
              </a:rPr>
              <a:t>r</a:t>
            </a:r>
            <a:r>
              <a:rPr lang="he-IL" altLang="en-US" sz="3200" dirty="0">
                <a:solidFill>
                  <a:schemeClr val="tx1"/>
                </a:solidFill>
              </a:rPr>
              <a:t> פעמים. </a:t>
            </a:r>
          </a:p>
          <a:p>
            <a:pPr lvl="1" algn="r" rtl="1"/>
            <a:r>
              <a:rPr lang="he-IL" altLang="en-US" sz="2800" dirty="0">
                <a:solidFill>
                  <a:schemeClr val="tx1"/>
                </a:solidFill>
              </a:rPr>
              <a:t>עבור </a:t>
            </a:r>
            <a:r>
              <a:rPr lang="en-US" altLang="en-US" sz="2800" dirty="0">
                <a:solidFill>
                  <a:schemeClr val="tx1"/>
                </a:solidFill>
              </a:rPr>
              <a:t>r = 4</a:t>
            </a:r>
            <a:r>
              <a:rPr lang="he-IL" altLang="en-US" sz="2800" dirty="0">
                <a:solidFill>
                  <a:schemeClr val="tx1"/>
                </a:solidFill>
              </a:rPr>
              <a:t>: </a:t>
            </a:r>
          </a:p>
          <a:p>
            <a:pPr algn="r" rtl="1"/>
            <a:endParaRPr lang="he-IL" altLang="en-US" sz="3200" dirty="0">
              <a:solidFill>
                <a:schemeClr val="tx1"/>
              </a:solidFill>
            </a:endParaRPr>
          </a:p>
          <a:p>
            <a:pPr algn="r" rtl="1"/>
            <a:endParaRPr lang="he-IL" altLang="en-US" sz="3200" dirty="0">
              <a:solidFill>
                <a:schemeClr val="tx1"/>
              </a:solidFill>
            </a:endParaRPr>
          </a:p>
          <a:p>
            <a:pPr algn="r" rtl="1"/>
            <a:endParaRPr lang="he-IL" altLang="en-US" sz="3200" dirty="0">
              <a:solidFill>
                <a:schemeClr val="tx1"/>
              </a:solidFill>
            </a:endParaRPr>
          </a:p>
          <a:p>
            <a:pPr algn="r" rtl="1"/>
            <a:endParaRPr lang="en-US" altLang="en-US" sz="3200" b="1" dirty="0">
              <a:solidFill>
                <a:schemeClr val="tx1"/>
              </a:solidFill>
              <a:sym typeface="Symbol" panose="05050102010706020507" pitchFamily="18" charset="2"/>
            </a:endParaRPr>
          </a:p>
          <a:p>
            <a:pPr algn="r" rtl="1"/>
            <a:r>
              <a:rPr lang="he-IL" altLang="en-US" sz="3200" b="1" dirty="0">
                <a:solidFill>
                  <a:schemeClr val="tx1"/>
                </a:solidFill>
                <a:sym typeface="Symbol" panose="05050102010706020507" pitchFamily="18" charset="2"/>
              </a:rPr>
              <a:t>מרחק </a:t>
            </a:r>
            <a:r>
              <a:rPr lang="he-IL" altLang="en-US" sz="3200" b="1" dirty="0">
                <a:solidFill>
                  <a:schemeClr val="tx1"/>
                </a:solidFill>
                <a:sym typeface="Symbol" panose="05050102010706020507" pitchFamily="18" charset="2"/>
              </a:rPr>
              <a:t>הקוד:</a:t>
            </a:r>
            <a:r>
              <a:rPr lang="he-IL" altLang="en-US" sz="3200" dirty="0">
                <a:solidFill>
                  <a:schemeClr val="tx1"/>
                </a:solidFill>
                <a:sym typeface="Symbol" panose="05050102010706020507" pitchFamily="18" charset="2"/>
              </a:rPr>
              <a:t> </a:t>
            </a:r>
            <a:r>
              <a:rPr lang="en-US" altLang="en-US" sz="3200" dirty="0">
                <a:solidFill>
                  <a:schemeClr val="tx1"/>
                </a:solidFill>
                <a:sym typeface="Symbol" panose="05050102010706020507" pitchFamily="18" charset="2"/>
              </a:rPr>
              <a:t>r</a:t>
            </a:r>
          </a:p>
        </p:txBody>
      </p:sp>
      <p:sp>
        <p:nvSpPr>
          <p:cNvPr id="42000" name="Slide Number Placeholder 1">
            <a:extLst>
              <a:ext uri="{FF2B5EF4-FFF2-40B4-BE49-F238E27FC236}">
                <a16:creationId xmlns:a16="http://schemas.microsoft.com/office/drawing/2014/main" xmlns="" id="{176B5787-2EDD-42E9-ACD9-4BF30912B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873E663-518F-4231-8430-91372AFB919A}" type="slidenum">
              <a:rPr lang="en-US" altLang="en-US" sz="1400">
                <a:solidFill>
                  <a:srgbClr val="000000"/>
                </a:solidFill>
              </a:rPr>
              <a:pPr>
                <a:spcBef>
                  <a:spcPct val="0"/>
                </a:spcBef>
                <a:buFontTx/>
                <a:buNone/>
              </a:pPr>
              <a:t>12</a:t>
            </a:fld>
            <a:endParaRPr lang="en-US" altLang="en-US" sz="1400">
              <a:solidFill>
                <a:srgbClr val="000000"/>
              </a:solidFill>
            </a:endParaRPr>
          </a:p>
        </p:txBody>
      </p:sp>
      <p:sp>
        <p:nvSpPr>
          <p:cNvPr id="41988" name="Rectangle 4">
            <a:extLst>
              <a:ext uri="{FF2B5EF4-FFF2-40B4-BE49-F238E27FC236}">
                <a16:creationId xmlns:a16="http://schemas.microsoft.com/office/drawing/2014/main" xmlns="" id="{86A2A572-7852-49F1-9B39-692E2284B801}"/>
              </a:ext>
            </a:extLst>
          </p:cNvPr>
          <p:cNvSpPr>
            <a:spLocks noChangeArrowheads="1"/>
          </p:cNvSpPr>
          <p:nvPr/>
        </p:nvSpPr>
        <p:spPr bwMode="auto">
          <a:xfrm>
            <a:off x="4351784" y="30689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0</a:t>
            </a:r>
          </a:p>
        </p:txBody>
      </p:sp>
      <p:sp>
        <p:nvSpPr>
          <p:cNvPr id="41989" name="Rectangle 5">
            <a:extLst>
              <a:ext uri="{FF2B5EF4-FFF2-40B4-BE49-F238E27FC236}">
                <a16:creationId xmlns:a16="http://schemas.microsoft.com/office/drawing/2014/main" xmlns="" id="{A062E641-CC86-47AD-B793-6E1DCE30E700}"/>
              </a:ext>
            </a:extLst>
          </p:cNvPr>
          <p:cNvSpPr>
            <a:spLocks noChangeArrowheads="1"/>
          </p:cNvSpPr>
          <p:nvPr/>
        </p:nvSpPr>
        <p:spPr bwMode="auto">
          <a:xfrm>
            <a:off x="4885184" y="30689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0</a:t>
            </a:r>
          </a:p>
        </p:txBody>
      </p:sp>
      <p:sp>
        <p:nvSpPr>
          <p:cNvPr id="41990" name="Rectangle 6">
            <a:extLst>
              <a:ext uri="{FF2B5EF4-FFF2-40B4-BE49-F238E27FC236}">
                <a16:creationId xmlns:a16="http://schemas.microsoft.com/office/drawing/2014/main" xmlns="" id="{2E8630F3-7093-4BDD-9E18-88CF9517D8AB}"/>
              </a:ext>
            </a:extLst>
          </p:cNvPr>
          <p:cNvSpPr>
            <a:spLocks noChangeArrowheads="1"/>
          </p:cNvSpPr>
          <p:nvPr/>
        </p:nvSpPr>
        <p:spPr bwMode="auto">
          <a:xfrm>
            <a:off x="5418584" y="30689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0</a:t>
            </a:r>
          </a:p>
        </p:txBody>
      </p:sp>
      <p:sp>
        <p:nvSpPr>
          <p:cNvPr id="41991" name="Rectangle 7">
            <a:extLst>
              <a:ext uri="{FF2B5EF4-FFF2-40B4-BE49-F238E27FC236}">
                <a16:creationId xmlns:a16="http://schemas.microsoft.com/office/drawing/2014/main" xmlns="" id="{352DD8AA-AECB-4F7D-9FE4-D76C094CF71B}"/>
              </a:ext>
            </a:extLst>
          </p:cNvPr>
          <p:cNvSpPr>
            <a:spLocks noChangeArrowheads="1"/>
          </p:cNvSpPr>
          <p:nvPr/>
        </p:nvSpPr>
        <p:spPr bwMode="auto">
          <a:xfrm>
            <a:off x="5951984" y="30689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0</a:t>
            </a:r>
          </a:p>
        </p:txBody>
      </p:sp>
      <p:sp>
        <p:nvSpPr>
          <p:cNvPr id="41992" name="Rectangle 8">
            <a:extLst>
              <a:ext uri="{FF2B5EF4-FFF2-40B4-BE49-F238E27FC236}">
                <a16:creationId xmlns:a16="http://schemas.microsoft.com/office/drawing/2014/main" xmlns="" id="{594E3824-1452-48E9-B9BB-9B375C38F173}"/>
              </a:ext>
            </a:extLst>
          </p:cNvPr>
          <p:cNvSpPr>
            <a:spLocks noChangeArrowheads="1"/>
          </p:cNvSpPr>
          <p:nvPr/>
        </p:nvSpPr>
        <p:spPr bwMode="auto">
          <a:xfrm>
            <a:off x="3056384" y="30689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0</a:t>
            </a:r>
          </a:p>
        </p:txBody>
      </p:sp>
      <p:sp>
        <p:nvSpPr>
          <p:cNvPr id="41993" name="Line 22">
            <a:extLst>
              <a:ext uri="{FF2B5EF4-FFF2-40B4-BE49-F238E27FC236}">
                <a16:creationId xmlns:a16="http://schemas.microsoft.com/office/drawing/2014/main" xmlns="" id="{99FE293A-309B-4AB3-9DD8-B9181DC66E44}"/>
              </a:ext>
            </a:extLst>
          </p:cNvPr>
          <p:cNvSpPr>
            <a:spLocks noChangeShapeType="1"/>
          </p:cNvSpPr>
          <p:nvPr/>
        </p:nvSpPr>
        <p:spPr bwMode="auto">
          <a:xfrm>
            <a:off x="3742184" y="337376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b="1"/>
          </a:p>
        </p:txBody>
      </p:sp>
      <p:sp>
        <p:nvSpPr>
          <p:cNvPr id="41994" name="Rectangle 23">
            <a:extLst>
              <a:ext uri="{FF2B5EF4-FFF2-40B4-BE49-F238E27FC236}">
                <a16:creationId xmlns:a16="http://schemas.microsoft.com/office/drawing/2014/main" xmlns="" id="{298E6F8B-1921-4248-8F81-AFAB881635A7}"/>
              </a:ext>
            </a:extLst>
          </p:cNvPr>
          <p:cNvSpPr>
            <a:spLocks noChangeArrowheads="1"/>
          </p:cNvSpPr>
          <p:nvPr/>
        </p:nvSpPr>
        <p:spPr bwMode="auto">
          <a:xfrm>
            <a:off x="4351784" y="39071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1</a:t>
            </a:r>
          </a:p>
        </p:txBody>
      </p:sp>
      <p:sp>
        <p:nvSpPr>
          <p:cNvPr id="41995" name="Rectangle 24">
            <a:extLst>
              <a:ext uri="{FF2B5EF4-FFF2-40B4-BE49-F238E27FC236}">
                <a16:creationId xmlns:a16="http://schemas.microsoft.com/office/drawing/2014/main" xmlns="" id="{BAF75C31-BAFB-4B3F-A581-94F80FF07111}"/>
              </a:ext>
            </a:extLst>
          </p:cNvPr>
          <p:cNvSpPr>
            <a:spLocks noChangeArrowheads="1"/>
          </p:cNvSpPr>
          <p:nvPr/>
        </p:nvSpPr>
        <p:spPr bwMode="auto">
          <a:xfrm>
            <a:off x="4885184" y="39071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1</a:t>
            </a:r>
          </a:p>
        </p:txBody>
      </p:sp>
      <p:sp>
        <p:nvSpPr>
          <p:cNvPr id="41996" name="Rectangle 25">
            <a:extLst>
              <a:ext uri="{FF2B5EF4-FFF2-40B4-BE49-F238E27FC236}">
                <a16:creationId xmlns:a16="http://schemas.microsoft.com/office/drawing/2014/main" xmlns="" id="{024E0ACA-FE34-4665-BBA1-E7EE6988B2D7}"/>
              </a:ext>
            </a:extLst>
          </p:cNvPr>
          <p:cNvSpPr>
            <a:spLocks noChangeArrowheads="1"/>
          </p:cNvSpPr>
          <p:nvPr/>
        </p:nvSpPr>
        <p:spPr bwMode="auto">
          <a:xfrm>
            <a:off x="5418584" y="39071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1</a:t>
            </a:r>
          </a:p>
        </p:txBody>
      </p:sp>
      <p:sp>
        <p:nvSpPr>
          <p:cNvPr id="41997" name="Rectangle 26">
            <a:extLst>
              <a:ext uri="{FF2B5EF4-FFF2-40B4-BE49-F238E27FC236}">
                <a16:creationId xmlns:a16="http://schemas.microsoft.com/office/drawing/2014/main" xmlns="" id="{31CC5103-62FF-4738-8611-D1F14FC04F05}"/>
              </a:ext>
            </a:extLst>
          </p:cNvPr>
          <p:cNvSpPr>
            <a:spLocks noChangeArrowheads="1"/>
          </p:cNvSpPr>
          <p:nvPr/>
        </p:nvSpPr>
        <p:spPr bwMode="auto">
          <a:xfrm>
            <a:off x="5951984" y="39071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1</a:t>
            </a:r>
          </a:p>
        </p:txBody>
      </p:sp>
      <p:sp>
        <p:nvSpPr>
          <p:cNvPr id="41998" name="Rectangle 27">
            <a:extLst>
              <a:ext uri="{FF2B5EF4-FFF2-40B4-BE49-F238E27FC236}">
                <a16:creationId xmlns:a16="http://schemas.microsoft.com/office/drawing/2014/main" xmlns="" id="{701682B4-3B87-43F0-A4D5-8E2BACE4B046}"/>
              </a:ext>
            </a:extLst>
          </p:cNvPr>
          <p:cNvSpPr>
            <a:spLocks noChangeArrowheads="1"/>
          </p:cNvSpPr>
          <p:nvPr/>
        </p:nvSpPr>
        <p:spPr bwMode="auto">
          <a:xfrm>
            <a:off x="3056384" y="3907160"/>
            <a:ext cx="5334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t>1</a:t>
            </a:r>
          </a:p>
        </p:txBody>
      </p:sp>
      <p:sp>
        <p:nvSpPr>
          <p:cNvPr id="41999" name="Line 28">
            <a:extLst>
              <a:ext uri="{FF2B5EF4-FFF2-40B4-BE49-F238E27FC236}">
                <a16:creationId xmlns:a16="http://schemas.microsoft.com/office/drawing/2014/main" xmlns="" id="{B1013DC3-9AD1-45F7-89CC-A30CC87E0023}"/>
              </a:ext>
            </a:extLst>
          </p:cNvPr>
          <p:cNvSpPr>
            <a:spLocks noChangeShapeType="1"/>
          </p:cNvSpPr>
          <p:nvPr/>
        </p:nvSpPr>
        <p:spPr bwMode="auto">
          <a:xfrm>
            <a:off x="3742184" y="421196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b="1"/>
          </a:p>
        </p:txBody>
      </p:sp>
    </p:spTree>
    <p:extLst>
      <p:ext uri="{BB962C8B-B14F-4D97-AF65-F5344CB8AC3E}">
        <p14:creationId xmlns:p14="http://schemas.microsoft.com/office/powerpoint/2010/main" val="1794098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7BD970C9-AD4E-4532-AE05-8E19290C675E}"/>
              </a:ext>
            </a:extLst>
          </p:cNvPr>
          <p:cNvSpPr>
            <a:spLocks noGrp="1" noChangeArrowheads="1"/>
          </p:cNvSpPr>
          <p:nvPr>
            <p:ph type="title"/>
          </p:nvPr>
        </p:nvSpPr>
        <p:spPr/>
        <p:txBody>
          <a:bodyPr/>
          <a:lstStyle/>
          <a:p>
            <a:pPr algn="r" rtl="1"/>
            <a:r>
              <a:rPr lang="he-IL" altLang="en-US" dirty="0"/>
              <a:t>דוגמא: </a:t>
            </a:r>
            <a:r>
              <a:rPr lang="en-US" altLang="en-US" dirty="0"/>
              <a:t>X out of Y</a:t>
            </a:r>
          </a:p>
        </p:txBody>
      </p:sp>
      <p:sp>
        <p:nvSpPr>
          <p:cNvPr id="14339" name="Rectangle 3">
            <a:extLst>
              <a:ext uri="{FF2B5EF4-FFF2-40B4-BE49-F238E27FC236}">
                <a16:creationId xmlns:a16="http://schemas.microsoft.com/office/drawing/2014/main" xmlns="" id="{914C1049-ACB3-4C26-AC53-4601EA2A06E5}"/>
              </a:ext>
            </a:extLst>
          </p:cNvPr>
          <p:cNvSpPr>
            <a:spLocks noGrp="1" noChangeArrowheads="1"/>
          </p:cNvSpPr>
          <p:nvPr>
            <p:ph idx="1"/>
          </p:nvPr>
        </p:nvSpPr>
        <p:spPr/>
        <p:txBody>
          <a:bodyPr/>
          <a:lstStyle/>
          <a:p>
            <a:pPr algn="r" rtl="1">
              <a:defRPr/>
            </a:pPr>
            <a:r>
              <a:rPr lang="he-IL" sz="2800" dirty="0">
                <a:solidFill>
                  <a:schemeClr val="tx1"/>
                </a:solidFill>
              </a:rPr>
              <a:t>כל מילות הקוד באורך </a:t>
            </a:r>
            <a:r>
              <a:rPr lang="en-US" sz="2800" b="1" dirty="0">
                <a:solidFill>
                  <a:schemeClr val="tx1"/>
                </a:solidFill>
              </a:rPr>
              <a:t>Y</a:t>
            </a:r>
            <a:r>
              <a:rPr lang="he-IL" sz="2800" dirty="0">
                <a:solidFill>
                  <a:schemeClr val="tx1"/>
                </a:solidFill>
              </a:rPr>
              <a:t>, מכילות בדיוק </a:t>
            </a:r>
            <a:r>
              <a:rPr lang="en-US" sz="2800" b="1" dirty="0">
                <a:solidFill>
                  <a:schemeClr val="tx1"/>
                </a:solidFill>
              </a:rPr>
              <a:t>X</a:t>
            </a:r>
            <a:r>
              <a:rPr lang="he-IL" sz="2800" b="1" dirty="0">
                <a:solidFill>
                  <a:schemeClr val="tx1"/>
                </a:solidFill>
              </a:rPr>
              <a:t> </a:t>
            </a:r>
            <a:r>
              <a:rPr lang="he-IL" sz="2800" dirty="0">
                <a:solidFill>
                  <a:schemeClr val="tx1"/>
                </a:solidFill>
              </a:rPr>
              <a:t>אחדים.</a:t>
            </a:r>
          </a:p>
          <a:p>
            <a:pPr algn="r" rtl="1">
              <a:defRPr/>
            </a:pPr>
            <a:endParaRPr lang="he-IL" sz="2800" dirty="0">
              <a:solidFill>
                <a:schemeClr val="tx1"/>
              </a:solidFill>
            </a:endParaRPr>
          </a:p>
          <a:p>
            <a:pPr algn="r" rtl="1">
              <a:defRPr/>
            </a:pPr>
            <a:r>
              <a:rPr lang="he-IL" sz="2800" dirty="0">
                <a:solidFill>
                  <a:schemeClr val="tx1"/>
                </a:solidFill>
              </a:rPr>
              <a:t>מס</a:t>
            </a:r>
            <a:r>
              <a:rPr lang="he-IL" sz="2800" dirty="0">
                <a:solidFill>
                  <a:schemeClr val="tx1"/>
                </a:solidFill>
              </a:rPr>
              <a:t>' המילים בקוד: </a:t>
            </a:r>
          </a:p>
          <a:p>
            <a:pPr algn="r" rtl="1">
              <a:defRPr/>
            </a:pPr>
            <a:endParaRPr lang="he-IL" sz="2800" b="1" dirty="0">
              <a:solidFill>
                <a:schemeClr val="tx1"/>
              </a:solidFill>
            </a:endParaRPr>
          </a:p>
          <a:p>
            <a:pPr algn="r" rtl="1">
              <a:defRPr/>
            </a:pPr>
            <a:r>
              <a:rPr lang="he-IL" sz="2800" b="1" dirty="0">
                <a:solidFill>
                  <a:schemeClr val="tx1"/>
                </a:solidFill>
              </a:rPr>
              <a:t>מרחק </a:t>
            </a:r>
            <a:r>
              <a:rPr lang="he-IL" sz="2800" b="1" dirty="0">
                <a:solidFill>
                  <a:schemeClr val="tx1"/>
                </a:solidFill>
              </a:rPr>
              <a:t>הקוד:</a:t>
            </a:r>
            <a:r>
              <a:rPr lang="he-IL" sz="2800" dirty="0">
                <a:solidFill>
                  <a:schemeClr val="tx1"/>
                </a:solidFill>
              </a:rPr>
              <a:t> 2 (לכל </a:t>
            </a:r>
            <a:r>
              <a:rPr lang="en-US" sz="2800" dirty="0">
                <a:solidFill>
                  <a:schemeClr val="tx1"/>
                </a:solidFill>
              </a:rPr>
              <a:t>X</a:t>
            </a:r>
            <a:r>
              <a:rPr lang="he-IL" sz="2800" dirty="0">
                <a:solidFill>
                  <a:schemeClr val="tx1"/>
                </a:solidFill>
              </a:rPr>
              <a:t> ו-</a:t>
            </a:r>
            <a:r>
              <a:rPr lang="en-US" sz="2800" dirty="0">
                <a:solidFill>
                  <a:schemeClr val="tx1"/>
                </a:solidFill>
              </a:rPr>
              <a:t>Y</a:t>
            </a:r>
            <a:r>
              <a:rPr lang="he-IL" sz="2800" dirty="0">
                <a:solidFill>
                  <a:schemeClr val="tx1"/>
                </a:solidFill>
              </a:rPr>
              <a:t>)</a:t>
            </a:r>
          </a:p>
          <a:p>
            <a:pPr marL="0" indent="0">
              <a:buNone/>
              <a:defRPr/>
            </a:pPr>
            <a:r>
              <a:rPr lang="en-US" sz="2800" dirty="0">
                <a:solidFill>
                  <a:schemeClr val="tx1"/>
                </a:solidFill>
                <a:sym typeface="Symbol" pitchFamily="18" charset="2"/>
              </a:rPr>
              <a:t>←</a:t>
            </a:r>
            <a:r>
              <a:rPr lang="he-IL" sz="2800" dirty="0">
                <a:solidFill>
                  <a:schemeClr val="tx1"/>
                </a:solidFill>
                <a:sym typeface="Symbol" pitchFamily="18" charset="2"/>
              </a:rPr>
              <a:t> יכולת גילוי של שגיאה בודדת.</a:t>
            </a:r>
            <a:endParaRPr lang="en-US" sz="2800" dirty="0">
              <a:solidFill>
                <a:schemeClr val="tx1"/>
              </a:solidFill>
              <a:sym typeface="Symbol" pitchFamily="18" charset="2"/>
            </a:endParaRPr>
          </a:p>
          <a:p>
            <a:pPr marL="0" indent="0">
              <a:buNone/>
              <a:defRPr/>
            </a:pPr>
            <a:endParaRPr lang="en-US" sz="2800" b="1" dirty="0">
              <a:solidFill>
                <a:schemeClr val="tx1"/>
              </a:solidFill>
            </a:endParaRPr>
          </a:p>
        </p:txBody>
      </p:sp>
      <p:sp>
        <p:nvSpPr>
          <p:cNvPr id="43016" name="Slide Number Placeholder 1">
            <a:extLst>
              <a:ext uri="{FF2B5EF4-FFF2-40B4-BE49-F238E27FC236}">
                <a16:creationId xmlns:a16="http://schemas.microsoft.com/office/drawing/2014/main" xmlns="" id="{2EE126FA-D0C1-4DC8-B118-EA98DC4214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B617DD4-EFA5-4749-BACC-0C7541BC6598}" type="slidenum">
              <a:rPr lang="en-US" altLang="en-US" sz="1400">
                <a:solidFill>
                  <a:srgbClr val="000000"/>
                </a:solidFill>
              </a:rPr>
              <a:pPr>
                <a:spcBef>
                  <a:spcPct val="0"/>
                </a:spcBef>
                <a:buFontTx/>
                <a:buNone/>
              </a:pPr>
              <a:t>13</a:t>
            </a:fld>
            <a:endParaRPr lang="en-US" altLang="en-US" sz="1400">
              <a:solidFill>
                <a:srgbClr val="000000"/>
              </a:solidFill>
            </a:endParaRPr>
          </a:p>
        </p:txBody>
      </p:sp>
      <p:sp>
        <p:nvSpPr>
          <p:cNvPr id="43012" name="Rectangle 4">
            <a:extLst>
              <a:ext uri="{FF2B5EF4-FFF2-40B4-BE49-F238E27FC236}">
                <a16:creationId xmlns:a16="http://schemas.microsoft.com/office/drawing/2014/main" xmlns="" id="{AC14455E-E0A1-4458-98F4-52D80582D266}"/>
              </a:ext>
            </a:extLst>
          </p:cNvPr>
          <p:cNvSpPr>
            <a:spLocks noChangeArrowheads="1"/>
          </p:cNvSpPr>
          <p:nvPr/>
        </p:nvSpPr>
        <p:spPr bwMode="auto">
          <a:xfrm>
            <a:off x="2711624" y="2348881"/>
            <a:ext cx="2514600" cy="44760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800" dirty="0"/>
              <a:t>2 out of 5</a:t>
            </a:r>
          </a:p>
          <a:p>
            <a:pPr algn="ctr" eaLnBrk="1" hangingPunct="1">
              <a:spcBef>
                <a:spcPct val="0"/>
              </a:spcBef>
              <a:buFontTx/>
              <a:buNone/>
            </a:pPr>
            <a:endParaRPr lang="en-US" altLang="en-US" sz="2800" dirty="0"/>
          </a:p>
          <a:p>
            <a:pPr algn="ctr" eaLnBrk="1" hangingPunct="1">
              <a:spcBef>
                <a:spcPct val="0"/>
              </a:spcBef>
              <a:buFontTx/>
              <a:buNone/>
            </a:pPr>
            <a:r>
              <a:rPr lang="en-US" altLang="en-US" sz="2800" dirty="0"/>
              <a:t>00011</a:t>
            </a:r>
          </a:p>
          <a:p>
            <a:pPr algn="ctr" eaLnBrk="1" hangingPunct="1">
              <a:spcBef>
                <a:spcPct val="0"/>
              </a:spcBef>
              <a:buFontTx/>
              <a:buNone/>
            </a:pPr>
            <a:r>
              <a:rPr lang="en-US" altLang="en-US" sz="2800" dirty="0"/>
              <a:t>00101</a:t>
            </a:r>
          </a:p>
          <a:p>
            <a:pPr algn="ctr" eaLnBrk="1" hangingPunct="1">
              <a:spcBef>
                <a:spcPct val="0"/>
              </a:spcBef>
              <a:buFontTx/>
              <a:buNone/>
            </a:pPr>
            <a:r>
              <a:rPr lang="en-US" altLang="en-US" sz="2800" dirty="0"/>
              <a:t>00110</a:t>
            </a:r>
          </a:p>
          <a:p>
            <a:pPr algn="ctr" eaLnBrk="1" hangingPunct="1">
              <a:spcBef>
                <a:spcPct val="0"/>
              </a:spcBef>
              <a:buFontTx/>
              <a:buNone/>
            </a:pPr>
            <a:r>
              <a:rPr lang="en-US" altLang="en-US" sz="2800" dirty="0"/>
              <a:t>11000</a:t>
            </a:r>
          </a:p>
          <a:p>
            <a:pPr algn="ctr" eaLnBrk="1" hangingPunct="1">
              <a:spcBef>
                <a:spcPct val="0"/>
              </a:spcBef>
              <a:buFontTx/>
              <a:buNone/>
            </a:pPr>
            <a:r>
              <a:rPr lang="en-US" altLang="en-US" sz="2800" dirty="0"/>
              <a:t>.</a:t>
            </a:r>
          </a:p>
          <a:p>
            <a:pPr algn="ctr" eaLnBrk="1" hangingPunct="1">
              <a:spcBef>
                <a:spcPct val="0"/>
              </a:spcBef>
              <a:buFontTx/>
              <a:buNone/>
            </a:pPr>
            <a:r>
              <a:rPr lang="en-US" altLang="en-US" sz="2800" dirty="0"/>
              <a:t>.</a:t>
            </a:r>
          </a:p>
          <a:p>
            <a:pPr algn="ctr" eaLnBrk="1" hangingPunct="1">
              <a:spcBef>
                <a:spcPct val="0"/>
              </a:spcBef>
              <a:buFontTx/>
              <a:buNone/>
            </a:pPr>
            <a:r>
              <a:rPr lang="en-US" altLang="en-US" sz="2800" dirty="0"/>
              <a:t>.</a:t>
            </a:r>
          </a:p>
          <a:p>
            <a:pPr algn="ctr" eaLnBrk="1" hangingPunct="1">
              <a:spcBef>
                <a:spcPct val="0"/>
              </a:spcBef>
              <a:buFontTx/>
              <a:buNone/>
            </a:pPr>
            <a:endParaRPr lang="en-US" altLang="en-US" sz="2800" dirty="0"/>
          </a:p>
        </p:txBody>
      </p:sp>
      <p:sp>
        <p:nvSpPr>
          <p:cNvPr id="43013" name="AutoShape 6">
            <a:extLst>
              <a:ext uri="{FF2B5EF4-FFF2-40B4-BE49-F238E27FC236}">
                <a16:creationId xmlns:a16="http://schemas.microsoft.com/office/drawing/2014/main" xmlns="" id="{16F6BE5E-CBBB-4B22-9305-8603EC2AE66C}"/>
              </a:ext>
            </a:extLst>
          </p:cNvPr>
          <p:cNvSpPr>
            <a:spLocks/>
          </p:cNvSpPr>
          <p:nvPr/>
        </p:nvSpPr>
        <p:spPr bwMode="auto">
          <a:xfrm>
            <a:off x="3230738" y="3284984"/>
            <a:ext cx="304800" cy="3087256"/>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400"/>
          </a:p>
        </p:txBody>
      </p:sp>
      <p:sp>
        <p:nvSpPr>
          <p:cNvPr id="43014" name="Text Box 7">
            <a:extLst>
              <a:ext uri="{FF2B5EF4-FFF2-40B4-BE49-F238E27FC236}">
                <a16:creationId xmlns:a16="http://schemas.microsoft.com/office/drawing/2014/main" xmlns="" id="{46EA114A-CEA3-4B43-B183-8BEA6168EC99}"/>
              </a:ext>
            </a:extLst>
          </p:cNvPr>
          <p:cNvSpPr txBox="1">
            <a:spLocks noChangeArrowheads="1"/>
          </p:cNvSpPr>
          <p:nvPr/>
        </p:nvSpPr>
        <p:spPr bwMode="auto">
          <a:xfrm rot="16200000">
            <a:off x="1978633" y="4562121"/>
            <a:ext cx="20425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en-US" altLang="en-US" sz="2800" dirty="0"/>
              <a:t>10</a:t>
            </a:r>
            <a:r>
              <a:rPr lang="he-IL" altLang="en-US" sz="2800" dirty="0"/>
              <a:t> מילות קוד</a:t>
            </a:r>
            <a:endParaRPr lang="en-US" altLang="en-US" sz="2800" dirty="0"/>
          </a:p>
        </p:txBody>
      </p:sp>
      <p:graphicFrame>
        <p:nvGraphicFramePr>
          <p:cNvPr id="43015" name="Object 8">
            <a:extLst>
              <a:ext uri="{FF2B5EF4-FFF2-40B4-BE49-F238E27FC236}">
                <a16:creationId xmlns:a16="http://schemas.microsoft.com/office/drawing/2014/main" xmlns="" id="{08BBD10F-5FD5-46ED-A1A7-81E9A565F7E3}"/>
              </a:ext>
            </a:extLst>
          </p:cNvPr>
          <p:cNvGraphicFramePr>
            <a:graphicFrameLocks noChangeAspect="1"/>
          </p:cNvGraphicFramePr>
          <p:nvPr>
            <p:extLst/>
          </p:nvPr>
        </p:nvGraphicFramePr>
        <p:xfrm>
          <a:off x="6765279" y="2884934"/>
          <a:ext cx="509587" cy="800100"/>
        </p:xfrm>
        <a:graphic>
          <a:graphicData uri="http://schemas.openxmlformats.org/presentationml/2006/ole">
            <mc:AlternateContent xmlns:mc="http://schemas.openxmlformats.org/markup-compatibility/2006">
              <mc:Choice xmlns:v="urn:schemas-microsoft-com:vml" Requires="v">
                <p:oleObj spid="_x0000_s2050" name="Equation" r:id="rId3" imgW="368280" imgH="533160" progId="Equation.DSMT4">
                  <p:embed/>
                </p:oleObj>
              </mc:Choice>
              <mc:Fallback>
                <p:oleObj name="Equation" r:id="rId3" imgW="368280" imgH="533160" progId="Equation.DSMT4">
                  <p:embed/>
                  <p:pic>
                    <p:nvPicPr>
                      <p:cNvPr id="0" name=""/>
                      <p:cNvPicPr>
                        <a:picLocks noChangeAspect="1" noChangeArrowheads="1"/>
                      </p:cNvPicPr>
                      <p:nvPr/>
                    </p:nvPicPr>
                    <p:blipFill>
                      <a:blip r:embed="rId4"/>
                      <a:srcRect/>
                      <a:stretch>
                        <a:fillRect/>
                      </a:stretch>
                    </p:blipFill>
                    <p:spPr bwMode="auto">
                      <a:xfrm>
                        <a:off x="6765279" y="2884934"/>
                        <a:ext cx="509587"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5873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8A58D23A-8779-4EE6-BA7A-964A0702C506}"/>
              </a:ext>
            </a:extLst>
          </p:cNvPr>
          <p:cNvSpPr>
            <a:spLocks noGrp="1" noChangeArrowheads="1"/>
          </p:cNvSpPr>
          <p:nvPr>
            <p:ph type="ctrTitle"/>
          </p:nvPr>
        </p:nvSpPr>
        <p:spPr/>
        <p:txBody>
          <a:bodyPr/>
          <a:lstStyle/>
          <a:p>
            <a:pPr algn="ctr" rtl="1"/>
            <a:r>
              <a:rPr lang="en-US" altLang="en-US" dirty="0" smtClean="0"/>
              <a:t>Assembly</a:t>
            </a:r>
            <a:endParaRPr lang="en-US" altLang="en-US" dirty="0"/>
          </a:p>
        </p:txBody>
      </p:sp>
      <p:sp>
        <p:nvSpPr>
          <p:cNvPr id="31748" name="Slide Number Placeholder 1">
            <a:extLst>
              <a:ext uri="{FF2B5EF4-FFF2-40B4-BE49-F238E27FC236}">
                <a16:creationId xmlns:a16="http://schemas.microsoft.com/office/drawing/2014/main" xmlns="" id="{9170B791-DC86-4C95-8F61-D79A5E75A3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18C1B69-4A13-423D-9F70-D234DE124ED2}" type="slidenum">
              <a:rPr lang="en-US" altLang="en-US" sz="1400">
                <a:solidFill>
                  <a:srgbClr val="000000"/>
                </a:solidFill>
              </a:rPr>
              <a:pPr>
                <a:spcBef>
                  <a:spcPct val="0"/>
                </a:spcBef>
                <a:buFontTx/>
                <a:buNone/>
              </a:pPr>
              <a:t>14</a:t>
            </a:fld>
            <a:endParaRPr lang="en-US" altLang="en-US" sz="1400">
              <a:solidFill>
                <a:srgbClr val="000000"/>
              </a:solidFill>
            </a:endParaRPr>
          </a:p>
        </p:txBody>
      </p:sp>
      <p:sp>
        <p:nvSpPr>
          <p:cNvPr id="2" name="Subtitle 1"/>
          <p:cNvSpPr>
            <a:spLocks noGrp="1"/>
          </p:cNvSpPr>
          <p:nvPr>
            <p:ph type="subTitle" idx="1"/>
          </p:nvPr>
        </p:nvSpPr>
        <p:spPr/>
        <p:txBody>
          <a:bodyPr/>
          <a:lstStyle/>
          <a:p>
            <a:endParaRPr lang="he-IL"/>
          </a:p>
        </p:txBody>
      </p:sp>
    </p:spTree>
    <p:extLst>
      <p:ext uri="{BB962C8B-B14F-4D97-AF65-F5344CB8AC3E}">
        <p14:creationId xmlns:p14="http://schemas.microsoft.com/office/powerpoint/2010/main" val="722835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15983" y="260350"/>
            <a:ext cx="11235600" cy="1100138"/>
          </a:xfrm>
        </p:spPr>
        <p:txBody>
          <a:bodyPr>
            <a:noAutofit/>
          </a:bodyPr>
          <a:lstStyle/>
          <a:p>
            <a:pPr algn="ctr"/>
            <a:r>
              <a:rPr lang="en-US" altLang="en-US" b="1" dirty="0" smtClean="0"/>
              <a:t>High-Level </a:t>
            </a:r>
            <a:r>
              <a:rPr lang="en-US" altLang="en-US" b="1" dirty="0"/>
              <a:t>Code to Machine Instructions</a:t>
            </a:r>
            <a:endParaRPr lang="he-IL" altLang="he-IL" b="1" dirty="0"/>
          </a:p>
        </p:txBody>
      </p:sp>
      <p:grpSp>
        <p:nvGrpSpPr>
          <p:cNvPr id="18436" name="Group 2"/>
          <p:cNvGrpSpPr>
            <a:grpSpLocks/>
          </p:cNvGrpSpPr>
          <p:nvPr/>
        </p:nvGrpSpPr>
        <p:grpSpPr bwMode="auto">
          <a:xfrm>
            <a:off x="3636964" y="1764830"/>
            <a:ext cx="4912351" cy="2611908"/>
            <a:chOff x="1814513" y="1764830"/>
            <a:chExt cx="4912351" cy="2611908"/>
          </a:xfrm>
        </p:grpSpPr>
        <p:pic>
          <p:nvPicPr>
            <p:cNvPr id="18467" name="Picture 2" descr="http://kpinzoutelou.com/wp-content/uploads/2014/12/c32_CoverMainGf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862138"/>
              <a:ext cx="47148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Text Box 3"/>
            <p:cNvSpPr txBox="1">
              <a:spLocks noChangeArrowheads="1"/>
            </p:cNvSpPr>
            <p:nvPr/>
          </p:nvSpPr>
          <p:spPr bwMode="auto">
            <a:xfrm>
              <a:off x="2029442" y="1764830"/>
              <a:ext cx="8451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dirty="0" smtClean="0">
                  <a:cs typeface="Arial" panose="020B0604020202020204" pitchFamily="34" charset="0"/>
                </a:rPr>
                <a:t>HLL</a:t>
              </a:r>
              <a:endParaRPr lang="ru-RU" altLang="en-US" dirty="0">
                <a:cs typeface="Arial" panose="020B0604020202020204" pitchFamily="34" charset="0"/>
              </a:endParaRPr>
            </a:p>
          </p:txBody>
        </p:sp>
        <p:sp>
          <p:nvSpPr>
            <p:cNvPr id="18469" name="Text Box 3"/>
            <p:cNvSpPr txBox="1">
              <a:spLocks noChangeArrowheads="1"/>
            </p:cNvSpPr>
            <p:nvPr/>
          </p:nvSpPr>
          <p:spPr bwMode="auto">
            <a:xfrm>
              <a:off x="4953626" y="1811492"/>
              <a:ext cx="1773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he-IL" altLang="en-US" dirty="0">
                  <a:cs typeface="Arial" panose="020B0604020202020204" pitchFamily="34" charset="0"/>
                </a:rPr>
                <a:t>שפת מכונה</a:t>
              </a:r>
              <a:endParaRPr lang="ru-RU" altLang="en-US" dirty="0">
                <a:cs typeface="Arial" panose="020B0604020202020204" pitchFamily="34" charset="0"/>
              </a:endParaRPr>
            </a:p>
          </p:txBody>
        </p:sp>
        <p:sp>
          <p:nvSpPr>
            <p:cNvPr id="18470" name="Text Box 3"/>
            <p:cNvSpPr txBox="1">
              <a:spLocks noChangeArrowheads="1"/>
            </p:cNvSpPr>
            <p:nvPr/>
          </p:nvSpPr>
          <p:spPr bwMode="auto">
            <a:xfrm>
              <a:off x="3330575" y="2776538"/>
              <a:ext cx="15462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a:cs typeface="Arial" panose="020B0604020202020204" pitchFamily="34" charset="0"/>
                </a:rPr>
                <a:t>compiler</a:t>
              </a:r>
              <a:endParaRPr lang="ru-RU" altLang="en-US">
                <a:cs typeface="Arial" panose="020B0604020202020204" pitchFamily="34" charset="0"/>
              </a:endParaRPr>
            </a:p>
          </p:txBody>
        </p:sp>
      </p:grpSp>
      <p:grpSp>
        <p:nvGrpSpPr>
          <p:cNvPr id="24" name="Group 23"/>
          <p:cNvGrpSpPr>
            <a:grpSpLocks/>
          </p:cNvGrpSpPr>
          <p:nvPr/>
        </p:nvGrpSpPr>
        <p:grpSpPr bwMode="auto">
          <a:xfrm>
            <a:off x="736190" y="4350060"/>
            <a:ext cx="1882775" cy="1858963"/>
            <a:chOff x="1467447" y="4037737"/>
            <a:chExt cx="1883384" cy="1859498"/>
          </a:xfrm>
        </p:grpSpPr>
        <p:sp>
          <p:nvSpPr>
            <p:cNvPr id="18465" name="Rounded Rectangle 12"/>
            <p:cNvSpPr>
              <a:spLocks noChangeArrowheads="1"/>
            </p:cNvSpPr>
            <p:nvPr/>
          </p:nvSpPr>
          <p:spPr bwMode="auto">
            <a:xfrm>
              <a:off x="1799798" y="4037737"/>
              <a:ext cx="1476802" cy="1859498"/>
            </a:xfrm>
            <a:prstGeom prst="roundRect">
              <a:avLst>
                <a:gd name="adj" fmla="val 16667"/>
              </a:avLst>
            </a:prstGeom>
            <a:solidFill>
              <a:schemeClr val="tx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l" rtl="0" eaLnBrk="1" hangingPunct="1">
                <a:spcBef>
                  <a:spcPct val="0"/>
                </a:spcBef>
                <a:buClrTx/>
                <a:buSzTx/>
                <a:buFontTx/>
                <a:buNone/>
              </a:pPr>
              <a:endParaRPr lang="he-IL" altLang="he-IL" sz="1800" dirty="0">
                <a:cs typeface="Arial" panose="020B0604020202020204" pitchFamily="34" charset="0"/>
              </a:endParaRPr>
            </a:p>
          </p:txBody>
        </p:sp>
        <p:sp>
          <p:nvSpPr>
            <p:cNvPr id="18466" name="Rectangle 10"/>
            <p:cNvSpPr>
              <a:spLocks noChangeArrowheads="1"/>
            </p:cNvSpPr>
            <p:nvPr/>
          </p:nvSpPr>
          <p:spPr bwMode="auto">
            <a:xfrm>
              <a:off x="1467447" y="4086061"/>
              <a:ext cx="188338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algn="l" rtl="0" eaLnBrk="1" hangingPunct="1">
                <a:spcBef>
                  <a:spcPct val="0"/>
                </a:spcBef>
                <a:buClrTx/>
                <a:buSzTx/>
                <a:buFontTx/>
                <a:buNone/>
              </a:pPr>
              <a:r>
                <a:rPr lang="en-US" altLang="en-US" sz="1800" dirty="0">
                  <a:solidFill>
                    <a:srgbClr val="00EA00"/>
                  </a:solidFill>
                  <a:cs typeface="Arial" panose="020B0604020202020204" pitchFamily="34" charset="0"/>
                </a:rPr>
                <a:t>if (a&lt;b) {</a:t>
              </a:r>
            </a:p>
            <a:p>
              <a:pPr lvl="1" algn="l" rtl="0" eaLnBrk="1" hangingPunct="1">
                <a:spcBef>
                  <a:spcPct val="0"/>
                </a:spcBef>
                <a:buClrTx/>
                <a:buSzTx/>
                <a:buFontTx/>
                <a:buNone/>
              </a:pPr>
              <a:r>
                <a:rPr lang="en-US" altLang="he-IL" sz="1800" dirty="0">
                  <a:solidFill>
                    <a:srgbClr val="00EA00"/>
                  </a:solidFill>
                  <a:cs typeface="Arial" panose="020B0604020202020204" pitchFamily="34" charset="0"/>
                </a:rPr>
                <a:t>	a +=1;</a:t>
              </a:r>
            </a:p>
            <a:p>
              <a:pPr lvl="1" algn="l" rtl="0" eaLnBrk="1" hangingPunct="1">
                <a:spcBef>
                  <a:spcPct val="0"/>
                </a:spcBef>
                <a:buClrTx/>
                <a:buSzTx/>
                <a:buFontTx/>
                <a:buNone/>
              </a:pPr>
              <a:r>
                <a:rPr lang="en-US" altLang="he-IL" sz="1800" dirty="0" smtClean="0">
                  <a:solidFill>
                    <a:srgbClr val="00EA00"/>
                  </a:solidFill>
                  <a:cs typeface="Arial" panose="020B0604020202020204" pitchFamily="34" charset="0"/>
                </a:rPr>
                <a:t>}</a:t>
              </a:r>
              <a:endParaRPr lang="en-US" altLang="he-IL" sz="1800" dirty="0">
                <a:solidFill>
                  <a:srgbClr val="00EA00"/>
                </a:solidFill>
                <a:cs typeface="Arial" panose="020B0604020202020204" pitchFamily="34" charset="0"/>
              </a:endParaRPr>
            </a:p>
            <a:p>
              <a:pPr lvl="1" algn="l" rtl="0" eaLnBrk="1" hangingPunct="1">
                <a:spcBef>
                  <a:spcPct val="0"/>
                </a:spcBef>
                <a:buClrTx/>
                <a:buSzTx/>
                <a:buFontTx/>
                <a:buNone/>
              </a:pPr>
              <a:r>
                <a:rPr lang="en-US" altLang="he-IL" sz="1800" dirty="0">
                  <a:solidFill>
                    <a:srgbClr val="00EA00"/>
                  </a:solidFill>
                  <a:cs typeface="Arial" panose="020B0604020202020204" pitchFamily="34" charset="0"/>
                </a:rPr>
                <a:t>else {</a:t>
              </a:r>
            </a:p>
            <a:p>
              <a:pPr lvl="1" algn="l" rtl="0" eaLnBrk="1" hangingPunct="1">
                <a:spcBef>
                  <a:spcPct val="0"/>
                </a:spcBef>
                <a:buClrTx/>
                <a:buSzTx/>
                <a:buFontTx/>
                <a:buNone/>
              </a:pPr>
              <a:r>
                <a:rPr lang="en-US" altLang="he-IL" sz="1800" dirty="0">
                  <a:solidFill>
                    <a:srgbClr val="00EA00"/>
                  </a:solidFill>
                  <a:cs typeface="Arial" panose="020B0604020202020204" pitchFamily="34" charset="0"/>
                </a:rPr>
                <a:t>	b +=1;</a:t>
              </a:r>
            </a:p>
            <a:p>
              <a:pPr lvl="1" algn="l" rtl="0" eaLnBrk="1" hangingPunct="1">
                <a:spcBef>
                  <a:spcPct val="0"/>
                </a:spcBef>
                <a:buClrTx/>
                <a:buSzTx/>
                <a:buFontTx/>
                <a:buNone/>
              </a:pPr>
              <a:r>
                <a:rPr lang="en-US" altLang="he-IL" sz="1800" dirty="0">
                  <a:solidFill>
                    <a:srgbClr val="00EA00"/>
                  </a:solidFill>
                  <a:cs typeface="Arial" panose="020B0604020202020204" pitchFamily="34" charset="0"/>
                </a:rPr>
                <a:t>}</a:t>
              </a:r>
              <a:endParaRPr lang="he-IL" altLang="he-IL" sz="1800" dirty="0">
                <a:solidFill>
                  <a:srgbClr val="00EA00"/>
                </a:solidFill>
                <a:cs typeface="Arial" panose="020B0604020202020204" pitchFamily="34" charset="0"/>
              </a:endParaRPr>
            </a:p>
          </p:txBody>
        </p:sp>
      </p:grpSp>
      <p:grpSp>
        <p:nvGrpSpPr>
          <p:cNvPr id="25" name="Group 24"/>
          <p:cNvGrpSpPr>
            <a:grpSpLocks/>
          </p:cNvGrpSpPr>
          <p:nvPr/>
        </p:nvGrpSpPr>
        <p:grpSpPr bwMode="auto">
          <a:xfrm>
            <a:off x="3819906" y="4329111"/>
            <a:ext cx="5209162" cy="2327275"/>
            <a:chOff x="4010602" y="4019024"/>
            <a:chExt cx="5209598" cy="2327036"/>
          </a:xfrm>
        </p:grpSpPr>
        <p:sp>
          <p:nvSpPr>
            <p:cNvPr id="18453" name="Rounded Rectangle 14"/>
            <p:cNvSpPr>
              <a:spLocks noChangeArrowheads="1"/>
            </p:cNvSpPr>
            <p:nvPr/>
          </p:nvSpPr>
          <p:spPr bwMode="auto">
            <a:xfrm>
              <a:off x="4791653" y="4019024"/>
              <a:ext cx="2209800" cy="1859498"/>
            </a:xfrm>
            <a:prstGeom prst="roundRect">
              <a:avLst>
                <a:gd name="adj" fmla="val 16667"/>
              </a:avLst>
            </a:prstGeom>
            <a:solidFill>
              <a:schemeClr val="tx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grpSp>
          <p:nvGrpSpPr>
            <p:cNvPr id="18454" name="Group 11"/>
            <p:cNvGrpSpPr>
              <a:grpSpLocks/>
            </p:cNvGrpSpPr>
            <p:nvPr/>
          </p:nvGrpSpPr>
          <p:grpSpPr bwMode="auto">
            <a:xfrm>
              <a:off x="4010602" y="4037736"/>
              <a:ext cx="5209598" cy="2308324"/>
              <a:chOff x="4086802" y="4385726"/>
              <a:chExt cx="5209598" cy="2308324"/>
            </a:xfrm>
          </p:grpSpPr>
          <p:sp>
            <p:nvSpPr>
              <p:cNvPr id="18463" name="Rectangle 5"/>
              <p:cNvSpPr>
                <a:spLocks noChangeArrowheads="1"/>
              </p:cNvSpPr>
              <p:nvPr/>
            </p:nvSpPr>
            <p:spPr bwMode="auto">
              <a:xfrm>
                <a:off x="4419600" y="4385726"/>
                <a:ext cx="487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algn="l" rtl="0" eaLnBrk="1" hangingPunct="1">
                  <a:spcBef>
                    <a:spcPct val="0"/>
                  </a:spcBef>
                  <a:buClrTx/>
                  <a:buSzTx/>
                  <a:buFontTx/>
                  <a:buNone/>
                </a:pPr>
                <a:r>
                  <a:rPr lang="en-US" altLang="en-US" sz="1800" dirty="0" err="1">
                    <a:solidFill>
                      <a:srgbClr val="00EA00"/>
                    </a:solidFill>
                    <a:cs typeface="Arial" panose="020B0604020202020204" pitchFamily="34" charset="0"/>
                  </a:rPr>
                  <a:t>slt</a:t>
                </a:r>
                <a:r>
                  <a:rPr lang="en-US" altLang="en-US" sz="1800" dirty="0">
                    <a:solidFill>
                      <a:srgbClr val="00EA00"/>
                    </a:solidFill>
                    <a:cs typeface="Arial" panose="020B0604020202020204" pitchFamily="34" charset="0"/>
                  </a:rPr>
                  <a:t> $t0,a,b	</a:t>
                </a:r>
              </a:p>
              <a:p>
                <a:pPr lvl="1" algn="l" rtl="0" eaLnBrk="1" hangingPunct="1">
                  <a:spcBef>
                    <a:spcPct val="0"/>
                  </a:spcBef>
                  <a:buClrTx/>
                  <a:buSzTx/>
                  <a:buFontTx/>
                  <a:buNone/>
                </a:pPr>
                <a:r>
                  <a:rPr lang="en-US" altLang="en-US" sz="1800" dirty="0" err="1">
                    <a:solidFill>
                      <a:srgbClr val="00EA00"/>
                    </a:solidFill>
                    <a:cs typeface="Arial" panose="020B0604020202020204" pitchFamily="34" charset="0"/>
                  </a:rPr>
                  <a:t>bne</a:t>
                </a:r>
                <a:r>
                  <a:rPr lang="en-US" altLang="en-US" sz="1800" dirty="0">
                    <a:solidFill>
                      <a:srgbClr val="00EA00"/>
                    </a:solidFill>
                    <a:cs typeface="Arial" panose="020B0604020202020204" pitchFamily="34" charset="0"/>
                  </a:rPr>
                  <a:t> $t0,$zero, </a:t>
                </a:r>
                <a:r>
                  <a:rPr lang="en-US" altLang="en-US" sz="1800" dirty="0">
                    <a:solidFill>
                      <a:srgbClr val="C00000"/>
                    </a:solidFill>
                    <a:cs typeface="Arial" panose="020B0604020202020204" pitchFamily="34" charset="0"/>
                  </a:rPr>
                  <a:t>Label</a:t>
                </a:r>
                <a:endParaRPr lang="en-US" altLang="en-US" sz="1800" dirty="0">
                  <a:cs typeface="Arial" panose="020B0604020202020204" pitchFamily="34" charset="0"/>
                </a:endParaRPr>
              </a:p>
              <a:p>
                <a:pPr lvl="1" algn="l" rtl="0" eaLnBrk="1" hangingPunct="1">
                  <a:spcBef>
                    <a:spcPct val="0"/>
                  </a:spcBef>
                  <a:buClrTx/>
                  <a:buSzTx/>
                  <a:buFontTx/>
                  <a:buNone/>
                </a:pPr>
                <a:r>
                  <a:rPr lang="en-US" altLang="en-US" sz="1800" dirty="0" err="1">
                    <a:solidFill>
                      <a:srgbClr val="00EA00"/>
                    </a:solidFill>
                    <a:cs typeface="Arial" panose="020B0604020202020204" pitchFamily="34" charset="0"/>
                  </a:rPr>
                  <a:t>addi</a:t>
                </a:r>
                <a:r>
                  <a:rPr lang="en-US" altLang="en-US" sz="1800" dirty="0">
                    <a:solidFill>
                      <a:srgbClr val="00EA00"/>
                    </a:solidFill>
                    <a:cs typeface="Arial" panose="020B0604020202020204" pitchFamily="34" charset="0"/>
                  </a:rPr>
                  <a:t> b, b, 1</a:t>
                </a:r>
              </a:p>
              <a:p>
                <a:pPr lvl="1" algn="l" rtl="0" eaLnBrk="1" hangingPunct="1">
                  <a:spcBef>
                    <a:spcPct val="0"/>
                  </a:spcBef>
                  <a:buClrTx/>
                  <a:buSzTx/>
                  <a:buFontTx/>
                  <a:buNone/>
                </a:pPr>
                <a:endParaRPr lang="en-US" altLang="en-US" sz="1800" dirty="0">
                  <a:solidFill>
                    <a:srgbClr val="00EA00"/>
                  </a:solidFill>
                  <a:cs typeface="Arial" panose="020B0604020202020204" pitchFamily="34" charset="0"/>
                </a:endParaRPr>
              </a:p>
              <a:p>
                <a:pPr lvl="1" algn="l" rtl="0" eaLnBrk="1" hangingPunct="1">
                  <a:spcBef>
                    <a:spcPct val="0"/>
                  </a:spcBef>
                  <a:buClrTx/>
                  <a:buSzTx/>
                  <a:buFontTx/>
                  <a:buNone/>
                </a:pPr>
                <a:r>
                  <a:rPr lang="en-US" altLang="en-US" sz="1800" dirty="0" err="1">
                    <a:solidFill>
                      <a:srgbClr val="00EA00"/>
                    </a:solidFill>
                    <a:cs typeface="Arial" panose="020B0604020202020204" pitchFamily="34" charset="0"/>
                  </a:rPr>
                  <a:t>addi</a:t>
                </a:r>
                <a:r>
                  <a:rPr lang="en-US" altLang="en-US" sz="1800" dirty="0">
                    <a:solidFill>
                      <a:srgbClr val="00EA00"/>
                    </a:solidFill>
                    <a:cs typeface="Arial" panose="020B0604020202020204" pitchFamily="34" charset="0"/>
                  </a:rPr>
                  <a:t> a, a, 1</a:t>
                </a:r>
              </a:p>
              <a:p>
                <a:pPr lvl="1" algn="l" rtl="0" eaLnBrk="1" hangingPunct="1">
                  <a:spcBef>
                    <a:spcPct val="0"/>
                  </a:spcBef>
                  <a:buClrTx/>
                  <a:buSzTx/>
                  <a:buFontTx/>
                  <a:buNone/>
                </a:pPr>
                <a:endParaRPr lang="en-US" altLang="en-US" sz="1800" dirty="0">
                  <a:cs typeface="Arial" panose="020B0604020202020204" pitchFamily="34" charset="0"/>
                </a:endParaRPr>
              </a:p>
              <a:p>
                <a:pPr lvl="1" algn="l" rtl="0" eaLnBrk="1" hangingPunct="1">
                  <a:spcBef>
                    <a:spcPct val="0"/>
                  </a:spcBef>
                  <a:buClrTx/>
                  <a:buSzTx/>
                  <a:buFontTx/>
                  <a:buNone/>
                </a:pPr>
                <a:endParaRPr lang="en-US" altLang="en-US" sz="1800" dirty="0">
                  <a:cs typeface="Arial" panose="020B0604020202020204" pitchFamily="34" charset="0"/>
                </a:endParaRPr>
              </a:p>
              <a:p>
                <a:pPr lvl="1" algn="l" rtl="0" eaLnBrk="1" hangingPunct="1">
                  <a:spcBef>
                    <a:spcPct val="0"/>
                  </a:spcBef>
                  <a:buClrTx/>
                  <a:buSzTx/>
                  <a:buFontTx/>
                  <a:buNone/>
                </a:pPr>
                <a:endParaRPr lang="he-IL" altLang="he-IL" sz="1800" dirty="0">
                  <a:cs typeface="Arial" panose="020B0604020202020204" pitchFamily="34" charset="0"/>
                </a:endParaRPr>
              </a:p>
            </p:txBody>
          </p:sp>
          <p:sp>
            <p:nvSpPr>
              <p:cNvPr id="18464" name="Rectangle 9"/>
              <p:cNvSpPr>
                <a:spLocks noChangeArrowheads="1"/>
              </p:cNvSpPr>
              <p:nvPr/>
            </p:nvSpPr>
            <p:spPr bwMode="auto">
              <a:xfrm>
                <a:off x="4086802" y="5496534"/>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dirty="0">
                    <a:solidFill>
                      <a:srgbClr val="C00000"/>
                    </a:solidFill>
                    <a:cs typeface="Arial" panose="020B0604020202020204" pitchFamily="34" charset="0"/>
                  </a:rPr>
                  <a:t>Label: </a:t>
                </a:r>
                <a:endParaRPr lang="he-IL" altLang="he-IL" sz="1800" dirty="0">
                  <a:solidFill>
                    <a:srgbClr val="C00000"/>
                  </a:solidFill>
                  <a:cs typeface="Arial" panose="020B0604020202020204" pitchFamily="34" charset="0"/>
                </a:endParaRPr>
              </a:p>
            </p:txBody>
          </p:sp>
        </p:grpSp>
        <p:grpSp>
          <p:nvGrpSpPr>
            <p:cNvPr id="18455" name="Group 15"/>
            <p:cNvGrpSpPr>
              <a:grpSpLocks/>
            </p:cNvGrpSpPr>
            <p:nvPr/>
          </p:nvGrpSpPr>
          <p:grpSpPr bwMode="auto">
            <a:xfrm>
              <a:off x="5400096" y="4920139"/>
              <a:ext cx="76200" cy="305911"/>
              <a:chOff x="5105400" y="5089366"/>
              <a:chExt cx="76200" cy="305911"/>
            </a:xfrm>
          </p:grpSpPr>
          <p:sp>
            <p:nvSpPr>
              <p:cNvPr id="18460" name="Oval 13"/>
              <p:cNvSpPr>
                <a:spLocks noChangeArrowheads="1"/>
              </p:cNvSpPr>
              <p:nvPr/>
            </p:nvSpPr>
            <p:spPr bwMode="auto">
              <a:xfrm>
                <a:off x="5105400" y="5089366"/>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61" name="Oval 16"/>
              <p:cNvSpPr>
                <a:spLocks noChangeArrowheads="1"/>
              </p:cNvSpPr>
              <p:nvPr/>
            </p:nvSpPr>
            <p:spPr bwMode="auto">
              <a:xfrm>
                <a:off x="5105400" y="5203904"/>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62" name="Oval 17"/>
              <p:cNvSpPr>
                <a:spLocks noChangeArrowheads="1"/>
              </p:cNvSpPr>
              <p:nvPr/>
            </p:nvSpPr>
            <p:spPr bwMode="auto">
              <a:xfrm>
                <a:off x="5105400" y="5319077"/>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grpSp>
        <p:grpSp>
          <p:nvGrpSpPr>
            <p:cNvPr id="18456" name="Group 19"/>
            <p:cNvGrpSpPr>
              <a:grpSpLocks/>
            </p:cNvGrpSpPr>
            <p:nvPr/>
          </p:nvGrpSpPr>
          <p:grpSpPr bwMode="auto">
            <a:xfrm>
              <a:off x="5400096" y="5492383"/>
              <a:ext cx="76200" cy="305911"/>
              <a:chOff x="5105400" y="5089366"/>
              <a:chExt cx="76200" cy="305911"/>
            </a:xfrm>
          </p:grpSpPr>
          <p:sp>
            <p:nvSpPr>
              <p:cNvPr id="18457" name="Oval 20"/>
              <p:cNvSpPr>
                <a:spLocks noChangeArrowheads="1"/>
              </p:cNvSpPr>
              <p:nvPr/>
            </p:nvSpPr>
            <p:spPr bwMode="auto">
              <a:xfrm>
                <a:off x="5105400" y="5089366"/>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58" name="Oval 21"/>
              <p:cNvSpPr>
                <a:spLocks noChangeArrowheads="1"/>
              </p:cNvSpPr>
              <p:nvPr/>
            </p:nvSpPr>
            <p:spPr bwMode="auto">
              <a:xfrm>
                <a:off x="5105400" y="5203904"/>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59" name="Oval 22"/>
              <p:cNvSpPr>
                <a:spLocks noChangeArrowheads="1"/>
              </p:cNvSpPr>
              <p:nvPr/>
            </p:nvSpPr>
            <p:spPr bwMode="auto">
              <a:xfrm>
                <a:off x="5105400" y="5319077"/>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grpSp>
      </p:grpSp>
      <p:sp>
        <p:nvSpPr>
          <p:cNvPr id="26" name="Right Arrow 25"/>
          <p:cNvSpPr/>
          <p:nvPr/>
        </p:nvSpPr>
        <p:spPr bwMode="auto">
          <a:xfrm>
            <a:off x="2800941" y="4956818"/>
            <a:ext cx="1411868" cy="476250"/>
          </a:xfrm>
          <a:prstGeom prst="rightArrow">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rtlCol="1"/>
          <a:lstStyle/>
          <a:p>
            <a:pPr eaLnBrk="1" hangingPunct="1">
              <a:defRPr/>
            </a:pPr>
            <a:endParaRPr lang="he-IL" b="1">
              <a:ln w="22225">
                <a:solidFill>
                  <a:schemeClr val="accent2"/>
                </a:solidFill>
                <a:prstDash val="solid"/>
              </a:ln>
              <a:solidFill>
                <a:schemeClr val="accent2">
                  <a:lumMod val="40000"/>
                  <a:lumOff val="60000"/>
                </a:schemeClr>
              </a:solidFill>
            </a:endParaRPr>
          </a:p>
        </p:txBody>
      </p:sp>
      <p:sp>
        <p:nvSpPr>
          <p:cNvPr id="2" name="Rectangle 1"/>
          <p:cNvSpPr>
            <a:spLocks noChangeArrowheads="1"/>
          </p:cNvSpPr>
          <p:nvPr/>
        </p:nvSpPr>
        <p:spPr bwMode="auto">
          <a:xfrm>
            <a:off x="2520582" y="7071293"/>
            <a:ext cx="6194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l" rtl="0">
              <a:spcBef>
                <a:spcPct val="0"/>
              </a:spcBef>
              <a:buClrTx/>
              <a:buSzTx/>
              <a:buFontTx/>
              <a:buNone/>
            </a:pPr>
            <a:r>
              <a:rPr lang="en-US" altLang="en-US" sz="2000" dirty="0"/>
              <a:t>(</a:t>
            </a:r>
            <a:r>
              <a:rPr lang="en-US" altLang="en-US" sz="2000" dirty="0" err="1">
                <a:solidFill>
                  <a:srgbClr val="00EA00"/>
                </a:solidFill>
              </a:rPr>
              <a:t>bne</a:t>
            </a:r>
            <a:r>
              <a:rPr lang="en-US" altLang="en-US" sz="2000" dirty="0">
                <a:solidFill>
                  <a:srgbClr val="00EA00"/>
                </a:solidFill>
              </a:rPr>
              <a:t> $t0,$zero, </a:t>
            </a:r>
            <a:r>
              <a:rPr lang="en-US" altLang="en-US" sz="2000" dirty="0">
                <a:solidFill>
                  <a:srgbClr val="C00000"/>
                </a:solidFill>
              </a:rPr>
              <a:t>Label </a:t>
            </a:r>
            <a:r>
              <a:rPr lang="en-US" altLang="en-US" sz="2000" dirty="0"/>
              <a:t>=</a:t>
            </a:r>
            <a:r>
              <a:rPr lang="en-US" altLang="en-US" sz="2000" dirty="0">
                <a:solidFill>
                  <a:srgbClr val="C00000"/>
                </a:solidFill>
              </a:rPr>
              <a:t> </a:t>
            </a:r>
            <a:r>
              <a:rPr lang="en-US" altLang="en-US" sz="2000" dirty="0"/>
              <a:t>#go to Label if $t0 != 0 (a&lt;b))</a:t>
            </a:r>
            <a:endParaRPr lang="he-IL" altLang="he-IL" sz="2000" dirty="0"/>
          </a:p>
        </p:txBody>
      </p:sp>
      <p:sp>
        <p:nvSpPr>
          <p:cNvPr id="27" name="Right Arrow 26"/>
          <p:cNvSpPr/>
          <p:nvPr/>
        </p:nvSpPr>
        <p:spPr bwMode="auto">
          <a:xfrm>
            <a:off x="6988400" y="4956818"/>
            <a:ext cx="1428983" cy="476250"/>
          </a:xfrm>
          <a:prstGeom prst="rightArrow">
            <a:avLst/>
          </a:prstGeom>
          <a:ln>
            <a:headEnd type="none" w="med" len="med"/>
            <a:tailEnd type="none" w="med" len="med"/>
          </a:ln>
          <a:extLst/>
        </p:spPr>
        <p:style>
          <a:lnRef idx="1">
            <a:schemeClr val="accent6"/>
          </a:lnRef>
          <a:fillRef idx="3">
            <a:schemeClr val="accent6"/>
          </a:fillRef>
          <a:effectRef idx="2">
            <a:schemeClr val="accent6"/>
          </a:effectRef>
          <a:fontRef idx="minor">
            <a:schemeClr val="lt1"/>
          </a:fontRef>
        </p:style>
        <p:txBody>
          <a:bodyPr rtlCol="1"/>
          <a:lstStyle/>
          <a:p>
            <a:pPr eaLnBrk="1" hangingPunct="1">
              <a:defRPr/>
            </a:pPr>
            <a:endParaRPr lang="he-IL" b="1">
              <a:ln w="22225">
                <a:solidFill>
                  <a:schemeClr val="accent2"/>
                </a:solidFill>
                <a:prstDash val="solid"/>
              </a:ln>
              <a:solidFill>
                <a:schemeClr val="accent2">
                  <a:lumMod val="40000"/>
                  <a:lumOff val="60000"/>
                </a:schemeClr>
              </a:solidFill>
            </a:endParaRPr>
          </a:p>
        </p:txBody>
      </p:sp>
      <p:grpSp>
        <p:nvGrpSpPr>
          <p:cNvPr id="28" name="Group 27"/>
          <p:cNvGrpSpPr>
            <a:grpSpLocks/>
          </p:cNvGrpSpPr>
          <p:nvPr/>
        </p:nvGrpSpPr>
        <p:grpSpPr bwMode="auto">
          <a:xfrm>
            <a:off x="6525167" y="4376738"/>
            <a:ext cx="4876800" cy="2329212"/>
            <a:chOff x="2601914" y="4019024"/>
            <a:chExt cx="4876800" cy="2328606"/>
          </a:xfrm>
        </p:grpSpPr>
        <p:sp>
          <p:nvSpPr>
            <p:cNvPr id="18443" name="Rounded Rectangle 14"/>
            <p:cNvSpPr>
              <a:spLocks noChangeArrowheads="1"/>
            </p:cNvSpPr>
            <p:nvPr/>
          </p:nvSpPr>
          <p:spPr bwMode="auto">
            <a:xfrm>
              <a:off x="4791653" y="4019024"/>
              <a:ext cx="2209800" cy="1859498"/>
            </a:xfrm>
            <a:prstGeom prst="roundRect">
              <a:avLst>
                <a:gd name="adj" fmla="val 16667"/>
              </a:avLst>
            </a:prstGeom>
            <a:solidFill>
              <a:schemeClr val="tx1"/>
            </a:solidFill>
            <a:ln w="9525" algn="ctr">
              <a:solidFill>
                <a:schemeClr val="tx1"/>
              </a:solidFill>
              <a:round/>
              <a:headEnd/>
              <a:tailEnd/>
            </a:ln>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44" name="Rectangle 5"/>
            <p:cNvSpPr>
              <a:spLocks noChangeArrowheads="1"/>
            </p:cNvSpPr>
            <p:nvPr/>
          </p:nvSpPr>
          <p:spPr bwMode="auto">
            <a:xfrm>
              <a:off x="2601914" y="4039306"/>
              <a:ext cx="487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sz="1800" dirty="0">
                  <a:solidFill>
                    <a:srgbClr val="00EA00"/>
                  </a:solidFill>
                  <a:cs typeface="Arial" panose="020B0604020202020204" pitchFamily="34" charset="0"/>
                </a:rPr>
                <a:t>00000101…101010	</a:t>
              </a:r>
            </a:p>
            <a:p>
              <a:pPr lvl="1" eaLnBrk="1" hangingPunct="1">
                <a:spcBef>
                  <a:spcPct val="0"/>
                </a:spcBef>
                <a:buClrTx/>
                <a:buSzTx/>
                <a:buFontTx/>
                <a:buNone/>
              </a:pPr>
              <a:r>
                <a:rPr lang="en-US" altLang="en-US" sz="1800" dirty="0">
                  <a:solidFill>
                    <a:srgbClr val="00EA00"/>
                  </a:solidFill>
                  <a:cs typeface="Arial" panose="020B0604020202020204" pitchFamily="34" charset="0"/>
                </a:rPr>
                <a:t>00100010…101000</a:t>
              </a:r>
              <a:endParaRPr lang="en-US" altLang="en-US" sz="1800" dirty="0">
                <a:cs typeface="Arial" panose="020B0604020202020204" pitchFamily="34" charset="0"/>
              </a:endParaRPr>
            </a:p>
            <a:p>
              <a:pPr lvl="1" eaLnBrk="1" hangingPunct="1">
                <a:spcBef>
                  <a:spcPct val="0"/>
                </a:spcBef>
                <a:buClrTx/>
                <a:buSzTx/>
                <a:buFontTx/>
                <a:buNone/>
              </a:pPr>
              <a:r>
                <a:rPr lang="en-US" altLang="en-US" sz="1800" dirty="0">
                  <a:solidFill>
                    <a:srgbClr val="00EA00"/>
                  </a:solidFill>
                  <a:cs typeface="Arial" panose="020B0604020202020204" pitchFamily="34" charset="0"/>
                </a:rPr>
                <a:t>00000100…100001</a:t>
              </a:r>
            </a:p>
            <a:p>
              <a:pPr lvl="1" eaLnBrk="1" hangingPunct="1">
                <a:spcBef>
                  <a:spcPct val="0"/>
                </a:spcBef>
                <a:buClrTx/>
                <a:buSzTx/>
                <a:buFontTx/>
                <a:buNone/>
              </a:pPr>
              <a:endParaRPr lang="en-US" altLang="en-US" sz="1800" dirty="0">
                <a:solidFill>
                  <a:srgbClr val="00EA00"/>
                </a:solidFill>
                <a:cs typeface="Arial" panose="020B0604020202020204" pitchFamily="34" charset="0"/>
              </a:endParaRPr>
            </a:p>
            <a:p>
              <a:pPr lvl="1" eaLnBrk="1" hangingPunct="1">
                <a:spcBef>
                  <a:spcPct val="0"/>
                </a:spcBef>
                <a:buClrTx/>
                <a:buSzTx/>
                <a:buFontTx/>
                <a:buNone/>
              </a:pPr>
              <a:r>
                <a:rPr lang="en-US" altLang="en-US" sz="1800" dirty="0">
                  <a:solidFill>
                    <a:srgbClr val="00EA00"/>
                  </a:solidFill>
                  <a:cs typeface="Arial" panose="020B0604020202020204" pitchFamily="34" charset="0"/>
                </a:rPr>
                <a:t>00000010…100001</a:t>
              </a:r>
            </a:p>
            <a:p>
              <a:pPr lvl="1" eaLnBrk="1" hangingPunct="1">
                <a:spcBef>
                  <a:spcPct val="0"/>
                </a:spcBef>
                <a:buClrTx/>
                <a:buSzTx/>
                <a:buFontTx/>
                <a:buNone/>
              </a:pPr>
              <a:endParaRPr lang="en-US" altLang="en-US" sz="1800" dirty="0">
                <a:cs typeface="Arial" panose="020B0604020202020204" pitchFamily="34" charset="0"/>
              </a:endParaRPr>
            </a:p>
            <a:p>
              <a:pPr lvl="1" eaLnBrk="1" hangingPunct="1">
                <a:spcBef>
                  <a:spcPct val="0"/>
                </a:spcBef>
                <a:buClrTx/>
                <a:buSzTx/>
                <a:buFontTx/>
                <a:buNone/>
              </a:pPr>
              <a:endParaRPr lang="en-US" altLang="en-US" sz="1800" dirty="0">
                <a:cs typeface="Arial" panose="020B0604020202020204" pitchFamily="34" charset="0"/>
              </a:endParaRPr>
            </a:p>
            <a:p>
              <a:pPr lvl="1" eaLnBrk="1" hangingPunct="1">
                <a:spcBef>
                  <a:spcPct val="0"/>
                </a:spcBef>
                <a:buClrTx/>
                <a:buSzTx/>
                <a:buFontTx/>
                <a:buNone/>
              </a:pPr>
              <a:endParaRPr lang="he-IL" altLang="he-IL" sz="1800" dirty="0">
                <a:cs typeface="Arial" panose="020B0604020202020204" pitchFamily="34" charset="0"/>
              </a:endParaRPr>
            </a:p>
          </p:txBody>
        </p:sp>
        <p:grpSp>
          <p:nvGrpSpPr>
            <p:cNvPr id="18445" name="Group 15"/>
            <p:cNvGrpSpPr>
              <a:grpSpLocks/>
            </p:cNvGrpSpPr>
            <p:nvPr/>
          </p:nvGrpSpPr>
          <p:grpSpPr bwMode="auto">
            <a:xfrm>
              <a:off x="5400096" y="4920139"/>
              <a:ext cx="76200" cy="305911"/>
              <a:chOff x="5105400" y="5089366"/>
              <a:chExt cx="76200" cy="305911"/>
            </a:xfrm>
          </p:grpSpPr>
          <p:sp>
            <p:nvSpPr>
              <p:cNvPr id="18450" name="Oval 13"/>
              <p:cNvSpPr>
                <a:spLocks noChangeArrowheads="1"/>
              </p:cNvSpPr>
              <p:nvPr/>
            </p:nvSpPr>
            <p:spPr bwMode="auto">
              <a:xfrm>
                <a:off x="5105400" y="5089366"/>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51" name="Oval 16"/>
              <p:cNvSpPr>
                <a:spLocks noChangeArrowheads="1"/>
              </p:cNvSpPr>
              <p:nvPr/>
            </p:nvSpPr>
            <p:spPr bwMode="auto">
              <a:xfrm>
                <a:off x="5105400" y="5203904"/>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52" name="Oval 17"/>
              <p:cNvSpPr>
                <a:spLocks noChangeArrowheads="1"/>
              </p:cNvSpPr>
              <p:nvPr/>
            </p:nvSpPr>
            <p:spPr bwMode="auto">
              <a:xfrm>
                <a:off x="5105400" y="5319077"/>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grpSp>
        <p:grpSp>
          <p:nvGrpSpPr>
            <p:cNvPr id="18446" name="Group 19"/>
            <p:cNvGrpSpPr>
              <a:grpSpLocks/>
            </p:cNvGrpSpPr>
            <p:nvPr/>
          </p:nvGrpSpPr>
          <p:grpSpPr bwMode="auto">
            <a:xfrm>
              <a:off x="5400096" y="5492383"/>
              <a:ext cx="76200" cy="305911"/>
              <a:chOff x="5105400" y="5089366"/>
              <a:chExt cx="76200" cy="305911"/>
            </a:xfrm>
          </p:grpSpPr>
          <p:sp>
            <p:nvSpPr>
              <p:cNvPr id="18447" name="Oval 20"/>
              <p:cNvSpPr>
                <a:spLocks noChangeArrowheads="1"/>
              </p:cNvSpPr>
              <p:nvPr/>
            </p:nvSpPr>
            <p:spPr bwMode="auto">
              <a:xfrm>
                <a:off x="5105400" y="5089366"/>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48" name="Oval 21"/>
              <p:cNvSpPr>
                <a:spLocks noChangeArrowheads="1"/>
              </p:cNvSpPr>
              <p:nvPr/>
            </p:nvSpPr>
            <p:spPr bwMode="auto">
              <a:xfrm>
                <a:off x="5105400" y="5203904"/>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sp>
            <p:nvSpPr>
              <p:cNvPr id="18449" name="Oval 22"/>
              <p:cNvSpPr>
                <a:spLocks noChangeArrowheads="1"/>
              </p:cNvSpPr>
              <p:nvPr/>
            </p:nvSpPr>
            <p:spPr bwMode="auto">
              <a:xfrm>
                <a:off x="5105400" y="5319077"/>
                <a:ext cx="76200" cy="76200"/>
              </a:xfrm>
              <a:prstGeom prst="ellipse">
                <a:avLst/>
              </a:prstGeom>
              <a:solidFill>
                <a:srgbClr val="00EA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endParaRPr lang="he-IL" altLang="he-IL" sz="1800">
                  <a:cs typeface="Arial" panose="020B0604020202020204" pitchFamily="34" charset="0"/>
                </a:endParaRPr>
              </a:p>
            </p:txBody>
          </p:sp>
        </p:grpSp>
      </p:grpSp>
      <p:sp>
        <p:nvSpPr>
          <p:cNvPr id="39" name="Rectangle 38"/>
          <p:cNvSpPr/>
          <p:nvPr/>
        </p:nvSpPr>
        <p:spPr>
          <a:xfrm>
            <a:off x="3784447" y="4187374"/>
            <a:ext cx="3203953" cy="2098788"/>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5"/>
          <p:cNvSpPr>
            <a:spLocks noGrp="1"/>
          </p:cNvSpPr>
          <p:nvPr>
            <p:ph type="sldNum" sz="quarter" idx="12"/>
          </p:nvPr>
        </p:nvSpPr>
        <p:spPr>
          <a:xfrm>
            <a:off x="9900458" y="6459785"/>
            <a:ext cx="1312025" cy="365125"/>
          </a:xfrm>
        </p:spPr>
        <p:txBody>
          <a:bodyPr/>
          <a:lstStyle/>
          <a:p>
            <a:r>
              <a:rPr lang="en-US" dirty="0" smtClean="0"/>
              <a:t>2</a:t>
            </a:r>
            <a:endParaRPr lang="en-US" dirty="0"/>
          </a:p>
        </p:txBody>
      </p:sp>
    </p:spTree>
    <p:extLst>
      <p:ext uri="{BB962C8B-B14F-4D97-AF65-F5344CB8AC3E}">
        <p14:creationId xmlns:p14="http://schemas.microsoft.com/office/powerpoint/2010/main" val="21504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2"/>
                                        </p:tgtEl>
                                        <p:attrNameLst>
                                          <p:attrName>style.visibility</p:attrName>
                                        </p:attrNameLst>
                                      </p:cBhvr>
                                      <p:to>
                                        <p:strVal val="hidden"/>
                                      </p:to>
                                    </p:se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P spid="2" grpId="1"/>
      <p:bldP spid="27"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a:ln/>
        </p:spPr>
        <p:txBody>
          <a:bodyPr>
            <a:normAutofit/>
          </a:bodyPr>
          <a:lstStyle/>
          <a:p>
            <a:r>
              <a:rPr lang="en-US" b="1" dirty="0"/>
              <a:t>Assembly Variables: Registers</a:t>
            </a:r>
          </a:p>
        </p:txBody>
      </p:sp>
      <p:sp>
        <p:nvSpPr>
          <p:cNvPr id="16390" name="Rectangle 6"/>
          <p:cNvSpPr>
            <a:spLocks noGrp="1" noChangeArrowheads="1"/>
          </p:cNvSpPr>
          <p:nvPr>
            <p:ph idx="1"/>
          </p:nvPr>
        </p:nvSpPr>
        <p:spPr>
          <a:xfrm>
            <a:off x="1045028" y="2139648"/>
            <a:ext cx="10058400" cy="4023360"/>
          </a:xfrm>
          <a:ln/>
        </p:spPr>
        <p:txBody>
          <a:bodyPr>
            <a:normAutofit/>
          </a:bodyPr>
          <a:lstStyle/>
          <a:p>
            <a:pPr algn="l" rtl="0">
              <a:spcBef>
                <a:spcPct val="0"/>
              </a:spcBef>
            </a:pPr>
            <a:r>
              <a:rPr lang="en-US" sz="3600" dirty="0" smtClean="0"/>
              <a:t>Unlike </a:t>
            </a:r>
            <a:r>
              <a:rPr lang="en-US" sz="3600" dirty="0"/>
              <a:t>HLL like C or Java, assembly does not have </a:t>
            </a:r>
            <a:r>
              <a:rPr lang="en-US" sz="3600" i="1" dirty="0"/>
              <a:t>variables </a:t>
            </a:r>
            <a:r>
              <a:rPr lang="en-US" sz="3600" dirty="0"/>
              <a:t>as you know and love </a:t>
            </a:r>
            <a:r>
              <a:rPr lang="en-US" sz="3600" dirty="0" smtClean="0"/>
              <a:t>them</a:t>
            </a:r>
            <a:r>
              <a:rPr lang="en-US" sz="3600" i="1" dirty="0" smtClean="0"/>
              <a:t>. </a:t>
            </a:r>
            <a:r>
              <a:rPr lang="en-US" sz="3600" dirty="0" smtClean="0"/>
              <a:t>Assembly </a:t>
            </a:r>
            <a:r>
              <a:rPr lang="en-US" sz="3600" dirty="0"/>
              <a:t>operands are objects called </a:t>
            </a:r>
            <a:r>
              <a:rPr lang="en-US" sz="3600" u="sng" dirty="0">
                <a:solidFill>
                  <a:srgbClr val="063DE8"/>
                </a:solidFill>
              </a:rPr>
              <a:t>registers</a:t>
            </a:r>
            <a:endParaRPr lang="en-US" sz="3600" dirty="0"/>
          </a:p>
          <a:p>
            <a:pPr lvl="1" algn="l" rtl="0">
              <a:lnSpc>
                <a:spcPct val="95000"/>
              </a:lnSpc>
            </a:pPr>
            <a:r>
              <a:rPr lang="en-US" sz="3200" dirty="0"/>
              <a:t>Built directly into the hardware - they are very fast </a:t>
            </a:r>
          </a:p>
          <a:p>
            <a:pPr lvl="1" algn="l" rtl="0">
              <a:lnSpc>
                <a:spcPct val="95000"/>
              </a:lnSpc>
            </a:pPr>
            <a:r>
              <a:rPr lang="en-US" sz="3200" dirty="0" smtClean="0"/>
              <a:t>Limited </a:t>
            </a:r>
            <a:r>
              <a:rPr lang="en-US" sz="3200" dirty="0"/>
              <a:t>number of special places to hold values</a:t>
            </a:r>
          </a:p>
          <a:p>
            <a:pPr lvl="1" algn="l" rtl="0">
              <a:lnSpc>
                <a:spcPct val="95000"/>
              </a:lnSpc>
            </a:pPr>
            <a:r>
              <a:rPr lang="en-US" sz="3200" dirty="0" smtClean="0"/>
              <a:t>Operations </a:t>
            </a:r>
            <a:r>
              <a:rPr lang="en-US" sz="3200" dirty="0"/>
              <a:t>can only be performed on </a:t>
            </a:r>
            <a:r>
              <a:rPr lang="en-US" sz="3200" dirty="0" smtClean="0"/>
              <a:t>registers</a:t>
            </a:r>
            <a:endParaRPr lang="en-US" sz="3200" dirty="0"/>
          </a:p>
          <a:p>
            <a:pPr algn="l" rtl="0">
              <a:lnSpc>
                <a:spcPct val="110000"/>
              </a:lnSpc>
            </a:pPr>
            <a:endParaRPr lang="en-US" sz="3600"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272574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905767" y="1310292"/>
            <a:ext cx="2540000" cy="4114800"/>
          </a:xfrm>
          <a:prstGeom prst="rect">
            <a:avLst/>
          </a:prstGeom>
          <a:solidFill>
            <a:srgbClr val="CC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a:solidFill>
                  <a:schemeClr val="tx1"/>
                </a:solidFill>
              </a:rPr>
              <a:t>Memory</a:t>
            </a:r>
          </a:p>
        </p:txBody>
      </p:sp>
      <p:grpSp>
        <p:nvGrpSpPr>
          <p:cNvPr id="2" name="Group 1"/>
          <p:cNvGrpSpPr/>
          <p:nvPr/>
        </p:nvGrpSpPr>
        <p:grpSpPr>
          <a:xfrm>
            <a:off x="7108967" y="1767492"/>
            <a:ext cx="2032000" cy="3429000"/>
            <a:chOff x="7108967" y="1767492"/>
            <a:chExt cx="2032000" cy="3429000"/>
          </a:xfrm>
        </p:grpSpPr>
        <p:grpSp>
          <p:nvGrpSpPr>
            <p:cNvPr id="271" name="Group 270"/>
            <p:cNvGrpSpPr/>
            <p:nvPr/>
          </p:nvGrpSpPr>
          <p:grpSpPr>
            <a:xfrm>
              <a:off x="7108967" y="1767492"/>
              <a:ext cx="2032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sp>
            <p:nvSpPr>
              <p:cNvPr id="74" name="TextBox 73"/>
              <p:cNvSpPr txBox="1"/>
              <p:nvPr/>
            </p:nvSpPr>
            <p:spPr>
              <a:xfrm>
                <a:off x="5181600" y="3352800"/>
                <a:ext cx="1066800" cy="584775"/>
              </a:xfrm>
              <a:prstGeom prst="rect">
                <a:avLst/>
              </a:prstGeom>
              <a:noFill/>
            </p:spPr>
            <p:txBody>
              <a:bodyPr wrap="square" rtlCol="0">
                <a:spAutoFit/>
              </a:bodyPr>
              <a:lstStyle/>
              <a:p>
                <a:pPr algn="ctr"/>
                <a:r>
                  <a:rPr lang="en-US" sz="3200" dirty="0">
                    <a:solidFill>
                      <a:schemeClr val="bg1"/>
                    </a:solidFill>
                    <a:effectLst/>
                  </a:rPr>
                  <a:t>Bytes</a:t>
                </a:r>
              </a:p>
            </p:txBody>
          </p:sp>
        </p:grpSp>
        <p:sp>
          <p:nvSpPr>
            <p:cNvPr id="266" name="Rectangle 265"/>
            <p:cNvSpPr/>
            <p:nvPr/>
          </p:nvSpPr>
          <p:spPr>
            <a:xfrm>
              <a:off x="7108967" y="3443217"/>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7" name="Rectangle 266"/>
            <p:cNvSpPr/>
            <p:nvPr/>
          </p:nvSpPr>
          <p:spPr>
            <a:xfrm>
              <a:off x="7108967" y="3671209"/>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8" name="Rectangle 267"/>
            <p:cNvSpPr/>
            <p:nvPr/>
          </p:nvSpPr>
          <p:spPr>
            <a:xfrm>
              <a:off x="7108967" y="3136300"/>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75" name="Rectangle 274"/>
            <p:cNvSpPr/>
            <p:nvPr/>
          </p:nvSpPr>
          <p:spPr>
            <a:xfrm>
              <a:off x="7108967" y="3214617"/>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78" name="Rectangle 277"/>
            <p:cNvSpPr/>
            <p:nvPr/>
          </p:nvSpPr>
          <p:spPr>
            <a:xfrm>
              <a:off x="7108967" y="3365521"/>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1" name="Rectangle 280"/>
            <p:cNvSpPr/>
            <p:nvPr/>
          </p:nvSpPr>
          <p:spPr>
            <a:xfrm>
              <a:off x="7108967" y="3591480"/>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2" name="Rectangle 281"/>
            <p:cNvSpPr/>
            <p:nvPr/>
          </p:nvSpPr>
          <p:spPr>
            <a:xfrm>
              <a:off x="7108967" y="3745532"/>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6" name="Rectangle 285"/>
            <p:cNvSpPr/>
            <p:nvPr/>
          </p:nvSpPr>
          <p:spPr>
            <a:xfrm>
              <a:off x="7108967" y="3288795"/>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9" name="Rectangle 288"/>
            <p:cNvSpPr/>
            <p:nvPr/>
          </p:nvSpPr>
          <p:spPr>
            <a:xfrm>
              <a:off x="7108967" y="3514521"/>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69" name="Group 268"/>
          <p:cNvGrpSpPr/>
          <p:nvPr/>
        </p:nvGrpSpPr>
        <p:grpSpPr>
          <a:xfrm>
            <a:off x="1020807" y="1310292"/>
            <a:ext cx="4064000" cy="4222592"/>
            <a:chOff x="609600" y="1676400"/>
            <a:chExt cx="3048000" cy="4077818"/>
          </a:xfrm>
        </p:grpSpPr>
        <p:sp>
          <p:nvSpPr>
            <p:cNvPr id="11" name="Rectangle 10"/>
            <p:cNvSpPr/>
            <p:nvPr/>
          </p:nvSpPr>
          <p:spPr>
            <a:xfrm>
              <a:off x="609600" y="1676400"/>
              <a:ext cx="3048000" cy="4077818"/>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a:solidFill>
                    <a:schemeClr val="tx1"/>
                  </a:solidFill>
                </a:rPr>
                <a:t>Processor</a:t>
              </a:r>
            </a:p>
          </p:txBody>
        </p:sp>
        <p:sp>
          <p:nvSpPr>
            <p:cNvPr id="9" name="Rectangle 8"/>
            <p:cNvSpPr/>
            <p:nvPr/>
          </p:nvSpPr>
          <p:spPr>
            <a:xfrm>
              <a:off x="838200" y="2164197"/>
              <a:ext cx="2590800" cy="533400"/>
            </a:xfrm>
            <a:prstGeom prst="rect">
              <a:avLst/>
            </a:prstGeom>
            <a:solidFill>
              <a:srgbClr val="CC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a:solidFill>
                    <a:schemeClr val="tx1"/>
                  </a:solidFill>
                </a:rPr>
                <a:t>Control</a:t>
              </a:r>
            </a:p>
          </p:txBody>
        </p:sp>
        <p:sp>
          <p:nvSpPr>
            <p:cNvPr id="10" name="Rectangle 9"/>
            <p:cNvSpPr/>
            <p:nvPr/>
          </p:nvSpPr>
          <p:spPr>
            <a:xfrm>
              <a:off x="838200" y="3048000"/>
              <a:ext cx="2590800" cy="2602121"/>
            </a:xfrm>
            <a:prstGeom prst="rect">
              <a:avLst/>
            </a:prstGeom>
            <a:solidFill>
              <a:srgbClr val="CC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err="1">
                  <a:solidFill>
                    <a:schemeClr val="tx1"/>
                  </a:solidFill>
                </a:rPr>
                <a:t>Datapath</a:t>
              </a:r>
              <a:endParaRPr lang="en-US" sz="2400" b="1">
                <a:solidFill>
                  <a:schemeClr val="tx1"/>
                </a:solidFill>
              </a:endParaRPr>
            </a:p>
          </p:txBody>
        </p:sp>
        <p:cxnSp>
          <p:nvCxnSpPr>
            <p:cNvPr id="28" name="Straight Arrow Connector 27"/>
            <p:cNvCxnSpPr/>
            <p:nvPr/>
          </p:nvCxnSpPr>
          <p:spPr>
            <a:xfrm>
              <a:off x="1523206" y="2725783"/>
              <a:ext cx="0" cy="323011"/>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2668588" y="2717104"/>
              <a:ext cx="0" cy="330896"/>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5" name="Slide Number Placeholder 4"/>
          <p:cNvSpPr>
            <a:spLocks noGrp="1"/>
          </p:cNvSpPr>
          <p:nvPr>
            <p:ph type="sldNum" sz="quarter" idx="12"/>
          </p:nvPr>
        </p:nvSpPr>
        <p:spPr>
          <a:xfrm>
            <a:off x="10405425" y="6246077"/>
            <a:ext cx="1312025" cy="365125"/>
          </a:xfrm>
        </p:spPr>
        <p:txBody>
          <a:bodyPr/>
          <a:lstStyle/>
          <a:p>
            <a:fld id="{3CC63E4C-4642-794D-A2FD-70F6B81535F5}" type="slidenum">
              <a:rPr lang="en-US" smtClean="0"/>
              <a:pPr/>
              <a:t>17</a:t>
            </a:fld>
            <a:endParaRPr lang="en-US"/>
          </a:p>
        </p:txBody>
      </p:sp>
      <p:sp>
        <p:nvSpPr>
          <p:cNvPr id="8" name="Title 7"/>
          <p:cNvSpPr>
            <a:spLocks noGrp="1"/>
          </p:cNvSpPr>
          <p:nvPr>
            <p:ph type="title" idx="4294967295"/>
          </p:nvPr>
        </p:nvSpPr>
        <p:spPr>
          <a:xfrm>
            <a:off x="0" y="-13079"/>
            <a:ext cx="12192000" cy="978750"/>
          </a:xfrm>
        </p:spPr>
        <p:txBody>
          <a:bodyPr>
            <a:normAutofit/>
          </a:bodyPr>
          <a:lstStyle/>
          <a:p>
            <a:pPr algn="ctr"/>
            <a:r>
              <a:rPr lang="en-US" b="1" dirty="0"/>
              <a:t>Registers </a:t>
            </a:r>
            <a:r>
              <a:rPr lang="en-US" b="1" dirty="0" smtClean="0"/>
              <a:t>Live Inside </a:t>
            </a:r>
            <a:r>
              <a:rPr lang="en-US" b="1" dirty="0"/>
              <a:t>the Processor</a:t>
            </a:r>
          </a:p>
        </p:txBody>
      </p:sp>
      <p:grpSp>
        <p:nvGrpSpPr>
          <p:cNvPr id="270" name="Group 269"/>
          <p:cNvGrpSpPr/>
          <p:nvPr/>
        </p:nvGrpSpPr>
        <p:grpSpPr>
          <a:xfrm>
            <a:off x="1471911" y="3228430"/>
            <a:ext cx="3149603" cy="2069638"/>
            <a:chOff x="914399" y="3505200"/>
            <a:chExt cx="2362202" cy="2069638"/>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PC</a:t>
              </a:r>
            </a:p>
          </p:txBody>
        </p:sp>
        <p:grpSp>
          <p:nvGrpSpPr>
            <p:cNvPr id="26" name="Group 25"/>
            <p:cNvGrpSpPr/>
            <p:nvPr/>
          </p:nvGrpSpPr>
          <p:grpSpPr>
            <a:xfrm>
              <a:off x="914399" y="3721696"/>
              <a:ext cx="2362202" cy="913007"/>
              <a:chOff x="1600199" y="3797896"/>
              <a:chExt cx="1600201" cy="913007"/>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glow rad="101600">
                      <a:schemeClr val="bg1">
                        <a:alpha val="75000"/>
                      </a:schemeClr>
                    </a:glow>
                  </a:effectLst>
                </a:endParaRPr>
              </a:p>
              <a:p>
                <a:pPr algn="ctr"/>
                <a:endParaRPr lang="en-US" sz="240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p:cNvSpPr txBox="1"/>
              <p:nvPr/>
            </p:nvSpPr>
            <p:spPr>
              <a:xfrm>
                <a:off x="1688670" y="3797896"/>
                <a:ext cx="1508091" cy="913007"/>
              </a:xfrm>
              <a:prstGeom prst="rect">
                <a:avLst/>
              </a:prstGeom>
              <a:noFill/>
            </p:spPr>
            <p:txBody>
              <a:bodyPr wrap="square" rtlCol="0">
                <a:spAutoFit/>
              </a:bodyPr>
              <a:lstStyle/>
              <a:p>
                <a:pPr algn="ctr"/>
                <a:r>
                  <a:rPr lang="en-US" sz="5333" b="1" dirty="0">
                    <a:solidFill>
                      <a:schemeClr val="bg1"/>
                    </a:solidFill>
                    <a:effectLst/>
                  </a:rPr>
                  <a:t>Registers</a:t>
                </a:r>
              </a:p>
            </p:txBody>
          </p:sp>
        </p:grpSp>
        <p:grpSp>
          <p:nvGrpSpPr>
            <p:cNvPr id="25" name="Group 24"/>
            <p:cNvGrpSpPr/>
            <p:nvPr/>
          </p:nvGrpSpPr>
          <p:grpSpPr>
            <a:xfrm>
              <a:off x="914400" y="4706244"/>
              <a:ext cx="2362200" cy="868594"/>
              <a:chOff x="4572000" y="3410844"/>
              <a:chExt cx="2362200" cy="868594"/>
            </a:xfrm>
          </p:grpSpPr>
          <p:sp>
            <p:nvSpPr>
              <p:cNvPr id="23" name="Trapezoid 22"/>
              <p:cNvSpPr/>
              <p:nvPr/>
            </p:nvSpPr>
            <p:spPr>
              <a:xfrm flipV="1">
                <a:off x="4572000" y="3428999"/>
                <a:ext cx="2362200" cy="850439"/>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sz="2400">
                  <a:solidFill>
                    <a:schemeClr val="tx1"/>
                  </a:solidFill>
                </a:endParaRPr>
              </a:p>
            </p:txBody>
          </p:sp>
          <p:sp>
            <p:nvSpPr>
              <p:cNvPr id="24" name="TextBox 23"/>
              <p:cNvSpPr txBox="1"/>
              <p:nvPr/>
            </p:nvSpPr>
            <p:spPr>
              <a:xfrm>
                <a:off x="4594030" y="3410844"/>
                <a:ext cx="2318135" cy="830997"/>
              </a:xfrm>
              <a:prstGeom prst="rect">
                <a:avLst/>
              </a:prstGeom>
              <a:noFill/>
            </p:spPr>
            <p:txBody>
              <a:bodyPr wrap="none" rtlCol="0" anchor="ctr">
                <a:spAutoFit/>
              </a:bodyPr>
              <a:lstStyle/>
              <a:p>
                <a:pPr algn="ctr"/>
                <a:r>
                  <a:rPr lang="en-US" sz="2400" dirty="0">
                    <a:solidFill>
                      <a:schemeClr val="bg1"/>
                    </a:solidFill>
                    <a:effectLst/>
                  </a:rPr>
                  <a:t>Arithmetic &amp; Logic Unit</a:t>
                </a:r>
              </a:p>
              <a:p>
                <a:pPr algn="ctr"/>
                <a:r>
                  <a:rPr lang="en-US" sz="2400" dirty="0">
                    <a:solidFill>
                      <a:schemeClr val="bg1"/>
                    </a:solidFill>
                    <a:effectLst/>
                  </a:rPr>
                  <a:t>(ALU)</a:t>
                </a:r>
              </a:p>
            </p:txBody>
          </p:sp>
        </p:grpSp>
      </p:grpSp>
      <p:grpSp>
        <p:nvGrpSpPr>
          <p:cNvPr id="273" name="Group 272"/>
          <p:cNvGrpSpPr/>
          <p:nvPr/>
        </p:nvGrpSpPr>
        <p:grpSpPr>
          <a:xfrm>
            <a:off x="9445767" y="1462692"/>
            <a:ext cx="2032000" cy="762000"/>
            <a:chOff x="6705600" y="1676400"/>
            <a:chExt cx="1524000" cy="762000"/>
          </a:xfrm>
          <a:solidFill>
            <a:srgbClr val="CCFFFF"/>
          </a:solidFill>
        </p:grpSpPr>
        <p:sp>
          <p:nvSpPr>
            <p:cNvPr id="51" name="Rectangle 50"/>
            <p:cNvSpPr/>
            <p:nvPr/>
          </p:nvSpPr>
          <p:spPr>
            <a:xfrm>
              <a:off x="7315200" y="1676400"/>
              <a:ext cx="914400" cy="7620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a:solidFill>
                    <a:schemeClr val="tx1"/>
                  </a:solidFill>
                </a:rPr>
                <a:t>Input</a:t>
              </a:r>
            </a:p>
          </p:txBody>
        </p:sp>
        <p:cxnSp>
          <p:nvCxnSpPr>
            <p:cNvPr id="52" name="Straight Arrow Connector 51"/>
            <p:cNvCxnSpPr/>
            <p:nvPr/>
          </p:nvCxnSpPr>
          <p:spPr>
            <a:xfrm rot="10800000">
              <a:off x="6705600" y="1981200"/>
              <a:ext cx="609600" cy="1588"/>
            </a:xfrm>
            <a:prstGeom prst="straightConnector1">
              <a:avLst/>
            </a:prstGeom>
            <a:grpFill/>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9445767" y="4586892"/>
            <a:ext cx="2032000" cy="762000"/>
            <a:chOff x="6705600" y="4800600"/>
            <a:chExt cx="1524000" cy="762000"/>
          </a:xfrm>
          <a:solidFill>
            <a:srgbClr val="CCFFFF"/>
          </a:solidFill>
        </p:grpSpPr>
        <p:sp>
          <p:nvSpPr>
            <p:cNvPr id="55" name="Rectangle 54"/>
            <p:cNvSpPr/>
            <p:nvPr/>
          </p:nvSpPr>
          <p:spPr>
            <a:xfrm>
              <a:off x="7315200" y="4800600"/>
              <a:ext cx="914400" cy="7620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a:solidFill>
                    <a:schemeClr val="tx1"/>
                  </a:solidFill>
                </a:rPr>
                <a:t>Output</a:t>
              </a:r>
            </a:p>
          </p:txBody>
        </p:sp>
        <p:cxnSp>
          <p:nvCxnSpPr>
            <p:cNvPr id="59" name="Straight Arrow Connector 58"/>
            <p:cNvCxnSpPr/>
            <p:nvPr/>
          </p:nvCxnSpPr>
          <p:spPr>
            <a:xfrm rot="10800000" flipH="1">
              <a:off x="6705600" y="5181600"/>
              <a:ext cx="609600" cy="1588"/>
            </a:xfrm>
            <a:prstGeom prst="straightConnector1">
              <a:avLst/>
            </a:prstGeom>
            <a:grpFill/>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80" name="Group 279"/>
          <p:cNvGrpSpPr/>
          <p:nvPr/>
        </p:nvGrpSpPr>
        <p:grpSpPr>
          <a:xfrm>
            <a:off x="4072551" y="1515318"/>
            <a:ext cx="3753272" cy="4774151"/>
            <a:chOff x="2675688" y="1729025"/>
            <a:chExt cx="2814954" cy="4774150"/>
          </a:xfrm>
        </p:grpSpPr>
        <p:grpSp>
          <p:nvGrpSpPr>
            <p:cNvPr id="272" name="Group 271"/>
            <p:cNvGrpSpPr/>
            <p:nvPr/>
          </p:nvGrpSpPr>
          <p:grpSpPr>
            <a:xfrm>
              <a:off x="3417172" y="1729025"/>
              <a:ext cx="1383428" cy="3795940"/>
              <a:chOff x="3417172" y="1729025"/>
              <a:chExt cx="1383428" cy="3795940"/>
            </a:xfrm>
          </p:grpSpPr>
          <p:cxnSp>
            <p:nvCxnSpPr>
              <p:cNvPr id="31" name="Straight Arrow Connector 30"/>
              <p:cNvCxnSpPr/>
              <p:nvPr/>
            </p:nvCxnSpPr>
            <p:spPr>
              <a:xfrm>
                <a:off x="3429000" y="2514600"/>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3417172" y="3236911"/>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429000" y="4535269"/>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10800000">
                <a:off x="3429000" y="4725988"/>
                <a:ext cx="1371600"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25326" y="1729025"/>
                <a:ext cx="1218026" cy="830997"/>
              </a:xfrm>
              <a:prstGeom prst="rect">
                <a:avLst/>
              </a:prstGeom>
              <a:noFill/>
            </p:spPr>
            <p:txBody>
              <a:bodyPr wrap="none" rtlCol="0">
                <a:spAutoFit/>
              </a:bodyPr>
              <a:lstStyle/>
              <a:p>
                <a:pPr algn="ctr"/>
                <a:r>
                  <a:rPr lang="en-US" sz="2400" dirty="0"/>
                  <a:t>Enable?</a:t>
                </a:r>
              </a:p>
              <a:p>
                <a:pPr algn="ctr"/>
                <a:r>
                  <a:rPr lang="en-US" sz="2400" dirty="0"/>
                  <a:t>Read/Write</a:t>
                </a:r>
              </a:p>
            </p:txBody>
          </p:sp>
          <p:sp>
            <p:nvSpPr>
              <p:cNvPr id="44" name="TextBox 43"/>
              <p:cNvSpPr txBox="1"/>
              <p:nvPr/>
            </p:nvSpPr>
            <p:spPr>
              <a:xfrm>
                <a:off x="3690299" y="3146883"/>
                <a:ext cx="888080" cy="461665"/>
              </a:xfrm>
              <a:prstGeom prst="rect">
                <a:avLst/>
              </a:prstGeom>
              <a:noFill/>
            </p:spPr>
            <p:txBody>
              <a:bodyPr wrap="none" rtlCol="0">
                <a:spAutoFit/>
              </a:bodyPr>
              <a:lstStyle/>
              <a:p>
                <a:pPr algn="ctr"/>
                <a:r>
                  <a:rPr lang="en-US" sz="2400" dirty="0"/>
                  <a:t>Address</a:t>
                </a:r>
              </a:p>
            </p:txBody>
          </p:sp>
          <p:sp>
            <p:nvSpPr>
              <p:cNvPr id="45" name="TextBox 44"/>
              <p:cNvSpPr txBox="1"/>
              <p:nvPr/>
            </p:nvSpPr>
            <p:spPr>
              <a:xfrm>
                <a:off x="3753338" y="3760111"/>
                <a:ext cx="762000" cy="830997"/>
              </a:xfrm>
              <a:prstGeom prst="rect">
                <a:avLst/>
              </a:prstGeom>
              <a:noFill/>
            </p:spPr>
            <p:txBody>
              <a:bodyPr wrap="square" rtlCol="0">
                <a:spAutoFit/>
              </a:bodyPr>
              <a:lstStyle/>
              <a:p>
                <a:pPr algn="ctr"/>
                <a:r>
                  <a:rPr lang="en-US" sz="2400" dirty="0"/>
                  <a:t>Write Data</a:t>
                </a:r>
              </a:p>
            </p:txBody>
          </p:sp>
          <p:sp>
            <p:nvSpPr>
              <p:cNvPr id="46" name="TextBox 45"/>
              <p:cNvSpPr txBox="1"/>
              <p:nvPr/>
            </p:nvSpPr>
            <p:spPr>
              <a:xfrm>
                <a:off x="3791439" y="4693968"/>
                <a:ext cx="685799" cy="830997"/>
              </a:xfrm>
              <a:prstGeom prst="rect">
                <a:avLst/>
              </a:prstGeom>
              <a:noFill/>
            </p:spPr>
            <p:txBody>
              <a:bodyPr wrap="square" rtlCol="0">
                <a:spAutoFit/>
              </a:bodyPr>
              <a:lstStyle/>
              <a:p>
                <a:pPr algn="ctr"/>
                <a:r>
                  <a:rPr lang="en-US" sz="2400" dirty="0" err="1"/>
                  <a:t>ReadData</a:t>
                </a:r>
                <a:endParaRPr lang="en-US" sz="2400" dirty="0"/>
              </a:p>
            </p:txBody>
          </p:sp>
        </p:grpSp>
        <p:grpSp>
          <p:nvGrpSpPr>
            <p:cNvPr id="279" name="Group 278"/>
            <p:cNvGrpSpPr/>
            <p:nvPr/>
          </p:nvGrpSpPr>
          <p:grpSpPr>
            <a:xfrm>
              <a:off x="2675688" y="5746591"/>
              <a:ext cx="2814954" cy="756584"/>
              <a:chOff x="2751888" y="5822791"/>
              <a:chExt cx="2814954" cy="756584"/>
            </a:xfrm>
          </p:grpSpPr>
          <p:sp>
            <p:nvSpPr>
              <p:cNvPr id="276" name="Left Brace 275"/>
              <p:cNvSpPr/>
              <p:nvPr/>
            </p:nvSpPr>
            <p:spPr>
              <a:xfrm rot="16200000">
                <a:off x="3988672" y="5441791"/>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77" name="TextBox 276"/>
              <p:cNvSpPr txBox="1"/>
              <p:nvPr/>
            </p:nvSpPr>
            <p:spPr>
              <a:xfrm>
                <a:off x="2751888" y="6117710"/>
                <a:ext cx="2814954" cy="461665"/>
              </a:xfrm>
              <a:prstGeom prst="rect">
                <a:avLst/>
              </a:prstGeom>
              <a:noFill/>
            </p:spPr>
            <p:txBody>
              <a:bodyPr wrap="none" rtlCol="0">
                <a:spAutoFit/>
              </a:bodyPr>
              <a:lstStyle/>
              <a:p>
                <a:r>
                  <a:rPr lang="en-US" sz="2400"/>
                  <a:t>Processor-Memory Interface</a:t>
                </a:r>
              </a:p>
            </p:txBody>
          </p:sp>
        </p:grpSp>
      </p:grpSp>
      <p:grpSp>
        <p:nvGrpSpPr>
          <p:cNvPr id="285" name="Group 284"/>
          <p:cNvGrpSpPr/>
          <p:nvPr/>
        </p:nvGrpSpPr>
        <p:grpSpPr>
          <a:xfrm>
            <a:off x="8449631" y="5532887"/>
            <a:ext cx="3056092" cy="756582"/>
            <a:chOff x="5958498" y="5791200"/>
            <a:chExt cx="2292069" cy="756581"/>
          </a:xfrm>
        </p:grpSpPr>
        <p:sp>
          <p:nvSpPr>
            <p:cNvPr id="283" name="Left Brace 282"/>
            <p:cNvSpPr/>
            <p:nvPr/>
          </p:nvSpPr>
          <p:spPr>
            <a:xfrm rot="16200000">
              <a:off x="6934200" y="5410200"/>
              <a:ext cx="381000" cy="1143000"/>
            </a:xfrm>
            <a:prstGeom prst="lef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84" name="TextBox 283"/>
            <p:cNvSpPr txBox="1"/>
            <p:nvPr/>
          </p:nvSpPr>
          <p:spPr>
            <a:xfrm>
              <a:off x="5958498" y="6086117"/>
              <a:ext cx="2292069" cy="461664"/>
            </a:xfrm>
            <a:prstGeom prst="rect">
              <a:avLst/>
            </a:prstGeom>
            <a:noFill/>
          </p:spPr>
          <p:txBody>
            <a:bodyPr wrap="none" rtlCol="0">
              <a:spAutoFit/>
            </a:bodyPr>
            <a:lstStyle/>
            <a:p>
              <a:r>
                <a:rPr lang="en-US" sz="2400" dirty="0"/>
                <a:t>Memory-I/O Interfaces</a:t>
              </a:r>
            </a:p>
          </p:txBody>
        </p:sp>
      </p:grpSp>
      <p:sp>
        <p:nvSpPr>
          <p:cNvPr id="4" name="Rectangle 3"/>
          <p:cNvSpPr/>
          <p:nvPr/>
        </p:nvSpPr>
        <p:spPr>
          <a:xfrm>
            <a:off x="7108967" y="2304483"/>
            <a:ext cx="2022689"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Program</a:t>
            </a:r>
          </a:p>
        </p:txBody>
      </p:sp>
      <p:sp>
        <p:nvSpPr>
          <p:cNvPr id="288" name="Rectangle 287"/>
          <p:cNvSpPr/>
          <p:nvPr/>
        </p:nvSpPr>
        <p:spPr>
          <a:xfrm>
            <a:off x="7093755" y="4207167"/>
            <a:ext cx="2022689"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Data</a:t>
            </a:r>
          </a:p>
        </p:txBody>
      </p:sp>
    </p:spTree>
    <p:extLst>
      <p:ext uri="{BB962C8B-B14F-4D97-AF65-F5344CB8AC3E}">
        <p14:creationId xmlns:p14="http://schemas.microsoft.com/office/powerpoint/2010/main" val="1035877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a:ln/>
        </p:spPr>
        <p:txBody>
          <a:bodyPr>
            <a:normAutofit/>
          </a:bodyPr>
          <a:lstStyle/>
          <a:p>
            <a:pPr algn="ctr"/>
            <a:r>
              <a:rPr lang="en-US" sz="5400" b="1" dirty="0"/>
              <a:t>How many RISC-V Registers ?</a:t>
            </a:r>
          </a:p>
        </p:txBody>
      </p:sp>
      <p:sp>
        <p:nvSpPr>
          <p:cNvPr id="17414" name="Rectangle 6"/>
          <p:cNvSpPr>
            <a:spLocks noGrp="1" noChangeArrowheads="1"/>
          </p:cNvSpPr>
          <p:nvPr>
            <p:ph idx="1"/>
          </p:nvPr>
        </p:nvSpPr>
        <p:spPr>
          <a:xfrm>
            <a:off x="555170" y="1845734"/>
            <a:ext cx="11495315" cy="4023360"/>
          </a:xfrm>
          <a:ln/>
        </p:spPr>
        <p:txBody>
          <a:bodyPr>
            <a:noAutofit/>
          </a:bodyPr>
          <a:lstStyle/>
          <a:p>
            <a:pPr algn="l" rtl="0">
              <a:lnSpc>
                <a:spcPct val="85000"/>
              </a:lnSpc>
              <a:spcBef>
                <a:spcPct val="0"/>
              </a:spcBef>
            </a:pPr>
            <a:r>
              <a:rPr lang="en-US" sz="3200" dirty="0"/>
              <a:t>Drawback: Since registers are in hardware, there are a limited number of them</a:t>
            </a:r>
          </a:p>
          <a:p>
            <a:pPr lvl="1" algn="l" rtl="0">
              <a:lnSpc>
                <a:spcPct val="85000"/>
              </a:lnSpc>
            </a:pPr>
            <a:r>
              <a:rPr lang="en-US" sz="2800" dirty="0"/>
              <a:t>Solution: program must be carefully written to efficiently use registers</a:t>
            </a:r>
          </a:p>
          <a:p>
            <a:pPr algn="l" rtl="0">
              <a:lnSpc>
                <a:spcPct val="85000"/>
              </a:lnSpc>
            </a:pPr>
            <a:r>
              <a:rPr lang="en-US" sz="3200" dirty="0" smtClean="0"/>
              <a:t/>
            </a:r>
            <a:br>
              <a:rPr lang="en-US" sz="3200" dirty="0" smtClean="0"/>
            </a:br>
            <a:r>
              <a:rPr lang="en-US" sz="3200" dirty="0" smtClean="0"/>
              <a:t>32 </a:t>
            </a:r>
            <a:r>
              <a:rPr lang="en-US" sz="3200" dirty="0"/>
              <a:t>registers in RISC-V, referred to by number </a:t>
            </a:r>
            <a:r>
              <a:rPr lang="en-US" sz="3200" b="1" dirty="0">
                <a:latin typeface="Courier"/>
                <a:cs typeface="Courier"/>
              </a:rPr>
              <a:t>x0</a:t>
            </a:r>
            <a:r>
              <a:rPr lang="en-US" sz="3200" dirty="0"/>
              <a:t> </a:t>
            </a:r>
            <a:r>
              <a:rPr lang="mr-IN" sz="3200" dirty="0"/>
              <a:t>–</a:t>
            </a:r>
            <a:r>
              <a:rPr lang="en-US" sz="3200" dirty="0"/>
              <a:t> </a:t>
            </a:r>
            <a:r>
              <a:rPr lang="en-US" sz="3200" b="1" dirty="0">
                <a:latin typeface="Courier"/>
                <a:cs typeface="Courier"/>
              </a:rPr>
              <a:t>x31</a:t>
            </a:r>
          </a:p>
          <a:p>
            <a:pPr lvl="1" algn="l" rtl="0">
              <a:lnSpc>
                <a:spcPct val="85000"/>
              </a:lnSpc>
            </a:pPr>
            <a:r>
              <a:rPr lang="en-US" sz="2800" dirty="0" smtClean="0"/>
              <a:t>Groups </a:t>
            </a:r>
            <a:r>
              <a:rPr lang="en-US" sz="2800" dirty="0"/>
              <a:t>of 32 bits called a </a:t>
            </a:r>
            <a:r>
              <a:rPr lang="en-US" sz="2800" u="sng" dirty="0">
                <a:solidFill>
                  <a:srgbClr val="063DE8"/>
                </a:solidFill>
              </a:rPr>
              <a:t>word</a:t>
            </a:r>
            <a:r>
              <a:rPr lang="en-US" sz="2800" dirty="0"/>
              <a:t> in RISC-V </a:t>
            </a:r>
            <a:r>
              <a:rPr lang="en-US" sz="2800" dirty="0" smtClean="0"/>
              <a:t>ISA (</a:t>
            </a:r>
            <a:r>
              <a:rPr lang="en-US" sz="2000" dirty="0" smtClean="0"/>
              <a:t>In </a:t>
            </a:r>
            <a:r>
              <a:rPr lang="en-US" sz="2000" dirty="0"/>
              <a:t>class we use RV32 and registers are 32 bits </a:t>
            </a:r>
            <a:r>
              <a:rPr lang="en-US" sz="2000" dirty="0" smtClean="0"/>
              <a:t>each).</a:t>
            </a:r>
            <a:endParaRPr lang="en-US" sz="2000" dirty="0"/>
          </a:p>
          <a:p>
            <a:pPr marL="201168" lvl="1" indent="0" algn="l" rtl="0">
              <a:lnSpc>
                <a:spcPct val="85000"/>
              </a:lnSpc>
              <a:buNone/>
            </a:pPr>
            <a:endParaRPr lang="en-US" sz="3200" b="1" dirty="0">
              <a:latin typeface="Courier"/>
              <a:cs typeface="Courier"/>
            </a:endParaRPr>
          </a:p>
          <a:p>
            <a:pPr marL="201168" lvl="1" indent="0" algn="l" rtl="0">
              <a:lnSpc>
                <a:spcPct val="85000"/>
              </a:lnSpc>
              <a:buNone/>
            </a:pPr>
            <a:r>
              <a:rPr lang="en-US" sz="3200" dirty="0" smtClean="0">
                <a:latin typeface="Calibri"/>
                <a:cs typeface="Courier"/>
              </a:rPr>
              <a:t>x0 i</a:t>
            </a:r>
            <a:r>
              <a:rPr lang="en-US" sz="3200" dirty="0" smtClean="0">
                <a:latin typeface="Calibri"/>
                <a:cs typeface="Calibri"/>
              </a:rPr>
              <a:t>s </a:t>
            </a:r>
            <a:r>
              <a:rPr lang="en-US" sz="3200" dirty="0">
                <a:latin typeface="Calibri"/>
                <a:cs typeface="Calibri"/>
              </a:rPr>
              <a:t>special, always holds value zero</a:t>
            </a:r>
          </a:p>
          <a:p>
            <a:pPr lvl="1" algn="l" rtl="0">
              <a:lnSpc>
                <a:spcPct val="85000"/>
              </a:lnSpc>
            </a:pPr>
            <a:r>
              <a:rPr lang="en-US" sz="2800" dirty="0">
                <a:latin typeface="Calibri"/>
                <a:cs typeface="Calibri"/>
              </a:rPr>
              <a:t>So really only 31 registers able to hold variable values</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grpSp>
        <p:nvGrpSpPr>
          <p:cNvPr id="7" name="Group 6"/>
          <p:cNvGrpSpPr/>
          <p:nvPr/>
        </p:nvGrpSpPr>
        <p:grpSpPr>
          <a:xfrm>
            <a:off x="8301186" y="4676693"/>
            <a:ext cx="3616555" cy="1192401"/>
            <a:chOff x="1600199" y="3961492"/>
            <a:chExt cx="1600201" cy="686708"/>
          </a:xfrm>
          <a:solidFill>
            <a:srgbClr val="9BBB59"/>
          </a:solidFill>
        </p:grpSpPr>
        <p:sp>
          <p:nvSpPr>
            <p:cNvPr id="11" name="Rectangle 10"/>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 name="Rectangle 11"/>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 name="Rectangle 12"/>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 name="Rectangle 13"/>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glow rad="101600">
                    <a:schemeClr val="bg1">
                      <a:alpha val="75000"/>
                    </a:schemeClr>
                  </a:glow>
                </a:effectLst>
              </a:endParaRPr>
            </a:p>
            <a:p>
              <a:pPr algn="ctr"/>
              <a:endParaRPr lang="en-US" sz="2400">
                <a:solidFill>
                  <a:schemeClr val="tx1"/>
                </a:solidFill>
              </a:endParaRPr>
            </a:p>
          </p:txBody>
        </p:sp>
        <p:sp>
          <p:nvSpPr>
            <p:cNvPr id="15" name="Rectangle 14"/>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 name="Rectangle 15"/>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 name="Rectangle 16"/>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 name="Rectangle 17"/>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 name="Rectangle 18"/>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p:cNvSpPr txBox="1"/>
            <p:nvPr/>
          </p:nvSpPr>
          <p:spPr>
            <a:xfrm>
              <a:off x="1646253" y="3961492"/>
              <a:ext cx="1508091" cy="638099"/>
            </a:xfrm>
            <a:prstGeom prst="rect">
              <a:avLst/>
            </a:prstGeom>
            <a:noFill/>
          </p:spPr>
          <p:txBody>
            <a:bodyPr wrap="square" rtlCol="0">
              <a:spAutoFit/>
            </a:bodyPr>
            <a:lstStyle/>
            <a:p>
              <a:pPr algn="ctr"/>
              <a:r>
                <a:rPr lang="en-US" sz="6600" b="1" dirty="0">
                  <a:solidFill>
                    <a:schemeClr val="bg1"/>
                  </a:solidFill>
                  <a:effectLst/>
                </a:rPr>
                <a:t>Registers</a:t>
              </a:r>
            </a:p>
          </p:txBody>
        </p:sp>
      </p:grpSp>
    </p:spTree>
    <p:extLst>
      <p:ext uri="{BB962C8B-B14F-4D97-AF65-F5344CB8AC3E}">
        <p14:creationId xmlns:p14="http://schemas.microsoft.com/office/powerpoint/2010/main" val="35379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56952" y="216131"/>
            <a:ext cx="8229600" cy="1100138"/>
          </a:xfrm>
          <a:prstGeom prst="rect">
            <a:avLst/>
          </a:prstGeom>
        </p:spPr>
        <p:txBody>
          <a:bodyPr/>
          <a:lst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mtClean="0"/>
              <a:t>Register Names</a:t>
            </a:r>
            <a:endParaRPr lang="en-US" altLang="en-US" dirty="0" smtClean="0"/>
          </a:p>
        </p:txBody>
      </p:sp>
      <p:graphicFrame>
        <p:nvGraphicFramePr>
          <p:cNvPr id="3" name="Group 80"/>
          <p:cNvGraphicFramePr>
            <a:graphicFrameLocks/>
          </p:cNvGraphicFramePr>
          <p:nvPr>
            <p:extLst>
              <p:ext uri="{D42A27DB-BD31-4B8C-83A1-F6EECF244321}">
                <p14:modId xmlns:p14="http://schemas.microsoft.com/office/powerpoint/2010/main" val="4154017616"/>
              </p:ext>
            </p:extLst>
          </p:nvPr>
        </p:nvGraphicFramePr>
        <p:xfrm>
          <a:off x="1981200" y="1115910"/>
          <a:ext cx="8229600" cy="5104134"/>
        </p:xfrm>
        <a:graphic>
          <a:graphicData uri="http://schemas.openxmlformats.org/drawingml/2006/table">
            <a:tbl>
              <a:tblPr/>
              <a:tblGrid>
                <a:gridCol w="1143000">
                  <a:extLst>
                    <a:ext uri="{9D8B030D-6E8A-4147-A177-3AD203B41FA5}">
                      <a16:colId xmlns="" xmlns:a16="http://schemas.microsoft.com/office/drawing/2014/main" val="20000"/>
                    </a:ext>
                  </a:extLst>
                </a:gridCol>
                <a:gridCol w="1447800">
                  <a:extLst>
                    <a:ext uri="{9D8B030D-6E8A-4147-A177-3AD203B41FA5}">
                      <a16:colId xmlns="" xmlns:a16="http://schemas.microsoft.com/office/drawing/2014/main" val="20001"/>
                    </a:ext>
                  </a:extLst>
                </a:gridCol>
                <a:gridCol w="3581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4460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Saver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 xmlns:a16="http://schemas.microsoft.com/office/drawing/2014/main" val="10000"/>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Constant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ra</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Return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Caller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sp</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Stack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Callee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gp</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Global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tp</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Thread Pointer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t0-t2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Temp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Caller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s0-s1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Saved Registers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Callee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a0-a7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Function arguments/ return values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Caller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s2-s11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18-27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Saved Registers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Callee</a:t>
                      </a:r>
                      <a:endParaRPr kumimoji="0" lang="en-US"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t3-t6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28-31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Temp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Caller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39964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8A58D23A-8779-4EE6-BA7A-964A0702C506}"/>
              </a:ext>
            </a:extLst>
          </p:cNvPr>
          <p:cNvSpPr>
            <a:spLocks noGrp="1" noChangeArrowheads="1"/>
          </p:cNvSpPr>
          <p:nvPr>
            <p:ph type="ctrTitle"/>
          </p:nvPr>
        </p:nvSpPr>
        <p:spPr/>
        <p:txBody>
          <a:bodyPr/>
          <a:lstStyle/>
          <a:p>
            <a:pPr algn="ctr" rtl="1"/>
            <a:r>
              <a:rPr lang="he-IL" altLang="en-US" dirty="0"/>
              <a:t>קודים לגילוי ותיקון שגיאות</a:t>
            </a:r>
            <a:endParaRPr lang="en-US" altLang="en-US" dirty="0"/>
          </a:p>
        </p:txBody>
      </p:sp>
      <p:sp>
        <p:nvSpPr>
          <p:cNvPr id="31747" name="Rectangle 3">
            <a:extLst>
              <a:ext uri="{FF2B5EF4-FFF2-40B4-BE49-F238E27FC236}">
                <a16:creationId xmlns:a16="http://schemas.microsoft.com/office/drawing/2014/main" xmlns="" id="{E1485CA0-6A2D-409E-B65A-AF0CE3F9FE6A}"/>
              </a:ext>
            </a:extLst>
          </p:cNvPr>
          <p:cNvSpPr>
            <a:spLocks noGrp="1" noChangeArrowheads="1"/>
          </p:cNvSpPr>
          <p:nvPr>
            <p:ph type="subTitle" idx="1"/>
          </p:nvPr>
        </p:nvSpPr>
        <p:spPr/>
        <p:txBody>
          <a:bodyPr/>
          <a:lstStyle/>
          <a:p>
            <a:pPr algn="ctr"/>
            <a:r>
              <a:rPr lang="en-US" altLang="en-US" dirty="0"/>
              <a:t>(ECC - Error Correction Codes)</a:t>
            </a:r>
          </a:p>
        </p:txBody>
      </p:sp>
      <p:sp>
        <p:nvSpPr>
          <p:cNvPr id="31748" name="Slide Number Placeholder 1">
            <a:extLst>
              <a:ext uri="{FF2B5EF4-FFF2-40B4-BE49-F238E27FC236}">
                <a16:creationId xmlns:a16="http://schemas.microsoft.com/office/drawing/2014/main" xmlns="" id="{9170B791-DC86-4C95-8F61-D79A5E75A3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18C1B69-4A13-423D-9F70-D234DE124ED2}" type="slidenum">
              <a:rPr lang="en-US" altLang="en-US" sz="1400">
                <a:solidFill>
                  <a:srgbClr val="000000"/>
                </a:solidFill>
              </a:rPr>
              <a:pPr>
                <a:spcBef>
                  <a:spcPct val="0"/>
                </a:spcBef>
                <a:buFontTx/>
                <a:buNone/>
              </a:pPr>
              <a:t>2</a:t>
            </a:fld>
            <a:endParaRPr lang="en-US" altLang="en-US" sz="1400">
              <a:solidFill>
                <a:srgbClr val="000000"/>
              </a:solidFill>
            </a:endParaRPr>
          </a:p>
        </p:txBody>
      </p:sp>
    </p:spTree>
    <p:extLst>
      <p:ext uri="{BB962C8B-B14F-4D97-AF65-F5344CB8AC3E}">
        <p14:creationId xmlns:p14="http://schemas.microsoft.com/office/powerpoint/2010/main" val="383747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965050558"/>
              </p:ext>
            </p:extLst>
          </p:nvPr>
        </p:nvGraphicFramePr>
        <p:xfrm>
          <a:off x="191396" y="1078618"/>
          <a:ext cx="6449035" cy="3301470"/>
        </p:xfrm>
        <a:graphic>
          <a:graphicData uri="http://schemas.openxmlformats.org/drawingml/2006/table">
            <a:tbl>
              <a:tblPr firstRow="1" bandRow="1">
                <a:tableStyleId>{5C22544A-7EE6-4342-B048-85BDC9FD1C3A}</a:tableStyleId>
              </a:tblPr>
              <a:tblGrid>
                <a:gridCol w="1289807"/>
                <a:gridCol w="1289807"/>
                <a:gridCol w="1289807"/>
                <a:gridCol w="1289807"/>
                <a:gridCol w="1289807"/>
              </a:tblGrid>
              <a:tr h="550245">
                <a:tc>
                  <a:txBody>
                    <a:bodyPr/>
                    <a:lstStyle/>
                    <a:p>
                      <a:r>
                        <a:rPr lang="en-US" sz="2000" b="1" dirty="0" smtClean="0">
                          <a:solidFill>
                            <a:schemeClr val="tx1"/>
                          </a:solidFill>
                        </a:rPr>
                        <a:t>Address</a:t>
                      </a:r>
                      <a:endParaRPr lang="en-US"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dirty="0" smtClean="0">
                          <a:solidFill>
                            <a:schemeClr val="tx1"/>
                          </a:solidFill>
                        </a:rPr>
                        <a:t>0</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1</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2</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3</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0245">
                <a:tc>
                  <a:txBody>
                    <a:bodyPr/>
                    <a:lstStyle/>
                    <a:p>
                      <a:r>
                        <a:rPr lang="en-US" sz="2400" b="1" dirty="0" smtClean="0">
                          <a:solidFill>
                            <a:schemeClr val="tx1"/>
                          </a:solidFill>
                        </a:rPr>
                        <a:t>0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2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4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8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12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endParaRPr lang="en-US" sz="28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Rectangle 29"/>
          <p:cNvSpPr/>
          <p:nvPr/>
        </p:nvSpPr>
        <p:spPr>
          <a:xfrm>
            <a:off x="8475389" y="1141827"/>
            <a:ext cx="3245767" cy="5005841"/>
          </a:xfrm>
          <a:prstGeom prst="rect">
            <a:avLst/>
          </a:prstGeom>
          <a:solidFill>
            <a:srgbClr val="CCFFFF"/>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2400" b="1">
                <a:solidFill>
                  <a:schemeClr val="tx1"/>
                </a:solidFill>
              </a:rPr>
              <a:t>Memory</a:t>
            </a:r>
          </a:p>
        </p:txBody>
      </p:sp>
      <p:grpSp>
        <p:nvGrpSpPr>
          <p:cNvPr id="2" name="Group 1"/>
          <p:cNvGrpSpPr/>
          <p:nvPr/>
        </p:nvGrpSpPr>
        <p:grpSpPr>
          <a:xfrm>
            <a:off x="8678588" y="1599028"/>
            <a:ext cx="2745627" cy="4171534"/>
            <a:chOff x="7108967" y="1767492"/>
            <a:chExt cx="2032000" cy="3429000"/>
          </a:xfrm>
        </p:grpSpPr>
        <p:grpSp>
          <p:nvGrpSpPr>
            <p:cNvPr id="271" name="Group 270"/>
            <p:cNvGrpSpPr/>
            <p:nvPr/>
          </p:nvGrpSpPr>
          <p:grpSpPr>
            <a:xfrm>
              <a:off x="7108967" y="1767492"/>
              <a:ext cx="2032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sp>
            <p:nvSpPr>
              <p:cNvPr id="74" name="TextBox 73"/>
              <p:cNvSpPr txBox="1"/>
              <p:nvPr/>
            </p:nvSpPr>
            <p:spPr>
              <a:xfrm>
                <a:off x="5181600" y="3352800"/>
                <a:ext cx="1066800" cy="584775"/>
              </a:xfrm>
              <a:prstGeom prst="rect">
                <a:avLst/>
              </a:prstGeom>
              <a:noFill/>
            </p:spPr>
            <p:txBody>
              <a:bodyPr wrap="square" rtlCol="0">
                <a:spAutoFit/>
              </a:bodyPr>
              <a:lstStyle/>
              <a:p>
                <a:pPr algn="ctr"/>
                <a:r>
                  <a:rPr lang="en-US" sz="3200" dirty="0">
                    <a:solidFill>
                      <a:schemeClr val="bg1"/>
                    </a:solidFill>
                    <a:effectLst/>
                  </a:rPr>
                  <a:t>Bytes</a:t>
                </a:r>
              </a:p>
            </p:txBody>
          </p:sp>
        </p:grpSp>
        <p:sp>
          <p:nvSpPr>
            <p:cNvPr id="266" name="Rectangle 265"/>
            <p:cNvSpPr/>
            <p:nvPr/>
          </p:nvSpPr>
          <p:spPr>
            <a:xfrm>
              <a:off x="7108967" y="3443217"/>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7" name="Rectangle 266"/>
            <p:cNvSpPr/>
            <p:nvPr/>
          </p:nvSpPr>
          <p:spPr>
            <a:xfrm>
              <a:off x="7108967" y="3671209"/>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68" name="Rectangle 267"/>
            <p:cNvSpPr/>
            <p:nvPr/>
          </p:nvSpPr>
          <p:spPr>
            <a:xfrm>
              <a:off x="7108967" y="3136300"/>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75" name="Rectangle 274"/>
            <p:cNvSpPr/>
            <p:nvPr/>
          </p:nvSpPr>
          <p:spPr>
            <a:xfrm>
              <a:off x="7108967" y="3214617"/>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78" name="Rectangle 277"/>
            <p:cNvSpPr/>
            <p:nvPr/>
          </p:nvSpPr>
          <p:spPr>
            <a:xfrm>
              <a:off x="7108967" y="3365521"/>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1" name="Rectangle 280"/>
            <p:cNvSpPr/>
            <p:nvPr/>
          </p:nvSpPr>
          <p:spPr>
            <a:xfrm>
              <a:off x="7108967" y="3591480"/>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2" name="Rectangle 281"/>
            <p:cNvSpPr/>
            <p:nvPr/>
          </p:nvSpPr>
          <p:spPr>
            <a:xfrm>
              <a:off x="7108967" y="3745532"/>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6" name="Rectangle 285"/>
            <p:cNvSpPr/>
            <p:nvPr/>
          </p:nvSpPr>
          <p:spPr>
            <a:xfrm>
              <a:off x="7108967" y="3288795"/>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289" name="Rectangle 288"/>
            <p:cNvSpPr/>
            <p:nvPr/>
          </p:nvSpPr>
          <p:spPr>
            <a:xfrm>
              <a:off x="7108967" y="3514521"/>
              <a:ext cx="508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grpSp>
      <p:sp>
        <p:nvSpPr>
          <p:cNvPr id="8" name="Title 7"/>
          <p:cNvSpPr>
            <a:spLocks noGrp="1"/>
          </p:cNvSpPr>
          <p:nvPr>
            <p:ph type="title" idx="4294967295"/>
          </p:nvPr>
        </p:nvSpPr>
        <p:spPr>
          <a:xfrm>
            <a:off x="530003" y="0"/>
            <a:ext cx="11091688" cy="978750"/>
          </a:xfrm>
        </p:spPr>
        <p:txBody>
          <a:bodyPr>
            <a:normAutofit/>
          </a:bodyPr>
          <a:lstStyle/>
          <a:p>
            <a:pPr algn="ctr"/>
            <a:r>
              <a:rPr lang="en-US" sz="5400" b="1" dirty="0" smtClean="0"/>
              <a:t>Memory</a:t>
            </a:r>
            <a:endParaRPr lang="en-US" sz="5400" b="1" dirty="0"/>
          </a:p>
        </p:txBody>
      </p:sp>
      <p:sp>
        <p:nvSpPr>
          <p:cNvPr id="4" name="Rectangle 3"/>
          <p:cNvSpPr/>
          <p:nvPr/>
        </p:nvSpPr>
        <p:spPr>
          <a:xfrm>
            <a:off x="8678589" y="2136019"/>
            <a:ext cx="2733046" cy="92268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Program</a:t>
            </a:r>
          </a:p>
        </p:txBody>
      </p:sp>
      <p:sp>
        <p:nvSpPr>
          <p:cNvPr id="288" name="Rectangle 287"/>
          <p:cNvSpPr/>
          <p:nvPr/>
        </p:nvSpPr>
        <p:spPr>
          <a:xfrm>
            <a:off x="8663377" y="4038703"/>
            <a:ext cx="2733046" cy="922686"/>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chemeClr val="tx1"/>
                </a:solidFill>
              </a:rPr>
              <a:t>Data</a:t>
            </a:r>
          </a:p>
        </p:txBody>
      </p:sp>
      <p:sp>
        <p:nvSpPr>
          <p:cNvPr id="3" name="Rectangle 2"/>
          <p:cNvSpPr/>
          <p:nvPr/>
        </p:nvSpPr>
        <p:spPr>
          <a:xfrm>
            <a:off x="8652933" y="1575857"/>
            <a:ext cx="2791295" cy="42417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flipV="1">
            <a:off x="6640431" y="1266130"/>
            <a:ext cx="2012503" cy="303027"/>
          </a:xfrm>
          <a:prstGeom prst="lin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flipH="1">
            <a:off x="6720812" y="2000033"/>
            <a:ext cx="1942568" cy="2621048"/>
          </a:xfrm>
          <a:prstGeom prst="lin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a:off x="4003744" y="4023796"/>
            <a:ext cx="79022" cy="460464"/>
            <a:chOff x="3578578" y="3635804"/>
            <a:chExt cx="79022" cy="460464"/>
          </a:xfrm>
        </p:grpSpPr>
        <p:sp>
          <p:nvSpPr>
            <p:cNvPr id="23" name="Oval 22"/>
            <p:cNvSpPr/>
            <p:nvPr/>
          </p:nvSpPr>
          <p:spPr>
            <a:xfrm>
              <a:off x="3578578" y="36358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0" name="Oval 269"/>
            <p:cNvSpPr/>
            <p:nvPr/>
          </p:nvSpPr>
          <p:spPr>
            <a:xfrm>
              <a:off x="3578578" y="3823847"/>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2" name="Oval 271"/>
            <p:cNvSpPr/>
            <p:nvPr/>
          </p:nvSpPr>
          <p:spPr>
            <a:xfrm>
              <a:off x="3578578" y="40077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73" name="Group 272"/>
          <p:cNvGrpSpPr/>
          <p:nvPr/>
        </p:nvGrpSpPr>
        <p:grpSpPr>
          <a:xfrm>
            <a:off x="1028547" y="3961413"/>
            <a:ext cx="79022" cy="460464"/>
            <a:chOff x="3578578" y="3635804"/>
            <a:chExt cx="79022" cy="460464"/>
          </a:xfrm>
        </p:grpSpPr>
        <p:sp>
          <p:nvSpPr>
            <p:cNvPr id="274" name="Oval 273"/>
            <p:cNvSpPr/>
            <p:nvPr/>
          </p:nvSpPr>
          <p:spPr>
            <a:xfrm>
              <a:off x="3578578" y="36358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6" name="Oval 275"/>
            <p:cNvSpPr/>
            <p:nvPr/>
          </p:nvSpPr>
          <p:spPr>
            <a:xfrm>
              <a:off x="3578578" y="3823847"/>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7" name="Oval 276"/>
            <p:cNvSpPr/>
            <p:nvPr/>
          </p:nvSpPr>
          <p:spPr>
            <a:xfrm>
              <a:off x="3578578" y="40077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7" name="Rectangle 26"/>
          <p:cNvSpPr/>
          <p:nvPr/>
        </p:nvSpPr>
        <p:spPr>
          <a:xfrm>
            <a:off x="95870" y="4905695"/>
            <a:ext cx="8004564" cy="1077218"/>
          </a:xfrm>
          <a:prstGeom prst="rect">
            <a:avLst/>
          </a:prstGeom>
        </p:spPr>
        <p:txBody>
          <a:bodyPr wrap="none">
            <a:spAutoFit/>
          </a:bodyPr>
          <a:lstStyle/>
          <a:p>
            <a:pPr marL="571500" indent="-571500" algn="l" rtl="0">
              <a:buFont typeface="Arial" panose="020B0604020202020204" pitchFamily="34" charset="0"/>
              <a:buChar char="•"/>
            </a:pPr>
            <a:r>
              <a:rPr lang="en-US" sz="3200" b="1" dirty="0" smtClean="0"/>
              <a:t>Address by bytes</a:t>
            </a:r>
          </a:p>
          <a:p>
            <a:pPr marL="571500" indent="-571500" algn="l" rtl="0">
              <a:buFont typeface="Arial" panose="020B0604020202020204" pitchFamily="34" charset="0"/>
              <a:buChar char="•"/>
            </a:pPr>
            <a:r>
              <a:rPr lang="en-US" sz="3200" b="1" dirty="0" smtClean="0"/>
              <a:t>Each word/instruction is 32 bits (= 4 bytes)</a:t>
            </a:r>
            <a:endParaRPr lang="en-US" sz="3200" dirty="0"/>
          </a:p>
        </p:txBody>
      </p:sp>
      <p:graphicFrame>
        <p:nvGraphicFramePr>
          <p:cNvPr id="280" name="Table 279"/>
          <p:cNvGraphicFramePr>
            <a:graphicFrameLocks noGrp="1"/>
          </p:cNvGraphicFramePr>
          <p:nvPr>
            <p:extLst>
              <p:ext uri="{D42A27DB-BD31-4B8C-83A1-F6EECF244321}">
                <p14:modId xmlns:p14="http://schemas.microsoft.com/office/powerpoint/2010/main" val="1062604177"/>
              </p:ext>
            </p:extLst>
          </p:nvPr>
        </p:nvGraphicFramePr>
        <p:xfrm>
          <a:off x="191395" y="1078618"/>
          <a:ext cx="6449035" cy="3301470"/>
        </p:xfrm>
        <a:graphic>
          <a:graphicData uri="http://schemas.openxmlformats.org/drawingml/2006/table">
            <a:tbl>
              <a:tblPr firstRow="1" bandRow="1">
                <a:tableStyleId>{5C22544A-7EE6-4342-B048-85BDC9FD1C3A}</a:tableStyleId>
              </a:tblPr>
              <a:tblGrid>
                <a:gridCol w="1289807"/>
                <a:gridCol w="1289807"/>
                <a:gridCol w="1289807"/>
                <a:gridCol w="1289807"/>
                <a:gridCol w="1289807"/>
              </a:tblGrid>
              <a:tr h="550245">
                <a:tc>
                  <a:txBody>
                    <a:bodyPr/>
                    <a:lstStyle/>
                    <a:p>
                      <a:r>
                        <a:rPr lang="en-US" sz="2000" b="1" dirty="0" smtClean="0">
                          <a:solidFill>
                            <a:schemeClr val="tx1"/>
                          </a:solidFill>
                        </a:rPr>
                        <a:t>Address</a:t>
                      </a:r>
                      <a:endParaRPr lang="en-US"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dirty="0" smtClean="0">
                          <a:solidFill>
                            <a:schemeClr val="tx1"/>
                          </a:solidFill>
                        </a:rPr>
                        <a:t>0</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1</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2</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3</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0245">
                <a:tc>
                  <a:txBody>
                    <a:bodyPr/>
                    <a:lstStyle/>
                    <a:p>
                      <a:r>
                        <a:rPr lang="en-US" sz="2400" b="1" dirty="0" smtClean="0">
                          <a:solidFill>
                            <a:schemeClr val="tx1"/>
                          </a:solidFill>
                        </a:rPr>
                        <a:t>0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US" sz="2400" b="1" dirty="0" smtClean="0"/>
                        <a:t>Byte</a:t>
                      </a:r>
                      <a:endParaRPr lang="en-US" sz="2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400" b="1" kern="1200" dirty="0" smtClean="0">
                          <a:solidFill>
                            <a:schemeClr val="dk1"/>
                          </a:solidFill>
                          <a:latin typeface="+mn-lt"/>
                          <a:ea typeface="+mn-ea"/>
                          <a:cs typeface="+mn-cs"/>
                        </a:rPr>
                        <a:t>Byte</a:t>
                      </a:r>
                      <a:endParaRPr lang="en-US" sz="2400" b="1" kern="1200" dirty="0">
                        <a:solidFill>
                          <a:schemeClr val="dk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400" b="1" kern="1200" dirty="0" smtClean="0">
                          <a:solidFill>
                            <a:schemeClr val="dk1"/>
                          </a:solidFill>
                          <a:latin typeface="+mn-lt"/>
                          <a:ea typeface="+mn-ea"/>
                          <a:cs typeface="+mn-cs"/>
                        </a:rPr>
                        <a:t>Byte</a:t>
                      </a:r>
                      <a:endParaRPr lang="en-US" sz="2400" b="1" kern="1200" dirty="0">
                        <a:solidFill>
                          <a:schemeClr val="dk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400" b="1" kern="1200" dirty="0" smtClean="0">
                          <a:solidFill>
                            <a:schemeClr val="dk1"/>
                          </a:solidFill>
                          <a:latin typeface="+mn-lt"/>
                          <a:ea typeface="+mn-ea"/>
                          <a:cs typeface="+mn-cs"/>
                        </a:rPr>
                        <a:t>Byte</a:t>
                      </a:r>
                      <a:endParaRPr lang="en-US" sz="2400" b="1" kern="1200" dirty="0">
                        <a:solidFill>
                          <a:schemeClr val="dk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4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US" sz="2800" b="1" dirty="0" smtClean="0"/>
                        <a:t>W</a:t>
                      </a:r>
                      <a:endParaRPr lang="en-US" sz="2800" b="1" dirty="0"/>
                    </a:p>
                  </a:txBody>
                  <a:tcPr>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o</a:t>
                      </a:r>
                      <a:endParaRPr lang="en-US" sz="28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d</a:t>
                      </a:r>
                      <a:endParaRPr lang="en-US" sz="2800" b="1" dirty="0"/>
                    </a:p>
                  </a:txBody>
                  <a:tcPr>
                    <a:lnL w="31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8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12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endParaRPr lang="en-US" sz="28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9" name="Rectangle 268"/>
          <p:cNvSpPr/>
          <p:nvPr/>
        </p:nvSpPr>
        <p:spPr>
          <a:xfrm>
            <a:off x="437607" y="1266130"/>
            <a:ext cx="6267994" cy="335495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0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par>
                                <p:cTn id="12" presetID="22" presetClass="entr" presetSubtype="2"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9"/>
                                        </p:tgtEl>
                                        <p:attrNameLst>
                                          <p:attrName>style.visibility</p:attrName>
                                        </p:attrNameLst>
                                      </p:cBhvr>
                                      <p:to>
                                        <p:strVal val="visible"/>
                                      </p:to>
                                    </p:set>
                                    <p:animEffect transition="in" filter="fade">
                                      <p:cBhvr>
                                        <p:cTn id="18" dur="500"/>
                                        <p:tgtEl>
                                          <p:spTgt spid="269"/>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Effect transition="in" filter="fade">
                                      <p:cBhvr>
                                        <p:cTn id="24" dur="500"/>
                                        <p:tgtEl>
                                          <p:spTgt spid="273"/>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280"/>
                                        </p:tgtEl>
                                        <p:attrNameLst>
                                          <p:attrName>style.visibility</p:attrName>
                                        </p:attrNameLst>
                                      </p:cBhvr>
                                      <p:to>
                                        <p:strVal val="visible"/>
                                      </p:to>
                                    </p:set>
                                    <p:animEffect transition="in" filter="fade">
                                      <p:cBhvr>
                                        <p:cTn id="34" dur="500"/>
                                        <p:tgtEl>
                                          <p:spTgt spid="280"/>
                                        </p:tgtEl>
                                      </p:cBhvr>
                                    </p:animEffect>
                                  </p:childTnLst>
                                </p:cTn>
                              </p:par>
                              <p:par>
                                <p:cTn id="35" presetID="1" presetClass="entr" presetSubtype="0" fill="hold"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3780779"/>
              </a:xfrm>
              <a:prstGeom prst="rect">
                <a:avLst/>
              </a:prstGeom>
            </p:spPr>
            <p:txBody>
              <a:bodyPr wrap="square">
                <a:spAutoFit/>
              </a:bodyPr>
              <a:lstStyle/>
              <a:p>
                <a:pPr lvl="0" algn="l" rtl="0">
                  <a:lnSpc>
                    <a:spcPct val="107000"/>
                  </a:lnSpc>
                  <a:spcAft>
                    <a:spcPts val="800"/>
                  </a:spcAft>
                  <a:buSzPts val="1050"/>
                </a:pPr>
                <a:r>
                  <a:rPr lang="en-US" sz="4400" b="1" dirty="0" smtClean="0">
                    <a:solidFill>
                      <a:srgbClr val="002060"/>
                    </a:solidFill>
                    <a:effectLst/>
                    <a:latin typeface="+mj-lt"/>
                    <a:ea typeface="Calibri" panose="020F0502020204030204" pitchFamily="34" charset="0"/>
                    <a:cs typeface="Arial" panose="020B0604020202020204" pitchFamily="34" charset="0"/>
                  </a:rPr>
                  <a:t>Question 1</a:t>
                </a:r>
                <a:r>
                  <a:rPr lang="en-US" sz="3600" dirty="0" smtClean="0">
                    <a:effectLst/>
                    <a:latin typeface="+mj-lt"/>
                    <a:ea typeface="Calibri" panose="020F0502020204030204" pitchFamily="34" charset="0"/>
                    <a:cs typeface="Arial" panose="020B0604020202020204" pitchFamily="34" charset="0"/>
                  </a:rPr>
                  <a:t/>
                </a:r>
                <a:br>
                  <a:rPr lang="en-US" sz="3600" dirty="0" smtClean="0">
                    <a:effectLst/>
                    <a:latin typeface="+mj-lt"/>
                    <a:ea typeface="Calibri" panose="020F0502020204030204" pitchFamily="34" charset="0"/>
                    <a:cs typeface="Arial" panose="020B0604020202020204" pitchFamily="34" charset="0"/>
                  </a:rPr>
                </a:br>
                <a:r>
                  <a:rPr lang="en-US" sz="3600" dirty="0" smtClean="0">
                    <a:effectLst/>
                    <a:latin typeface="+mj-lt"/>
                    <a:ea typeface="Calibri" panose="020F0502020204030204" pitchFamily="34" charset="0"/>
                    <a:cs typeface="Arial" panose="020B0604020202020204" pitchFamily="34" charset="0"/>
                  </a:rPr>
                  <a:t>Assume we have an array in memory that contains </a:t>
                </a:r>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14:m>
                  <m:oMath xmlns:m="http://schemas.openxmlformats.org/officeDocument/2006/math">
                    <m:r>
                      <a:rPr lang="en-US" sz="3600" b="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 = {</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1</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2</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3</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4</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5</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6</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0</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dirty="0">
                    <a:effectLst/>
                    <a:latin typeface="+mj-lt"/>
                    <a:ea typeface="Calibri" panose="020F0502020204030204" pitchFamily="34" charset="0"/>
                    <a:cs typeface="Arial" panose="020B0604020202020204" pitchFamily="34" charset="0"/>
                  </a:rPr>
                  <a:t>. </a:t>
                </a:r>
                <a:r>
                  <a:rPr lang="en-US" sz="3600" dirty="0" smtClean="0">
                    <a:effectLst/>
                    <a:latin typeface="+mj-lt"/>
                    <a:ea typeface="Calibri" panose="020F0502020204030204" pitchFamily="34" charset="0"/>
                    <a:cs typeface="Arial" panose="020B0604020202020204" pitchFamily="34" charset="0"/>
                  </a:rPr>
                  <a:t/>
                </a:r>
                <a:br>
                  <a:rPr lang="en-US" sz="3600" dirty="0" smtClean="0">
                    <a:effectLst/>
                    <a:latin typeface="+mj-lt"/>
                    <a:ea typeface="Calibri" panose="020F0502020204030204" pitchFamily="34" charset="0"/>
                    <a:cs typeface="Arial" panose="020B0604020202020204" pitchFamily="34" charset="0"/>
                  </a:rPr>
                </a:br>
                <a:r>
                  <a:rPr lang="en-US" sz="3600" dirty="0" smtClean="0">
                    <a:effectLst/>
                    <a:latin typeface="+mj-lt"/>
                    <a:ea typeface="Calibri" panose="020F0502020204030204" pitchFamily="34" charset="0"/>
                    <a:cs typeface="Arial" panose="020B0604020202020204" pitchFamily="34" charset="0"/>
                  </a:rPr>
                  <a:t>Let </a:t>
                </a:r>
                <a:r>
                  <a:rPr lang="en-US" sz="3600" dirty="0">
                    <a:effectLst/>
                    <a:latin typeface="+mj-lt"/>
                    <a:ea typeface="Calibri" panose="020F0502020204030204" pitchFamily="34" charset="0"/>
                    <a:cs typeface="Arial" panose="020B0604020202020204" pitchFamily="34" charset="0"/>
                  </a:rPr>
                  <a:t>the value of </a:t>
                </a:r>
                <a14:m>
                  <m:oMath xmlns:m="http://schemas.openxmlformats.org/officeDocument/2006/math">
                    <m:r>
                      <a:rPr lang="en-US" sz="3600" b="0" i="1">
                        <a:effectLst/>
                        <a:latin typeface="Cambria Math" panose="02040503050406030204" pitchFamily="18" charset="0"/>
                        <a:ea typeface="Calibri" panose="020F0502020204030204" pitchFamily="34" charset="0"/>
                        <a:cs typeface="Times New Roman" panose="02020603050405020304" pitchFamily="18" charset="0"/>
                      </a:rPr>
                      <m:t>𝑎𝑟𝑟</m:t>
                    </m:r>
                  </m:oMath>
                </a14:m>
                <a:r>
                  <a:rPr lang="en-US" sz="3600" dirty="0">
                    <a:effectLst/>
                    <a:latin typeface="+mj-lt"/>
                    <a:ea typeface="Calibri" panose="020F0502020204030204" pitchFamily="34" charset="0"/>
                    <a:cs typeface="Arial" panose="020B0604020202020204" pitchFamily="34" charset="0"/>
                  </a:rPr>
                  <a:t> be a multiple of 4 and stored in register </a:t>
                </a:r>
                <a14:m>
                  <m:oMath xmlns:m="http://schemas.openxmlformats.org/officeDocument/2006/math">
                    <m:r>
                      <a:rPr lang="en-US" sz="3600" b="0" i="1">
                        <a:effectLst/>
                        <a:latin typeface="Cambria Math" panose="02040503050406030204" pitchFamily="18" charset="0"/>
                        <a:ea typeface="Calibri" panose="020F0502020204030204" pitchFamily="34" charset="0"/>
                        <a:cs typeface="Times New Roman" panose="02020603050405020304" pitchFamily="18" charset="0"/>
                      </a:rPr>
                      <m:t>𝑠</m:t>
                    </m:r>
                    <m:r>
                      <a:rPr lang="en-US" sz="3600" b="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3600" dirty="0">
                    <a:effectLst/>
                    <a:latin typeface="+mj-lt"/>
                    <a:ea typeface="Calibri" panose="020F0502020204030204" pitchFamily="34" charset="0"/>
                    <a:cs typeface="Arial" panose="020B0604020202020204" pitchFamily="34" charset="0"/>
                  </a:rPr>
                  <a:t>. What do the following snippets of RISC-V code do</a:t>
                </a:r>
                <a:r>
                  <a:rPr lang="en-US" sz="3600" dirty="0" smtClean="0">
                    <a:effectLst/>
                    <a:latin typeface="+mj-lt"/>
                    <a:ea typeface="Calibri" panose="020F0502020204030204" pitchFamily="34" charset="0"/>
                    <a:cs typeface="Arial" panose="020B0604020202020204" pitchFamily="34"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3780779"/>
              </a:xfrm>
              <a:prstGeom prst="rect">
                <a:avLst/>
              </a:prstGeom>
              <a:blipFill rotWithShape="0">
                <a:blip r:embed="rId2"/>
                <a:stretch>
                  <a:fillRect l="-2236" t="-2903" r="-2180" b="-4516"/>
                </a:stretch>
              </a:blipFill>
            </p:spPr>
            <p:txBody>
              <a:bodyPr/>
              <a:lstStyle/>
              <a:p>
                <a:r>
                  <a:rPr lang="he-IL">
                    <a:noFill/>
                  </a:rPr>
                  <a:t> </a:t>
                </a:r>
              </a:p>
            </p:txBody>
          </p:sp>
        </mc:Fallback>
      </mc:AlternateContent>
    </p:spTree>
    <p:extLst>
      <p:ext uri="{BB962C8B-B14F-4D97-AF65-F5344CB8AC3E}">
        <p14:creationId xmlns:p14="http://schemas.microsoft.com/office/powerpoint/2010/main" val="37053228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8900" y="4963433"/>
            <a:ext cx="4772619" cy="685124"/>
          </a:xfrm>
          <a:prstGeom prst="rect">
            <a:avLst/>
          </a:prstGeom>
        </p:spPr>
        <p:txBody>
          <a:bodyPr wrap="square">
            <a:spAutoFit/>
          </a:bodyPr>
          <a:lstStyle/>
          <a:p>
            <a:pPr lvl="1" algn="l" rtl="0">
              <a:lnSpc>
                <a:spcPct val="107000"/>
              </a:lnSpc>
              <a:spcAft>
                <a:spcPts val="800"/>
              </a:spcAft>
            </a:pPr>
            <a:r>
              <a:rPr lang="en-US" sz="3600" b="1" dirty="0" err="1" smtClean="0">
                <a:effectLst/>
                <a:latin typeface="+mj-lt"/>
                <a:ea typeface="Calibri" panose="020F0502020204030204" pitchFamily="34" charset="0"/>
                <a:cs typeface="Arial" panose="020B0604020202020204" pitchFamily="34" charset="0"/>
              </a:rPr>
              <a:t>lw</a:t>
            </a:r>
            <a:r>
              <a:rPr lang="en-US" sz="3600" b="1" dirty="0" smtClean="0">
                <a:effectLst/>
                <a:latin typeface="+mj-lt"/>
                <a:ea typeface="Calibri" panose="020F0502020204030204" pitchFamily="34" charset="0"/>
                <a:cs typeface="Arial" panose="020B0604020202020204" pitchFamily="34" charset="0"/>
              </a:rPr>
              <a:t> t0, 12(s0)</a:t>
            </a:r>
            <a:endParaRPr lang="en-US" sz="4000" b="1" dirty="0">
              <a:effectLst/>
              <a:latin typeface="+mj-lt"/>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803566" y="5575675"/>
                <a:ext cx="8695907" cy="646331"/>
              </a:xfrm>
              <a:prstGeom prst="rect">
                <a:avLst/>
              </a:prstGeom>
            </p:spPr>
            <p:txBody>
              <a:bodyPr wrap="none">
                <a:spAutoFit/>
              </a:bodyPr>
              <a:lstStyle/>
              <a:p>
                <a:pPr algn="l"/>
                <a:r>
                  <a:rPr lang="en-US" sz="3600" dirty="0" smtClean="0">
                    <a:solidFill>
                      <a:srgbClr val="002060"/>
                    </a:solidFill>
                  </a:rPr>
                  <a:t>Sets register 𝒕𝟎 equal to 𝒂𝒓𝒓[𝟑]  </a:t>
                </a:r>
                <a14:m>
                  <m:oMath xmlns:m="http://schemas.openxmlformats.org/officeDocument/2006/math">
                    <m:r>
                      <a:rPr lang="en-US" sz="3600" b="0" i="1" smtClean="0">
                        <a:solidFill>
                          <a:srgbClr val="002060"/>
                        </a:solidFill>
                        <a:latin typeface="Cambria Math" panose="02040503050406030204" pitchFamily="18" charset="0"/>
                      </a:rPr>
                      <m:t>→  </m:t>
                    </m:r>
                    <m:d>
                      <m:dPr>
                        <m:begChr m:val="⟨"/>
                        <m:endChr m:val="⟩"/>
                        <m:ctrlPr>
                          <a:rPr lang="en-US" sz="3600" b="0" i="1" smtClean="0">
                            <a:solidFill>
                              <a:srgbClr val="002060"/>
                            </a:solidFill>
                            <a:latin typeface="Cambria Math" panose="02040503050406030204" pitchFamily="18" charset="0"/>
                          </a:rPr>
                        </m:ctrlPr>
                      </m:dPr>
                      <m:e>
                        <m:r>
                          <a:rPr lang="en-US" sz="3600" b="0" i="1" smtClean="0">
                            <a:solidFill>
                              <a:srgbClr val="002060"/>
                            </a:solidFill>
                            <a:latin typeface="Cambria Math" panose="02040503050406030204" pitchFamily="18" charset="0"/>
                          </a:rPr>
                          <m:t>𝑡</m:t>
                        </m:r>
                        <m:r>
                          <a:rPr lang="en-US" sz="3600" b="0" i="1" smtClean="0">
                            <a:solidFill>
                              <a:srgbClr val="002060"/>
                            </a:solidFill>
                            <a:latin typeface="Cambria Math" panose="02040503050406030204" pitchFamily="18" charset="0"/>
                          </a:rPr>
                          <m:t>0</m:t>
                        </m:r>
                      </m:e>
                    </m:d>
                    <m:r>
                      <a:rPr lang="en-US" sz="3600" b="0" i="1" smtClean="0">
                        <a:solidFill>
                          <a:srgbClr val="002060"/>
                        </a:solidFill>
                        <a:latin typeface="Cambria Math" panose="02040503050406030204" pitchFamily="18" charset="0"/>
                      </a:rPr>
                      <m:t>=</m:t>
                    </m:r>
                    <m:r>
                      <a:rPr lang="en-US" sz="3600" b="0" i="1" smtClean="0">
                        <a:solidFill>
                          <a:srgbClr val="002060"/>
                        </a:solidFill>
                        <a:latin typeface="Cambria Math" panose="02040503050406030204" pitchFamily="18" charset="0"/>
                      </a:rPr>
                      <m:t>4</m:t>
                    </m:r>
                  </m:oMath>
                </a14:m>
                <a:endParaRPr lang="he-IL" sz="3600" dirty="0">
                  <a:solidFill>
                    <a:srgbClr val="00206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03566" y="5575675"/>
                <a:ext cx="8695907" cy="646331"/>
              </a:xfrm>
              <a:prstGeom prst="rect">
                <a:avLst/>
              </a:prstGeom>
              <a:blipFill rotWithShape="0">
                <a:blip r:embed="rId2"/>
                <a:stretch>
                  <a:fillRect l="-2104" t="-16981" b="-35849"/>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1577430019"/>
              </p:ext>
            </p:extLst>
          </p:nvPr>
        </p:nvGraphicFramePr>
        <p:xfrm>
          <a:off x="4804165" y="1873641"/>
          <a:ext cx="6449035" cy="3301470"/>
        </p:xfrm>
        <a:graphic>
          <a:graphicData uri="http://schemas.openxmlformats.org/drawingml/2006/table">
            <a:tbl>
              <a:tblPr firstRow="1" bandRow="1">
                <a:tableStyleId>{5C22544A-7EE6-4342-B048-85BDC9FD1C3A}</a:tableStyleId>
              </a:tblPr>
              <a:tblGrid>
                <a:gridCol w="1289807"/>
                <a:gridCol w="1289807"/>
                <a:gridCol w="1289807"/>
                <a:gridCol w="1289807"/>
                <a:gridCol w="1289807"/>
              </a:tblGrid>
              <a:tr h="550245">
                <a:tc>
                  <a:txBody>
                    <a:bodyPr/>
                    <a:lstStyle/>
                    <a:p>
                      <a:r>
                        <a:rPr lang="en-US" sz="2000" b="1" dirty="0" smtClean="0">
                          <a:solidFill>
                            <a:schemeClr val="tx1"/>
                          </a:solidFill>
                        </a:rPr>
                        <a:t>Address</a:t>
                      </a:r>
                      <a:endParaRPr lang="en-US"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dirty="0" smtClean="0">
                          <a:solidFill>
                            <a:schemeClr val="tx1"/>
                          </a:solidFill>
                        </a:rPr>
                        <a:t>0</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1</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2</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chemeClr val="tx1"/>
                          </a:solidFill>
                        </a:rPr>
                        <a:t>3</a:t>
                      </a:r>
                      <a:endParaRPr lang="en-US" sz="2000" b="1" dirty="0">
                        <a:solidFill>
                          <a:schemeClr val="tx1"/>
                        </a:solidFill>
                      </a:endParaRPr>
                    </a:p>
                  </a:txBody>
                  <a:tcPr anchor="b">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550245">
                <a:tc>
                  <a:txBody>
                    <a:bodyPr/>
                    <a:lstStyle/>
                    <a:p>
                      <a:r>
                        <a:rPr lang="en-US" sz="2400" b="1" dirty="0" smtClean="0">
                          <a:solidFill>
                            <a:schemeClr val="tx1"/>
                          </a:solidFill>
                        </a:rPr>
                        <a:t>  </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20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2400" b="1" kern="1200" dirty="0">
                        <a:solidFill>
                          <a:schemeClr val="dk1"/>
                        </a:solidFill>
                        <a:latin typeface="+mn-lt"/>
                        <a:ea typeface="+mn-ea"/>
                        <a:cs typeface="+mn-cs"/>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2400" b="1" kern="1200" dirty="0">
                        <a:solidFill>
                          <a:schemeClr val="dk1"/>
                        </a:solidFill>
                        <a:latin typeface="+mn-lt"/>
                        <a:ea typeface="+mn-ea"/>
                        <a:cs typeface="+mn-cs"/>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endParaRPr lang="en-US" sz="2400" b="1" kern="1200" dirty="0">
                        <a:solidFill>
                          <a:schemeClr val="dk1"/>
                        </a:solidFill>
                        <a:latin typeface="+mn-lt"/>
                        <a:ea typeface="+mn-ea"/>
                        <a:cs typeface="+mn-cs"/>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0245">
                <a:tc>
                  <a:txBody>
                    <a:bodyPr/>
                    <a:lstStyle/>
                    <a:p>
                      <a:r>
                        <a:rPr lang="en-US" sz="2400" b="1" dirty="0" err="1" smtClean="0">
                          <a:solidFill>
                            <a:schemeClr val="tx1"/>
                          </a:solidFill>
                        </a:rPr>
                        <a:t>addr</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US" sz="2800" b="1" dirty="0" smtClean="0"/>
                        <a:t>a</a:t>
                      </a:r>
                      <a:endParaRPr lang="en-US" sz="2800" b="1"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[0]</a:t>
                      </a:r>
                      <a:endParaRPr lang="en-US" sz="2800" b="1"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addr+4</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US" sz="2800" b="1" dirty="0" smtClean="0"/>
                        <a:t>a</a:t>
                      </a:r>
                      <a:endParaRPr lang="en-US" sz="2800" b="1"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[1]</a:t>
                      </a:r>
                      <a:endParaRPr lang="en-US" sz="2800" b="1"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r>
                        <a:rPr lang="en-US" sz="2400" b="1" dirty="0" smtClean="0">
                          <a:solidFill>
                            <a:schemeClr val="tx1"/>
                          </a:solidFill>
                        </a:rPr>
                        <a:t>addr+8</a:t>
                      </a:r>
                      <a:endParaRPr lang="en-US" sz="2400" b="1" dirty="0">
                        <a:solidFill>
                          <a:schemeClr val="tx1"/>
                        </a:solidFill>
                      </a:endParaRPr>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en-US" sz="2800" b="1" dirty="0" smtClean="0"/>
                        <a:t>a</a:t>
                      </a:r>
                      <a:endParaRPr lang="en-US" sz="2800" b="1"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r</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rtl="0"/>
                      <a:r>
                        <a:rPr lang="en-US" sz="2800" b="1" dirty="0" smtClean="0"/>
                        <a:t>[2]</a:t>
                      </a:r>
                      <a:endParaRPr lang="en-US" sz="2800" b="1"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550245">
                <a:tc>
                  <a:txBody>
                    <a:bodyPr/>
                    <a:lstStyle/>
                    <a:p>
                      <a:endParaRPr lang="en-US" sz="28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8" name="Group 7"/>
          <p:cNvGrpSpPr/>
          <p:nvPr/>
        </p:nvGrpSpPr>
        <p:grpSpPr>
          <a:xfrm>
            <a:off x="8613113" y="4733201"/>
            <a:ext cx="79022" cy="460464"/>
            <a:chOff x="3578578" y="3635804"/>
            <a:chExt cx="79022" cy="460464"/>
          </a:xfrm>
        </p:grpSpPr>
        <p:sp>
          <p:nvSpPr>
            <p:cNvPr id="9" name="Oval 8"/>
            <p:cNvSpPr/>
            <p:nvPr/>
          </p:nvSpPr>
          <p:spPr>
            <a:xfrm>
              <a:off x="3578578" y="36358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578578" y="3823847"/>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3578578" y="40077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 name="Group 11"/>
          <p:cNvGrpSpPr/>
          <p:nvPr/>
        </p:nvGrpSpPr>
        <p:grpSpPr>
          <a:xfrm>
            <a:off x="8613113" y="2416139"/>
            <a:ext cx="79022" cy="460464"/>
            <a:chOff x="3578578" y="3635804"/>
            <a:chExt cx="79022" cy="460464"/>
          </a:xfrm>
        </p:grpSpPr>
        <p:sp>
          <p:nvSpPr>
            <p:cNvPr id="13" name="Oval 12"/>
            <p:cNvSpPr/>
            <p:nvPr/>
          </p:nvSpPr>
          <p:spPr>
            <a:xfrm>
              <a:off x="3578578" y="36358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3578578" y="3823847"/>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3578578" y="4007704"/>
              <a:ext cx="79022" cy="88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Rectangle 15"/>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1" dirty="0" smtClean="0">
                    <a:solidFill>
                      <a:srgbClr val="002060"/>
                    </a:solidFill>
                    <a:latin typeface="+mj-lt"/>
                    <a:ea typeface="Calibri" panose="020F0502020204030204" pitchFamily="34" charset="0"/>
                    <a:cs typeface="Arial" panose="020B0604020202020204" pitchFamily="34" charset="0"/>
                  </a:rPr>
                  <a:t>Question 1 </a:t>
                </a:r>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b="0" i="1" dirty="0" smtClean="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3200" b="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32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200" b="0" i="1">
                            <a:effectLst/>
                            <a:latin typeface="Cambria Math" panose="02040503050406030204" pitchFamily="18" charset="0"/>
                            <a:ea typeface="Calibri" panose="020F0502020204030204" pitchFamily="34" charset="0"/>
                            <a:cs typeface="Times New Roman" panose="02020603050405020304" pitchFamily="18" charset="0"/>
                          </a:rPr>
                          <m:t>1</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2</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3</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4</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5</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6</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0</m:t>
                        </m:r>
                      </m:e>
                    </m:d>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3200" b="0" i="1" smtClean="0">
                            <a:effectLst/>
                            <a:latin typeface="Cambria Math" panose="02040503050406030204" pitchFamily="18" charset="0"/>
                            <a:cs typeface="Times New Roman" panose="02020603050405020304" pitchFamily="18" charset="0"/>
                          </a:rPr>
                        </m:ctrlPr>
                      </m:dPr>
                      <m:e>
                        <m:r>
                          <a:rPr lang="en-US" sz="3200" b="0" i="1" smtClean="0">
                            <a:effectLst/>
                            <a:latin typeface="Cambria Math" panose="02040503050406030204" pitchFamily="18" charset="0"/>
                            <a:cs typeface="Times New Roman" panose="02020603050405020304" pitchFamily="18" charset="0"/>
                          </a:rPr>
                          <m:t>𝑆</m:t>
                        </m:r>
                        <m:r>
                          <a:rPr lang="en-US" sz="3200" b="0" i="1" smtClean="0">
                            <a:effectLst/>
                            <a:latin typeface="Cambria Math" panose="02040503050406030204" pitchFamily="18" charset="0"/>
                            <a:cs typeface="Times New Roman" panose="02020603050405020304" pitchFamily="18" charset="0"/>
                          </a:rPr>
                          <m:t>0</m:t>
                        </m:r>
                      </m:e>
                    </m:d>
                    <m:r>
                      <a:rPr lang="en-US" sz="3200" b="0" i="1" smtClean="0">
                        <a:effectLst/>
                        <a:latin typeface="Cambria Math" panose="02040503050406030204" pitchFamily="18" charset="0"/>
                        <a:cs typeface="Times New Roman" panose="02020603050405020304" pitchFamily="18" charset="0"/>
                      </a:rPr>
                      <m:t>=</m:t>
                    </m:r>
                    <m:r>
                      <a:rPr lang="en-US" sz="3200" b="0" i="1" smtClean="0">
                        <a:effectLst/>
                        <a:latin typeface="Cambria Math" panose="02040503050406030204" pitchFamily="18" charset="0"/>
                        <a:cs typeface="Times New Roman" panose="02020603050405020304" pitchFamily="18" charset="0"/>
                      </a:rPr>
                      <m:t>𝑎𝑑𝑑𝑟𝑒𝑠𝑠</m:t>
                    </m:r>
                    <m:r>
                      <a:rPr lang="en-US" sz="3200" b="0" i="1" smtClean="0">
                        <a:effectLst/>
                        <a:latin typeface="Cambria Math" panose="02040503050406030204" pitchFamily="18" charset="0"/>
                        <a:cs typeface="Times New Roman" panose="02020603050405020304" pitchFamily="18" charset="0"/>
                      </a:rPr>
                      <m:t> </m:t>
                    </m:r>
                    <m:r>
                      <a:rPr lang="en-US" sz="3200" b="0" i="1" smtClean="0">
                        <a:effectLst/>
                        <a:latin typeface="Cambria Math" panose="02040503050406030204" pitchFamily="18" charset="0"/>
                        <a:cs typeface="Times New Roman" panose="02020603050405020304" pitchFamily="18" charset="0"/>
                      </a:rPr>
                      <m:t>𝑜𝑓</m:t>
                    </m:r>
                    <m:r>
                      <a:rPr lang="en-US" sz="3200" b="0" i="1" smtClean="0">
                        <a:effectLst/>
                        <a:latin typeface="Cambria Math" panose="02040503050406030204" pitchFamily="18" charset="0"/>
                        <a:cs typeface="Times New Roman" panose="02020603050405020304" pitchFamily="18" charset="0"/>
                      </a:rPr>
                      <m:t> </m:t>
                    </m:r>
                    <m:r>
                      <a:rPr lang="en-US" sz="3200" b="0" i="1" smtClean="0">
                        <a:effectLst/>
                        <a:latin typeface="Cambria Math" panose="02040503050406030204" pitchFamily="18" charset="0"/>
                        <a:cs typeface="Times New Roman" panose="02020603050405020304" pitchFamily="18" charset="0"/>
                      </a:rPr>
                      <m:t>𝑎𝑟𝑟</m:t>
                    </m:r>
                    <m:r>
                      <a:rPr lang="en-US" sz="3200" b="0" i="1" smtClean="0">
                        <a:effectLst/>
                        <a:latin typeface="Cambria Math" panose="02040503050406030204" pitchFamily="18" charset="0"/>
                        <a:cs typeface="Times New Roman" panose="02020603050405020304" pitchFamily="18" charset="0"/>
                      </a:rPr>
                      <m:t>[</m:t>
                    </m:r>
                    <m:r>
                      <a:rPr lang="en-US" sz="3200" b="0" i="1" smtClean="0">
                        <a:effectLst/>
                        <a:latin typeface="Cambria Math" panose="02040503050406030204" pitchFamily="18" charset="0"/>
                        <a:cs typeface="Times New Roman" panose="02020603050405020304" pitchFamily="18" charset="0"/>
                      </a:rPr>
                      <m:t>0</m:t>
                    </m:r>
                    <m:r>
                      <a:rPr lang="en-US" sz="3200" b="0" i="1" smtClean="0">
                        <a:effectLst/>
                        <a:latin typeface="Cambria Math" panose="02040503050406030204" pitchFamily="18" charset="0"/>
                        <a:cs typeface="Times New Roman" panose="02020603050405020304" pitchFamily="18" charset="0"/>
                      </a:rPr>
                      <m:t>]</m:t>
                    </m:r>
                  </m:oMath>
                </a14:m>
                <a:r>
                  <a:rPr lang="en-US" sz="3200" dirty="0">
                    <a:effectLst/>
                    <a:latin typeface="+mj-lt"/>
                    <a:ea typeface="Calibri" panose="020F0502020204030204" pitchFamily="34" charset="0"/>
                    <a:cs typeface="Arial" panose="020B0604020202020204" pitchFamily="34" charset="0"/>
                  </a:rPr>
                  <a:t> </a:t>
                </a:r>
                <a:endParaRPr lang="en-US" sz="3200" i="1" dirty="0">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3"/>
                <a:stretch>
                  <a:fillRect l="-2236" t="-7792" b="-13853"/>
                </a:stretch>
              </a:blipFill>
            </p:spPr>
            <p:txBody>
              <a:bodyPr/>
              <a:lstStyle/>
              <a:p>
                <a:r>
                  <a:rPr lang="en-US">
                    <a:noFill/>
                  </a:rPr>
                  <a:t> </a:t>
                </a:r>
              </a:p>
            </p:txBody>
          </p:sp>
        </mc:Fallback>
      </mc:AlternateContent>
    </p:spTree>
    <p:extLst>
      <p:ext uri="{BB962C8B-B14F-4D97-AF65-F5344CB8AC3E}">
        <p14:creationId xmlns:p14="http://schemas.microsoft.com/office/powerpoint/2010/main" val="7692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1" dirty="0" smtClean="0">
                    <a:solidFill>
                      <a:srgbClr val="002060"/>
                    </a:solidFill>
                    <a:latin typeface="+mj-lt"/>
                    <a:ea typeface="Calibri" panose="020F0502020204030204" pitchFamily="34" charset="0"/>
                    <a:cs typeface="Arial" panose="020B0604020202020204" pitchFamily="34" charset="0"/>
                  </a:rPr>
                  <a:t>Question 1 </a:t>
                </a:r>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b="0" i="1" dirty="0" smtClean="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3200" b="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32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200" b="0" i="1">
                            <a:effectLst/>
                            <a:latin typeface="Cambria Math" panose="02040503050406030204" pitchFamily="18" charset="0"/>
                            <a:ea typeface="Calibri" panose="020F0502020204030204" pitchFamily="34" charset="0"/>
                            <a:cs typeface="Times New Roman" panose="02020603050405020304" pitchFamily="18" charset="0"/>
                          </a:rPr>
                          <m:t>1</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2</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3</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4</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5</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6</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0</m:t>
                        </m:r>
                      </m:e>
                    </m:d>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𝑆</m:t>
                        </m:r>
                        <m:r>
                          <a:rPr lang="en-US" sz="3200" i="1">
                            <a:latin typeface="Cambria Math" panose="02040503050406030204" pitchFamily="18" charset="0"/>
                            <a:cs typeface="Times New Roman" panose="02020603050405020304" pitchFamily="18" charset="0"/>
                          </a:rPr>
                          <m:t>0</m:t>
                        </m:r>
                      </m:e>
                    </m:d>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𝑎𝑑𝑑𝑟𝑒𝑠𝑠</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𝑜𝑓</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𝑎𝑟𝑟</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0</m:t>
                    </m:r>
                    <m:r>
                      <a:rPr lang="en-US" sz="3200" i="1">
                        <a:latin typeface="Cambria Math" panose="02040503050406030204" pitchFamily="18" charset="0"/>
                        <a:cs typeface="Times New Roman" panose="02020603050405020304" pitchFamily="18" charset="0"/>
                      </a:rPr>
                      <m:t>]</m:t>
                    </m:r>
                  </m:oMath>
                </a14:m>
                <a:endParaRPr lang="en-US" sz="3200" i="1" dirty="0">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2"/>
                <a:stretch>
                  <a:fillRect l="-2236" t="-7792" b="-13853"/>
                </a:stretch>
              </a:blipFill>
            </p:spPr>
            <p:txBody>
              <a:bodyPr/>
              <a:lstStyle/>
              <a:p>
                <a:r>
                  <a:rPr lang="en-US">
                    <a:noFill/>
                  </a:rPr>
                  <a:t> </a:t>
                </a:r>
              </a:p>
            </p:txBody>
          </p:sp>
        </mc:Fallback>
      </mc:AlternateContent>
      <p:sp>
        <p:nvSpPr>
          <p:cNvPr id="3" name="Rectangle 2"/>
          <p:cNvSpPr/>
          <p:nvPr/>
        </p:nvSpPr>
        <p:spPr>
          <a:xfrm>
            <a:off x="435142" y="1873641"/>
            <a:ext cx="4772619" cy="3029997"/>
          </a:xfrm>
          <a:prstGeom prst="rect">
            <a:avLst/>
          </a:prstGeom>
        </p:spPr>
        <p:txBody>
          <a:bodyPr wrap="square">
            <a:spAutoFit/>
          </a:bodyPr>
          <a:lstStyle/>
          <a:p>
            <a:pPr lvl="1" algn="l" rtl="0">
              <a:lnSpc>
                <a:spcPct val="107000"/>
              </a:lnSpc>
              <a:spcAft>
                <a:spcPts val="800"/>
              </a:spcAft>
            </a:pPr>
            <a:r>
              <a:rPr lang="en-US" sz="3600" b="1" dirty="0" err="1" smtClean="0">
                <a:effectLst/>
                <a:latin typeface="+mj-lt"/>
                <a:ea typeface="Calibri" panose="020F0502020204030204" pitchFamily="34" charset="0"/>
                <a:cs typeface="Arial" panose="020B0604020202020204" pitchFamily="34" charset="0"/>
              </a:rPr>
              <a:t>slli</a:t>
            </a:r>
            <a:r>
              <a:rPr lang="en-US" sz="3600" b="1" dirty="0" smtClean="0">
                <a:effectLst/>
                <a:latin typeface="+mj-lt"/>
                <a:ea typeface="Calibri" panose="020F0502020204030204" pitchFamily="34" charset="0"/>
                <a:cs typeface="Arial" panose="020B0604020202020204" pitchFamily="34" charset="0"/>
              </a:rPr>
              <a:t> t1, t0, 2</a:t>
            </a:r>
            <a:br>
              <a:rPr lang="en-US" sz="3600" b="1" dirty="0" smtClean="0">
                <a:effectLst/>
                <a:latin typeface="+mj-lt"/>
                <a:ea typeface="Calibri" panose="020F0502020204030204" pitchFamily="34" charset="0"/>
                <a:cs typeface="Arial" panose="020B0604020202020204" pitchFamily="34" charset="0"/>
              </a:rPr>
            </a:br>
            <a:r>
              <a:rPr lang="en-US" sz="3600" b="1" dirty="0" smtClean="0">
                <a:effectLst/>
                <a:latin typeface="+mj-lt"/>
                <a:ea typeface="Calibri" panose="020F0502020204030204" pitchFamily="34" charset="0"/>
                <a:cs typeface="Arial" panose="020B0604020202020204" pitchFamily="34" charset="0"/>
              </a:rPr>
              <a:t>add t2, s0, t1</a:t>
            </a:r>
            <a:br>
              <a:rPr lang="en-US" sz="3600" b="1" dirty="0" smtClean="0">
                <a:effectLst/>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lw</a:t>
            </a:r>
            <a:r>
              <a:rPr lang="en-US" sz="3600" b="1" dirty="0" smtClean="0">
                <a:effectLst/>
                <a:latin typeface="+mj-lt"/>
                <a:ea typeface="Calibri" panose="020F0502020204030204" pitchFamily="34" charset="0"/>
                <a:cs typeface="Arial" panose="020B0604020202020204" pitchFamily="34" charset="0"/>
              </a:rPr>
              <a:t> t3, 0(t2)</a:t>
            </a:r>
            <a:br>
              <a:rPr lang="en-US" sz="3600" b="1" dirty="0" smtClean="0">
                <a:effectLst/>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addi</a:t>
            </a:r>
            <a:r>
              <a:rPr lang="en-US" sz="3600" b="1" dirty="0" smtClean="0">
                <a:effectLst/>
                <a:latin typeface="+mj-lt"/>
                <a:ea typeface="Calibri" panose="020F0502020204030204" pitchFamily="34" charset="0"/>
                <a:cs typeface="Arial" panose="020B0604020202020204" pitchFamily="34" charset="0"/>
              </a:rPr>
              <a:t> t3, t3, 1</a:t>
            </a:r>
            <a:br>
              <a:rPr lang="en-US" sz="3600" b="1" dirty="0" smtClean="0">
                <a:effectLst/>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sw</a:t>
            </a:r>
            <a:r>
              <a:rPr lang="en-US" sz="3600" b="1" dirty="0" smtClean="0">
                <a:effectLst/>
                <a:latin typeface="+mj-lt"/>
                <a:ea typeface="Calibri" panose="020F0502020204030204" pitchFamily="34" charset="0"/>
                <a:cs typeface="Arial" panose="020B0604020202020204" pitchFamily="34" charset="0"/>
              </a:rPr>
              <a:t> t3, 0(t2)</a:t>
            </a:r>
          </a:p>
        </p:txBody>
      </p:sp>
      <p:sp>
        <p:nvSpPr>
          <p:cNvPr id="5" name="Rectangle 4"/>
          <p:cNvSpPr/>
          <p:nvPr/>
        </p:nvSpPr>
        <p:spPr>
          <a:xfrm>
            <a:off x="873457" y="4903638"/>
            <a:ext cx="9531392" cy="1200329"/>
          </a:xfrm>
          <a:prstGeom prst="rect">
            <a:avLst/>
          </a:prstGeom>
        </p:spPr>
        <p:txBody>
          <a:bodyPr wrap="none">
            <a:spAutoFit/>
          </a:bodyPr>
          <a:lstStyle/>
          <a:p>
            <a:pPr algn="l"/>
            <a:r>
              <a:rPr lang="en-US" sz="3600" dirty="0" smtClean="0">
                <a:solidFill>
                  <a:srgbClr val="002060"/>
                </a:solidFill>
              </a:rPr>
              <a:t>Increments the array element specified by 𝒕𝟎 by 1</a:t>
            </a:r>
            <a:br>
              <a:rPr lang="en-US" sz="3600" dirty="0" smtClean="0">
                <a:solidFill>
                  <a:srgbClr val="002060"/>
                </a:solidFill>
              </a:rPr>
            </a:br>
            <a:r>
              <a:rPr lang="en-US" sz="3600" dirty="0" smtClean="0">
                <a:solidFill>
                  <a:srgbClr val="002060"/>
                </a:solidFill>
              </a:rPr>
              <a:t>( 𝒂𝒓𝒓[𝒕𝟎]++ )</a:t>
            </a:r>
            <a:endParaRPr lang="he-IL" sz="3600" dirty="0">
              <a:solidFill>
                <a:srgbClr val="002060"/>
              </a:solidFill>
            </a:endParaRPr>
          </a:p>
        </p:txBody>
      </p:sp>
    </p:spTree>
    <p:extLst>
      <p:ext uri="{BB962C8B-B14F-4D97-AF65-F5344CB8AC3E}">
        <p14:creationId xmlns:p14="http://schemas.microsoft.com/office/powerpoint/2010/main" val="10726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848" y="2190600"/>
            <a:ext cx="4772619" cy="2463495"/>
          </a:xfrm>
          <a:prstGeom prst="rect">
            <a:avLst/>
          </a:prstGeom>
        </p:spPr>
        <p:txBody>
          <a:bodyPr wrap="square">
            <a:spAutoFit/>
          </a:bodyPr>
          <a:lstStyle/>
          <a:p>
            <a:pPr lvl="1" algn="l" rtl="0">
              <a:lnSpc>
                <a:spcPct val="107000"/>
              </a:lnSpc>
              <a:spcAft>
                <a:spcPts val="800"/>
              </a:spcAft>
            </a:pPr>
            <a:r>
              <a:rPr lang="en-US" sz="3600" b="1" dirty="0" err="1" smtClean="0">
                <a:effectLst/>
                <a:latin typeface="+mj-lt"/>
                <a:ea typeface="Calibri" panose="020F0502020204030204" pitchFamily="34" charset="0"/>
                <a:cs typeface="Arial" panose="020B0604020202020204" pitchFamily="34" charset="0"/>
              </a:rPr>
              <a:t>lw</a:t>
            </a:r>
            <a:r>
              <a:rPr lang="en-US" sz="3600" b="1" dirty="0" smtClean="0">
                <a:effectLst/>
                <a:latin typeface="+mj-lt"/>
                <a:ea typeface="Calibri" panose="020F0502020204030204" pitchFamily="34" charset="0"/>
                <a:cs typeface="Arial" panose="020B0604020202020204" pitchFamily="34" charset="0"/>
              </a:rPr>
              <a:t> t0, 0(s0)</a:t>
            </a:r>
            <a:br>
              <a:rPr lang="en-US" sz="3600" b="1" dirty="0" smtClean="0">
                <a:effectLst/>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addi</a:t>
            </a:r>
            <a:r>
              <a:rPr lang="en-US" sz="3600" b="1" dirty="0" smtClean="0">
                <a:effectLst/>
                <a:latin typeface="+mj-lt"/>
                <a:ea typeface="Calibri" panose="020F0502020204030204" pitchFamily="34" charset="0"/>
                <a:cs typeface="Arial" panose="020B0604020202020204" pitchFamily="34" charset="0"/>
              </a:rPr>
              <a:t> t1, x0, -1</a:t>
            </a:r>
            <a:r>
              <a:rPr lang="en-US" sz="3600" b="1" dirty="0">
                <a:latin typeface="+mj-lt"/>
                <a:ea typeface="Calibri" panose="020F0502020204030204" pitchFamily="34" charset="0"/>
                <a:cs typeface="Arial" panose="020B0604020202020204" pitchFamily="34" charset="0"/>
              </a:rPr>
              <a:t/>
            </a:r>
            <a:br>
              <a:rPr lang="en-US" sz="3600" b="1" dirty="0">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xor</a:t>
            </a:r>
            <a:r>
              <a:rPr lang="en-US" sz="3600" b="1" dirty="0" smtClean="0">
                <a:effectLst/>
                <a:latin typeface="+mj-lt"/>
                <a:ea typeface="Calibri" panose="020F0502020204030204" pitchFamily="34" charset="0"/>
                <a:cs typeface="Arial" panose="020B0604020202020204" pitchFamily="34" charset="0"/>
              </a:rPr>
              <a:t> t0, t0, </a:t>
            </a:r>
            <a:r>
              <a:rPr lang="en-US" sz="3600" b="1" dirty="0" smtClean="0">
                <a:latin typeface="+mj-lt"/>
                <a:ea typeface="Calibri" panose="020F0502020204030204" pitchFamily="34" charset="0"/>
                <a:cs typeface="Arial" panose="020B0604020202020204" pitchFamily="34" charset="0"/>
              </a:rPr>
              <a:t>t1</a:t>
            </a:r>
            <a:r>
              <a:rPr lang="en-US" sz="3600" b="1" dirty="0" smtClean="0">
                <a:effectLst/>
                <a:latin typeface="+mj-lt"/>
                <a:ea typeface="Calibri" panose="020F0502020204030204" pitchFamily="34" charset="0"/>
                <a:cs typeface="Arial" panose="020B0604020202020204" pitchFamily="34" charset="0"/>
              </a:rPr>
              <a:t/>
            </a:r>
            <a:br>
              <a:rPr lang="en-US" sz="3600" b="1" dirty="0" smtClean="0">
                <a:effectLst/>
                <a:latin typeface="+mj-lt"/>
                <a:ea typeface="Calibri" panose="020F0502020204030204" pitchFamily="34" charset="0"/>
                <a:cs typeface="Arial" panose="020B0604020202020204" pitchFamily="34" charset="0"/>
              </a:rPr>
            </a:br>
            <a:r>
              <a:rPr lang="en-US" sz="3600" b="1" dirty="0" err="1" smtClean="0">
                <a:effectLst/>
                <a:latin typeface="+mj-lt"/>
                <a:ea typeface="Calibri" panose="020F0502020204030204" pitchFamily="34" charset="0"/>
                <a:cs typeface="Arial" panose="020B0604020202020204" pitchFamily="34" charset="0"/>
              </a:rPr>
              <a:t>addi</a:t>
            </a:r>
            <a:r>
              <a:rPr lang="en-US" sz="3600" b="1" dirty="0" smtClean="0">
                <a:effectLst/>
                <a:latin typeface="+mj-lt"/>
                <a:ea typeface="Calibri" panose="020F0502020204030204" pitchFamily="34" charset="0"/>
                <a:cs typeface="Arial" panose="020B0604020202020204" pitchFamily="34" charset="0"/>
              </a:rPr>
              <a:t> t0, t0, 1</a:t>
            </a:r>
          </a:p>
        </p:txBody>
      </p:sp>
      <p:sp>
        <p:nvSpPr>
          <p:cNvPr id="5" name="Rectangle 4"/>
          <p:cNvSpPr/>
          <p:nvPr/>
        </p:nvSpPr>
        <p:spPr>
          <a:xfrm>
            <a:off x="873457" y="4654095"/>
            <a:ext cx="10347256" cy="1200329"/>
          </a:xfrm>
          <a:prstGeom prst="rect">
            <a:avLst/>
          </a:prstGeom>
        </p:spPr>
        <p:txBody>
          <a:bodyPr wrap="none">
            <a:spAutoFit/>
          </a:bodyPr>
          <a:lstStyle/>
          <a:p>
            <a:pPr algn="l"/>
            <a:r>
              <a:rPr lang="en-US" sz="3600" dirty="0" smtClean="0">
                <a:solidFill>
                  <a:srgbClr val="002060"/>
                </a:solidFill>
              </a:rPr>
              <a:t>Sets the register 𝒕𝟎 to the two's complement negation</a:t>
            </a:r>
            <a:br>
              <a:rPr lang="en-US" sz="3600" dirty="0" smtClean="0">
                <a:solidFill>
                  <a:srgbClr val="002060"/>
                </a:solidFill>
              </a:rPr>
            </a:br>
            <a:r>
              <a:rPr lang="en-US" sz="3600" dirty="0" smtClean="0">
                <a:solidFill>
                  <a:srgbClr val="002060"/>
                </a:solidFill>
              </a:rPr>
              <a:t>of 𝒂𝒓𝒓[𝟎]</a:t>
            </a:r>
            <a:endParaRPr lang="he-IL" sz="3600" dirty="0">
              <a:solidFill>
                <a:srgbClr val="002060"/>
              </a:solidFill>
            </a:endParaRPr>
          </a:p>
        </p:txBody>
      </p:sp>
      <mc:AlternateContent xmlns:mc="http://schemas.openxmlformats.org/markup-compatibility/2006" xmlns:a14="http://schemas.microsoft.com/office/drawing/2010/main">
        <mc:Choice Requires="a14">
          <p:sp>
            <p:nvSpPr>
              <p:cNvPr id="7" name="Rectangle 6"/>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1" dirty="0" smtClean="0">
                    <a:solidFill>
                      <a:srgbClr val="002060"/>
                    </a:solidFill>
                    <a:latin typeface="+mj-lt"/>
                    <a:ea typeface="Calibri" panose="020F0502020204030204" pitchFamily="34" charset="0"/>
                    <a:cs typeface="Arial" panose="020B0604020202020204" pitchFamily="34" charset="0"/>
                  </a:rPr>
                  <a:t>Question 1 </a:t>
                </a:r>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b="0" i="1" dirty="0" smtClean="0">
                    <a:effectLst/>
                    <a:latin typeface="+mj-lt"/>
                    <a:ea typeface="Calibri" panose="020F0502020204030204" pitchFamily="34" charset="0"/>
                    <a:cs typeface="Times New Roman" panose="02020603050405020304" pitchFamily="18" charset="0"/>
                  </a:rPr>
                  <a:t># </a:t>
                </a:r>
                <a14:m>
                  <m:oMath xmlns:m="http://schemas.openxmlformats.org/officeDocument/2006/math">
                    <m:r>
                      <a:rPr lang="en-US" sz="3200" b="0" i="1">
                        <a:effectLst/>
                        <a:latin typeface="Cambria Math" panose="02040503050406030204" pitchFamily="18" charset="0"/>
                        <a:ea typeface="Calibri" panose="020F0502020204030204" pitchFamily="34" charset="0"/>
                        <a:cs typeface="Times New Roman" panose="02020603050405020304" pitchFamily="18" charset="0"/>
                      </a:rPr>
                      <m:t>𝑖𝑛𝑡</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𝑎𝑟𝑟</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 = </m:t>
                    </m:r>
                    <m:d>
                      <m:dPr>
                        <m:begChr m:val="{"/>
                        <m:endChr m:val="}"/>
                        <m:ctrlPr>
                          <a:rPr lang="en-US" sz="3200" b="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3200" b="0" i="1">
                            <a:effectLst/>
                            <a:latin typeface="Cambria Math" panose="02040503050406030204" pitchFamily="18" charset="0"/>
                            <a:ea typeface="Calibri" panose="020F0502020204030204" pitchFamily="34" charset="0"/>
                            <a:cs typeface="Times New Roman" panose="02020603050405020304" pitchFamily="18" charset="0"/>
                          </a:rPr>
                          <m:t>1</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2</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3</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4</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5</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6</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0" i="1">
                            <a:effectLst/>
                            <a:latin typeface="Cambria Math" panose="02040503050406030204" pitchFamily="18" charset="0"/>
                            <a:ea typeface="Calibri" panose="020F0502020204030204" pitchFamily="34" charset="0"/>
                            <a:cs typeface="Times New Roman" panose="02020603050405020304" pitchFamily="18" charset="0"/>
                          </a:rPr>
                          <m:t>0</m:t>
                        </m:r>
                      </m:e>
                    </m:d>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𝑆</m:t>
                        </m:r>
                        <m:r>
                          <a:rPr lang="en-US" sz="3200" i="1">
                            <a:latin typeface="Cambria Math" panose="02040503050406030204" pitchFamily="18" charset="0"/>
                            <a:cs typeface="Times New Roman" panose="02020603050405020304" pitchFamily="18" charset="0"/>
                          </a:rPr>
                          <m:t>0</m:t>
                        </m:r>
                      </m:e>
                    </m:d>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𝑎𝑑𝑑𝑟𝑒𝑠𝑠</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𝑜𝑓</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𝑎𝑟𝑟</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0</m:t>
                    </m:r>
                    <m:r>
                      <a:rPr lang="en-US" sz="3200" i="1">
                        <a:latin typeface="Cambria Math" panose="02040503050406030204" pitchFamily="18" charset="0"/>
                        <a:cs typeface="Times New Roman" panose="02020603050405020304" pitchFamily="18" charset="0"/>
                      </a:rPr>
                      <m:t>]</m:t>
                    </m:r>
                  </m:oMath>
                </a14:m>
                <a:endParaRPr lang="en-US" sz="3200" i="1" dirty="0">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2"/>
                <a:stretch>
                  <a:fillRect l="-2236" t="-7792" b="-13853"/>
                </a:stretch>
              </a:blipFill>
            </p:spPr>
            <p:txBody>
              <a:bodyPr/>
              <a:lstStyle/>
              <a:p>
                <a:r>
                  <a:rPr lang="en-US">
                    <a:noFill/>
                  </a:rPr>
                  <a:t> </a:t>
                </a:r>
              </a:p>
            </p:txBody>
          </p:sp>
        </mc:Fallback>
      </mc:AlternateContent>
    </p:spTree>
    <p:extLst>
      <p:ext uri="{BB962C8B-B14F-4D97-AF65-F5344CB8AC3E}">
        <p14:creationId xmlns:p14="http://schemas.microsoft.com/office/powerpoint/2010/main" val="78774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3290581"/>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2</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𝑊h𝑎𝑡</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𝑙𝑎𝑏𝑒𝑙</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𝑒𝑎𝑐h</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𝑓𝑜𝑙𝑙𝑜𝑤𝑖𝑛𝑔</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𝑐𝑜𝑛𝑑𝑖𝑡𝑖𝑜𝑛𝑠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𝑇h𝑒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𝑜𝑛𝑙𝑦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𝑦𝑜𝑢</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𝑚𝑎𝑦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𝑢𝑠𝑒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oMath>
                    <m:oMath xmlns:m="http://schemas.openxmlformats.org/officeDocument/2006/math">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𝒃𝒆𝒒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𝒃𝒏𝒆</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3290581"/>
              </a:xfrm>
              <a:prstGeom prst="rect">
                <a:avLst/>
              </a:prstGeom>
              <a:blipFill rotWithShape="0">
                <a:blip r:embed="rId2"/>
                <a:stretch>
                  <a:fillRect l="-2236" t="-333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73457" y="3756076"/>
                <a:ext cx="1842448"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b="1" i="1" dirty="0" smtClean="0">
                          <a:effectLst/>
                          <a:latin typeface="Cambria Math" panose="02040503050406030204" pitchFamily="18" charset="0"/>
                          <a:ea typeface="Calibri" panose="020F0502020204030204" pitchFamily="34" charset="0"/>
                        </a:rPr>
                        <m:t>𝒔</m:t>
                      </m:r>
                      <m:r>
                        <a:rPr lang="en-US" sz="3600" b="1" i="1" dirty="0" smtClean="0">
                          <a:effectLst/>
                          <a:latin typeface="Cambria Math" panose="02040503050406030204" pitchFamily="18" charset="0"/>
                          <a:ea typeface="Calibri" panose="020F0502020204030204" pitchFamily="34" charset="0"/>
                        </a:rPr>
                        <m:t>𝟎</m:t>
                      </m:r>
                      <m:r>
                        <a:rPr lang="en-US" sz="3600" b="1" i="1" dirty="0" smtClean="0">
                          <a:effectLst/>
                          <a:latin typeface="Cambria Math" panose="02040503050406030204" pitchFamily="18" charset="0"/>
                          <a:ea typeface="Calibri" panose="020F0502020204030204" pitchFamily="34" charset="0"/>
                        </a:rPr>
                        <m:t>&lt;</m:t>
                      </m:r>
                      <m:r>
                        <a:rPr lang="en-US" sz="3600" b="1" i="1" dirty="0" smtClean="0">
                          <a:effectLst/>
                          <a:latin typeface="Cambria Math" panose="02040503050406030204" pitchFamily="18" charset="0"/>
                          <a:ea typeface="Calibri" panose="020F0502020204030204" pitchFamily="34" charset="0"/>
                        </a:rPr>
                        <m:t>𝒔</m:t>
                      </m:r>
                      <m:r>
                        <a:rPr lang="en-US" sz="3600" b="1" i="1" dirty="0" smtClean="0">
                          <a:effectLst/>
                          <a:latin typeface="Cambria Math" panose="02040503050406030204" pitchFamily="18" charset="0"/>
                          <a:ea typeface="Calibri" panose="020F0502020204030204" pitchFamily="34" charset="0"/>
                        </a:rPr>
                        <m:t>𝟏</m:t>
                      </m:r>
                    </m:oMath>
                  </m:oMathPara>
                </a14:m>
                <a:endParaRPr lang="ar-SA" sz="3600" b="1" dirty="0" smtClean="0">
                  <a:effectLst/>
                  <a:latin typeface="+mj-lt"/>
                  <a:ea typeface="Calibri" panose="020F050202020403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73457" y="3756076"/>
                <a:ext cx="1842448" cy="646331"/>
              </a:xfrm>
              <a:prstGeom prst="rect">
                <a:avLst/>
              </a:prstGeom>
              <a:blipFill rotWithShape="0">
                <a:blip r:embed="rId3"/>
                <a:stretch>
                  <a:fillRect/>
                </a:stretch>
              </a:blipFill>
            </p:spPr>
            <p:txBody>
              <a:bodyPr/>
              <a:lstStyle/>
              <a:p>
                <a:r>
                  <a:rPr lang="he-IL">
                    <a:noFill/>
                  </a:rPr>
                  <a:t> </a:t>
                </a:r>
              </a:p>
            </p:txBody>
          </p:sp>
        </mc:Fallback>
      </mc:AlternateContent>
      <p:sp>
        <p:nvSpPr>
          <p:cNvPr id="6" name="Rectangle 5"/>
          <p:cNvSpPr/>
          <p:nvPr/>
        </p:nvSpPr>
        <p:spPr>
          <a:xfrm>
            <a:off x="873457" y="4587656"/>
            <a:ext cx="6096000" cy="1200329"/>
          </a:xfrm>
          <a:prstGeom prst="rect">
            <a:avLst/>
          </a:prstGeom>
        </p:spPr>
        <p:txBody>
          <a:bodyPr>
            <a:spAutoFit/>
          </a:bodyPr>
          <a:lstStyle/>
          <a:p>
            <a:pPr algn="l"/>
            <a:r>
              <a:rPr lang="en-US" sz="3600" dirty="0" err="1" smtClean="0">
                <a:solidFill>
                  <a:srgbClr val="002060"/>
                </a:solidFill>
              </a:rPr>
              <a:t>slt</a:t>
            </a:r>
            <a:r>
              <a:rPr lang="en-US" sz="3600" dirty="0" smtClean="0">
                <a:solidFill>
                  <a:srgbClr val="002060"/>
                </a:solidFill>
              </a:rPr>
              <a:t> t0, s0, s1</a:t>
            </a:r>
          </a:p>
          <a:p>
            <a:pPr algn="l"/>
            <a:r>
              <a:rPr lang="en-US" sz="3600" dirty="0" err="1" smtClean="0">
                <a:solidFill>
                  <a:srgbClr val="002060"/>
                </a:solidFill>
              </a:rPr>
              <a:t>bne</a:t>
            </a:r>
            <a:r>
              <a:rPr lang="en-US" sz="3600" dirty="0" smtClean="0">
                <a:solidFill>
                  <a:srgbClr val="002060"/>
                </a:solidFill>
              </a:rPr>
              <a:t> t0, x0, label</a:t>
            </a:r>
            <a:endParaRPr lang="he-IL" sz="3600" dirty="0">
              <a:solidFill>
                <a:srgbClr val="002060"/>
              </a:solidFill>
            </a:endParaRPr>
          </a:p>
        </p:txBody>
      </p:sp>
    </p:spTree>
    <p:extLst>
      <p:ext uri="{BB962C8B-B14F-4D97-AF65-F5344CB8AC3E}">
        <p14:creationId xmlns:p14="http://schemas.microsoft.com/office/powerpoint/2010/main" val="189465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3290581"/>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2</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𝑊h𝑎𝑡</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𝑙𝑎𝑏𝑒𝑙</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𝑒𝑎𝑐h</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𝑓𝑜𝑙𝑙𝑜𝑤𝑖𝑛𝑔</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𝑐𝑜𝑛𝑑𝑖𝑡𝑖𝑜𝑛𝑠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𝑇h𝑒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𝑜𝑛𝑙𝑦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𝑦𝑜𝑢</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𝑚𝑎𝑦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𝑢𝑠𝑒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oMath>
                    <m:oMath xmlns:m="http://schemas.openxmlformats.org/officeDocument/2006/math">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𝒃𝒆𝒒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𝒃𝒏𝒆</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3290581"/>
              </a:xfrm>
              <a:prstGeom prst="rect">
                <a:avLst/>
              </a:prstGeom>
              <a:blipFill rotWithShape="0">
                <a:blip r:embed="rId2"/>
                <a:stretch>
                  <a:fillRect l="-2236" t="-333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73457" y="3756076"/>
                <a:ext cx="1842448"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b="1" i="1" dirty="0" smtClean="0">
                          <a:effectLst/>
                          <a:latin typeface="Cambria Math" panose="02040503050406030204" pitchFamily="18" charset="0"/>
                          <a:ea typeface="Calibri" panose="020F0502020204030204" pitchFamily="34" charset="0"/>
                        </a:rPr>
                        <m:t>𝒔</m:t>
                      </m:r>
                      <m:r>
                        <a:rPr lang="en-US" sz="3600" b="1" i="1" dirty="0" smtClean="0">
                          <a:effectLst/>
                          <a:latin typeface="Cambria Math" panose="02040503050406030204" pitchFamily="18" charset="0"/>
                          <a:ea typeface="Calibri" panose="020F0502020204030204" pitchFamily="34" charset="0"/>
                        </a:rPr>
                        <m:t>𝟎</m:t>
                      </m:r>
                      <m:r>
                        <a:rPr lang="en-US" sz="3600" b="1" i="1" dirty="0" smtClean="0">
                          <a:effectLst/>
                          <a:latin typeface="Cambria Math" panose="02040503050406030204" pitchFamily="18" charset="0"/>
                          <a:ea typeface="Calibri" panose="020F0502020204030204" pitchFamily="34" charset="0"/>
                        </a:rPr>
                        <m:t>≤</m:t>
                      </m:r>
                      <m:r>
                        <a:rPr lang="en-US" sz="3600" b="1" i="1" dirty="0" smtClean="0">
                          <a:effectLst/>
                          <a:latin typeface="Cambria Math" panose="02040503050406030204" pitchFamily="18" charset="0"/>
                          <a:ea typeface="Calibri" panose="020F0502020204030204" pitchFamily="34" charset="0"/>
                        </a:rPr>
                        <m:t>𝒔</m:t>
                      </m:r>
                      <m:r>
                        <a:rPr lang="en-US" sz="3600" b="1" i="1" dirty="0" smtClean="0">
                          <a:effectLst/>
                          <a:latin typeface="Cambria Math" panose="02040503050406030204" pitchFamily="18" charset="0"/>
                          <a:ea typeface="Calibri" panose="020F0502020204030204" pitchFamily="34" charset="0"/>
                        </a:rPr>
                        <m:t>𝟏</m:t>
                      </m:r>
                    </m:oMath>
                  </m:oMathPara>
                </a14:m>
                <a:endParaRPr lang="ar-SA" sz="3600" b="1" dirty="0" smtClean="0">
                  <a:effectLst/>
                  <a:latin typeface="+mj-lt"/>
                  <a:ea typeface="Calibri" panose="020F050202020403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73457" y="3756076"/>
                <a:ext cx="1842448" cy="646331"/>
              </a:xfrm>
              <a:prstGeom prst="rect">
                <a:avLst/>
              </a:prstGeom>
              <a:blipFill rotWithShape="0">
                <a:blip r:embed="rId3"/>
                <a:stretch>
                  <a:fillRect/>
                </a:stretch>
              </a:blipFill>
            </p:spPr>
            <p:txBody>
              <a:bodyPr/>
              <a:lstStyle/>
              <a:p>
                <a:r>
                  <a:rPr lang="he-IL">
                    <a:noFill/>
                  </a:rPr>
                  <a:t> </a:t>
                </a:r>
              </a:p>
            </p:txBody>
          </p:sp>
        </mc:Fallback>
      </mc:AlternateContent>
      <p:sp>
        <p:nvSpPr>
          <p:cNvPr id="6" name="Rectangle 5"/>
          <p:cNvSpPr/>
          <p:nvPr/>
        </p:nvSpPr>
        <p:spPr>
          <a:xfrm>
            <a:off x="873457" y="4587656"/>
            <a:ext cx="6096000" cy="1200329"/>
          </a:xfrm>
          <a:prstGeom prst="rect">
            <a:avLst/>
          </a:prstGeom>
        </p:spPr>
        <p:txBody>
          <a:bodyPr>
            <a:spAutoFit/>
          </a:bodyPr>
          <a:lstStyle/>
          <a:p>
            <a:pPr algn="l"/>
            <a:r>
              <a:rPr lang="en-US" sz="3600" dirty="0" err="1" smtClean="0">
                <a:solidFill>
                  <a:srgbClr val="002060"/>
                </a:solidFill>
              </a:rPr>
              <a:t>slt</a:t>
            </a:r>
            <a:r>
              <a:rPr lang="en-US" sz="3600" dirty="0" smtClean="0">
                <a:solidFill>
                  <a:srgbClr val="002060"/>
                </a:solidFill>
              </a:rPr>
              <a:t> t0, s1, s0</a:t>
            </a:r>
          </a:p>
          <a:p>
            <a:pPr algn="l"/>
            <a:r>
              <a:rPr lang="en-US" sz="3600" dirty="0" err="1" smtClean="0">
                <a:solidFill>
                  <a:srgbClr val="002060"/>
                </a:solidFill>
              </a:rPr>
              <a:t>beq</a:t>
            </a:r>
            <a:r>
              <a:rPr lang="en-US" sz="3600" dirty="0" smtClean="0">
                <a:solidFill>
                  <a:srgbClr val="002060"/>
                </a:solidFill>
              </a:rPr>
              <a:t> t0, x0, label</a:t>
            </a:r>
            <a:endParaRPr lang="he-IL" sz="3600" dirty="0">
              <a:solidFill>
                <a:srgbClr val="002060"/>
              </a:solidFill>
            </a:endParaRPr>
          </a:p>
        </p:txBody>
      </p:sp>
    </p:spTree>
    <p:extLst>
      <p:ext uri="{BB962C8B-B14F-4D97-AF65-F5344CB8AC3E}">
        <p14:creationId xmlns:p14="http://schemas.microsoft.com/office/powerpoint/2010/main" val="364131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3290581"/>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2</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𝑊h𝑎𝑡</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𝑡𝑜</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𝑙𝑎𝑏𝑒𝑙</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𝑒𝑎𝑐h</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𝑡h𝑒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𝑓𝑜𝑙𝑙𝑜𝑤𝑖𝑛𝑔</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𝑐𝑜𝑛𝑑𝑖𝑡𝑖𝑜𝑛𝑠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oMath>
                    <m:oMath xmlns:m="http://schemas.openxmlformats.org/officeDocument/2006/math">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𝑇h𝑒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𝑜𝑛𝑙𝑦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𝑏𝑟𝑎𝑛𝑐h</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𝑖𝑛𝑠𝑡𝑟𝑢𝑐𝑡𝑖𝑜𝑛𝑠</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𝑦𝑜𝑢</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𝑚𝑎𝑦</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𝑢𝑠𝑒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𝑎𝑟𝑒</m:t>
                      </m:r>
                    </m:oMath>
                    <m:oMath xmlns:m="http://schemas.openxmlformats.org/officeDocument/2006/math">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𝒃𝒆𝒒</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3600" b="1" i="1" smtClean="0">
                          <a:effectLst/>
                          <a:latin typeface="Cambria Math" panose="02040503050406030204" pitchFamily="18" charset="0"/>
                          <a:ea typeface="Calibri" panose="020F0502020204030204" pitchFamily="34" charset="0"/>
                          <a:cs typeface="Times New Roman" panose="02020603050405020304" pitchFamily="18" charset="0"/>
                        </a:rPr>
                        <m:t>𝒃𝒏𝒆</m:t>
                      </m:r>
                      <m:r>
                        <a:rPr lang="en-US" sz="36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3290581"/>
              </a:xfrm>
              <a:prstGeom prst="rect">
                <a:avLst/>
              </a:prstGeom>
              <a:blipFill rotWithShape="0">
                <a:blip r:embed="rId2"/>
                <a:stretch>
                  <a:fillRect l="-2236" t="-333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73457" y="3756076"/>
                <a:ext cx="1842448"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b="1" i="1" dirty="0" smtClean="0">
                          <a:effectLst/>
                          <a:latin typeface="Cambria Math" panose="02040503050406030204" pitchFamily="18" charset="0"/>
                          <a:ea typeface="Calibri" panose="020F0502020204030204" pitchFamily="34" charset="0"/>
                        </a:rPr>
                        <m:t>𝒔</m:t>
                      </m:r>
                      <m:r>
                        <a:rPr lang="en-US" sz="3600" b="1" i="1" dirty="0" smtClean="0">
                          <a:effectLst/>
                          <a:latin typeface="Cambria Math" panose="02040503050406030204" pitchFamily="18" charset="0"/>
                          <a:ea typeface="Calibri" panose="020F0502020204030204" pitchFamily="34" charset="0"/>
                        </a:rPr>
                        <m:t>𝟎</m:t>
                      </m:r>
                      <m:r>
                        <a:rPr lang="en-US" sz="3600" b="1" i="1" dirty="0" smtClean="0">
                          <a:effectLst/>
                          <a:latin typeface="Cambria Math" panose="02040503050406030204" pitchFamily="18" charset="0"/>
                          <a:ea typeface="Calibri" panose="020F0502020204030204" pitchFamily="34" charset="0"/>
                        </a:rPr>
                        <m:t>&gt;</m:t>
                      </m:r>
                      <m:r>
                        <a:rPr lang="en-US" sz="3600" b="1" i="1" dirty="0" smtClean="0">
                          <a:effectLst/>
                          <a:latin typeface="Cambria Math" panose="02040503050406030204" pitchFamily="18" charset="0"/>
                          <a:ea typeface="Calibri" panose="020F0502020204030204" pitchFamily="34" charset="0"/>
                        </a:rPr>
                        <m:t>𝟏</m:t>
                      </m:r>
                      <m:r>
                        <a:rPr lang="en-US" sz="3600" b="1" i="1" dirty="0" smtClean="0">
                          <a:effectLst/>
                          <a:latin typeface="Cambria Math" panose="02040503050406030204" pitchFamily="18" charset="0"/>
                          <a:ea typeface="Calibri" panose="020F0502020204030204" pitchFamily="34" charset="0"/>
                        </a:rPr>
                        <m:t>  </m:t>
                      </m:r>
                    </m:oMath>
                  </m:oMathPara>
                </a14:m>
                <a:endParaRPr lang="ar-SA" sz="3600" b="1" dirty="0" smtClean="0">
                  <a:effectLst/>
                  <a:latin typeface="+mj-lt"/>
                  <a:ea typeface="Calibri" panose="020F050202020403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73457" y="3756076"/>
                <a:ext cx="1842448" cy="646331"/>
              </a:xfrm>
              <a:prstGeom prst="rect">
                <a:avLst/>
              </a:prstGeom>
              <a:blipFill rotWithShape="0">
                <a:blip r:embed="rId3"/>
                <a:stretch>
                  <a:fillRect/>
                </a:stretch>
              </a:blipFill>
            </p:spPr>
            <p:txBody>
              <a:bodyPr/>
              <a:lstStyle/>
              <a:p>
                <a:r>
                  <a:rPr lang="he-IL">
                    <a:noFill/>
                  </a:rPr>
                  <a:t> </a:t>
                </a:r>
              </a:p>
            </p:txBody>
          </p:sp>
        </mc:Fallback>
      </mc:AlternateContent>
      <p:sp>
        <p:nvSpPr>
          <p:cNvPr id="6" name="Rectangle 5"/>
          <p:cNvSpPr/>
          <p:nvPr/>
        </p:nvSpPr>
        <p:spPr>
          <a:xfrm>
            <a:off x="873457" y="4587656"/>
            <a:ext cx="6096000" cy="1200329"/>
          </a:xfrm>
          <a:prstGeom prst="rect">
            <a:avLst/>
          </a:prstGeom>
        </p:spPr>
        <p:txBody>
          <a:bodyPr>
            <a:spAutoFit/>
          </a:bodyPr>
          <a:lstStyle/>
          <a:p>
            <a:pPr algn="l"/>
            <a:r>
              <a:rPr lang="en-US" sz="3600" dirty="0" err="1" smtClean="0">
                <a:solidFill>
                  <a:srgbClr val="002060"/>
                </a:solidFill>
              </a:rPr>
              <a:t>sltiu</a:t>
            </a:r>
            <a:r>
              <a:rPr lang="en-US" sz="3600" dirty="0" smtClean="0">
                <a:solidFill>
                  <a:srgbClr val="002060"/>
                </a:solidFill>
              </a:rPr>
              <a:t> t0, s0, 2</a:t>
            </a:r>
          </a:p>
          <a:p>
            <a:pPr algn="l"/>
            <a:r>
              <a:rPr lang="en-US" sz="3600" dirty="0" err="1" smtClean="0">
                <a:solidFill>
                  <a:srgbClr val="002060"/>
                </a:solidFill>
              </a:rPr>
              <a:t>beq</a:t>
            </a:r>
            <a:r>
              <a:rPr lang="en-US" sz="3600" dirty="0" smtClean="0">
                <a:solidFill>
                  <a:srgbClr val="002060"/>
                </a:solidFill>
              </a:rPr>
              <a:t> t0, x0, label</a:t>
            </a:r>
            <a:endParaRPr lang="he-IL" sz="3600" dirty="0">
              <a:solidFill>
                <a:srgbClr val="002060"/>
              </a:solidFill>
            </a:endParaRPr>
          </a:p>
        </p:txBody>
      </p:sp>
    </p:spTree>
    <p:extLst>
      <p:ext uri="{BB962C8B-B14F-4D97-AF65-F5344CB8AC3E}">
        <p14:creationId xmlns:p14="http://schemas.microsoft.com/office/powerpoint/2010/main" val="166249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4476162"/>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3</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Translate between the C and RISC-V code. </a:t>
                </a:r>
                <a:br>
                  <a:rPr lang="en-US" sz="3600" dirty="0" smtClean="0"/>
                </a:br>
                <a:r>
                  <a:rPr lang="en-US" sz="3600" dirty="0" smtClean="0"/>
                  <a:t/>
                </a:r>
                <a:br>
                  <a:rPr lang="en-US" sz="3600" dirty="0" smtClean="0"/>
                </a:br>
                <a:r>
                  <a:rPr lang="en-US" sz="3600" dirty="0" smtClean="0"/>
                  <a:t>Notes:</a:t>
                </a:r>
                <a:br>
                  <a:rPr lang="en-US" sz="3600" dirty="0" smtClean="0"/>
                </a:br>
                <a:r>
                  <a:rPr lang="en-US" sz="3600" dirty="0" smtClean="0"/>
                  <a:t>- You don't have to worry about the stack or any </a:t>
                </a:r>
                <a:br>
                  <a:rPr lang="en-US" sz="3600" dirty="0" smtClean="0"/>
                </a:br>
                <a:r>
                  <a:rPr lang="en-US" sz="3600" dirty="0" smtClean="0"/>
                  <a:t>   memory-related issues.</a:t>
                </a:r>
              </a:p>
              <a:p>
                <a:pPr lvl="0" algn="l" rtl="0">
                  <a:lnSpc>
                    <a:spcPct val="107000"/>
                  </a:lnSpc>
                  <a:spcAft>
                    <a:spcPts val="800"/>
                  </a:spcAft>
                  <a:buSzPts val="1050"/>
                </a:pPr>
                <a:r>
                  <a:rPr lang="en-US" sz="3600" dirty="0" smtClean="0"/>
                  <a:t>- You may assume all registers are initialized to zero.</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4476162"/>
              </a:xfrm>
              <a:prstGeom prst="rect">
                <a:avLst/>
              </a:prstGeom>
              <a:blipFill rotWithShape="0">
                <a:blip r:embed="rId2"/>
                <a:stretch>
                  <a:fillRect l="-2236" t="-2452" b="-3678"/>
                </a:stretch>
              </a:blipFill>
            </p:spPr>
            <p:txBody>
              <a:bodyPr/>
              <a:lstStyle/>
              <a:p>
                <a:r>
                  <a:rPr lang="he-IL">
                    <a:noFill/>
                  </a:rPr>
                  <a:t> </a:t>
                </a:r>
              </a:p>
            </p:txBody>
          </p:sp>
        </mc:Fallback>
      </mc:AlternateContent>
    </p:spTree>
    <p:extLst>
      <p:ext uri="{BB962C8B-B14F-4D97-AF65-F5344CB8AC3E}">
        <p14:creationId xmlns:p14="http://schemas.microsoft.com/office/powerpoint/2010/main" val="369299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3</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Translate between the C and RISC-V code. </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2"/>
                <a:stretch>
                  <a:fillRect l="-2236" t="-7792" b="-1385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73457" y="2062760"/>
                <a:ext cx="4299044" cy="2732479"/>
              </a:xfrm>
              <a:prstGeom prst="rect">
                <a:avLst/>
              </a:prstGeom>
            </p:spPr>
            <p:txBody>
              <a:bodyPr wrap="square">
                <a:spAutoFit/>
              </a:bodyPr>
              <a:lstStyle/>
              <a:p>
                <a:pPr algn="l">
                  <a:lnSpc>
                    <a:spcPct val="107000"/>
                  </a:lnSpc>
                  <a:spcAft>
                    <a:spcPts val="800"/>
                  </a:spcAft>
                </a:pPr>
                <a:r>
                  <a:rPr lang="en-US" sz="3600" b="1" dirty="0" smtClean="0">
                    <a:effectLst/>
                    <a:latin typeface="+mj-lt"/>
                    <a:ea typeface="Calibri" panose="020F0502020204030204" pitchFamily="34" charset="0"/>
                    <a:cs typeface="Arial" panose="020B0604020202020204" pitchFamily="34" charset="0"/>
                  </a:rPr>
                  <a:t>// s0 </a:t>
                </a:r>
                <a14:m>
                  <m:oMath xmlns:m="http://schemas.openxmlformats.org/officeDocument/2006/math">
                    <m:r>
                      <a:rPr lang="en-US" sz="3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b="1" dirty="0">
                    <a:effectLst/>
                    <a:latin typeface="+mj-lt"/>
                    <a:ea typeface="Calibri" panose="020F0502020204030204" pitchFamily="34" charset="0"/>
                    <a:cs typeface="Arial" panose="020B0604020202020204" pitchFamily="34" charset="0"/>
                  </a:rPr>
                  <a:t> a, s1 </a:t>
                </a:r>
                <a14:m>
                  <m:oMath xmlns:m="http://schemas.openxmlformats.org/officeDocument/2006/math">
                    <m:r>
                      <a:rPr lang="en-US" sz="3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b="1" dirty="0">
                    <a:effectLst/>
                    <a:latin typeface="+mj-lt"/>
                    <a:ea typeface="Calibri" panose="020F0502020204030204" pitchFamily="34" charset="0"/>
                    <a:cs typeface="Arial" panose="020B0604020202020204" pitchFamily="34" charset="0"/>
                  </a:rPr>
                  <a:t> b</a:t>
                </a:r>
              </a:p>
              <a:p>
                <a:pPr algn="l">
                  <a:lnSpc>
                    <a:spcPct val="107000"/>
                  </a:lnSpc>
                  <a:spcAft>
                    <a:spcPts val="800"/>
                  </a:spcAft>
                </a:pPr>
                <a:r>
                  <a:rPr lang="en-US" sz="3600" b="1" dirty="0">
                    <a:effectLst/>
                    <a:latin typeface="+mj-lt"/>
                    <a:ea typeface="Calibri" panose="020F0502020204030204" pitchFamily="34" charset="0"/>
                    <a:cs typeface="Arial" panose="020B0604020202020204" pitchFamily="34" charset="0"/>
                  </a:rPr>
                  <a:t>// s2 </a:t>
                </a:r>
                <a14:m>
                  <m:oMath xmlns:m="http://schemas.openxmlformats.org/officeDocument/2006/math">
                    <m:r>
                      <a:rPr lang="en-US" sz="3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b="1" dirty="0">
                    <a:effectLst/>
                    <a:latin typeface="+mj-lt"/>
                    <a:ea typeface="Calibri" panose="020F0502020204030204" pitchFamily="34" charset="0"/>
                    <a:cs typeface="Arial" panose="020B0604020202020204" pitchFamily="34" charset="0"/>
                  </a:rPr>
                  <a:t> c, s3 </a:t>
                </a:r>
                <a14:m>
                  <m:oMath xmlns:m="http://schemas.openxmlformats.org/officeDocument/2006/math">
                    <m:r>
                      <a:rPr lang="en-US" sz="3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b="1" dirty="0">
                    <a:effectLst/>
                    <a:latin typeface="+mj-lt"/>
                    <a:ea typeface="Calibri" panose="020F0502020204030204" pitchFamily="34" charset="0"/>
                    <a:cs typeface="Arial" panose="020B0604020202020204" pitchFamily="34" charset="0"/>
                  </a:rPr>
                  <a:t> </a:t>
                </a:r>
                <a:r>
                  <a:rPr lang="en-US" sz="3600" b="1" dirty="0" smtClean="0">
                    <a:effectLst/>
                    <a:latin typeface="+mj-lt"/>
                    <a:ea typeface="Calibri" panose="020F0502020204030204" pitchFamily="34" charset="0"/>
                    <a:cs typeface="Arial" panose="020B0604020202020204" pitchFamily="34" charset="0"/>
                  </a:rPr>
                  <a:t>z</a:t>
                </a:r>
                <a:endParaRPr lang="en-US" sz="3600" b="1" dirty="0">
                  <a:effectLst/>
                  <a:latin typeface="+mj-lt"/>
                  <a:ea typeface="Calibri" panose="020F0502020204030204" pitchFamily="34" charset="0"/>
                  <a:cs typeface="Arial" panose="020B0604020202020204" pitchFamily="34" charset="0"/>
                </a:endParaRPr>
              </a:p>
              <a:p>
                <a:pPr algn="l">
                  <a:lnSpc>
                    <a:spcPct val="107000"/>
                  </a:lnSpc>
                  <a:spcAft>
                    <a:spcPts val="800"/>
                  </a:spcAft>
                </a:pPr>
                <a:r>
                  <a:rPr lang="en-US" sz="3600" b="1" dirty="0" err="1">
                    <a:effectLst/>
                    <a:latin typeface="+mj-lt"/>
                    <a:ea typeface="Calibri" panose="020F0502020204030204" pitchFamily="34" charset="0"/>
                    <a:cs typeface="Arial" panose="020B0604020202020204" pitchFamily="34" charset="0"/>
                  </a:rPr>
                  <a:t>int</a:t>
                </a:r>
                <a:r>
                  <a:rPr lang="en-US" sz="3600" b="1" dirty="0">
                    <a:effectLst/>
                    <a:latin typeface="+mj-lt"/>
                    <a:ea typeface="Calibri" panose="020F0502020204030204" pitchFamily="34" charset="0"/>
                    <a:cs typeface="Arial" panose="020B0604020202020204" pitchFamily="34" charset="0"/>
                  </a:rPr>
                  <a:t> a = 4, b = 5, c = 6, z;</a:t>
                </a:r>
              </a:p>
              <a:p>
                <a:pPr algn="l"/>
                <a:r>
                  <a:rPr lang="en-US" sz="3600" b="1" dirty="0">
                    <a:effectLst/>
                    <a:latin typeface="+mj-lt"/>
                    <a:ea typeface="Calibri" panose="020F0502020204030204" pitchFamily="34" charset="0"/>
                  </a:rPr>
                  <a:t>z = a + b + c + 10;</a:t>
                </a:r>
                <a:endParaRPr lang="he-IL" sz="3600" b="1" dirty="0">
                  <a:latin typeface="+mj-lt"/>
                </a:endParaRPr>
              </a:p>
            </p:txBody>
          </p:sp>
        </mc:Choice>
        <mc:Fallback xmlns="">
          <p:sp>
            <p:nvSpPr>
              <p:cNvPr id="3" name="Rectangle 2"/>
              <p:cNvSpPr>
                <a:spLocks noRot="1" noChangeAspect="1" noMove="1" noResize="1" noEditPoints="1" noAdjustHandles="1" noChangeArrowheads="1" noChangeShapeType="1" noTextEdit="1"/>
              </p:cNvSpPr>
              <p:nvPr/>
            </p:nvSpPr>
            <p:spPr>
              <a:xfrm>
                <a:off x="873457" y="2062760"/>
                <a:ext cx="4299044" cy="2732479"/>
              </a:xfrm>
              <a:prstGeom prst="rect">
                <a:avLst/>
              </a:prstGeom>
              <a:blipFill rotWithShape="0">
                <a:blip r:embed="rId3"/>
                <a:stretch>
                  <a:fillRect l="-4108" t="-2895" r="-4391" b="-7572"/>
                </a:stretch>
              </a:blipFill>
            </p:spPr>
            <p:txBody>
              <a:bodyPr/>
              <a:lstStyle/>
              <a:p>
                <a:r>
                  <a:rPr lang="he-IL">
                    <a:noFill/>
                  </a:rPr>
                  <a:t> </a:t>
                </a:r>
              </a:p>
            </p:txBody>
          </p:sp>
        </mc:Fallback>
      </mc:AlternateContent>
      <p:sp>
        <p:nvSpPr>
          <p:cNvPr id="5" name="Rectangle 4"/>
          <p:cNvSpPr/>
          <p:nvPr/>
        </p:nvSpPr>
        <p:spPr>
          <a:xfrm>
            <a:off x="7105934" y="1873641"/>
            <a:ext cx="3155666" cy="3416320"/>
          </a:xfrm>
          <a:prstGeom prst="rect">
            <a:avLst/>
          </a:prstGeom>
        </p:spPr>
        <p:txBody>
          <a:bodyPr wrap="square">
            <a:spAutoFit/>
          </a:bodyPr>
          <a:lstStyle/>
          <a:p>
            <a:pPr algn="l" rtl="0"/>
            <a:r>
              <a:rPr lang="en-US" sz="3600" dirty="0" err="1" smtClean="0">
                <a:solidFill>
                  <a:srgbClr val="002060"/>
                </a:solidFill>
              </a:rPr>
              <a:t>addi</a:t>
            </a:r>
            <a:r>
              <a:rPr lang="en-US" sz="3600" dirty="0" smtClean="0">
                <a:solidFill>
                  <a:srgbClr val="002060"/>
                </a:solidFill>
              </a:rPr>
              <a:t> s0, x0, 4 </a:t>
            </a:r>
          </a:p>
          <a:p>
            <a:pPr algn="l" rtl="0"/>
            <a:r>
              <a:rPr lang="en-US" sz="3600" dirty="0" err="1" smtClean="0">
                <a:solidFill>
                  <a:srgbClr val="002060"/>
                </a:solidFill>
              </a:rPr>
              <a:t>addi</a:t>
            </a:r>
            <a:r>
              <a:rPr lang="en-US" sz="3600" dirty="0" smtClean="0">
                <a:solidFill>
                  <a:srgbClr val="002060"/>
                </a:solidFill>
              </a:rPr>
              <a:t> s1, x0, 5 </a:t>
            </a:r>
          </a:p>
          <a:p>
            <a:pPr algn="l" rtl="0"/>
            <a:r>
              <a:rPr lang="en-US" sz="3600" dirty="0" err="1" smtClean="0">
                <a:solidFill>
                  <a:srgbClr val="002060"/>
                </a:solidFill>
              </a:rPr>
              <a:t>addi</a:t>
            </a:r>
            <a:r>
              <a:rPr lang="en-US" sz="3600" dirty="0" smtClean="0">
                <a:solidFill>
                  <a:srgbClr val="002060"/>
                </a:solidFill>
              </a:rPr>
              <a:t> s2, x0, 6 </a:t>
            </a:r>
          </a:p>
          <a:p>
            <a:pPr algn="l" rtl="0"/>
            <a:r>
              <a:rPr lang="en-US" sz="3600" dirty="0" smtClean="0">
                <a:solidFill>
                  <a:srgbClr val="002060"/>
                </a:solidFill>
              </a:rPr>
              <a:t>add s3, s0, s1 </a:t>
            </a:r>
          </a:p>
          <a:p>
            <a:pPr algn="l" rtl="0"/>
            <a:r>
              <a:rPr lang="en-US" sz="3600" dirty="0" smtClean="0">
                <a:solidFill>
                  <a:srgbClr val="002060"/>
                </a:solidFill>
              </a:rPr>
              <a:t>add s3, s3, s2 </a:t>
            </a:r>
          </a:p>
          <a:p>
            <a:pPr algn="l" rtl="0"/>
            <a:r>
              <a:rPr lang="en-US" sz="3600" dirty="0" err="1" smtClean="0">
                <a:solidFill>
                  <a:srgbClr val="002060"/>
                </a:solidFill>
              </a:rPr>
              <a:t>addi</a:t>
            </a:r>
            <a:r>
              <a:rPr lang="en-US" sz="3600" dirty="0" smtClean="0">
                <a:solidFill>
                  <a:srgbClr val="002060"/>
                </a:solidFill>
              </a:rPr>
              <a:t> s3, s3, 10</a:t>
            </a:r>
            <a:endParaRPr lang="he-IL" sz="3600" dirty="0">
              <a:solidFill>
                <a:srgbClr val="002060"/>
              </a:solidFill>
            </a:endParaRPr>
          </a:p>
        </p:txBody>
      </p:sp>
    </p:spTree>
    <p:extLst>
      <p:ext uri="{BB962C8B-B14F-4D97-AF65-F5344CB8AC3E}">
        <p14:creationId xmlns:p14="http://schemas.microsoft.com/office/powerpoint/2010/main" val="41652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17E8BC76-1265-4F8D-9E39-EF7D1F9813B1}"/>
              </a:ext>
            </a:extLst>
          </p:cNvPr>
          <p:cNvSpPr>
            <a:spLocks noGrp="1" noChangeArrowheads="1"/>
          </p:cNvSpPr>
          <p:nvPr>
            <p:ph type="title"/>
          </p:nvPr>
        </p:nvSpPr>
        <p:spPr/>
        <p:txBody>
          <a:bodyPr/>
          <a:lstStyle/>
          <a:p>
            <a:pPr algn="r"/>
            <a:r>
              <a:rPr lang="he-IL" altLang="en-US" dirty="0"/>
              <a:t>מוטיבציה</a:t>
            </a:r>
            <a:endParaRPr lang="en-US" altLang="en-US" dirty="0"/>
          </a:p>
        </p:txBody>
      </p:sp>
      <p:sp>
        <p:nvSpPr>
          <p:cNvPr id="32771" name="Rectangle 3">
            <a:extLst>
              <a:ext uri="{FF2B5EF4-FFF2-40B4-BE49-F238E27FC236}">
                <a16:creationId xmlns:a16="http://schemas.microsoft.com/office/drawing/2014/main" xmlns="" id="{F625941B-41EF-427F-A5A2-86275674F8B4}"/>
              </a:ext>
            </a:extLst>
          </p:cNvPr>
          <p:cNvSpPr>
            <a:spLocks noGrp="1" noChangeArrowheads="1"/>
          </p:cNvSpPr>
          <p:nvPr>
            <p:ph idx="1"/>
          </p:nvPr>
        </p:nvSpPr>
        <p:spPr/>
        <p:txBody>
          <a:bodyPr>
            <a:normAutofit/>
          </a:bodyPr>
          <a:lstStyle/>
          <a:p>
            <a:r>
              <a:rPr lang="he-IL" altLang="en-US" sz="2800" dirty="0">
                <a:solidFill>
                  <a:schemeClr val="tx1"/>
                </a:solidFill>
              </a:rPr>
              <a:t>כשמעבירים אינפורמציה בינארית על קו תקשורת, עלולה לקרות תקלה, כך שהצד השני יקבל אינפורמציה שונה מזו שנשלחה.</a:t>
            </a:r>
            <a:r>
              <a:rPr lang="en-US" altLang="en-US" sz="2800" dirty="0">
                <a:solidFill>
                  <a:schemeClr val="tx1"/>
                </a:solidFill>
              </a:rPr>
              <a:t/>
            </a:r>
            <a:br>
              <a:rPr lang="en-US" altLang="en-US" sz="2800" dirty="0">
                <a:solidFill>
                  <a:schemeClr val="tx1"/>
                </a:solidFill>
              </a:rPr>
            </a:br>
            <a:endParaRPr lang="he-IL" altLang="en-US" sz="2800" dirty="0">
              <a:solidFill>
                <a:schemeClr val="tx1"/>
              </a:solidFill>
            </a:endParaRPr>
          </a:p>
          <a:p>
            <a:r>
              <a:rPr lang="he-IL" altLang="en-US" sz="2800" dirty="0">
                <a:solidFill>
                  <a:schemeClr val="tx1"/>
                </a:solidFill>
              </a:rPr>
              <a:t>תוכננו קודים לגילוי של שגיאות ובמקרים מתאימים אף תיקון שגיאות כאלה.</a:t>
            </a:r>
            <a:r>
              <a:rPr lang="en-US" altLang="en-US" sz="2800" dirty="0">
                <a:solidFill>
                  <a:schemeClr val="tx1"/>
                </a:solidFill>
              </a:rPr>
              <a:t/>
            </a:r>
            <a:br>
              <a:rPr lang="en-US" altLang="en-US" sz="2800" dirty="0">
                <a:solidFill>
                  <a:schemeClr val="tx1"/>
                </a:solidFill>
              </a:rPr>
            </a:br>
            <a:endParaRPr lang="he-IL" altLang="en-US" sz="2800" dirty="0">
              <a:solidFill>
                <a:schemeClr val="tx1"/>
              </a:solidFill>
            </a:endParaRPr>
          </a:p>
          <a:p>
            <a:r>
              <a:rPr lang="he-IL" altLang="en-US" sz="2800" dirty="0">
                <a:solidFill>
                  <a:schemeClr val="tx1"/>
                </a:solidFill>
              </a:rPr>
              <a:t>המשדר שולח קוד במקום את המידע המקורי, והמקלט בודק אם הקוד תקין או לא.</a:t>
            </a:r>
            <a:endParaRPr lang="en-US" altLang="en-US" sz="2800" dirty="0">
              <a:solidFill>
                <a:schemeClr val="tx1"/>
              </a:solidFill>
            </a:endParaRPr>
          </a:p>
        </p:txBody>
      </p:sp>
      <p:sp>
        <p:nvSpPr>
          <p:cNvPr id="32772" name="Slide Number Placeholder 1">
            <a:extLst>
              <a:ext uri="{FF2B5EF4-FFF2-40B4-BE49-F238E27FC236}">
                <a16:creationId xmlns:a16="http://schemas.microsoft.com/office/drawing/2014/main" xmlns="" id="{1D5ECE81-4C6F-489A-AF08-721C28C060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77D973A-81BB-4F55-9590-2E72D8CEA77D}" type="slidenum">
              <a:rPr lang="en-US" altLang="en-US" sz="1400">
                <a:solidFill>
                  <a:srgbClr val="000000"/>
                </a:solidFill>
              </a:rPr>
              <a:pPr>
                <a:spcBef>
                  <a:spcPct val="0"/>
                </a:spcBef>
                <a:buFontTx/>
                <a:buNone/>
              </a:pPr>
              <a:t>3</a:t>
            </a:fld>
            <a:endParaRPr lang="en-US" altLang="en-US" sz="1400">
              <a:solidFill>
                <a:srgbClr val="000000"/>
              </a:solidFill>
            </a:endParaRPr>
          </a:p>
        </p:txBody>
      </p:sp>
    </p:spTree>
    <p:extLst>
      <p:ext uri="{BB962C8B-B14F-4D97-AF65-F5344CB8AC3E}">
        <p14:creationId xmlns:p14="http://schemas.microsoft.com/office/powerpoint/2010/main" val="35166207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3</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Translate between the C and RISC-V code. </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2"/>
                <a:stretch>
                  <a:fillRect l="-2236" t="-7792" b="-13853"/>
                </a:stretch>
              </a:blipFill>
            </p:spPr>
            <p:txBody>
              <a:bodyPr/>
              <a:lstStyle/>
              <a:p>
                <a:r>
                  <a:rPr lang="he-IL">
                    <a:noFill/>
                  </a:rPr>
                  <a:t> </a:t>
                </a:r>
              </a:p>
            </p:txBody>
          </p:sp>
        </mc:Fallback>
      </mc:AlternateContent>
      <p:sp>
        <p:nvSpPr>
          <p:cNvPr id="3" name="Rectangle 2"/>
          <p:cNvSpPr/>
          <p:nvPr/>
        </p:nvSpPr>
        <p:spPr>
          <a:xfrm>
            <a:off x="873457" y="1873641"/>
            <a:ext cx="4299044" cy="4652236"/>
          </a:xfrm>
          <a:prstGeom prst="rect">
            <a:avLst/>
          </a:prstGeom>
        </p:spPr>
        <p:txBody>
          <a:bodyPr wrap="square">
            <a:spAutoFit/>
          </a:bodyPr>
          <a:lstStyle/>
          <a:p>
            <a:pPr algn="l" rtl="0">
              <a:lnSpc>
                <a:spcPct val="107000"/>
              </a:lnSpc>
              <a:spcAft>
                <a:spcPts val="800"/>
              </a:spcAft>
            </a:pPr>
            <a:r>
              <a:rPr lang="en-US" sz="3600" b="1" dirty="0" smtClean="0">
                <a:effectLst/>
                <a:latin typeface="+mj-lt"/>
                <a:ea typeface="Calibri" panose="020F0502020204030204" pitchFamily="34" charset="0"/>
                <a:cs typeface="Arial" panose="020B0604020202020204" pitchFamily="34" charset="0"/>
              </a:rPr>
              <a:t>// s0 → a, s1 → b</a:t>
            </a:r>
          </a:p>
          <a:p>
            <a:pPr algn="l" rtl="0">
              <a:lnSpc>
                <a:spcPct val="107000"/>
              </a:lnSpc>
              <a:spcAft>
                <a:spcPts val="800"/>
              </a:spcAft>
            </a:pPr>
            <a:r>
              <a:rPr lang="en-US" sz="3600" b="1" dirty="0" err="1" smtClean="0">
                <a:effectLst/>
                <a:latin typeface="+mj-lt"/>
                <a:ea typeface="Calibri" panose="020F0502020204030204" pitchFamily="34" charset="0"/>
                <a:cs typeface="Arial" panose="020B0604020202020204" pitchFamily="34" charset="0"/>
              </a:rPr>
              <a:t>int</a:t>
            </a:r>
            <a:r>
              <a:rPr lang="en-US" sz="3600" b="1" dirty="0" smtClean="0">
                <a:effectLst/>
                <a:latin typeface="+mj-lt"/>
                <a:ea typeface="Calibri" panose="020F0502020204030204" pitchFamily="34" charset="0"/>
                <a:cs typeface="Arial" panose="020B0604020202020204" pitchFamily="34" charset="0"/>
              </a:rPr>
              <a:t> a = 5, b = 10;</a:t>
            </a:r>
          </a:p>
          <a:p>
            <a:pPr algn="l" rtl="0">
              <a:lnSpc>
                <a:spcPct val="107000"/>
              </a:lnSpc>
              <a:spcAft>
                <a:spcPts val="800"/>
              </a:spcAft>
            </a:pPr>
            <a:r>
              <a:rPr lang="en-US" sz="3600" b="1" dirty="0">
                <a:latin typeface="+mj-lt"/>
                <a:ea typeface="Calibri" panose="020F0502020204030204" pitchFamily="34" charset="0"/>
                <a:cs typeface="Arial" panose="020B0604020202020204" pitchFamily="34" charset="0"/>
              </a:rPr>
              <a:t>i</a:t>
            </a:r>
            <a:r>
              <a:rPr lang="en-US" sz="3600" b="1" dirty="0" smtClean="0">
                <a:effectLst/>
                <a:latin typeface="+mj-lt"/>
                <a:ea typeface="Calibri" panose="020F0502020204030204" pitchFamily="34" charset="0"/>
                <a:cs typeface="Arial" panose="020B0604020202020204" pitchFamily="34" charset="0"/>
              </a:rPr>
              <a:t>f ( a + a == b ) </a:t>
            </a:r>
            <a:br>
              <a:rPr lang="en-US" sz="3600" b="1" dirty="0" smtClean="0">
                <a:effectLst/>
                <a:latin typeface="+mj-lt"/>
                <a:ea typeface="Calibri" panose="020F0502020204030204" pitchFamily="34" charset="0"/>
                <a:cs typeface="Arial" panose="020B0604020202020204" pitchFamily="34" charset="0"/>
              </a:rPr>
            </a:br>
            <a:r>
              <a:rPr lang="en-US" sz="3600" b="1" dirty="0" smtClean="0">
                <a:effectLst/>
                <a:latin typeface="+mj-lt"/>
                <a:ea typeface="Calibri" panose="020F0502020204030204" pitchFamily="34" charset="0"/>
                <a:cs typeface="Arial" panose="020B0604020202020204" pitchFamily="34" charset="0"/>
              </a:rPr>
              <a:t>     a = 0;</a:t>
            </a:r>
          </a:p>
          <a:p>
            <a:pPr algn="l" rtl="0">
              <a:lnSpc>
                <a:spcPct val="107000"/>
              </a:lnSpc>
              <a:spcAft>
                <a:spcPts val="800"/>
              </a:spcAft>
            </a:pPr>
            <a:r>
              <a:rPr lang="en-US" sz="3600" b="1" dirty="0" smtClean="0">
                <a:effectLst/>
                <a:latin typeface="+mj-lt"/>
                <a:ea typeface="Calibri" panose="020F0502020204030204" pitchFamily="34" charset="0"/>
                <a:cs typeface="Arial" panose="020B0604020202020204" pitchFamily="34" charset="0"/>
              </a:rPr>
              <a:t>else </a:t>
            </a:r>
            <a:br>
              <a:rPr lang="en-US" sz="3600" b="1" dirty="0" smtClean="0">
                <a:effectLst/>
                <a:latin typeface="+mj-lt"/>
                <a:ea typeface="Calibri" panose="020F0502020204030204" pitchFamily="34" charset="0"/>
                <a:cs typeface="Arial" panose="020B0604020202020204" pitchFamily="34" charset="0"/>
              </a:rPr>
            </a:br>
            <a:r>
              <a:rPr lang="en-US" sz="3600" b="1" dirty="0" smtClean="0">
                <a:effectLst/>
                <a:latin typeface="+mj-lt"/>
                <a:ea typeface="Calibri" panose="020F0502020204030204" pitchFamily="34" charset="0"/>
                <a:cs typeface="Arial" panose="020B0604020202020204" pitchFamily="34" charset="0"/>
              </a:rPr>
              <a:t>     b = a - 1;</a:t>
            </a:r>
          </a:p>
          <a:p>
            <a:pPr algn="l" rtl="0">
              <a:lnSpc>
                <a:spcPct val="107000"/>
              </a:lnSpc>
              <a:spcAft>
                <a:spcPts val="800"/>
              </a:spcAft>
            </a:pPr>
            <a:endParaRPr lang="he-IL" sz="3600" dirty="0">
              <a:latin typeface="+mj-lt"/>
            </a:endParaRPr>
          </a:p>
        </p:txBody>
      </p:sp>
      <p:sp>
        <p:nvSpPr>
          <p:cNvPr id="5" name="Rectangle 4"/>
          <p:cNvSpPr/>
          <p:nvPr/>
        </p:nvSpPr>
        <p:spPr>
          <a:xfrm>
            <a:off x="8045355" y="1194079"/>
            <a:ext cx="4215918" cy="5078313"/>
          </a:xfrm>
          <a:prstGeom prst="rect">
            <a:avLst/>
          </a:prstGeom>
        </p:spPr>
        <p:txBody>
          <a:bodyPr wrap="square">
            <a:spAutoFit/>
          </a:bodyPr>
          <a:lstStyle/>
          <a:p>
            <a:pPr algn="l" rtl="0"/>
            <a:r>
              <a:rPr lang="en-US" sz="3600" dirty="0" smtClean="0">
                <a:solidFill>
                  <a:srgbClr val="002060"/>
                </a:solidFill>
              </a:rPr>
              <a:t>          </a:t>
            </a:r>
            <a:r>
              <a:rPr lang="en-US" sz="3600" dirty="0" err="1" smtClean="0">
                <a:solidFill>
                  <a:srgbClr val="002060"/>
                </a:solidFill>
              </a:rPr>
              <a:t>addi</a:t>
            </a:r>
            <a:r>
              <a:rPr lang="en-US" sz="3600" dirty="0" smtClean="0">
                <a:solidFill>
                  <a:srgbClr val="002060"/>
                </a:solidFill>
              </a:rPr>
              <a:t> s0, x0, 5</a:t>
            </a:r>
          </a:p>
          <a:p>
            <a:pPr algn="l" rtl="0"/>
            <a:r>
              <a:rPr lang="en-US" sz="3600" dirty="0" smtClean="0">
                <a:solidFill>
                  <a:srgbClr val="002060"/>
                </a:solidFill>
              </a:rPr>
              <a:t>          </a:t>
            </a:r>
            <a:r>
              <a:rPr lang="en-US" sz="3600" dirty="0" err="1" smtClean="0">
                <a:solidFill>
                  <a:srgbClr val="002060"/>
                </a:solidFill>
              </a:rPr>
              <a:t>addi</a:t>
            </a:r>
            <a:r>
              <a:rPr lang="en-US" sz="3600" dirty="0" smtClean="0">
                <a:solidFill>
                  <a:srgbClr val="002060"/>
                </a:solidFill>
              </a:rPr>
              <a:t> s1, x0, 10</a:t>
            </a:r>
          </a:p>
          <a:p>
            <a:pPr algn="l" rtl="0"/>
            <a:r>
              <a:rPr lang="en-US" sz="3600" dirty="0" smtClean="0">
                <a:solidFill>
                  <a:srgbClr val="002060"/>
                </a:solidFill>
              </a:rPr>
              <a:t>          add t0, s0, s0</a:t>
            </a:r>
          </a:p>
          <a:p>
            <a:pPr algn="l" rtl="0"/>
            <a:r>
              <a:rPr lang="en-US" sz="3600" dirty="0" smtClean="0">
                <a:solidFill>
                  <a:srgbClr val="002060"/>
                </a:solidFill>
              </a:rPr>
              <a:t>          </a:t>
            </a:r>
            <a:r>
              <a:rPr lang="en-US" sz="3600" dirty="0" err="1" smtClean="0">
                <a:solidFill>
                  <a:srgbClr val="002060"/>
                </a:solidFill>
              </a:rPr>
              <a:t>bne</a:t>
            </a:r>
            <a:r>
              <a:rPr lang="en-US" sz="3600" dirty="0" smtClean="0">
                <a:solidFill>
                  <a:srgbClr val="002060"/>
                </a:solidFill>
              </a:rPr>
              <a:t> t0, s1, else</a:t>
            </a:r>
          </a:p>
          <a:p>
            <a:pPr algn="l" rtl="0"/>
            <a:r>
              <a:rPr lang="en-US" sz="3600" dirty="0" smtClean="0">
                <a:solidFill>
                  <a:srgbClr val="002060"/>
                </a:solidFill>
              </a:rPr>
              <a:t>          </a:t>
            </a:r>
            <a:r>
              <a:rPr lang="en-US" sz="3600" dirty="0" err="1" smtClean="0">
                <a:solidFill>
                  <a:srgbClr val="002060"/>
                </a:solidFill>
              </a:rPr>
              <a:t>xor</a:t>
            </a:r>
            <a:r>
              <a:rPr lang="en-US" sz="3600" dirty="0" smtClean="0">
                <a:solidFill>
                  <a:srgbClr val="002060"/>
                </a:solidFill>
              </a:rPr>
              <a:t> s0, x0, x0</a:t>
            </a:r>
          </a:p>
          <a:p>
            <a:pPr algn="l" rtl="0"/>
            <a:r>
              <a:rPr lang="en-US" sz="3600" dirty="0" smtClean="0">
                <a:solidFill>
                  <a:srgbClr val="002060"/>
                </a:solidFill>
              </a:rPr>
              <a:t>          </a:t>
            </a:r>
            <a:r>
              <a:rPr lang="en-US" sz="3600" dirty="0" err="1" smtClean="0">
                <a:solidFill>
                  <a:srgbClr val="002060"/>
                </a:solidFill>
              </a:rPr>
              <a:t>jal</a:t>
            </a:r>
            <a:r>
              <a:rPr lang="en-US" sz="3600" dirty="0" smtClean="0">
                <a:solidFill>
                  <a:srgbClr val="002060"/>
                </a:solidFill>
              </a:rPr>
              <a:t> x0, exit</a:t>
            </a:r>
          </a:p>
          <a:p>
            <a:pPr algn="l" rtl="0"/>
            <a:r>
              <a:rPr lang="en-US" sz="3600" dirty="0" smtClean="0">
                <a:solidFill>
                  <a:srgbClr val="002060"/>
                </a:solidFill>
              </a:rPr>
              <a:t>else: </a:t>
            </a:r>
          </a:p>
          <a:p>
            <a:pPr algn="l" rtl="0"/>
            <a:r>
              <a:rPr lang="en-US" sz="3600" dirty="0" smtClean="0">
                <a:solidFill>
                  <a:srgbClr val="002060"/>
                </a:solidFill>
              </a:rPr>
              <a:t>	</a:t>
            </a:r>
            <a:r>
              <a:rPr lang="en-US" sz="3600" dirty="0" err="1" smtClean="0">
                <a:solidFill>
                  <a:srgbClr val="002060"/>
                </a:solidFill>
              </a:rPr>
              <a:t>addi</a:t>
            </a:r>
            <a:r>
              <a:rPr lang="en-US" sz="3600" dirty="0" smtClean="0">
                <a:solidFill>
                  <a:srgbClr val="002060"/>
                </a:solidFill>
              </a:rPr>
              <a:t> s1, s0, -1</a:t>
            </a:r>
          </a:p>
          <a:p>
            <a:pPr algn="l" rtl="0"/>
            <a:r>
              <a:rPr lang="en-US" sz="3600" dirty="0" smtClean="0">
                <a:solidFill>
                  <a:srgbClr val="002060"/>
                </a:solidFill>
              </a:rPr>
              <a:t>exit:</a:t>
            </a:r>
            <a:endParaRPr lang="he-IL" sz="3600" dirty="0">
              <a:solidFill>
                <a:srgbClr val="002060"/>
              </a:solidFill>
            </a:endParaRPr>
          </a:p>
        </p:txBody>
      </p:sp>
    </p:spTree>
    <p:extLst>
      <p:ext uri="{BB962C8B-B14F-4D97-AF65-F5344CB8AC3E}">
        <p14:creationId xmlns:p14="http://schemas.microsoft.com/office/powerpoint/2010/main" val="3832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40961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3</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Translate between the C and RISC-V code. </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409617"/>
              </a:xfrm>
              <a:prstGeom prst="rect">
                <a:avLst/>
              </a:prstGeom>
              <a:blipFill rotWithShape="0">
                <a:blip r:embed="rId2"/>
                <a:stretch>
                  <a:fillRect l="-2236" t="-7792" b="-13853"/>
                </a:stretch>
              </a:blipFill>
            </p:spPr>
            <p:txBody>
              <a:bodyPr/>
              <a:lstStyle/>
              <a:p>
                <a:r>
                  <a:rPr lang="he-IL">
                    <a:noFill/>
                  </a:rPr>
                  <a:t> </a:t>
                </a:r>
              </a:p>
            </p:txBody>
          </p:sp>
        </mc:Fallback>
      </mc:AlternateContent>
      <p:sp>
        <p:nvSpPr>
          <p:cNvPr id="3" name="Rectangle 2"/>
          <p:cNvSpPr/>
          <p:nvPr/>
        </p:nvSpPr>
        <p:spPr>
          <a:xfrm>
            <a:off x="458590" y="2476417"/>
            <a:ext cx="5205610" cy="2668679"/>
          </a:xfrm>
          <a:prstGeom prst="rect">
            <a:avLst/>
          </a:prstGeom>
        </p:spPr>
        <p:txBody>
          <a:bodyPr wrap="square">
            <a:spAutoFit/>
          </a:bodyPr>
          <a:lstStyle/>
          <a:p>
            <a:pPr algn="l" rtl="0">
              <a:lnSpc>
                <a:spcPct val="107000"/>
              </a:lnSpc>
              <a:spcAft>
                <a:spcPts val="800"/>
              </a:spcAft>
            </a:pPr>
            <a:r>
              <a:rPr lang="en-US" sz="3600" b="1" dirty="0" smtClean="0">
                <a:solidFill>
                  <a:srgbClr val="002060"/>
                </a:solidFill>
                <a:effectLst/>
                <a:latin typeface="+mj-lt"/>
                <a:ea typeface="Calibri" panose="020F0502020204030204" pitchFamily="34" charset="0"/>
                <a:cs typeface="Arial" panose="020B0604020202020204" pitchFamily="34" charset="0"/>
              </a:rPr>
              <a:t>// computes s1 = 2^30</a:t>
            </a:r>
          </a:p>
          <a:p>
            <a:pPr algn="l" rtl="0">
              <a:lnSpc>
                <a:spcPct val="107000"/>
              </a:lnSpc>
              <a:spcAft>
                <a:spcPts val="800"/>
              </a:spcAft>
            </a:pPr>
            <a:r>
              <a:rPr lang="en-US" sz="3600" b="1" dirty="0" smtClean="0">
                <a:solidFill>
                  <a:srgbClr val="002060"/>
                </a:solidFill>
                <a:effectLst/>
                <a:latin typeface="+mj-lt"/>
                <a:ea typeface="Calibri" panose="020F0502020204030204" pitchFamily="34" charset="0"/>
                <a:cs typeface="Arial" panose="020B0604020202020204" pitchFamily="34" charset="0"/>
              </a:rPr>
              <a:t>s1 = 1;</a:t>
            </a:r>
          </a:p>
          <a:p>
            <a:pPr algn="l" rtl="0">
              <a:lnSpc>
                <a:spcPct val="107000"/>
              </a:lnSpc>
              <a:spcAft>
                <a:spcPts val="800"/>
              </a:spcAft>
            </a:pPr>
            <a:r>
              <a:rPr lang="en-US" sz="3600" b="1" dirty="0">
                <a:solidFill>
                  <a:srgbClr val="002060"/>
                </a:solidFill>
                <a:latin typeface="+mj-lt"/>
                <a:ea typeface="Calibri" panose="020F0502020204030204" pitchFamily="34" charset="0"/>
                <a:cs typeface="Arial" panose="020B0604020202020204" pitchFamily="34" charset="0"/>
              </a:rPr>
              <a:t>f</a:t>
            </a:r>
            <a:r>
              <a:rPr lang="en-US" sz="3600" b="1" dirty="0" smtClean="0">
                <a:solidFill>
                  <a:srgbClr val="002060"/>
                </a:solidFill>
                <a:effectLst/>
                <a:latin typeface="+mj-lt"/>
                <a:ea typeface="Calibri" panose="020F0502020204030204" pitchFamily="34" charset="0"/>
                <a:cs typeface="Arial" panose="020B0604020202020204" pitchFamily="34" charset="0"/>
              </a:rPr>
              <a:t>or ( s0 = 0 ; s0 &lt; 30 ; s0++ )</a:t>
            </a:r>
            <a:br>
              <a:rPr lang="en-US" sz="3600" b="1" dirty="0" smtClean="0">
                <a:solidFill>
                  <a:srgbClr val="002060"/>
                </a:solidFill>
                <a:effectLst/>
                <a:latin typeface="+mj-lt"/>
                <a:ea typeface="Calibri" panose="020F0502020204030204" pitchFamily="34" charset="0"/>
                <a:cs typeface="Arial" panose="020B0604020202020204" pitchFamily="34" charset="0"/>
              </a:rPr>
            </a:br>
            <a:r>
              <a:rPr lang="en-US" sz="3600" b="1" dirty="0" smtClean="0">
                <a:solidFill>
                  <a:srgbClr val="002060"/>
                </a:solidFill>
                <a:effectLst/>
                <a:latin typeface="+mj-lt"/>
                <a:ea typeface="Calibri" panose="020F0502020204030204" pitchFamily="34" charset="0"/>
                <a:cs typeface="Arial" panose="020B0604020202020204" pitchFamily="34" charset="0"/>
              </a:rPr>
              <a:t>     s1 *= 2;</a:t>
            </a:r>
          </a:p>
        </p:txBody>
      </p:sp>
      <p:sp>
        <p:nvSpPr>
          <p:cNvPr id="5" name="Rectangle 4"/>
          <p:cNvSpPr/>
          <p:nvPr/>
        </p:nvSpPr>
        <p:spPr>
          <a:xfrm>
            <a:off x="6216555" y="1873641"/>
            <a:ext cx="4373860" cy="4524315"/>
          </a:xfrm>
          <a:prstGeom prst="rect">
            <a:avLst/>
          </a:prstGeom>
        </p:spPr>
        <p:txBody>
          <a:bodyPr wrap="square">
            <a:spAutoFit/>
          </a:bodyPr>
          <a:lstStyle/>
          <a:p>
            <a:pPr algn="l" rtl="0"/>
            <a:r>
              <a:rPr lang="en-US" sz="3600" dirty="0" smtClean="0"/>
              <a:t>          </a:t>
            </a:r>
            <a:r>
              <a:rPr lang="en-US" sz="3600" dirty="0" err="1" smtClean="0"/>
              <a:t>addi</a:t>
            </a:r>
            <a:r>
              <a:rPr lang="en-US" sz="3600" dirty="0" smtClean="0"/>
              <a:t> s0, x0, 0</a:t>
            </a:r>
          </a:p>
          <a:p>
            <a:pPr algn="l" rtl="0"/>
            <a:r>
              <a:rPr lang="en-US" sz="3600" dirty="0" smtClean="0"/>
              <a:t>          </a:t>
            </a:r>
            <a:r>
              <a:rPr lang="en-US" sz="3600" dirty="0" err="1" smtClean="0"/>
              <a:t>addi</a:t>
            </a:r>
            <a:r>
              <a:rPr lang="en-US" sz="3600" dirty="0" smtClean="0"/>
              <a:t> s1, x0, 1</a:t>
            </a:r>
          </a:p>
          <a:p>
            <a:pPr algn="l" rtl="0"/>
            <a:r>
              <a:rPr lang="en-US" sz="3600" dirty="0" smtClean="0"/>
              <a:t>          </a:t>
            </a:r>
            <a:r>
              <a:rPr lang="en-US" sz="3600" dirty="0" err="1" smtClean="0"/>
              <a:t>addi</a:t>
            </a:r>
            <a:r>
              <a:rPr lang="en-US" sz="3600" dirty="0" smtClean="0"/>
              <a:t> t0, x0, 30</a:t>
            </a:r>
          </a:p>
          <a:p>
            <a:pPr algn="l" rtl="0"/>
            <a:r>
              <a:rPr lang="en-US" sz="3600" dirty="0" smtClean="0"/>
              <a:t>loop: </a:t>
            </a:r>
            <a:r>
              <a:rPr lang="en-US" sz="3600" dirty="0" err="1" smtClean="0"/>
              <a:t>beq</a:t>
            </a:r>
            <a:r>
              <a:rPr lang="en-US" sz="3600" dirty="0" smtClean="0"/>
              <a:t> s0, t0, exit</a:t>
            </a:r>
          </a:p>
          <a:p>
            <a:pPr algn="l" rtl="0"/>
            <a:r>
              <a:rPr lang="en-US" sz="3600" dirty="0" smtClean="0"/>
              <a:t>          add s1, s1, s1</a:t>
            </a:r>
          </a:p>
          <a:p>
            <a:pPr algn="l" rtl="0"/>
            <a:r>
              <a:rPr lang="en-US" sz="3600" dirty="0" smtClean="0"/>
              <a:t>          </a:t>
            </a:r>
            <a:r>
              <a:rPr lang="en-US" sz="3600" dirty="0" err="1" smtClean="0"/>
              <a:t>addi</a:t>
            </a:r>
            <a:r>
              <a:rPr lang="en-US" sz="3600" dirty="0" smtClean="0"/>
              <a:t> s0, s0, 1</a:t>
            </a:r>
          </a:p>
          <a:p>
            <a:pPr algn="l" rtl="0"/>
            <a:r>
              <a:rPr lang="en-US" sz="3600" smtClean="0"/>
              <a:t>          j </a:t>
            </a:r>
            <a:r>
              <a:rPr lang="en-US" sz="3600" dirty="0" smtClean="0"/>
              <a:t>loop</a:t>
            </a:r>
          </a:p>
          <a:p>
            <a:pPr algn="l" rtl="0"/>
            <a:r>
              <a:rPr lang="en-US" sz="3600" dirty="0" smtClean="0"/>
              <a:t>exit:</a:t>
            </a:r>
            <a:endParaRPr lang="he-IL" sz="3600" dirty="0"/>
          </a:p>
        </p:txBody>
      </p:sp>
    </p:spTree>
    <p:extLst>
      <p:ext uri="{BB962C8B-B14F-4D97-AF65-F5344CB8AC3E}">
        <p14:creationId xmlns:p14="http://schemas.microsoft.com/office/powerpoint/2010/main" val="33997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4552465"/>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4</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Comment each snippet with what the snippet does. Assume that there is an array:</a:t>
                </a:r>
              </a:p>
              <a:p>
                <a:pPr lvl="0" algn="l" rtl="0">
                  <a:lnSpc>
                    <a:spcPct val="107000"/>
                  </a:lnSpc>
                  <a:spcAft>
                    <a:spcPts val="800"/>
                  </a:spcAft>
                  <a:buSzPts val="1050"/>
                </a:pPr>
                <a:r>
                  <a:rPr lang="en-US" sz="3600" dirty="0" smtClean="0"/>
                  <a:t>𝒊𝒏𝒕 𝒂𝒓𝒓[𝟔] = {𝟑,𝟏, 𝟒,𝟏,𝟓,𝟗}, starts at memory address </a:t>
                </a:r>
                <a:r>
                  <a:rPr lang="en-US" sz="3600" b="1" dirty="0" smtClean="0"/>
                  <a:t>0xBFFFFF00</a:t>
                </a:r>
                <a:r>
                  <a:rPr lang="en-US" sz="3600" dirty="0" smtClean="0"/>
                  <a:t>.</a:t>
                </a:r>
              </a:p>
              <a:p>
                <a:pPr lvl="0" algn="l" rtl="0">
                  <a:lnSpc>
                    <a:spcPct val="107000"/>
                  </a:lnSpc>
                  <a:spcAft>
                    <a:spcPts val="800"/>
                  </a:spcAft>
                  <a:buSzPts val="1050"/>
                </a:pPr>
                <a:r>
                  <a:rPr lang="en-US" sz="3600" dirty="0" smtClean="0"/>
                  <a:t>Register 𝒔𝟎 contains 𝒂𝒓𝒓's address, and you may assume integers are 4 bytes.</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4552465"/>
              </a:xfrm>
              <a:prstGeom prst="rect">
                <a:avLst/>
              </a:prstGeom>
              <a:blipFill rotWithShape="0">
                <a:blip r:embed="rId2"/>
                <a:stretch>
                  <a:fillRect l="-2236" t="-2410" r="-1174" b="-4150"/>
                </a:stretch>
              </a:blipFill>
            </p:spPr>
            <p:txBody>
              <a:bodyPr/>
              <a:lstStyle/>
              <a:p>
                <a:r>
                  <a:rPr lang="he-IL">
                    <a:noFill/>
                  </a:rPr>
                  <a:t> </a:t>
                </a:r>
              </a:p>
            </p:txBody>
          </p:sp>
        </mc:Fallback>
      </mc:AlternateContent>
    </p:spTree>
    <p:extLst>
      <p:ext uri="{BB962C8B-B14F-4D97-AF65-F5344CB8AC3E}">
        <p14:creationId xmlns:p14="http://schemas.microsoft.com/office/powerpoint/2010/main" val="3245048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2105000"/>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4</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𝒊𝒏𝒕 𝒂𝒓𝒓[𝟔] = {𝟑,𝟏, 𝟒,𝟏,𝟓,𝟗} starts at </a:t>
                </a:r>
                <a:r>
                  <a:rPr lang="en-US" sz="3600" b="1" dirty="0" smtClean="0"/>
                  <a:t>0xBFFFFF00</a:t>
                </a:r>
                <a:r>
                  <a:rPr lang="en-US" sz="3600" dirty="0" smtClean="0"/>
                  <a:t>.</a:t>
                </a:r>
              </a:p>
              <a:p>
                <a:pPr lvl="0" algn="l" rtl="0">
                  <a:lnSpc>
                    <a:spcPct val="107000"/>
                  </a:lnSpc>
                  <a:spcAft>
                    <a:spcPts val="800"/>
                  </a:spcAft>
                  <a:buSzPts val="1050"/>
                </a:pPr>
                <a14:m>
                  <m:oMath xmlns:m="http://schemas.openxmlformats.org/officeDocument/2006/math">
                    <m:d>
                      <m:dPr>
                        <m:begChr m:val="⟨"/>
                        <m:endChr m:val="⟩"/>
                        <m:ctrlPr>
                          <a:rPr lang="en-US" sz="3600" i="1" smtClean="0">
                            <a:latin typeface="Cambria Math" panose="02040503050406030204" pitchFamily="18" charset="0"/>
                          </a:rPr>
                        </m:ctrlPr>
                      </m:dPr>
                      <m:e>
                        <m:r>
                          <a:rPr lang="en-US" sz="3600" b="0" i="1" smtClean="0">
                            <a:latin typeface="Cambria Math" panose="02040503050406030204" pitchFamily="18" charset="0"/>
                          </a:rPr>
                          <m:t>𝑆</m:t>
                        </m:r>
                        <m:r>
                          <a:rPr lang="en-US" sz="3600" b="0" i="1" smtClean="0">
                            <a:latin typeface="Cambria Math" panose="02040503050406030204" pitchFamily="18" charset="0"/>
                          </a:rPr>
                          <m:t>0</m:t>
                        </m:r>
                      </m:e>
                    </m:d>
                    <m:r>
                      <a:rPr lang="en-US" sz="3600" b="0" i="1" smtClean="0">
                        <a:latin typeface="Cambria Math" panose="02040503050406030204" pitchFamily="18" charset="0"/>
                      </a:rPr>
                      <m:t>=</m:t>
                    </m:r>
                    <m:r>
                      <a:rPr lang="en-US" sz="3600" b="0" i="1" smtClean="0">
                        <a:latin typeface="Cambria Math" panose="02040503050406030204" pitchFamily="18" charset="0"/>
                      </a:rPr>
                      <m:t>𝑎𝑟𝑟</m:t>
                    </m:r>
                    <m:r>
                      <a:rPr lang="en-US" sz="3600" b="0" i="0" smtClean="0">
                        <a:latin typeface="Cambria Math" panose="02040503050406030204" pitchFamily="18" charset="0"/>
                      </a:rPr>
                      <m:t>,</m:t>
                    </m:r>
                  </m:oMath>
                </a14:m>
                <a:r>
                  <a:rPr lang="en-US" sz="3600" dirty="0" smtClean="0"/>
                  <a:t>  integers are 4 bytes.</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2105000"/>
              </a:xfrm>
              <a:prstGeom prst="rect">
                <a:avLst/>
              </a:prstGeom>
              <a:blipFill rotWithShape="0">
                <a:blip r:embed="rId2"/>
                <a:stretch>
                  <a:fillRect l="-2236" t="-5217" b="-8986"/>
                </a:stretch>
              </a:blipFill>
            </p:spPr>
            <p:txBody>
              <a:bodyPr/>
              <a:lstStyle/>
              <a:p>
                <a:r>
                  <a:rPr lang="he-IL">
                    <a:noFill/>
                  </a:rPr>
                  <a:t> </a:t>
                </a:r>
              </a:p>
            </p:txBody>
          </p:sp>
        </mc:Fallback>
      </mc:AlternateContent>
      <p:sp>
        <p:nvSpPr>
          <p:cNvPr id="3" name="Rectangle 2"/>
          <p:cNvSpPr/>
          <p:nvPr/>
        </p:nvSpPr>
        <p:spPr>
          <a:xfrm>
            <a:off x="873457" y="3021926"/>
            <a:ext cx="3947925" cy="2308324"/>
          </a:xfrm>
          <a:prstGeom prst="rect">
            <a:avLst/>
          </a:prstGeom>
        </p:spPr>
        <p:txBody>
          <a:bodyPr wrap="square">
            <a:spAutoFit/>
          </a:bodyPr>
          <a:lstStyle/>
          <a:p>
            <a:pPr algn="l" rtl="0"/>
            <a:r>
              <a:rPr lang="en-US" sz="3600" dirty="0" err="1" smtClean="0"/>
              <a:t>lw</a:t>
            </a:r>
            <a:r>
              <a:rPr lang="en-US" sz="3600" dirty="0" smtClean="0"/>
              <a:t> t0, 0(s0) 		</a:t>
            </a:r>
          </a:p>
          <a:p>
            <a:pPr algn="l" rtl="0"/>
            <a:r>
              <a:rPr lang="en-US" sz="3600" dirty="0" err="1" smtClean="0"/>
              <a:t>lw</a:t>
            </a:r>
            <a:r>
              <a:rPr lang="en-US" sz="3600" dirty="0" smtClean="0"/>
              <a:t> t1, 8(s0) 		</a:t>
            </a:r>
            <a:endParaRPr lang="en-US" sz="3600" dirty="0" smtClean="0">
              <a:solidFill>
                <a:srgbClr val="002060"/>
              </a:solidFill>
            </a:endParaRPr>
          </a:p>
          <a:p>
            <a:pPr algn="l" rtl="0"/>
            <a:r>
              <a:rPr lang="en-US" sz="3600" dirty="0" smtClean="0"/>
              <a:t>add t2, t0, t1 		</a:t>
            </a:r>
            <a:endParaRPr lang="en-US" sz="3600" dirty="0" smtClean="0">
              <a:solidFill>
                <a:srgbClr val="002060"/>
              </a:solidFill>
            </a:endParaRPr>
          </a:p>
          <a:p>
            <a:pPr algn="l" rtl="0"/>
            <a:r>
              <a:rPr lang="en-US" sz="3600" dirty="0" err="1" smtClean="0"/>
              <a:t>sw</a:t>
            </a:r>
            <a:r>
              <a:rPr lang="en-US" sz="3600" dirty="0" smtClean="0"/>
              <a:t> t2, 4(s0) 		</a:t>
            </a:r>
            <a:endParaRPr lang="he-IL" sz="3600" dirty="0">
              <a:solidFill>
                <a:srgbClr val="002060"/>
              </a:solidFill>
            </a:endParaRPr>
          </a:p>
        </p:txBody>
      </p:sp>
      <p:sp>
        <p:nvSpPr>
          <p:cNvPr id="4" name="Rectangle 3"/>
          <p:cNvSpPr/>
          <p:nvPr/>
        </p:nvSpPr>
        <p:spPr>
          <a:xfrm>
            <a:off x="4533828" y="3021926"/>
            <a:ext cx="6603379" cy="2308324"/>
          </a:xfrm>
          <a:prstGeom prst="rect">
            <a:avLst/>
          </a:prstGeom>
        </p:spPr>
        <p:txBody>
          <a:bodyPr wrap="square">
            <a:spAutoFit/>
          </a:bodyPr>
          <a:lstStyle/>
          <a:p>
            <a:pPr algn="l" rtl="0"/>
            <a:r>
              <a:rPr lang="en-US" sz="3600" dirty="0" smtClean="0">
                <a:solidFill>
                  <a:srgbClr val="002060"/>
                </a:solidFill>
              </a:rPr>
              <a:t># Loads 𝒂𝒓𝒓[𝟎] into register 𝒕𝟎</a:t>
            </a:r>
            <a:r>
              <a:rPr lang="en-US" sz="3600" dirty="0" smtClean="0"/>
              <a:t> </a:t>
            </a:r>
          </a:p>
          <a:p>
            <a:pPr algn="l" rtl="0"/>
            <a:r>
              <a:rPr lang="en-US" sz="3600" dirty="0" smtClean="0">
                <a:solidFill>
                  <a:srgbClr val="002060"/>
                </a:solidFill>
              </a:rPr>
              <a:t># Loads 𝒂𝒓𝒓[𝟐] into register 𝒕𝟏 </a:t>
            </a:r>
          </a:p>
          <a:p>
            <a:pPr algn="l" rtl="0"/>
            <a:r>
              <a:rPr lang="en-US" sz="3600" dirty="0" smtClean="0">
                <a:solidFill>
                  <a:srgbClr val="002060"/>
                </a:solidFill>
              </a:rPr>
              <a:t># Sets 𝒕𝟐 equal to 𝒕𝟎 plus 𝒕𝟏 </a:t>
            </a:r>
          </a:p>
          <a:p>
            <a:pPr algn="l" rtl="0"/>
            <a:r>
              <a:rPr lang="en-US" sz="3600" dirty="0" smtClean="0">
                <a:solidFill>
                  <a:srgbClr val="002060"/>
                </a:solidFill>
              </a:rPr>
              <a:t># Sets 𝒂𝒓𝒓[𝟏] equal to value in 𝒕𝟐</a:t>
            </a:r>
            <a:endParaRPr lang="he-IL" sz="3600" dirty="0">
              <a:solidFill>
                <a:srgbClr val="002060"/>
              </a:solidFill>
            </a:endParaRPr>
          </a:p>
        </p:txBody>
      </p:sp>
    </p:spTree>
    <p:extLst>
      <p:ext uri="{BB962C8B-B14F-4D97-AF65-F5344CB8AC3E}">
        <p14:creationId xmlns:p14="http://schemas.microsoft.com/office/powerpoint/2010/main" val="34629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2105000"/>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Question 4</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r>
                  <a:rPr lang="en-US" sz="3600" dirty="0" smtClean="0"/>
                  <a:t>𝒊𝒏𝒕 𝒂𝒓𝒓[𝟔] = {𝟑,𝟏, 𝟒,𝟏,𝟓,𝟗} starts at </a:t>
                </a:r>
                <a:r>
                  <a:rPr lang="en-US" sz="3600" b="1" dirty="0" smtClean="0"/>
                  <a:t>0xBFFFFF00</a:t>
                </a:r>
                <a:r>
                  <a:rPr lang="en-US" sz="3600" dirty="0" smtClean="0"/>
                  <a:t>.</a:t>
                </a:r>
              </a:p>
              <a:p>
                <a:pPr lvl="0" algn="l" rtl="0">
                  <a:lnSpc>
                    <a:spcPct val="107000"/>
                  </a:lnSpc>
                  <a:spcAft>
                    <a:spcPts val="800"/>
                  </a:spcAft>
                  <a:buSzPts val="1050"/>
                </a:pPr>
                <a14:m>
                  <m:oMath xmlns:m="http://schemas.openxmlformats.org/officeDocument/2006/math">
                    <m:d>
                      <m:dPr>
                        <m:begChr m:val="⟨"/>
                        <m:endChr m:val="⟩"/>
                        <m:ctrlPr>
                          <a:rPr lang="en-US" sz="3600" i="1" smtClean="0">
                            <a:latin typeface="Cambria Math" panose="02040503050406030204" pitchFamily="18" charset="0"/>
                          </a:rPr>
                        </m:ctrlPr>
                      </m:dPr>
                      <m:e>
                        <m:r>
                          <a:rPr lang="en-US" sz="3600" b="0" i="1" smtClean="0">
                            <a:latin typeface="Cambria Math" panose="02040503050406030204" pitchFamily="18" charset="0"/>
                          </a:rPr>
                          <m:t>𝑆</m:t>
                        </m:r>
                        <m:r>
                          <a:rPr lang="en-US" sz="3600" b="0" i="1" smtClean="0">
                            <a:latin typeface="Cambria Math" panose="02040503050406030204" pitchFamily="18" charset="0"/>
                          </a:rPr>
                          <m:t>0</m:t>
                        </m:r>
                      </m:e>
                    </m:d>
                    <m:r>
                      <a:rPr lang="en-US" sz="3600" b="0" i="1" smtClean="0">
                        <a:latin typeface="Cambria Math" panose="02040503050406030204" pitchFamily="18" charset="0"/>
                      </a:rPr>
                      <m:t>=</m:t>
                    </m:r>
                    <m:r>
                      <a:rPr lang="en-US" sz="3600" b="0" i="1" smtClean="0">
                        <a:latin typeface="Cambria Math" panose="02040503050406030204" pitchFamily="18" charset="0"/>
                      </a:rPr>
                      <m:t>𝑎𝑟𝑟</m:t>
                    </m:r>
                    <m:r>
                      <a:rPr lang="en-US" sz="3600" b="0" i="0" smtClean="0">
                        <a:latin typeface="Cambria Math" panose="02040503050406030204" pitchFamily="18" charset="0"/>
                      </a:rPr>
                      <m:t>,</m:t>
                    </m:r>
                  </m:oMath>
                </a14:m>
                <a:r>
                  <a:rPr lang="en-US" sz="3600" dirty="0" smtClean="0"/>
                  <a:t>  integers are 4 bytes.</a:t>
                </a: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2105000"/>
              </a:xfrm>
              <a:prstGeom prst="rect">
                <a:avLst/>
              </a:prstGeom>
              <a:blipFill rotWithShape="0">
                <a:blip r:embed="rId2"/>
                <a:stretch>
                  <a:fillRect l="-2236" t="-5217" b="-8986"/>
                </a:stretch>
              </a:blipFill>
            </p:spPr>
            <p:txBody>
              <a:bodyPr/>
              <a:lstStyle/>
              <a:p>
                <a:r>
                  <a:rPr lang="he-IL">
                    <a:noFill/>
                  </a:rPr>
                  <a:t> </a:t>
                </a:r>
              </a:p>
            </p:txBody>
          </p:sp>
        </mc:Fallback>
      </mc:AlternateContent>
      <p:sp>
        <p:nvSpPr>
          <p:cNvPr id="3" name="Rectangle 2"/>
          <p:cNvSpPr/>
          <p:nvPr/>
        </p:nvSpPr>
        <p:spPr>
          <a:xfrm>
            <a:off x="873457" y="3021926"/>
            <a:ext cx="10140286" cy="2308324"/>
          </a:xfrm>
          <a:prstGeom prst="rect">
            <a:avLst/>
          </a:prstGeom>
        </p:spPr>
        <p:txBody>
          <a:bodyPr wrap="square">
            <a:spAutoFit/>
          </a:bodyPr>
          <a:lstStyle/>
          <a:p>
            <a:pPr algn="l" rtl="0"/>
            <a:r>
              <a:rPr lang="en-US" sz="3600" dirty="0" err="1" smtClean="0"/>
              <a:t>lw</a:t>
            </a:r>
            <a:r>
              <a:rPr lang="en-US" sz="3600" dirty="0" smtClean="0"/>
              <a:t> t0, 0(s0) 		</a:t>
            </a:r>
            <a:r>
              <a:rPr lang="en-US" sz="3600" dirty="0" smtClean="0">
                <a:solidFill>
                  <a:srgbClr val="002060"/>
                </a:solidFill>
              </a:rPr>
              <a:t># Loads 𝒂𝒓𝒓[𝟎] into register 𝒕𝟎</a:t>
            </a:r>
            <a:r>
              <a:rPr lang="en-US" sz="3600" dirty="0" smtClean="0"/>
              <a:t> </a:t>
            </a:r>
          </a:p>
          <a:p>
            <a:pPr algn="l" rtl="0"/>
            <a:r>
              <a:rPr lang="en-US" sz="3600" dirty="0" err="1" smtClean="0"/>
              <a:t>lw</a:t>
            </a:r>
            <a:r>
              <a:rPr lang="en-US" sz="3600" dirty="0" smtClean="0"/>
              <a:t> t1, 8(s0) 		</a:t>
            </a:r>
            <a:r>
              <a:rPr lang="en-US" sz="3600" dirty="0" smtClean="0">
                <a:solidFill>
                  <a:srgbClr val="002060"/>
                </a:solidFill>
              </a:rPr>
              <a:t># Loads 𝒂𝒓𝒓[𝟐] into register 𝒕𝟏 </a:t>
            </a:r>
          </a:p>
          <a:p>
            <a:pPr algn="l" rtl="0"/>
            <a:r>
              <a:rPr lang="en-US" sz="3600" dirty="0" smtClean="0"/>
              <a:t>add t2, t0, t1 		</a:t>
            </a:r>
            <a:r>
              <a:rPr lang="en-US" sz="3600" dirty="0" smtClean="0">
                <a:solidFill>
                  <a:srgbClr val="002060"/>
                </a:solidFill>
              </a:rPr>
              <a:t># Sets 𝒕𝟐 equal to 𝒕𝟎 plus 𝒕𝟏 </a:t>
            </a:r>
          </a:p>
          <a:p>
            <a:pPr algn="l" rtl="0"/>
            <a:r>
              <a:rPr lang="en-US" sz="3600" dirty="0" err="1" smtClean="0"/>
              <a:t>sw</a:t>
            </a:r>
            <a:r>
              <a:rPr lang="en-US" sz="3600" dirty="0" smtClean="0"/>
              <a:t> t2, 4(s0) 		</a:t>
            </a:r>
            <a:r>
              <a:rPr lang="en-US" sz="3600" dirty="0" smtClean="0">
                <a:solidFill>
                  <a:srgbClr val="002060"/>
                </a:solidFill>
              </a:rPr>
              <a:t># Sets 𝒂𝒓𝒓[𝟏] equal to value in 𝒕𝟐</a:t>
            </a:r>
            <a:endParaRPr lang="he-IL" sz="3600" dirty="0">
              <a:solidFill>
                <a:srgbClr val="002060"/>
              </a:solidFill>
            </a:endParaRPr>
          </a:p>
        </p:txBody>
      </p:sp>
      <p:sp>
        <p:nvSpPr>
          <p:cNvPr id="4" name="Rectangle 3"/>
          <p:cNvSpPr/>
          <p:nvPr/>
        </p:nvSpPr>
        <p:spPr>
          <a:xfrm rot="20560027">
            <a:off x="4271205" y="3552362"/>
            <a:ext cx="6823881" cy="146031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rtl="0"/>
            <a:r>
              <a:rPr lang="en-US" sz="4400" dirty="0" smtClean="0">
                <a:solidFill>
                  <a:srgbClr val="FF0000"/>
                </a:solidFill>
              </a:rPr>
              <a:t>𝒂𝒓𝒓[𝟏] = 𝒂𝒓𝒓[𝟎] + 𝒂𝒓𝒓[𝟐] </a:t>
            </a:r>
            <a:br>
              <a:rPr lang="en-US" sz="4400" dirty="0" smtClean="0">
                <a:solidFill>
                  <a:srgbClr val="FF0000"/>
                </a:solidFill>
              </a:rPr>
            </a:br>
            <a:r>
              <a:rPr lang="en-US" sz="4400" dirty="0" smtClean="0">
                <a:solidFill>
                  <a:srgbClr val="FF0000"/>
                </a:solidFill>
              </a:rPr>
              <a:t>(𝒂𝒓𝒓[𝟏] =𝟑 + 𝟒 = 7)</a:t>
            </a:r>
            <a:endParaRPr lang="he-IL" dirty="0">
              <a:solidFill>
                <a:srgbClr val="FF0000"/>
              </a:solidFill>
            </a:endParaRPr>
          </a:p>
        </p:txBody>
      </p:sp>
    </p:spTree>
    <p:extLst>
      <p:ext uri="{BB962C8B-B14F-4D97-AF65-F5344CB8AC3E}">
        <p14:creationId xmlns:p14="http://schemas.microsoft.com/office/powerpoint/2010/main" val="95196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09935" y="327547"/>
                <a:ext cx="10904561" cy="592726"/>
              </a:xfrm>
              <a:prstGeom prst="rect">
                <a:avLst/>
              </a:prstGeom>
            </p:spPr>
            <p:txBody>
              <a:bodyPr wrap="square">
                <a:spAutoFit/>
              </a:bodyPr>
              <a:lstStyle/>
              <a:p>
                <a:pPr lvl="0" algn="l" rtl="0">
                  <a:lnSpc>
                    <a:spcPct val="107000"/>
                  </a:lnSpc>
                  <a:spcAft>
                    <a:spcPts val="800"/>
                  </a:spcAft>
                  <a:buSzPts val="1050"/>
                </a:pPr>
                <a:r>
                  <a:rPr lang="en-US" sz="3200" dirty="0" smtClean="0"/>
                  <a:t>𝒂𝒓𝒓[𝟔] = {𝟑,𝟏, 𝟒,𝟏,𝟓,𝟗} ,</a:t>
                </a:r>
                <a14:m>
                  <m:oMath xmlns:m="http://schemas.openxmlformats.org/officeDocument/2006/math">
                    <m:r>
                      <a:rPr lang="en-US" sz="3200" b="0" i="0" smtClean="0">
                        <a:latin typeface="Cambria Math" panose="02040503050406030204" pitchFamily="18" charset="0"/>
                      </a:rPr>
                      <m:t>     </m:t>
                    </m:r>
                    <m:d>
                      <m:dPr>
                        <m:begChr m:val="⟨"/>
                        <m:endChr m:val="⟩"/>
                        <m:ctrlPr>
                          <a:rPr lang="en-US" sz="320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0</m:t>
                        </m:r>
                      </m:e>
                    </m:d>
                    <m:r>
                      <a:rPr lang="en-US" sz="3200" b="1" i="1" dirty="0" smtClean="0">
                        <a:latin typeface="Cambria Math" panose="02040503050406030204" pitchFamily="18" charset="0"/>
                      </a:rPr>
                      <m:t> = </m:t>
                    </m:r>
                    <m:r>
                      <a:rPr lang="en-US" sz="3200" b="1" i="1" dirty="0" smtClean="0">
                        <a:latin typeface="Cambria Math" panose="02040503050406030204" pitchFamily="18" charset="0"/>
                      </a:rPr>
                      <m:t>𝟎</m:t>
                    </m:r>
                    <m:r>
                      <a:rPr lang="en-US" sz="3200" b="1" i="1" dirty="0" smtClean="0">
                        <a:latin typeface="Cambria Math" panose="02040503050406030204" pitchFamily="18" charset="0"/>
                      </a:rPr>
                      <m:t>𝒙𝑩𝑭𝑭𝑭𝑭𝑭</m:t>
                    </m:r>
                    <m:r>
                      <a:rPr lang="en-US" sz="3200" b="1" i="1" dirty="0" smtClean="0">
                        <a:latin typeface="Cambria Math" panose="02040503050406030204" pitchFamily="18" charset="0"/>
                      </a:rPr>
                      <m:t>𝟎𝟎</m:t>
                    </m:r>
                  </m:oMath>
                </a14:m>
                <a:endParaRPr lang="en-US" sz="32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09935" y="327547"/>
                <a:ext cx="10904561" cy="592726"/>
              </a:xfrm>
              <a:prstGeom prst="rect">
                <a:avLst/>
              </a:prstGeom>
              <a:blipFill rotWithShape="0">
                <a:blip r:embed="rId2"/>
                <a:stretch>
                  <a:fillRect l="-1454" t="-14433" b="-34021"/>
                </a:stretch>
              </a:blipFill>
            </p:spPr>
            <p:txBody>
              <a:bodyPr/>
              <a:lstStyle/>
              <a:p>
                <a:r>
                  <a:rPr lang="he-IL">
                    <a:noFill/>
                  </a:rPr>
                  <a:t> </a:t>
                </a:r>
              </a:p>
            </p:txBody>
          </p:sp>
        </mc:Fallback>
      </mc:AlternateContent>
      <p:sp>
        <p:nvSpPr>
          <p:cNvPr id="3" name="Rectangle 2"/>
          <p:cNvSpPr/>
          <p:nvPr/>
        </p:nvSpPr>
        <p:spPr>
          <a:xfrm>
            <a:off x="1" y="982791"/>
            <a:ext cx="4089862" cy="5509200"/>
          </a:xfrm>
          <a:prstGeom prst="rect">
            <a:avLst/>
          </a:prstGeom>
        </p:spPr>
        <p:txBody>
          <a:bodyPr wrap="square">
            <a:spAutoFit/>
          </a:bodyPr>
          <a:lstStyle/>
          <a:p>
            <a:pPr algn="l" rtl="0"/>
            <a:r>
              <a:rPr lang="en-US" sz="3200" dirty="0" smtClean="0"/>
              <a:t>	 add t0, x0, x0</a:t>
            </a:r>
          </a:p>
          <a:p>
            <a:pPr algn="l" rtl="0"/>
            <a:r>
              <a:rPr lang="en-US" sz="3200" dirty="0" smtClean="0"/>
              <a:t>loop:  </a:t>
            </a:r>
            <a:r>
              <a:rPr lang="en-US" sz="3200" dirty="0" err="1" smtClean="0"/>
              <a:t>slti</a:t>
            </a:r>
            <a:r>
              <a:rPr lang="en-US" sz="3200" dirty="0" smtClean="0"/>
              <a:t> t1, t0, 6</a:t>
            </a:r>
            <a:endParaRPr lang="en-US" sz="3200" dirty="0" smtClean="0">
              <a:solidFill>
                <a:srgbClr val="002060"/>
              </a:solidFill>
            </a:endParaRPr>
          </a:p>
          <a:p>
            <a:pPr algn="l" rtl="0"/>
            <a:r>
              <a:rPr lang="en-US" sz="3200" dirty="0" smtClean="0"/>
              <a:t>	 </a:t>
            </a:r>
            <a:r>
              <a:rPr lang="en-US" sz="3200" dirty="0" err="1" smtClean="0"/>
              <a:t>beq</a:t>
            </a:r>
            <a:r>
              <a:rPr lang="en-US" sz="3200" dirty="0" smtClean="0"/>
              <a:t> t1, x0, end </a:t>
            </a:r>
          </a:p>
          <a:p>
            <a:pPr algn="l" rtl="0"/>
            <a:r>
              <a:rPr lang="en-US" sz="3200" dirty="0" smtClean="0"/>
              <a:t>	 </a:t>
            </a:r>
            <a:r>
              <a:rPr lang="en-US" sz="3200" dirty="0" err="1" smtClean="0"/>
              <a:t>slli</a:t>
            </a:r>
            <a:r>
              <a:rPr lang="en-US" sz="3200" dirty="0" smtClean="0"/>
              <a:t> t2, t0, 2</a:t>
            </a:r>
            <a:endParaRPr lang="en-US" sz="3200" dirty="0" smtClean="0">
              <a:solidFill>
                <a:srgbClr val="002060"/>
              </a:solidFill>
            </a:endParaRPr>
          </a:p>
          <a:p>
            <a:pPr algn="l" rtl="0"/>
            <a:r>
              <a:rPr lang="en-US" sz="3200" dirty="0" smtClean="0"/>
              <a:t>	 add t3, s0, t2</a:t>
            </a:r>
          </a:p>
          <a:p>
            <a:pPr algn="l" rtl="0"/>
            <a:r>
              <a:rPr lang="en-US" sz="3200" dirty="0" smtClean="0"/>
              <a:t> 	 </a:t>
            </a:r>
            <a:r>
              <a:rPr lang="en-US" sz="3200" dirty="0" err="1" smtClean="0"/>
              <a:t>lw</a:t>
            </a:r>
            <a:r>
              <a:rPr lang="en-US" sz="3200" dirty="0" smtClean="0"/>
              <a:t> t4, 0(t3)</a:t>
            </a:r>
            <a:endParaRPr lang="en-US" sz="3200" dirty="0" smtClean="0">
              <a:solidFill>
                <a:srgbClr val="002060"/>
              </a:solidFill>
            </a:endParaRPr>
          </a:p>
          <a:p>
            <a:pPr algn="l" rtl="0"/>
            <a:r>
              <a:rPr lang="en-US" sz="3200" dirty="0" smtClean="0"/>
              <a:t>	 sub t4, x0, t4</a:t>
            </a:r>
          </a:p>
          <a:p>
            <a:pPr algn="l" rtl="0"/>
            <a:r>
              <a:rPr lang="en-US" sz="3200" dirty="0" smtClean="0"/>
              <a:t>	 </a:t>
            </a:r>
            <a:r>
              <a:rPr lang="en-US" sz="3200" dirty="0" err="1" smtClean="0"/>
              <a:t>sw</a:t>
            </a:r>
            <a:r>
              <a:rPr lang="en-US" sz="3200" dirty="0" smtClean="0"/>
              <a:t> t4, 0(t3)</a:t>
            </a:r>
            <a:endParaRPr lang="en-US" sz="3200" dirty="0" smtClean="0">
              <a:solidFill>
                <a:srgbClr val="002060"/>
              </a:solidFill>
            </a:endParaRPr>
          </a:p>
          <a:p>
            <a:pPr algn="l" rtl="0"/>
            <a:r>
              <a:rPr lang="en-US" sz="3200" dirty="0" smtClean="0"/>
              <a:t>	 </a:t>
            </a:r>
            <a:r>
              <a:rPr lang="en-US" sz="3200" dirty="0" err="1" smtClean="0"/>
              <a:t>addi</a:t>
            </a:r>
            <a:r>
              <a:rPr lang="en-US" sz="3200" dirty="0" smtClean="0"/>
              <a:t> t0, t0, 1 </a:t>
            </a:r>
            <a:endParaRPr lang="en-US" sz="3200" dirty="0"/>
          </a:p>
          <a:p>
            <a:pPr algn="l" rtl="0"/>
            <a:r>
              <a:rPr lang="en-US" sz="3200" dirty="0" smtClean="0"/>
              <a:t>	 </a:t>
            </a:r>
            <a:r>
              <a:rPr lang="en-US" sz="3200" dirty="0" err="1" smtClean="0"/>
              <a:t>jal</a:t>
            </a:r>
            <a:r>
              <a:rPr lang="en-US" sz="3200" dirty="0" smtClean="0"/>
              <a:t> x0, loop</a:t>
            </a:r>
          </a:p>
          <a:p>
            <a:pPr algn="l" rtl="0"/>
            <a:r>
              <a:rPr lang="en-US" sz="3200" dirty="0" smtClean="0"/>
              <a:t>end:</a:t>
            </a:r>
            <a:endParaRPr lang="he-IL" sz="3200" dirty="0">
              <a:solidFill>
                <a:srgbClr val="002060"/>
              </a:solidFill>
            </a:endParaRPr>
          </a:p>
        </p:txBody>
      </p:sp>
      <p:sp>
        <p:nvSpPr>
          <p:cNvPr id="4" name="Rectangle 3"/>
          <p:cNvSpPr/>
          <p:nvPr/>
        </p:nvSpPr>
        <p:spPr>
          <a:xfrm>
            <a:off x="4663749" y="982791"/>
            <a:ext cx="7172651" cy="5016758"/>
          </a:xfrm>
          <a:prstGeom prst="rect">
            <a:avLst/>
          </a:prstGeom>
        </p:spPr>
        <p:txBody>
          <a:bodyPr wrap="square">
            <a:spAutoFit/>
          </a:bodyPr>
          <a:lstStyle/>
          <a:p>
            <a:pPr algn="l" rtl="0"/>
            <a:r>
              <a:rPr lang="en-US" sz="3200" dirty="0" smtClean="0">
                <a:solidFill>
                  <a:srgbClr val="002060"/>
                </a:solidFill>
              </a:rPr>
              <a:t># Sets register 𝒕𝟎 to 0</a:t>
            </a:r>
          </a:p>
          <a:p>
            <a:pPr algn="l" rtl="0"/>
            <a:r>
              <a:rPr lang="en-US" sz="3200" dirty="0" smtClean="0">
                <a:solidFill>
                  <a:srgbClr val="002060"/>
                </a:solidFill>
              </a:rPr>
              <a:t># Sets t1 to 1 if 𝒕𝟎 &lt; 6, 0 otherwise</a:t>
            </a:r>
          </a:p>
          <a:p>
            <a:pPr algn="l" rtl="0"/>
            <a:r>
              <a:rPr lang="en-US" sz="3200" dirty="0" smtClean="0">
                <a:solidFill>
                  <a:srgbClr val="002060"/>
                </a:solidFill>
              </a:rPr>
              <a:t># Branches to the end if t1 is 0 (𝒕𝟎 &gt;= 6)</a:t>
            </a:r>
          </a:p>
          <a:p>
            <a:pPr algn="l" rtl="0"/>
            <a:r>
              <a:rPr lang="en-US" sz="3200" dirty="0" smtClean="0">
                <a:solidFill>
                  <a:srgbClr val="002060"/>
                </a:solidFill>
              </a:rPr>
              <a:t># Sets 𝒕𝟐 to 𝒕𝟎 * 4 </a:t>
            </a:r>
          </a:p>
          <a:p>
            <a:pPr algn="l" rtl="0"/>
            <a:r>
              <a:rPr lang="en-US" sz="3200" dirty="0" smtClean="0">
                <a:solidFill>
                  <a:srgbClr val="002060"/>
                </a:solidFill>
              </a:rPr>
              <a:t># Sets 𝒕𝟑 to the address of 𝒂𝒓𝒓[𝒕𝟎] </a:t>
            </a:r>
          </a:p>
          <a:p>
            <a:pPr algn="l" rtl="0"/>
            <a:r>
              <a:rPr lang="en-US" sz="3200" dirty="0" smtClean="0">
                <a:solidFill>
                  <a:srgbClr val="002060"/>
                </a:solidFill>
              </a:rPr>
              <a:t># Load 𝒂𝒓𝒓[𝒕𝟎] into register 𝒕𝟒</a:t>
            </a:r>
          </a:p>
          <a:p>
            <a:pPr algn="l" rtl="0"/>
            <a:r>
              <a:rPr lang="en-US" sz="3200" dirty="0" smtClean="0">
                <a:solidFill>
                  <a:srgbClr val="002060"/>
                </a:solidFill>
              </a:rPr>
              <a:t># Sets 𝒕𝟒 to its negative</a:t>
            </a:r>
          </a:p>
          <a:p>
            <a:pPr algn="l" rtl="0"/>
            <a:r>
              <a:rPr lang="en-US" sz="3200" dirty="0" smtClean="0">
                <a:solidFill>
                  <a:srgbClr val="002060"/>
                </a:solidFill>
              </a:rPr>
              <a:t># Stores this updated value at 𝒂𝒓𝒓[𝒕𝟎]</a:t>
            </a:r>
          </a:p>
          <a:p>
            <a:pPr algn="l" rtl="0"/>
            <a:r>
              <a:rPr lang="en-US" sz="3200" dirty="0" smtClean="0">
                <a:solidFill>
                  <a:srgbClr val="002060"/>
                </a:solidFill>
              </a:rPr>
              <a:t># Increments 𝒕𝟎 (move to next element)</a:t>
            </a:r>
          </a:p>
          <a:p>
            <a:pPr algn="l" rtl="0"/>
            <a:r>
              <a:rPr lang="en-US" sz="3200" dirty="0" smtClean="0">
                <a:solidFill>
                  <a:srgbClr val="002060"/>
                </a:solidFill>
              </a:rPr>
              <a:t># Jump back to the loop label</a:t>
            </a:r>
          </a:p>
        </p:txBody>
      </p:sp>
    </p:spTree>
    <p:extLst>
      <p:ext uri="{BB962C8B-B14F-4D97-AF65-F5344CB8AC3E}">
        <p14:creationId xmlns:p14="http://schemas.microsoft.com/office/powerpoint/2010/main" val="19072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09935" y="327547"/>
                <a:ext cx="10904561" cy="592726"/>
              </a:xfrm>
              <a:prstGeom prst="rect">
                <a:avLst/>
              </a:prstGeom>
            </p:spPr>
            <p:txBody>
              <a:bodyPr wrap="square">
                <a:spAutoFit/>
              </a:bodyPr>
              <a:lstStyle/>
              <a:p>
                <a:pPr lvl="0" algn="l" rtl="0">
                  <a:lnSpc>
                    <a:spcPct val="107000"/>
                  </a:lnSpc>
                  <a:spcAft>
                    <a:spcPts val="800"/>
                  </a:spcAft>
                  <a:buSzPts val="1050"/>
                </a:pPr>
                <a:r>
                  <a:rPr lang="en-US" sz="3200" dirty="0" smtClean="0"/>
                  <a:t>𝒂𝒓𝒓[𝟔] = {𝟑,𝟏, 𝟒,𝟏,𝟓,𝟗} ,</a:t>
                </a:r>
                <a14:m>
                  <m:oMath xmlns:m="http://schemas.openxmlformats.org/officeDocument/2006/math">
                    <m:r>
                      <a:rPr lang="en-US" sz="3200" b="0" i="0" smtClean="0">
                        <a:latin typeface="Cambria Math" panose="02040503050406030204" pitchFamily="18" charset="0"/>
                      </a:rPr>
                      <m:t>     </m:t>
                    </m:r>
                    <m:d>
                      <m:dPr>
                        <m:begChr m:val="⟨"/>
                        <m:endChr m:val="⟩"/>
                        <m:ctrlPr>
                          <a:rPr lang="en-US" sz="320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0</m:t>
                        </m:r>
                      </m:e>
                    </m:d>
                    <m:r>
                      <a:rPr lang="en-US" sz="3200" b="1" i="1" dirty="0" smtClean="0">
                        <a:latin typeface="Cambria Math" panose="02040503050406030204" pitchFamily="18" charset="0"/>
                      </a:rPr>
                      <m:t> = </m:t>
                    </m:r>
                    <m:r>
                      <a:rPr lang="en-US" sz="3200" b="1" i="1" dirty="0" smtClean="0">
                        <a:latin typeface="Cambria Math" panose="02040503050406030204" pitchFamily="18" charset="0"/>
                      </a:rPr>
                      <m:t>𝟎</m:t>
                    </m:r>
                    <m:r>
                      <a:rPr lang="en-US" sz="3200" b="1" i="1" dirty="0" smtClean="0">
                        <a:latin typeface="Cambria Math" panose="02040503050406030204" pitchFamily="18" charset="0"/>
                      </a:rPr>
                      <m:t>𝒙𝑩𝑭𝑭𝑭𝑭𝑭</m:t>
                    </m:r>
                    <m:r>
                      <a:rPr lang="en-US" sz="3200" b="1" i="1" dirty="0" smtClean="0">
                        <a:latin typeface="Cambria Math" panose="02040503050406030204" pitchFamily="18" charset="0"/>
                      </a:rPr>
                      <m:t>𝟎𝟎</m:t>
                    </m:r>
                  </m:oMath>
                </a14:m>
                <a:endParaRPr lang="en-US" sz="32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009935" y="327547"/>
                <a:ext cx="10904561" cy="592726"/>
              </a:xfrm>
              <a:prstGeom prst="rect">
                <a:avLst/>
              </a:prstGeom>
              <a:blipFill rotWithShape="0">
                <a:blip r:embed="rId2"/>
                <a:stretch>
                  <a:fillRect l="-1454" t="-14433" b="-34021"/>
                </a:stretch>
              </a:blipFill>
            </p:spPr>
            <p:txBody>
              <a:bodyPr/>
              <a:lstStyle/>
              <a:p>
                <a:r>
                  <a:rPr lang="he-IL">
                    <a:noFill/>
                  </a:rPr>
                  <a:t> </a:t>
                </a:r>
              </a:p>
            </p:txBody>
          </p:sp>
        </mc:Fallback>
      </mc:AlternateContent>
      <p:sp>
        <p:nvSpPr>
          <p:cNvPr id="3" name="Rectangle 2"/>
          <p:cNvSpPr/>
          <p:nvPr/>
        </p:nvSpPr>
        <p:spPr>
          <a:xfrm>
            <a:off x="0" y="982791"/>
            <a:ext cx="12337575" cy="5509200"/>
          </a:xfrm>
          <a:prstGeom prst="rect">
            <a:avLst/>
          </a:prstGeom>
        </p:spPr>
        <p:txBody>
          <a:bodyPr wrap="square">
            <a:spAutoFit/>
          </a:bodyPr>
          <a:lstStyle/>
          <a:p>
            <a:pPr algn="l" rtl="0"/>
            <a:r>
              <a:rPr lang="en-US" sz="3200" dirty="0" smtClean="0"/>
              <a:t>	 add t0, x0, x0		 </a:t>
            </a:r>
            <a:r>
              <a:rPr lang="en-US" sz="3200" dirty="0" smtClean="0">
                <a:solidFill>
                  <a:srgbClr val="002060"/>
                </a:solidFill>
              </a:rPr>
              <a:t># Sets register 𝒕𝟎 to 0</a:t>
            </a:r>
          </a:p>
          <a:p>
            <a:pPr algn="l" rtl="0"/>
            <a:r>
              <a:rPr lang="en-US" sz="3200" dirty="0" smtClean="0"/>
              <a:t>loop:  </a:t>
            </a:r>
            <a:r>
              <a:rPr lang="en-US" sz="3200" dirty="0" err="1" smtClean="0"/>
              <a:t>slti</a:t>
            </a:r>
            <a:r>
              <a:rPr lang="en-US" sz="3200" dirty="0" smtClean="0"/>
              <a:t> t1, t0, 6 		 </a:t>
            </a:r>
            <a:r>
              <a:rPr lang="en-US" sz="3200" dirty="0" smtClean="0">
                <a:solidFill>
                  <a:srgbClr val="002060"/>
                </a:solidFill>
              </a:rPr>
              <a:t># Sets t1 to 1 if 𝒕𝟎 &lt; 6, 0 otherwise</a:t>
            </a:r>
          </a:p>
          <a:p>
            <a:pPr algn="l" rtl="0"/>
            <a:r>
              <a:rPr lang="en-US" sz="3200" dirty="0" smtClean="0"/>
              <a:t>	 </a:t>
            </a:r>
            <a:r>
              <a:rPr lang="en-US" sz="3200" dirty="0" err="1" smtClean="0"/>
              <a:t>beq</a:t>
            </a:r>
            <a:r>
              <a:rPr lang="en-US" sz="3200" dirty="0" smtClean="0"/>
              <a:t> t1, x0, end 		 </a:t>
            </a:r>
            <a:r>
              <a:rPr lang="en-US" sz="3200" dirty="0" smtClean="0">
                <a:solidFill>
                  <a:srgbClr val="002060"/>
                </a:solidFill>
              </a:rPr>
              <a:t># Branches to the end if t1 is 1 (𝒕𝟎 &gt;= 6)</a:t>
            </a:r>
          </a:p>
          <a:p>
            <a:pPr algn="l" rtl="0"/>
            <a:r>
              <a:rPr lang="en-US" sz="3200" dirty="0" smtClean="0"/>
              <a:t>	 </a:t>
            </a:r>
            <a:r>
              <a:rPr lang="en-US" sz="3200" dirty="0" err="1" smtClean="0"/>
              <a:t>slli</a:t>
            </a:r>
            <a:r>
              <a:rPr lang="en-US" sz="3200" dirty="0" smtClean="0"/>
              <a:t> t2, t0, 2 		 </a:t>
            </a:r>
            <a:r>
              <a:rPr lang="en-US" sz="3200" dirty="0" smtClean="0">
                <a:solidFill>
                  <a:srgbClr val="002060"/>
                </a:solidFill>
              </a:rPr>
              <a:t># Sets 𝒕𝟐 to 𝒕𝟎 * 4 </a:t>
            </a:r>
          </a:p>
          <a:p>
            <a:pPr algn="l" rtl="0"/>
            <a:r>
              <a:rPr lang="en-US" sz="3200" dirty="0" smtClean="0"/>
              <a:t>	 add t3, s0, t2		 </a:t>
            </a:r>
            <a:r>
              <a:rPr lang="en-US" sz="3200" dirty="0" smtClean="0">
                <a:solidFill>
                  <a:srgbClr val="002060"/>
                </a:solidFill>
              </a:rPr>
              <a:t># Sets 𝒕𝟑 to the address of 𝒂𝒓𝒓[𝒕𝟎] 		</a:t>
            </a:r>
            <a:r>
              <a:rPr lang="en-US" sz="3200" dirty="0" smtClean="0"/>
              <a:t> 	 </a:t>
            </a:r>
            <a:r>
              <a:rPr lang="en-US" sz="3200" dirty="0" err="1" smtClean="0"/>
              <a:t>lw</a:t>
            </a:r>
            <a:r>
              <a:rPr lang="en-US" sz="3200" dirty="0" smtClean="0"/>
              <a:t> t4, 0(t3) 		 </a:t>
            </a:r>
            <a:r>
              <a:rPr lang="en-US" sz="3200" dirty="0" smtClean="0">
                <a:solidFill>
                  <a:srgbClr val="002060"/>
                </a:solidFill>
              </a:rPr>
              <a:t># Load 𝒂𝒓𝒓[𝒕𝟎] into register 𝒕𝟒</a:t>
            </a:r>
          </a:p>
          <a:p>
            <a:pPr algn="l" rtl="0"/>
            <a:r>
              <a:rPr lang="en-US" sz="3200" dirty="0" smtClean="0"/>
              <a:t>	 sub t4, x0, t4		 </a:t>
            </a:r>
            <a:r>
              <a:rPr lang="en-US" sz="3200" dirty="0" smtClean="0">
                <a:solidFill>
                  <a:srgbClr val="002060"/>
                </a:solidFill>
              </a:rPr>
              <a:t># Sets 𝒕𝟒 to its negative</a:t>
            </a:r>
          </a:p>
          <a:p>
            <a:pPr algn="l" rtl="0"/>
            <a:r>
              <a:rPr lang="en-US" sz="3200" dirty="0" smtClean="0"/>
              <a:t>	 </a:t>
            </a:r>
            <a:r>
              <a:rPr lang="en-US" sz="3200" dirty="0" err="1" smtClean="0"/>
              <a:t>sw</a:t>
            </a:r>
            <a:r>
              <a:rPr lang="en-US" sz="3200" dirty="0" smtClean="0"/>
              <a:t> t4, 0(t3) 		 </a:t>
            </a:r>
            <a:r>
              <a:rPr lang="en-US" sz="3200" dirty="0" smtClean="0">
                <a:solidFill>
                  <a:srgbClr val="002060"/>
                </a:solidFill>
              </a:rPr>
              <a:t># Stores this updated value at 𝒂𝒓𝒓[𝒕𝟎]</a:t>
            </a:r>
          </a:p>
          <a:p>
            <a:pPr algn="l" rtl="0"/>
            <a:r>
              <a:rPr lang="en-US" sz="3200" dirty="0" smtClean="0"/>
              <a:t>	 </a:t>
            </a:r>
            <a:r>
              <a:rPr lang="en-US" sz="3200" dirty="0" err="1" smtClean="0"/>
              <a:t>addi</a:t>
            </a:r>
            <a:r>
              <a:rPr lang="en-US" sz="3200" dirty="0" smtClean="0"/>
              <a:t> t0, t0, 1 		 </a:t>
            </a:r>
            <a:r>
              <a:rPr lang="en-US" sz="3200" dirty="0" smtClean="0">
                <a:solidFill>
                  <a:srgbClr val="002060"/>
                </a:solidFill>
              </a:rPr>
              <a:t># Increments 𝒕𝟎 (move to next element)</a:t>
            </a:r>
          </a:p>
          <a:p>
            <a:pPr algn="l" rtl="0"/>
            <a:r>
              <a:rPr lang="en-US" sz="3200" dirty="0" smtClean="0"/>
              <a:t>	 </a:t>
            </a:r>
            <a:r>
              <a:rPr lang="en-US" sz="3200" dirty="0" err="1" smtClean="0"/>
              <a:t>jal</a:t>
            </a:r>
            <a:r>
              <a:rPr lang="en-US" sz="3200" dirty="0" smtClean="0"/>
              <a:t> x0, loop		 </a:t>
            </a:r>
            <a:r>
              <a:rPr lang="en-US" sz="3200" dirty="0" smtClean="0">
                <a:solidFill>
                  <a:srgbClr val="002060"/>
                </a:solidFill>
              </a:rPr>
              <a:t># Jump back to the loop label</a:t>
            </a:r>
          </a:p>
          <a:p>
            <a:pPr algn="l" rtl="0"/>
            <a:r>
              <a:rPr lang="en-US" sz="3200" dirty="0" smtClean="0"/>
              <a:t>end:</a:t>
            </a:r>
            <a:endParaRPr lang="he-IL" sz="3200" dirty="0">
              <a:solidFill>
                <a:srgbClr val="002060"/>
              </a:solidFill>
            </a:endParaRPr>
          </a:p>
        </p:txBody>
      </p:sp>
      <p:sp>
        <p:nvSpPr>
          <p:cNvPr id="4" name="Rectangle 3"/>
          <p:cNvSpPr/>
          <p:nvPr/>
        </p:nvSpPr>
        <p:spPr>
          <a:xfrm rot="20571331">
            <a:off x="7420902" y="2884095"/>
            <a:ext cx="184731" cy="646331"/>
          </a:xfrm>
          <a:prstGeom prst="rect">
            <a:avLst/>
          </a:prstGeom>
        </p:spPr>
        <p:txBody>
          <a:bodyPr wrap="none">
            <a:spAutoFit/>
          </a:bodyPr>
          <a:lstStyle/>
          <a:p>
            <a:pPr algn="l" rtl="0"/>
            <a:endParaRPr lang="he-IL" sz="3600" dirty="0"/>
          </a:p>
        </p:txBody>
      </p:sp>
      <p:sp>
        <p:nvSpPr>
          <p:cNvPr id="5" name="Rectangle 4"/>
          <p:cNvSpPr/>
          <p:nvPr/>
        </p:nvSpPr>
        <p:spPr>
          <a:xfrm rot="20560027">
            <a:off x="4284851" y="2477105"/>
            <a:ext cx="6823881" cy="146031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sz="4400" b="1" dirty="0" smtClean="0">
                <a:solidFill>
                  <a:srgbClr val="FF0000"/>
                </a:solidFill>
                <a:latin typeface="+mj-lt"/>
              </a:rPr>
              <a:t>Negates all elements in 𝒂𝒓𝒓</a:t>
            </a:r>
            <a:endParaRPr lang="he-IL" sz="4400" b="1" dirty="0" smtClean="0">
              <a:solidFill>
                <a:srgbClr val="FF0000"/>
              </a:solidFill>
              <a:latin typeface="+mj-lt"/>
            </a:endParaRPr>
          </a:p>
          <a:p>
            <a:pPr algn="ctr"/>
            <a:endParaRPr lang="he-IL" dirty="0"/>
          </a:p>
        </p:txBody>
      </p:sp>
    </p:spTree>
    <p:extLst>
      <p:ext uri="{BB962C8B-B14F-4D97-AF65-F5344CB8AC3E}">
        <p14:creationId xmlns:p14="http://schemas.microsoft.com/office/powerpoint/2010/main" val="2578158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1754326"/>
          </a:xfrm>
          <a:prstGeom prst="rect">
            <a:avLst/>
          </a:prstGeom>
        </p:spPr>
        <p:txBody>
          <a:bodyPr wrap="square">
            <a:spAutoFit/>
          </a:bodyPr>
          <a:lstStyle/>
          <a:p>
            <a:pPr algn="l" rtl="0"/>
            <a:r>
              <a:rPr lang="en-US" sz="3600" dirty="0" smtClean="0"/>
              <a:t>The following exercises use a RISC-V simulator developed by </a:t>
            </a:r>
            <a:r>
              <a:rPr lang="en-US" sz="3600" dirty="0" err="1" smtClean="0"/>
              <a:t>Keyhan</a:t>
            </a:r>
            <a:r>
              <a:rPr lang="en-US" sz="3600" dirty="0" smtClean="0"/>
              <a:t> </a:t>
            </a:r>
            <a:r>
              <a:rPr lang="en-US" sz="3600" dirty="0" err="1" smtClean="0"/>
              <a:t>Vakil</a:t>
            </a:r>
            <a:r>
              <a:rPr lang="en-US" sz="3600" dirty="0" smtClean="0"/>
              <a:t> from Berkeley. The simulator is called Venus and can be found online.</a:t>
            </a:r>
            <a:endParaRPr lang="he-IL" sz="3600" dirty="0">
              <a:solidFill>
                <a:srgbClr val="002060"/>
              </a:solidFill>
            </a:endParaRPr>
          </a:p>
        </p:txBody>
      </p:sp>
    </p:spTree>
    <p:extLst>
      <p:ext uri="{BB962C8B-B14F-4D97-AF65-F5344CB8AC3E}">
        <p14:creationId xmlns:p14="http://schemas.microsoft.com/office/powerpoint/2010/main" val="1732374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7" y="1493376"/>
            <a:ext cx="3008588" cy="4770537"/>
          </a:xfrm>
          <a:prstGeom prst="rect">
            <a:avLst/>
          </a:prstGeom>
        </p:spPr>
        <p:txBody>
          <a:bodyPr wrap="square">
            <a:spAutoFit/>
          </a:bodyPr>
          <a:lstStyle/>
          <a:p>
            <a:pPr algn="l" rtl="0"/>
            <a:r>
              <a:rPr lang="en-US" sz="1600" dirty="0"/>
              <a:t>.data</a:t>
            </a:r>
          </a:p>
          <a:p>
            <a:pPr algn="l" rtl="0"/>
            <a:r>
              <a:rPr lang="en-US" sz="1600" smtClean="0"/>
              <a:t>arr: .word </a:t>
            </a:r>
            <a:r>
              <a:rPr lang="en-US" sz="1600" dirty="0"/>
              <a:t>2, 4, 6, 8</a:t>
            </a:r>
          </a:p>
          <a:p>
            <a:pPr algn="l" rtl="0"/>
            <a:r>
              <a:rPr lang="en-US" sz="1600" dirty="0"/>
              <a:t>n: .word </a:t>
            </a:r>
            <a:r>
              <a:rPr lang="en-US" sz="1600" dirty="0" smtClean="0"/>
              <a:t>9</a:t>
            </a:r>
            <a:endParaRPr lang="en-US" sz="1600" dirty="0"/>
          </a:p>
          <a:p>
            <a:pPr algn="l" rtl="0"/>
            <a:r>
              <a:rPr lang="en-US" sz="1600" dirty="0"/>
              <a:t>.text</a:t>
            </a:r>
          </a:p>
          <a:p>
            <a:pPr algn="l" rtl="0"/>
            <a:r>
              <a:rPr lang="en-US" sz="1600" dirty="0"/>
              <a:t>main:   add     t0, x0, x0</a:t>
            </a:r>
          </a:p>
          <a:p>
            <a:pPr algn="l" rtl="0"/>
            <a:r>
              <a:rPr lang="en-US" sz="1600" dirty="0"/>
              <a:t>     </a:t>
            </a:r>
            <a:r>
              <a:rPr lang="en-US" sz="1600" dirty="0" smtClean="0"/>
              <a:t>        </a:t>
            </a:r>
            <a:r>
              <a:rPr lang="en-US" sz="1600" dirty="0" err="1"/>
              <a:t>addi</a:t>
            </a:r>
            <a:r>
              <a:rPr lang="en-US" sz="1600" dirty="0"/>
              <a:t>    t1, x0, 1</a:t>
            </a:r>
          </a:p>
          <a:p>
            <a:pPr algn="l" rtl="0"/>
            <a:r>
              <a:rPr lang="en-US" sz="1600" dirty="0"/>
              <a:t>        </a:t>
            </a:r>
            <a:r>
              <a:rPr lang="en-US" sz="1600" dirty="0" smtClean="0"/>
              <a:t>     la      </a:t>
            </a:r>
            <a:r>
              <a:rPr lang="en-US" sz="1600" dirty="0"/>
              <a:t>t3, n</a:t>
            </a:r>
          </a:p>
          <a:p>
            <a:pPr algn="l" rtl="0"/>
            <a:r>
              <a:rPr lang="en-US" sz="1600" dirty="0"/>
              <a:t>        </a:t>
            </a:r>
            <a:r>
              <a:rPr lang="en-US" sz="1600" dirty="0" smtClean="0"/>
              <a:t>     </a:t>
            </a:r>
            <a:r>
              <a:rPr lang="en-US" sz="1600" dirty="0" err="1" smtClean="0"/>
              <a:t>lw</a:t>
            </a:r>
            <a:r>
              <a:rPr lang="en-US" sz="1600" dirty="0" smtClean="0"/>
              <a:t>      </a:t>
            </a:r>
            <a:r>
              <a:rPr lang="en-US" sz="1600" dirty="0"/>
              <a:t>t3, 0(t3)</a:t>
            </a:r>
          </a:p>
          <a:p>
            <a:pPr algn="l" rtl="0"/>
            <a:r>
              <a:rPr lang="en-US" sz="1600" dirty="0"/>
              <a:t>fib:    </a:t>
            </a:r>
            <a:r>
              <a:rPr lang="en-US" sz="1600" dirty="0" smtClean="0"/>
              <a:t>   </a:t>
            </a:r>
            <a:r>
              <a:rPr lang="en-US" sz="1600" dirty="0" err="1" smtClean="0"/>
              <a:t>beq</a:t>
            </a:r>
            <a:r>
              <a:rPr lang="en-US" sz="1600" dirty="0" smtClean="0"/>
              <a:t>     </a:t>
            </a:r>
            <a:r>
              <a:rPr lang="en-US" sz="1600" dirty="0"/>
              <a:t>t3, x0, finish</a:t>
            </a:r>
          </a:p>
          <a:p>
            <a:pPr algn="l" rtl="0"/>
            <a:r>
              <a:rPr lang="en-US" sz="1600" dirty="0"/>
              <a:t>        </a:t>
            </a:r>
            <a:r>
              <a:rPr lang="en-US" sz="1600" dirty="0" smtClean="0"/>
              <a:t>     add     </a:t>
            </a:r>
            <a:r>
              <a:rPr lang="en-US" sz="1600" dirty="0"/>
              <a:t>t2, t1, t0</a:t>
            </a:r>
          </a:p>
          <a:p>
            <a:pPr algn="l" rtl="0"/>
            <a:r>
              <a:rPr lang="en-US" sz="1600" dirty="0"/>
              <a:t>        </a:t>
            </a:r>
            <a:r>
              <a:rPr lang="en-US" sz="1600" dirty="0" smtClean="0"/>
              <a:t>     mv      </a:t>
            </a:r>
            <a:r>
              <a:rPr lang="en-US" sz="1600" dirty="0"/>
              <a:t>t0, t1</a:t>
            </a:r>
          </a:p>
          <a:p>
            <a:pPr algn="l" rtl="0"/>
            <a:r>
              <a:rPr lang="en-US" sz="1600" dirty="0"/>
              <a:t>        </a:t>
            </a:r>
            <a:r>
              <a:rPr lang="en-US" sz="1600" dirty="0" smtClean="0"/>
              <a:t>     mv      </a:t>
            </a:r>
            <a:r>
              <a:rPr lang="en-US" sz="1600" dirty="0"/>
              <a:t>t1, t2</a:t>
            </a:r>
          </a:p>
          <a:p>
            <a:pPr algn="l" rtl="0"/>
            <a:r>
              <a:rPr lang="en-US" sz="1600" dirty="0"/>
              <a:t>        </a:t>
            </a:r>
            <a:r>
              <a:rPr lang="en-US" sz="1600" dirty="0" smtClean="0"/>
              <a:t>     </a:t>
            </a:r>
            <a:r>
              <a:rPr lang="en-US" sz="1600" dirty="0" err="1" smtClean="0"/>
              <a:t>addi</a:t>
            </a:r>
            <a:r>
              <a:rPr lang="en-US" sz="1600" dirty="0" smtClean="0"/>
              <a:t>    </a:t>
            </a:r>
            <a:r>
              <a:rPr lang="en-US" sz="1600" dirty="0"/>
              <a:t>t3, t3, -1</a:t>
            </a:r>
          </a:p>
          <a:p>
            <a:pPr algn="l" rtl="0"/>
            <a:r>
              <a:rPr lang="en-US" sz="1600" dirty="0"/>
              <a:t>        </a:t>
            </a:r>
            <a:r>
              <a:rPr lang="en-US" sz="1600" dirty="0" smtClean="0"/>
              <a:t>     j       </a:t>
            </a:r>
            <a:r>
              <a:rPr lang="en-US" sz="1600" dirty="0"/>
              <a:t>fib</a:t>
            </a:r>
          </a:p>
          <a:p>
            <a:pPr algn="l" rtl="0"/>
            <a:r>
              <a:rPr lang="en-US" sz="1600" dirty="0"/>
              <a:t>finish: </a:t>
            </a:r>
            <a:r>
              <a:rPr lang="en-US" sz="1600" dirty="0" smtClean="0"/>
              <a:t> </a:t>
            </a:r>
            <a:r>
              <a:rPr lang="en-US" sz="1600" dirty="0" err="1" smtClean="0"/>
              <a:t>addi</a:t>
            </a:r>
            <a:r>
              <a:rPr lang="en-US" sz="1600" dirty="0" smtClean="0"/>
              <a:t>    </a:t>
            </a:r>
            <a:r>
              <a:rPr lang="en-US" sz="1600" dirty="0"/>
              <a:t>a0, x0, 1</a:t>
            </a:r>
          </a:p>
          <a:p>
            <a:pPr algn="l" rtl="0"/>
            <a:r>
              <a:rPr lang="en-US" sz="1600" dirty="0"/>
              <a:t>        </a:t>
            </a:r>
            <a:r>
              <a:rPr lang="en-US" sz="1600" dirty="0" smtClean="0"/>
              <a:t>     </a:t>
            </a:r>
            <a:r>
              <a:rPr lang="en-US" sz="1600" dirty="0" err="1" smtClean="0"/>
              <a:t>addi</a:t>
            </a:r>
            <a:r>
              <a:rPr lang="en-US" sz="1600" dirty="0" smtClean="0"/>
              <a:t>    </a:t>
            </a:r>
            <a:r>
              <a:rPr lang="en-US" sz="1600" dirty="0"/>
              <a:t>a1, t0, 0</a:t>
            </a:r>
          </a:p>
          <a:p>
            <a:pPr algn="l" rtl="0"/>
            <a:r>
              <a:rPr lang="en-US" sz="1600" dirty="0"/>
              <a:t>        </a:t>
            </a:r>
            <a:r>
              <a:rPr lang="en-US" sz="1600" dirty="0" smtClean="0"/>
              <a:t>     </a:t>
            </a:r>
            <a:r>
              <a:rPr lang="en-US" sz="1600" dirty="0" err="1" smtClean="0"/>
              <a:t>ecall</a:t>
            </a:r>
            <a:r>
              <a:rPr lang="en-US" sz="1600" dirty="0" smtClean="0"/>
              <a:t> </a:t>
            </a:r>
            <a:r>
              <a:rPr lang="en-US" sz="1600" dirty="0"/>
              <a:t># print integer </a:t>
            </a:r>
            <a:r>
              <a:rPr lang="en-US" sz="1600" dirty="0" err="1"/>
              <a:t>ecall</a:t>
            </a:r>
            <a:endParaRPr lang="en-US" sz="1600" dirty="0"/>
          </a:p>
          <a:p>
            <a:pPr algn="l" rtl="0"/>
            <a:r>
              <a:rPr lang="en-US" sz="1600" dirty="0"/>
              <a:t>        </a:t>
            </a:r>
            <a:r>
              <a:rPr lang="en-US" sz="1600" dirty="0" smtClean="0"/>
              <a:t>     </a:t>
            </a:r>
            <a:r>
              <a:rPr lang="en-US" sz="1600" dirty="0" err="1" smtClean="0"/>
              <a:t>addi</a:t>
            </a:r>
            <a:r>
              <a:rPr lang="en-US" sz="1600" dirty="0" smtClean="0"/>
              <a:t>    </a:t>
            </a:r>
            <a:r>
              <a:rPr lang="en-US" sz="1600" dirty="0"/>
              <a:t>a0, x0, 10</a:t>
            </a:r>
          </a:p>
          <a:p>
            <a:pPr algn="l" rtl="0"/>
            <a:r>
              <a:rPr lang="en-US" sz="1600" dirty="0"/>
              <a:t>        </a:t>
            </a:r>
            <a:r>
              <a:rPr lang="en-US" sz="1600" dirty="0" smtClean="0"/>
              <a:t>     </a:t>
            </a:r>
            <a:r>
              <a:rPr lang="en-US" sz="1600" dirty="0" err="1" smtClean="0"/>
              <a:t>ecall</a:t>
            </a:r>
            <a:r>
              <a:rPr lang="en-US" sz="1600" dirty="0" smtClean="0"/>
              <a:t> </a:t>
            </a:r>
            <a:r>
              <a:rPr lang="en-US" sz="1600" dirty="0"/>
              <a:t># terminate </a:t>
            </a:r>
            <a:r>
              <a:rPr lang="en-US" sz="1600" dirty="0" err="1"/>
              <a:t>ecall</a:t>
            </a:r>
            <a:endParaRPr lang="en-US" sz="1600" dirty="0"/>
          </a:p>
        </p:txBody>
      </p:sp>
      <p:sp>
        <p:nvSpPr>
          <p:cNvPr id="4" name="Rectangle 3"/>
          <p:cNvSpPr/>
          <p:nvPr/>
        </p:nvSpPr>
        <p:spPr>
          <a:xfrm>
            <a:off x="5183837" y="3293869"/>
            <a:ext cx="5542608" cy="707886"/>
          </a:xfrm>
          <a:prstGeom prst="rect">
            <a:avLst/>
          </a:prstGeom>
        </p:spPr>
        <p:txBody>
          <a:bodyPr wrap="none">
            <a:spAutoFit/>
          </a:bodyPr>
          <a:lstStyle/>
          <a:p>
            <a:pPr algn="l" rtl="0"/>
            <a:r>
              <a:rPr lang="en-US" sz="4000" dirty="0" smtClean="0"/>
              <a:t>Paste the code into Venus</a:t>
            </a:r>
            <a:endParaRPr lang="he-IL" sz="4000" dirty="0"/>
          </a:p>
        </p:txBody>
      </p:sp>
    </p:spTree>
    <p:extLst>
      <p:ext uri="{BB962C8B-B14F-4D97-AF65-F5344CB8AC3E}">
        <p14:creationId xmlns:p14="http://schemas.microsoft.com/office/powerpoint/2010/main" val="758295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4524315"/>
          </a:xfrm>
          <a:prstGeom prst="rect">
            <a:avLst/>
          </a:prstGeom>
        </p:spPr>
        <p:txBody>
          <a:bodyPr wrap="square">
            <a:spAutoFit/>
          </a:bodyPr>
          <a:lstStyle/>
          <a:p>
            <a:pPr algn="l" rtl="0"/>
            <a:r>
              <a:rPr lang="en-US" sz="3600" dirty="0" smtClean="0"/>
              <a:t>What do the </a:t>
            </a:r>
            <a:r>
              <a:rPr lang="en-US" sz="3600" b="1" dirty="0" smtClean="0"/>
              <a:t>.data</a:t>
            </a:r>
            <a:r>
              <a:rPr lang="en-US" sz="3600" dirty="0" smtClean="0"/>
              <a:t>, </a:t>
            </a:r>
            <a:r>
              <a:rPr lang="en-US" sz="3600" b="1" dirty="0"/>
              <a:t>.</a:t>
            </a:r>
            <a:r>
              <a:rPr lang="en-US" sz="3600" b="1" dirty="0" smtClean="0"/>
              <a:t>text, .</a:t>
            </a:r>
            <a:r>
              <a:rPr lang="en-US" sz="3600" b="1" dirty="0"/>
              <a:t>word</a:t>
            </a:r>
            <a:r>
              <a:rPr lang="en-US" sz="3600" dirty="0"/>
              <a:t> </a:t>
            </a:r>
            <a:r>
              <a:rPr lang="en-US" sz="3600" dirty="0" smtClean="0"/>
              <a:t>directives mean?</a:t>
            </a:r>
          </a:p>
          <a:p>
            <a:pPr algn="l" rtl="0"/>
            <a:endParaRPr lang="en-US" sz="3600" dirty="0">
              <a:solidFill>
                <a:srgbClr val="002060"/>
              </a:solidFill>
            </a:endParaRPr>
          </a:p>
          <a:p>
            <a:pPr algn="l" rtl="0"/>
            <a:r>
              <a:rPr lang="en-US" sz="3600" dirty="0" smtClean="0">
                <a:solidFill>
                  <a:srgbClr val="002060"/>
                </a:solidFill>
              </a:rPr>
              <a:t>.data	variable declarations follow this line</a:t>
            </a:r>
          </a:p>
          <a:p>
            <a:pPr algn="l" rtl="0"/>
            <a:r>
              <a:rPr lang="en-US" sz="3600" dirty="0" smtClean="0">
                <a:solidFill>
                  <a:srgbClr val="002060"/>
                </a:solidFill>
              </a:rPr>
              <a:t>.text 	instructions follow this line</a:t>
            </a:r>
          </a:p>
          <a:p>
            <a:pPr algn="l" rtl="0"/>
            <a:r>
              <a:rPr lang="en-US" sz="3600" dirty="0" smtClean="0">
                <a:solidFill>
                  <a:srgbClr val="002060"/>
                </a:solidFill>
              </a:rPr>
              <a:t>.word: 	name:  </a:t>
            </a:r>
            <a:r>
              <a:rPr lang="en-US" sz="3600" dirty="0" err="1" smtClean="0">
                <a:solidFill>
                  <a:srgbClr val="002060"/>
                </a:solidFill>
              </a:rPr>
              <a:t>storage_type</a:t>
            </a:r>
            <a:r>
              <a:rPr lang="en-US" sz="3600" dirty="0" smtClean="0">
                <a:solidFill>
                  <a:srgbClr val="002060"/>
                </a:solidFill>
              </a:rPr>
              <a:t>  value(s) </a:t>
            </a:r>
            <a:br>
              <a:rPr lang="en-US" sz="3600" dirty="0" smtClean="0">
                <a:solidFill>
                  <a:srgbClr val="002060"/>
                </a:solidFill>
              </a:rPr>
            </a:br>
            <a:r>
              <a:rPr lang="en-US" sz="3600" dirty="0" smtClean="0">
                <a:solidFill>
                  <a:srgbClr val="002060"/>
                </a:solidFill>
              </a:rPr>
              <a:t>		create storage for variable of specified type 			with given name and specified value.</a:t>
            </a:r>
          </a:p>
          <a:p>
            <a:pPr algn="l" rtl="0"/>
            <a:r>
              <a:rPr lang="en-US" sz="3600" dirty="0" smtClean="0">
                <a:solidFill>
                  <a:srgbClr val="002060"/>
                </a:solidFill>
              </a:rPr>
              <a:t>		value(s) usually gives initial value(s).</a:t>
            </a:r>
          </a:p>
        </p:txBody>
      </p:sp>
    </p:spTree>
    <p:extLst>
      <p:ext uri="{BB962C8B-B14F-4D97-AF65-F5344CB8AC3E}">
        <p14:creationId xmlns:p14="http://schemas.microsoft.com/office/powerpoint/2010/main" val="34790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31380D80-293C-476B-924F-85DF906FB13A}"/>
              </a:ext>
            </a:extLst>
          </p:cNvPr>
          <p:cNvSpPr>
            <a:spLocks noGrp="1" noChangeArrowheads="1"/>
          </p:cNvSpPr>
          <p:nvPr>
            <p:ph type="title"/>
          </p:nvPr>
        </p:nvSpPr>
        <p:spPr/>
        <p:txBody>
          <a:bodyPr/>
          <a:lstStyle/>
          <a:p>
            <a:pPr algn="r"/>
            <a:r>
              <a:rPr lang="he-IL" altLang="en-US" dirty="0"/>
              <a:t>הגדרות</a:t>
            </a:r>
            <a:endParaRPr lang="en-US" altLang="en-US" dirty="0"/>
          </a:p>
        </p:txBody>
      </p:sp>
      <p:sp>
        <p:nvSpPr>
          <p:cNvPr id="33795" name="Rectangle 3">
            <a:extLst>
              <a:ext uri="{FF2B5EF4-FFF2-40B4-BE49-F238E27FC236}">
                <a16:creationId xmlns:a16="http://schemas.microsoft.com/office/drawing/2014/main" xmlns="" id="{778EFF38-5BCC-4468-BDAD-6187D2612AAD}"/>
              </a:ext>
            </a:extLst>
          </p:cNvPr>
          <p:cNvSpPr>
            <a:spLocks noGrp="1" noChangeArrowheads="1"/>
          </p:cNvSpPr>
          <p:nvPr>
            <p:ph idx="1"/>
          </p:nvPr>
        </p:nvSpPr>
        <p:spPr>
          <a:xfrm>
            <a:off x="1703513" y="1845734"/>
            <a:ext cx="8784975" cy="4023360"/>
          </a:xfrm>
        </p:spPr>
        <p:txBody>
          <a:bodyPr>
            <a:normAutofit/>
          </a:bodyPr>
          <a:lstStyle/>
          <a:p>
            <a:pPr algn="r" rtl="1"/>
            <a:r>
              <a:rPr lang="he-IL" altLang="en-US" sz="2800" b="1" dirty="0">
                <a:solidFill>
                  <a:schemeClr val="tx1"/>
                </a:solidFill>
              </a:rPr>
              <a:t>קוד</a:t>
            </a:r>
            <a:r>
              <a:rPr lang="he-IL" altLang="en-US" sz="2800" dirty="0">
                <a:solidFill>
                  <a:schemeClr val="tx1"/>
                </a:solidFill>
              </a:rPr>
              <a:t> הוא אוסף של מילים מתוך אוסף כל המילים האפשריות.</a:t>
            </a:r>
          </a:p>
        </p:txBody>
      </p:sp>
      <p:sp>
        <p:nvSpPr>
          <p:cNvPr id="33802" name="Slide Number Placeholder 1">
            <a:extLst>
              <a:ext uri="{FF2B5EF4-FFF2-40B4-BE49-F238E27FC236}">
                <a16:creationId xmlns:a16="http://schemas.microsoft.com/office/drawing/2014/main" xmlns="" id="{EAFA08D3-AD4E-46E0-86D9-0CA9A6DFAB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AEE677E-6C17-4EF7-958A-E5648EF16524}" type="slidenum">
              <a:rPr lang="en-US" altLang="en-US" sz="1400">
                <a:solidFill>
                  <a:srgbClr val="000000"/>
                </a:solidFill>
              </a:rPr>
              <a:pPr>
                <a:spcBef>
                  <a:spcPct val="0"/>
                </a:spcBef>
                <a:buFontTx/>
                <a:buNone/>
              </a:pPr>
              <a:t>4</a:t>
            </a:fld>
            <a:endParaRPr lang="en-US" altLang="en-US" sz="1400">
              <a:solidFill>
                <a:srgbClr val="000000"/>
              </a:solidFill>
            </a:endParaRPr>
          </a:p>
        </p:txBody>
      </p:sp>
      <p:sp>
        <p:nvSpPr>
          <p:cNvPr id="33796" name="Rectangle 4">
            <a:extLst>
              <a:ext uri="{FF2B5EF4-FFF2-40B4-BE49-F238E27FC236}">
                <a16:creationId xmlns:a16="http://schemas.microsoft.com/office/drawing/2014/main" xmlns="" id="{31E5E9B9-DBA2-448B-8398-1E7B3F8D501D}"/>
              </a:ext>
            </a:extLst>
          </p:cNvPr>
          <p:cNvSpPr>
            <a:spLocks noChangeArrowheads="1"/>
          </p:cNvSpPr>
          <p:nvPr/>
        </p:nvSpPr>
        <p:spPr bwMode="auto">
          <a:xfrm>
            <a:off x="8543042" y="2708920"/>
            <a:ext cx="1219200" cy="2057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b="1" u="sng" dirty="0"/>
              <a:t>קוד:</a:t>
            </a:r>
          </a:p>
          <a:p>
            <a:pPr algn="ctr" rtl="1" eaLnBrk="1" hangingPunct="1">
              <a:spcBef>
                <a:spcPct val="0"/>
              </a:spcBef>
              <a:buFontTx/>
              <a:buNone/>
            </a:pPr>
            <a:r>
              <a:rPr lang="he-IL" altLang="en-US" sz="2400" dirty="0"/>
              <a:t>011</a:t>
            </a:r>
            <a:endParaRPr lang="he-IL" altLang="en-US" sz="2400" dirty="0"/>
          </a:p>
          <a:p>
            <a:pPr algn="ctr" rtl="1" eaLnBrk="1" hangingPunct="1">
              <a:spcBef>
                <a:spcPct val="0"/>
              </a:spcBef>
              <a:buFontTx/>
              <a:buNone/>
            </a:pPr>
            <a:r>
              <a:rPr lang="he-IL" altLang="en-US" sz="2400" dirty="0"/>
              <a:t>100</a:t>
            </a:r>
          </a:p>
          <a:p>
            <a:pPr algn="ctr" rtl="1" eaLnBrk="1" hangingPunct="1">
              <a:spcBef>
                <a:spcPct val="0"/>
              </a:spcBef>
              <a:buFontTx/>
              <a:buNone/>
            </a:pPr>
            <a:r>
              <a:rPr lang="he-IL" altLang="en-US" sz="2400" dirty="0"/>
              <a:t>001</a:t>
            </a:r>
            <a:endParaRPr lang="en-US" altLang="en-US" sz="2400" dirty="0"/>
          </a:p>
        </p:txBody>
      </p:sp>
      <p:sp>
        <p:nvSpPr>
          <p:cNvPr id="33797" name="Line 8">
            <a:extLst>
              <a:ext uri="{FF2B5EF4-FFF2-40B4-BE49-F238E27FC236}">
                <a16:creationId xmlns:a16="http://schemas.microsoft.com/office/drawing/2014/main" xmlns="" id="{5B6E3C81-AAB7-4994-8405-9742801F26F0}"/>
              </a:ext>
            </a:extLst>
          </p:cNvPr>
          <p:cNvSpPr>
            <a:spLocks noChangeShapeType="1"/>
          </p:cNvSpPr>
          <p:nvPr/>
        </p:nvSpPr>
        <p:spPr bwMode="auto">
          <a:xfrm flipH="1" flipV="1">
            <a:off x="9296400" y="4876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Text Box 9">
            <a:extLst>
              <a:ext uri="{FF2B5EF4-FFF2-40B4-BE49-F238E27FC236}">
                <a16:creationId xmlns:a16="http://schemas.microsoft.com/office/drawing/2014/main" xmlns="" id="{EC4C591B-CE5F-4F06-BC34-E44375AD36C5}"/>
              </a:ext>
            </a:extLst>
          </p:cNvPr>
          <p:cNvSpPr txBox="1">
            <a:spLocks noChangeArrowheads="1"/>
          </p:cNvSpPr>
          <p:nvPr/>
        </p:nvSpPr>
        <p:spPr bwMode="auto">
          <a:xfrm>
            <a:off x="7680177" y="5334001"/>
            <a:ext cx="29878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קוד עם </a:t>
            </a:r>
            <a:r>
              <a:rPr lang="he-IL" altLang="en-US" sz="2800" dirty="0"/>
              <a:t>3 מילות </a:t>
            </a:r>
            <a:r>
              <a:rPr lang="he-IL" altLang="en-US" sz="2800" dirty="0"/>
              <a:t>קוד</a:t>
            </a:r>
          </a:p>
          <a:p>
            <a:pPr algn="ctr" rtl="1" eaLnBrk="1" hangingPunct="1">
              <a:spcBef>
                <a:spcPct val="0"/>
              </a:spcBef>
              <a:buFontTx/>
              <a:buNone/>
            </a:pPr>
            <a:r>
              <a:rPr lang="he-IL" altLang="en-US" sz="2800" dirty="0"/>
              <a:t>כ"א ברוחב 3.</a:t>
            </a:r>
            <a:endParaRPr lang="en-US" altLang="en-US" sz="2800" dirty="0"/>
          </a:p>
        </p:txBody>
      </p:sp>
      <p:sp>
        <p:nvSpPr>
          <p:cNvPr id="33799" name="Rectangle 10">
            <a:extLst>
              <a:ext uri="{FF2B5EF4-FFF2-40B4-BE49-F238E27FC236}">
                <a16:creationId xmlns:a16="http://schemas.microsoft.com/office/drawing/2014/main" xmlns="" id="{DD90FFB2-3215-41E6-ACFE-4E63A34584AE}"/>
              </a:ext>
            </a:extLst>
          </p:cNvPr>
          <p:cNvSpPr>
            <a:spLocks noChangeArrowheads="1"/>
          </p:cNvSpPr>
          <p:nvPr/>
        </p:nvSpPr>
        <p:spPr bwMode="auto">
          <a:xfrm>
            <a:off x="2466140" y="3700889"/>
            <a:ext cx="1676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FontTx/>
              <a:buNone/>
            </a:pPr>
            <a:r>
              <a:rPr lang="he-IL" altLang="en-US" sz="2800" b="1"/>
              <a:t>010</a:t>
            </a:r>
            <a:endParaRPr lang="en-US" altLang="en-US" sz="2800" b="1"/>
          </a:p>
        </p:txBody>
      </p:sp>
      <p:sp>
        <p:nvSpPr>
          <p:cNvPr id="33800" name="Line 12">
            <a:extLst>
              <a:ext uri="{FF2B5EF4-FFF2-40B4-BE49-F238E27FC236}">
                <a16:creationId xmlns:a16="http://schemas.microsoft.com/office/drawing/2014/main" xmlns="" id="{E18F9CC9-EA0D-457C-96EE-054957E007FE}"/>
              </a:ext>
            </a:extLst>
          </p:cNvPr>
          <p:cNvSpPr>
            <a:spLocks noChangeShapeType="1"/>
          </p:cNvSpPr>
          <p:nvPr/>
        </p:nvSpPr>
        <p:spPr bwMode="auto">
          <a:xfrm flipH="1" flipV="1">
            <a:off x="3304341" y="4723663"/>
            <a:ext cx="45721" cy="6302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1" name="Text Box 13">
            <a:extLst>
              <a:ext uri="{FF2B5EF4-FFF2-40B4-BE49-F238E27FC236}">
                <a16:creationId xmlns:a16="http://schemas.microsoft.com/office/drawing/2014/main" xmlns="" id="{D4C7E602-7457-46C0-B3CE-5B1D80075DC9}"/>
              </a:ext>
            </a:extLst>
          </p:cNvPr>
          <p:cNvSpPr txBox="1">
            <a:spLocks noChangeArrowheads="1"/>
          </p:cNvSpPr>
          <p:nvPr/>
        </p:nvSpPr>
        <p:spPr bwMode="auto">
          <a:xfrm>
            <a:off x="1524001" y="5334001"/>
            <a:ext cx="33570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400" dirty="0"/>
              <a:t>מילה זו אינה חוקית,</a:t>
            </a:r>
          </a:p>
          <a:p>
            <a:pPr algn="r" rtl="1" eaLnBrk="1" hangingPunct="1">
              <a:spcBef>
                <a:spcPct val="0"/>
              </a:spcBef>
              <a:buFontTx/>
              <a:buNone/>
            </a:pPr>
            <a:r>
              <a:rPr lang="he-IL" altLang="en-US" sz="2400" dirty="0"/>
              <a:t>כלומר היא לא נמצאת בקוד</a:t>
            </a:r>
            <a:endParaRPr lang="en-US" altLang="en-US" sz="2400" dirty="0"/>
          </a:p>
        </p:txBody>
      </p:sp>
      <p:sp>
        <p:nvSpPr>
          <p:cNvPr id="11" name="Rectangle 10">
            <a:extLst>
              <a:ext uri="{FF2B5EF4-FFF2-40B4-BE49-F238E27FC236}">
                <a16:creationId xmlns:a16="http://schemas.microsoft.com/office/drawing/2014/main" xmlns="" id="{DD90FFB2-3215-41E6-ACFE-4E63A34584AE}"/>
              </a:ext>
            </a:extLst>
          </p:cNvPr>
          <p:cNvSpPr>
            <a:spLocks noChangeArrowheads="1"/>
          </p:cNvSpPr>
          <p:nvPr/>
        </p:nvSpPr>
        <p:spPr bwMode="auto">
          <a:xfrm>
            <a:off x="5397195" y="2708920"/>
            <a:ext cx="1676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he-IL" altLang="en-US" sz="2800" b="1" dirty="0"/>
              <a:t>011</a:t>
            </a:r>
            <a:endParaRPr lang="en-US" altLang="en-US" sz="2800" b="1" dirty="0"/>
          </a:p>
        </p:txBody>
      </p:sp>
      <p:sp>
        <p:nvSpPr>
          <p:cNvPr id="12" name="Line 12">
            <a:extLst>
              <a:ext uri="{FF2B5EF4-FFF2-40B4-BE49-F238E27FC236}">
                <a16:creationId xmlns:a16="http://schemas.microsoft.com/office/drawing/2014/main" xmlns="" id="{E18F9CC9-EA0D-457C-96EE-054957E007FE}"/>
              </a:ext>
            </a:extLst>
          </p:cNvPr>
          <p:cNvSpPr>
            <a:spLocks noChangeShapeType="1"/>
          </p:cNvSpPr>
          <p:nvPr/>
        </p:nvSpPr>
        <p:spPr bwMode="auto">
          <a:xfrm flipH="1" flipV="1">
            <a:off x="6250636" y="3745475"/>
            <a:ext cx="45721" cy="6302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a:extLst>
              <a:ext uri="{FF2B5EF4-FFF2-40B4-BE49-F238E27FC236}">
                <a16:creationId xmlns:a16="http://schemas.microsoft.com/office/drawing/2014/main" xmlns="" id="{D4C7E602-7457-46C0-B3CE-5B1D80075DC9}"/>
              </a:ext>
            </a:extLst>
          </p:cNvPr>
          <p:cNvSpPr txBox="1">
            <a:spLocks noChangeArrowheads="1"/>
          </p:cNvSpPr>
          <p:nvPr/>
        </p:nvSpPr>
        <p:spPr bwMode="auto">
          <a:xfrm>
            <a:off x="4772506" y="4275551"/>
            <a:ext cx="29562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400" dirty="0"/>
              <a:t>מילה זו </a:t>
            </a:r>
            <a:r>
              <a:rPr lang="he-IL" altLang="en-US" sz="2400" dirty="0"/>
              <a:t>חוקית</a:t>
            </a:r>
            <a:r>
              <a:rPr lang="he-IL" altLang="en-US" sz="2400" dirty="0"/>
              <a:t>,</a:t>
            </a:r>
          </a:p>
          <a:p>
            <a:pPr algn="ctr" rtl="1" eaLnBrk="1" hangingPunct="1">
              <a:spcBef>
                <a:spcPct val="0"/>
              </a:spcBef>
              <a:buFontTx/>
              <a:buNone/>
            </a:pPr>
            <a:r>
              <a:rPr lang="he-IL" altLang="en-US" sz="2400" dirty="0"/>
              <a:t>כלומר היא </a:t>
            </a:r>
            <a:r>
              <a:rPr lang="he-IL" altLang="en-US" sz="2400" dirty="0"/>
              <a:t>נמצאת </a:t>
            </a:r>
            <a:r>
              <a:rPr lang="he-IL" altLang="en-US" sz="2400" dirty="0"/>
              <a:t>בקוד</a:t>
            </a:r>
            <a:endParaRPr lang="en-US" altLang="en-US" sz="2400" dirty="0"/>
          </a:p>
        </p:txBody>
      </p:sp>
    </p:spTree>
    <p:extLst>
      <p:ext uri="{BB962C8B-B14F-4D97-AF65-F5344CB8AC3E}">
        <p14:creationId xmlns:p14="http://schemas.microsoft.com/office/powerpoint/2010/main" val="108139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P spid="33798" grpId="0"/>
      <p:bldP spid="33799" grpId="0" animBg="1"/>
      <p:bldP spid="33800" grpId="0" animBg="1"/>
      <p:bldP spid="33801" grpId="0"/>
      <p:bldP spid="11" grpId="0" animBg="1"/>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4524315"/>
          </a:xfrm>
          <a:prstGeom prst="rect">
            <a:avLst/>
          </a:prstGeom>
        </p:spPr>
        <p:txBody>
          <a:bodyPr wrap="square">
            <a:spAutoFit/>
          </a:bodyPr>
          <a:lstStyle/>
          <a:p>
            <a:pPr algn="l" rtl="0"/>
            <a:r>
              <a:rPr lang="en-US" sz="3600" dirty="0" smtClean="0"/>
              <a:t>What do the </a:t>
            </a:r>
            <a:r>
              <a:rPr lang="en-US" sz="3600" b="1" dirty="0" smtClean="0"/>
              <a:t>.data</a:t>
            </a:r>
            <a:r>
              <a:rPr lang="en-US" sz="3600" dirty="0" smtClean="0"/>
              <a:t>, </a:t>
            </a:r>
            <a:r>
              <a:rPr lang="en-US" sz="3600" b="1" dirty="0" smtClean="0"/>
              <a:t>.text</a:t>
            </a:r>
            <a:r>
              <a:rPr lang="en-US" sz="3600" dirty="0" smtClean="0"/>
              <a:t>, </a:t>
            </a:r>
            <a:r>
              <a:rPr lang="en-US" sz="3600" b="1" dirty="0" smtClean="0"/>
              <a:t>.word </a:t>
            </a:r>
            <a:r>
              <a:rPr lang="en-US" sz="3600" dirty="0" smtClean="0"/>
              <a:t>directives mean?</a:t>
            </a:r>
            <a:br>
              <a:rPr lang="en-US" sz="3600" dirty="0" smtClean="0"/>
            </a:br>
            <a:endParaRPr lang="en-US" sz="3600" dirty="0" smtClean="0"/>
          </a:p>
          <a:p>
            <a:pPr algn="l" rtl="0"/>
            <a:r>
              <a:rPr lang="en-US" sz="3600" dirty="0" smtClean="0">
                <a:solidFill>
                  <a:srgbClr val="002060"/>
                </a:solidFill>
              </a:rPr>
              <a:t>examples:</a:t>
            </a:r>
          </a:p>
          <a:p>
            <a:pPr algn="l" rtl="0"/>
            <a:r>
              <a:rPr lang="en-US" sz="3600" dirty="0">
                <a:solidFill>
                  <a:srgbClr val="002060"/>
                </a:solidFill>
              </a:rPr>
              <a:t>	</a:t>
            </a:r>
            <a:r>
              <a:rPr lang="en-US" sz="3600" dirty="0" smtClean="0">
                <a:solidFill>
                  <a:srgbClr val="002060"/>
                </a:solidFill>
              </a:rPr>
              <a:t>var1: .word 3 		# create a single integer variable 					   with initial value 3 </a:t>
            </a:r>
          </a:p>
          <a:p>
            <a:pPr algn="l" rtl="0"/>
            <a:r>
              <a:rPr lang="en-US" sz="3600" dirty="0">
                <a:solidFill>
                  <a:srgbClr val="002060"/>
                </a:solidFill>
              </a:rPr>
              <a:t>	</a:t>
            </a:r>
            <a:r>
              <a:rPr lang="en-US" sz="3600" dirty="0" smtClean="0">
                <a:solidFill>
                  <a:srgbClr val="002060"/>
                </a:solidFill>
              </a:rPr>
              <a:t>array1: .byte '</a:t>
            </a:r>
            <a:r>
              <a:rPr lang="en-US" sz="3600" dirty="0" err="1" smtClean="0">
                <a:solidFill>
                  <a:srgbClr val="002060"/>
                </a:solidFill>
              </a:rPr>
              <a:t>a','b</a:t>
            </a:r>
            <a:r>
              <a:rPr lang="en-US" sz="3600" dirty="0" smtClean="0">
                <a:solidFill>
                  <a:srgbClr val="002060"/>
                </a:solidFill>
              </a:rPr>
              <a:t>'  # create a 2-element character 					   array with elements initialized 					   to a and b </a:t>
            </a:r>
          </a:p>
        </p:txBody>
      </p:sp>
    </p:spTree>
    <p:extLst>
      <p:ext uri="{BB962C8B-B14F-4D97-AF65-F5344CB8AC3E}">
        <p14:creationId xmlns:p14="http://schemas.microsoft.com/office/powerpoint/2010/main" val="8946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2308324"/>
          </a:xfrm>
          <a:prstGeom prst="rect">
            <a:avLst/>
          </a:prstGeom>
        </p:spPr>
        <p:txBody>
          <a:bodyPr wrap="square">
            <a:spAutoFit/>
          </a:bodyPr>
          <a:lstStyle/>
          <a:p>
            <a:pPr algn="l" rtl="0"/>
            <a:r>
              <a:rPr lang="en-US" sz="3600" dirty="0" smtClean="0"/>
              <a:t>What does the </a:t>
            </a:r>
            <a:r>
              <a:rPr lang="en-US" sz="3600" b="1" dirty="0" smtClean="0"/>
              <a:t>main </a:t>
            </a:r>
            <a:r>
              <a:rPr lang="en-US" sz="3600" dirty="0" smtClean="0"/>
              <a:t>label</a:t>
            </a:r>
            <a:r>
              <a:rPr lang="en-US" sz="3600" b="1" dirty="0" smtClean="0"/>
              <a:t> </a:t>
            </a:r>
            <a:r>
              <a:rPr lang="en-US" sz="3600" dirty="0" smtClean="0"/>
              <a:t>mean?</a:t>
            </a:r>
            <a:br>
              <a:rPr lang="en-US" sz="3600" dirty="0" smtClean="0"/>
            </a:br>
            <a:endParaRPr lang="en-US" sz="3600" dirty="0" smtClean="0"/>
          </a:p>
          <a:p>
            <a:pPr algn="l" rtl="0"/>
            <a:r>
              <a:rPr lang="en-US" sz="3600" dirty="0" smtClean="0">
                <a:solidFill>
                  <a:srgbClr val="002060"/>
                </a:solidFill>
              </a:rPr>
              <a:t>main: 	# indicates start of code </a:t>
            </a:r>
          </a:p>
          <a:p>
            <a:pPr algn="l" rtl="0"/>
            <a:r>
              <a:rPr lang="en-US" sz="3600" dirty="0">
                <a:solidFill>
                  <a:srgbClr val="002060"/>
                </a:solidFill>
              </a:rPr>
              <a:t>	</a:t>
            </a:r>
            <a:r>
              <a:rPr lang="en-US" sz="3600" dirty="0" smtClean="0">
                <a:solidFill>
                  <a:srgbClr val="002060"/>
                </a:solidFill>
              </a:rPr>
              <a:t>	   (first instruction to execute)</a:t>
            </a:r>
            <a:endParaRPr lang="he-IL" sz="3600" dirty="0">
              <a:solidFill>
                <a:srgbClr val="002060"/>
              </a:solidFill>
            </a:endParaRPr>
          </a:p>
        </p:txBody>
      </p:sp>
    </p:spTree>
    <p:extLst>
      <p:ext uri="{BB962C8B-B14F-4D97-AF65-F5344CB8AC3E}">
        <p14:creationId xmlns:p14="http://schemas.microsoft.com/office/powerpoint/2010/main" val="144129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2862322"/>
          </a:xfrm>
          <a:prstGeom prst="rect">
            <a:avLst/>
          </a:prstGeom>
        </p:spPr>
        <p:txBody>
          <a:bodyPr wrap="square">
            <a:spAutoFit/>
          </a:bodyPr>
          <a:lstStyle/>
          <a:p>
            <a:pPr algn="l" rtl="0"/>
            <a:r>
              <a:rPr lang="en-US" sz="3600" dirty="0"/>
              <a:t>Run the program to completion. What number did the program output? What does this number represent? </a:t>
            </a:r>
            <a:endParaRPr lang="en-US" sz="3600" dirty="0" smtClean="0"/>
          </a:p>
          <a:p>
            <a:pPr algn="l" rtl="0"/>
            <a:endParaRPr lang="en-US" sz="3600" dirty="0">
              <a:solidFill>
                <a:srgbClr val="002060"/>
              </a:solidFill>
            </a:endParaRPr>
          </a:p>
          <a:p>
            <a:pPr algn="l" rtl="0"/>
            <a:r>
              <a:rPr lang="en-US" sz="3600" dirty="0">
                <a:solidFill>
                  <a:srgbClr val="002060"/>
                </a:solidFill>
              </a:rPr>
              <a:t>It outputs 34, which is the ninth element in the Fibonacci series.</a:t>
            </a:r>
            <a:endParaRPr lang="he-IL" sz="3600" dirty="0">
              <a:solidFill>
                <a:srgbClr val="002060"/>
              </a:solidFill>
            </a:endParaRPr>
          </a:p>
        </p:txBody>
      </p:sp>
    </p:spTree>
    <p:extLst>
      <p:ext uri="{BB962C8B-B14F-4D97-AF65-F5344CB8AC3E}">
        <p14:creationId xmlns:p14="http://schemas.microsoft.com/office/powerpoint/2010/main" val="296931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2308324"/>
          </a:xfrm>
          <a:prstGeom prst="rect">
            <a:avLst/>
          </a:prstGeom>
        </p:spPr>
        <p:txBody>
          <a:bodyPr wrap="square">
            <a:spAutoFit/>
          </a:bodyPr>
          <a:lstStyle/>
          <a:p>
            <a:pPr algn="l" rtl="0"/>
            <a:r>
              <a:rPr lang="en-US" sz="3600" dirty="0"/>
              <a:t>At what address is n stored in memory</a:t>
            </a:r>
            <a:r>
              <a:rPr lang="en-US" sz="3600" dirty="0" smtClean="0"/>
              <a:t>?</a:t>
            </a:r>
            <a:br>
              <a:rPr lang="en-US" sz="3600" dirty="0" smtClean="0"/>
            </a:br>
            <a:r>
              <a:rPr lang="en-US" sz="3600" dirty="0" smtClean="0"/>
              <a:t>Hint</a:t>
            </a:r>
            <a:r>
              <a:rPr lang="en-US" sz="3600" dirty="0"/>
              <a:t>: Look at the contents of the registers. </a:t>
            </a:r>
            <a:endParaRPr lang="en-US" sz="3600" dirty="0" smtClean="0"/>
          </a:p>
          <a:p>
            <a:pPr algn="l" rtl="0"/>
            <a:endParaRPr lang="en-US" sz="3600" dirty="0">
              <a:solidFill>
                <a:srgbClr val="002060"/>
              </a:solidFill>
            </a:endParaRPr>
          </a:p>
          <a:p>
            <a:pPr algn="l" rtl="0"/>
            <a:r>
              <a:rPr lang="en-US" sz="3600" dirty="0" smtClean="0">
                <a:solidFill>
                  <a:srgbClr val="002060"/>
                </a:solidFill>
              </a:rPr>
              <a:t>0x10000010</a:t>
            </a:r>
            <a:endParaRPr lang="he-IL" sz="3600" dirty="0">
              <a:solidFill>
                <a:srgbClr val="002060"/>
              </a:solidFill>
            </a:endParaRPr>
          </a:p>
        </p:txBody>
      </p:sp>
    </p:spTree>
    <p:extLst>
      <p:ext uri="{BB962C8B-B14F-4D97-AF65-F5344CB8AC3E}">
        <p14:creationId xmlns:p14="http://schemas.microsoft.com/office/powerpoint/2010/main" val="64138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73457" y="464024"/>
                <a:ext cx="10904561" cy="1383327"/>
              </a:xfrm>
              <a:prstGeom prst="rect">
                <a:avLst/>
              </a:prstGeom>
            </p:spPr>
            <p:txBody>
              <a:bodyPr wrap="square">
                <a:spAutoFit/>
              </a:bodyPr>
              <a:lstStyle/>
              <a:p>
                <a:pPr lvl="0" algn="l" rtl="0">
                  <a:lnSpc>
                    <a:spcPct val="107000"/>
                  </a:lnSpc>
                  <a:spcAft>
                    <a:spcPts val="800"/>
                  </a:spcAft>
                  <a:buSzPts val="1050"/>
                </a:pPr>
                <a:r>
                  <a:rPr lang="en-US" sz="4400" b="0" dirty="0" smtClean="0">
                    <a:solidFill>
                      <a:srgbClr val="002060"/>
                    </a:solidFill>
                    <a:effectLst/>
                    <a:ea typeface="Calibri" panose="020F0502020204030204" pitchFamily="34" charset="0"/>
                    <a:cs typeface="Times New Roman" panose="02020603050405020304" pitchFamily="18" charset="0"/>
                  </a:rPr>
                  <a:t>Assembly with RISC-V Simulator</a:t>
                </a:r>
                <a14:m>
                  <m:oMath xmlns:m="http://schemas.openxmlformats.org/officeDocument/2006/math">
                    <m:r>
                      <a:rPr lang="en-US" sz="4400" b="0" i="1" smtClean="0">
                        <a:solidFill>
                          <a:srgbClr val="00206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600" b="0" i="1" dirty="0" smtClean="0">
                    <a:effectLst/>
                    <a:latin typeface="+mj-lt"/>
                    <a:ea typeface="Calibri" panose="020F0502020204030204" pitchFamily="34" charset="0"/>
                    <a:cs typeface="Times New Roman" panose="02020603050405020304" pitchFamily="18" charset="0"/>
                  </a:rPr>
                  <a:t/>
                </a:r>
                <a:br>
                  <a:rPr lang="en-US" sz="3600" b="0" i="1" dirty="0" smtClean="0">
                    <a:effectLst/>
                    <a:latin typeface="+mj-lt"/>
                    <a:ea typeface="Calibri" panose="020F0502020204030204" pitchFamily="34" charset="0"/>
                    <a:cs typeface="Times New Roman" panose="02020603050405020304" pitchFamily="18" charset="0"/>
                  </a:rPr>
                </a:br>
                <a:endParaRPr lang="en-US" sz="3600" dirty="0" smtClean="0">
                  <a:effectLst/>
                  <a:latin typeface="+mj-lt"/>
                  <a:ea typeface="Calibri" panose="020F0502020204030204" pitchFamily="34" charset="0"/>
                  <a:cs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73457" y="464024"/>
                <a:ext cx="10904561" cy="1383327"/>
              </a:xfrm>
              <a:prstGeom prst="rect">
                <a:avLst/>
              </a:prstGeom>
              <a:blipFill rotWithShape="0">
                <a:blip r:embed="rId2"/>
                <a:stretch>
                  <a:fillRect l="-2236" t="-7930"/>
                </a:stretch>
              </a:blipFill>
            </p:spPr>
            <p:txBody>
              <a:bodyPr/>
              <a:lstStyle/>
              <a:p>
                <a:r>
                  <a:rPr lang="he-IL">
                    <a:noFill/>
                  </a:rPr>
                  <a:t> </a:t>
                </a:r>
              </a:p>
            </p:txBody>
          </p:sp>
        </mc:Fallback>
      </mc:AlternateContent>
      <p:sp>
        <p:nvSpPr>
          <p:cNvPr id="3" name="Rectangle 2"/>
          <p:cNvSpPr/>
          <p:nvPr/>
        </p:nvSpPr>
        <p:spPr>
          <a:xfrm>
            <a:off x="873456" y="1493376"/>
            <a:ext cx="10904561" cy="4524315"/>
          </a:xfrm>
          <a:prstGeom prst="rect">
            <a:avLst/>
          </a:prstGeom>
        </p:spPr>
        <p:txBody>
          <a:bodyPr wrap="square">
            <a:spAutoFit/>
          </a:bodyPr>
          <a:lstStyle/>
          <a:p>
            <a:pPr algn="l" rtl="0"/>
            <a:r>
              <a:rPr lang="en-US" sz="3600" dirty="0"/>
              <a:t>Without using the "Edit" tab, have the program calculate the 13th fib number (0-indexed) by manually modifying the value of a register. You may find it helpful to first step through the code. If you prefer to look at decimal values, change the "Display Settings" option at the bottom. What number did the program output? </a:t>
            </a:r>
            <a:r>
              <a:rPr lang="en-US" sz="3600" dirty="0" smtClean="0"/>
              <a:t> </a:t>
            </a:r>
            <a:endParaRPr lang="en-US" sz="3600" dirty="0">
              <a:solidFill>
                <a:srgbClr val="002060"/>
              </a:solidFill>
            </a:endParaRPr>
          </a:p>
          <a:p>
            <a:pPr algn="l" rtl="0"/>
            <a:r>
              <a:rPr lang="en-US" sz="3600" dirty="0">
                <a:solidFill>
                  <a:srgbClr val="002060"/>
                </a:solidFill>
              </a:rPr>
              <a:t>It outputs 233, which is the 13th element in the Fibonacci series.</a:t>
            </a:r>
            <a:endParaRPr lang="he-IL" sz="3600" dirty="0">
              <a:solidFill>
                <a:srgbClr val="002060"/>
              </a:solidFill>
            </a:endParaRPr>
          </a:p>
        </p:txBody>
      </p:sp>
    </p:spTree>
    <p:extLst>
      <p:ext uri="{BB962C8B-B14F-4D97-AF65-F5344CB8AC3E}">
        <p14:creationId xmlns:p14="http://schemas.microsoft.com/office/powerpoint/2010/main" val="354072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D06E9834-7067-4A41-BD70-455A7091F4CC}"/>
              </a:ext>
            </a:extLst>
          </p:cNvPr>
          <p:cNvSpPr>
            <a:spLocks noGrp="1" noChangeArrowheads="1"/>
          </p:cNvSpPr>
          <p:nvPr>
            <p:ph type="title"/>
          </p:nvPr>
        </p:nvSpPr>
        <p:spPr/>
        <p:txBody>
          <a:bodyPr/>
          <a:lstStyle/>
          <a:p>
            <a:pPr algn="r" rtl="1"/>
            <a:r>
              <a:rPr lang="he-IL" altLang="en-US" dirty="0"/>
              <a:t>הגדרות</a:t>
            </a:r>
            <a:endParaRPr lang="en-US" altLang="en-US" dirty="0"/>
          </a:p>
        </p:txBody>
      </p:sp>
      <p:sp>
        <p:nvSpPr>
          <p:cNvPr id="34819" name="Rectangle 3">
            <a:extLst>
              <a:ext uri="{FF2B5EF4-FFF2-40B4-BE49-F238E27FC236}">
                <a16:creationId xmlns:a16="http://schemas.microsoft.com/office/drawing/2014/main" xmlns="" id="{0DC5C319-8E18-46F6-A8A8-15FDD1F0CBB0}"/>
              </a:ext>
            </a:extLst>
          </p:cNvPr>
          <p:cNvSpPr>
            <a:spLocks noGrp="1" noChangeArrowheads="1"/>
          </p:cNvSpPr>
          <p:nvPr>
            <p:ph idx="1"/>
          </p:nvPr>
        </p:nvSpPr>
        <p:spPr>
          <a:xfrm>
            <a:off x="1828800" y="2060848"/>
            <a:ext cx="8229600" cy="4648200"/>
          </a:xfrm>
        </p:spPr>
        <p:txBody>
          <a:bodyPr>
            <a:noAutofit/>
          </a:bodyPr>
          <a:lstStyle/>
          <a:p>
            <a:pPr algn="r" rtl="1"/>
            <a:r>
              <a:rPr lang="he-IL" altLang="en-US" sz="2800" b="1" dirty="0">
                <a:solidFill>
                  <a:schemeClr val="tx1"/>
                </a:solidFill>
              </a:rPr>
              <a:t>מרחק </a:t>
            </a:r>
            <a:r>
              <a:rPr lang="he-IL" altLang="en-US" sz="2800" dirty="0">
                <a:solidFill>
                  <a:schemeClr val="tx1"/>
                </a:solidFill>
              </a:rPr>
              <a:t>בין שתי מילים </a:t>
            </a:r>
            <a:r>
              <a:rPr lang="he-IL" altLang="en-US" sz="2800" b="1" dirty="0">
                <a:solidFill>
                  <a:schemeClr val="tx1"/>
                </a:solidFill>
              </a:rPr>
              <a:t>(מרחק </a:t>
            </a:r>
            <a:r>
              <a:rPr lang="he-IL" altLang="en-US" sz="2800" b="1" dirty="0" err="1">
                <a:solidFill>
                  <a:schemeClr val="tx1"/>
                </a:solidFill>
              </a:rPr>
              <a:t>המינג</a:t>
            </a:r>
            <a:r>
              <a:rPr lang="he-IL" altLang="en-US" sz="2800" b="1" dirty="0">
                <a:solidFill>
                  <a:schemeClr val="tx1"/>
                </a:solidFill>
              </a:rPr>
              <a:t>) </a:t>
            </a:r>
            <a:r>
              <a:rPr lang="he-IL" altLang="en-US" sz="2800" dirty="0">
                <a:solidFill>
                  <a:schemeClr val="tx1"/>
                </a:solidFill>
              </a:rPr>
              <a:t>: מספר הביטים שיש לשנות על מנת לקבל מילה אחת מהשנייה.</a:t>
            </a:r>
          </a:p>
          <a:p>
            <a:pPr lvl="1" algn="r" rtl="1">
              <a:buFontTx/>
              <a:buNone/>
            </a:pPr>
            <a:endParaRPr lang="he-IL" altLang="en-US" sz="2400" dirty="0">
              <a:solidFill>
                <a:schemeClr val="tx1"/>
              </a:solidFill>
            </a:endParaRPr>
          </a:p>
          <a:p>
            <a:pPr lvl="1" algn="r" rtl="1">
              <a:buFontTx/>
              <a:buNone/>
            </a:pPr>
            <a:r>
              <a:rPr lang="he-IL" altLang="en-US" sz="2400" dirty="0">
                <a:solidFill>
                  <a:schemeClr val="tx1"/>
                </a:solidFill>
              </a:rPr>
              <a:t> </a:t>
            </a:r>
          </a:p>
          <a:p>
            <a:pPr lvl="1" algn="r" rtl="1"/>
            <a:endParaRPr lang="en-US" altLang="en-US" sz="2400" dirty="0">
              <a:solidFill>
                <a:schemeClr val="tx1"/>
              </a:solidFill>
            </a:endParaRPr>
          </a:p>
          <a:p>
            <a:pPr lvl="1" algn="r" rtl="1"/>
            <a:endParaRPr lang="he-IL" altLang="en-US" sz="2400" dirty="0">
              <a:solidFill>
                <a:schemeClr val="tx1"/>
              </a:solidFill>
            </a:endParaRPr>
          </a:p>
          <a:p>
            <a:pPr lvl="1" algn="r" rtl="1"/>
            <a:endParaRPr lang="en-US" altLang="en-US" sz="2400" dirty="0">
              <a:solidFill>
                <a:schemeClr val="tx1"/>
              </a:solidFill>
            </a:endParaRPr>
          </a:p>
          <a:p>
            <a:pPr algn="r" rtl="1"/>
            <a:r>
              <a:rPr lang="he-IL" altLang="en-US" sz="2800" b="1" dirty="0">
                <a:solidFill>
                  <a:schemeClr val="tx1"/>
                </a:solidFill>
              </a:rPr>
              <a:t>מרחק </a:t>
            </a:r>
            <a:r>
              <a:rPr lang="he-IL" altLang="en-US" sz="2800" b="1" dirty="0">
                <a:solidFill>
                  <a:schemeClr val="tx1"/>
                </a:solidFill>
              </a:rPr>
              <a:t>הקוד</a:t>
            </a:r>
            <a:r>
              <a:rPr lang="he-IL" altLang="en-US" sz="2800" dirty="0">
                <a:solidFill>
                  <a:schemeClr val="tx1"/>
                </a:solidFill>
              </a:rPr>
              <a:t>:</a:t>
            </a:r>
            <a:r>
              <a:rPr lang="he-IL" altLang="en-US" sz="2800" b="1" dirty="0">
                <a:solidFill>
                  <a:schemeClr val="tx1"/>
                </a:solidFill>
              </a:rPr>
              <a:t> </a:t>
            </a:r>
            <a:r>
              <a:rPr lang="he-IL" altLang="en-US" sz="2800" dirty="0">
                <a:solidFill>
                  <a:schemeClr val="tx1"/>
                </a:solidFill>
              </a:rPr>
              <a:t>המרחק הקטן ביותר שבין שתי מילות קוד כלשהן.</a:t>
            </a:r>
          </a:p>
          <a:p>
            <a:pPr lvl="1" algn="r" rtl="1"/>
            <a:r>
              <a:rPr lang="he-IL" altLang="en-US" sz="2400" dirty="0">
                <a:solidFill>
                  <a:schemeClr val="tx1"/>
                </a:solidFill>
              </a:rPr>
              <a:t>בקוד שלנו : </a:t>
            </a:r>
            <a:r>
              <a:rPr lang="en-US" altLang="en-US" sz="2400" dirty="0" err="1">
                <a:solidFill>
                  <a:schemeClr val="tx1"/>
                </a:solidFill>
              </a:rPr>
              <a:t>d</a:t>
            </a:r>
            <a:r>
              <a:rPr lang="en-US" altLang="en-US" sz="3200" baseline="-25000" dirty="0" err="1">
                <a:solidFill>
                  <a:schemeClr val="tx1"/>
                </a:solidFill>
              </a:rPr>
              <a:t>min</a:t>
            </a:r>
            <a:r>
              <a:rPr lang="en-US" altLang="en-US" sz="3200" dirty="0">
                <a:solidFill>
                  <a:schemeClr val="tx1"/>
                </a:solidFill>
              </a:rPr>
              <a:t> = 1</a:t>
            </a:r>
            <a:r>
              <a:rPr lang="he-IL" altLang="en-US" sz="2400" dirty="0">
                <a:solidFill>
                  <a:schemeClr val="tx1"/>
                </a:solidFill>
              </a:rPr>
              <a:t>.</a:t>
            </a:r>
            <a:endParaRPr lang="en-US" altLang="en-US" sz="2400" dirty="0">
              <a:solidFill>
                <a:schemeClr val="tx1"/>
              </a:solidFill>
            </a:endParaRPr>
          </a:p>
          <a:p>
            <a:pPr algn="r" rtl="1"/>
            <a:endParaRPr lang="en-US" altLang="en-US" sz="2800" dirty="0">
              <a:solidFill>
                <a:schemeClr val="tx1"/>
              </a:solidFill>
            </a:endParaRPr>
          </a:p>
        </p:txBody>
      </p:sp>
      <p:sp>
        <p:nvSpPr>
          <p:cNvPr id="34828" name="Slide Number Placeholder 1">
            <a:extLst>
              <a:ext uri="{FF2B5EF4-FFF2-40B4-BE49-F238E27FC236}">
                <a16:creationId xmlns:a16="http://schemas.microsoft.com/office/drawing/2014/main" xmlns="" id="{D128D4A5-4A70-4FDC-9BAF-734F3EFC86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A19D723-2F85-4A6C-973C-74CFED471E72}" type="slidenum">
              <a:rPr lang="en-US" altLang="en-US" sz="1400">
                <a:solidFill>
                  <a:srgbClr val="000000"/>
                </a:solidFill>
              </a:rPr>
              <a:pPr>
                <a:spcBef>
                  <a:spcPct val="0"/>
                </a:spcBef>
                <a:buFontTx/>
                <a:buNone/>
              </a:pPr>
              <a:t>5</a:t>
            </a:fld>
            <a:endParaRPr lang="en-US" altLang="en-US" sz="1400">
              <a:solidFill>
                <a:srgbClr val="000000"/>
              </a:solidFill>
            </a:endParaRPr>
          </a:p>
        </p:txBody>
      </p:sp>
      <p:sp>
        <p:nvSpPr>
          <p:cNvPr id="34820" name="Rectangle 4">
            <a:extLst>
              <a:ext uri="{FF2B5EF4-FFF2-40B4-BE49-F238E27FC236}">
                <a16:creationId xmlns:a16="http://schemas.microsoft.com/office/drawing/2014/main" xmlns="" id="{104B4BEA-5886-404C-AADA-ECBA14A09CA6}"/>
              </a:ext>
            </a:extLst>
          </p:cNvPr>
          <p:cNvSpPr>
            <a:spLocks noChangeArrowheads="1"/>
          </p:cNvSpPr>
          <p:nvPr/>
        </p:nvSpPr>
        <p:spPr bwMode="auto">
          <a:xfrm>
            <a:off x="2743200" y="3305404"/>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a:t>100</a:t>
            </a:r>
          </a:p>
        </p:txBody>
      </p:sp>
      <p:sp>
        <p:nvSpPr>
          <p:cNvPr id="34821" name="Rectangle 5">
            <a:extLst>
              <a:ext uri="{FF2B5EF4-FFF2-40B4-BE49-F238E27FC236}">
                <a16:creationId xmlns:a16="http://schemas.microsoft.com/office/drawing/2014/main" xmlns="" id="{FDFCD7DB-94EF-4E94-A877-F51457B77AFE}"/>
              </a:ext>
            </a:extLst>
          </p:cNvPr>
          <p:cNvSpPr>
            <a:spLocks noChangeArrowheads="1"/>
          </p:cNvSpPr>
          <p:nvPr/>
        </p:nvSpPr>
        <p:spPr bwMode="auto">
          <a:xfrm>
            <a:off x="6096000" y="3305404"/>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a:t>011</a:t>
            </a:r>
          </a:p>
        </p:txBody>
      </p:sp>
      <p:cxnSp>
        <p:nvCxnSpPr>
          <p:cNvPr id="34822" name="AutoShape 6">
            <a:extLst>
              <a:ext uri="{FF2B5EF4-FFF2-40B4-BE49-F238E27FC236}">
                <a16:creationId xmlns:a16="http://schemas.microsoft.com/office/drawing/2014/main" xmlns="" id="{41788F5D-29F3-4F7B-87CE-208C0B6D4C06}"/>
              </a:ext>
            </a:extLst>
          </p:cNvPr>
          <p:cNvCxnSpPr>
            <a:cxnSpLocks noChangeShapeType="1"/>
            <a:stCxn id="34820" idx="3"/>
            <a:endCxn id="34821" idx="1"/>
          </p:cNvCxnSpPr>
          <p:nvPr/>
        </p:nvCxnSpPr>
        <p:spPr bwMode="auto">
          <a:xfrm>
            <a:off x="4419600" y="3457804"/>
            <a:ext cx="1676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3" name="Text Box 7">
            <a:extLst>
              <a:ext uri="{FF2B5EF4-FFF2-40B4-BE49-F238E27FC236}">
                <a16:creationId xmlns:a16="http://schemas.microsoft.com/office/drawing/2014/main" xmlns="" id="{9EAF6663-9E06-4026-A62E-56FD0CDE73E6}"/>
              </a:ext>
            </a:extLst>
          </p:cNvPr>
          <p:cNvSpPr txBox="1">
            <a:spLocks noChangeArrowheads="1"/>
          </p:cNvSpPr>
          <p:nvPr/>
        </p:nvSpPr>
        <p:spPr bwMode="auto">
          <a:xfrm>
            <a:off x="4646896" y="3024257"/>
            <a:ext cx="12218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dirty="0"/>
              <a:t>מרחק: 3</a:t>
            </a:r>
            <a:endParaRPr lang="en-US" altLang="en-US" sz="2400" dirty="0"/>
          </a:p>
        </p:txBody>
      </p:sp>
      <p:sp>
        <p:nvSpPr>
          <p:cNvPr id="34824" name="Rectangle 8">
            <a:extLst>
              <a:ext uri="{FF2B5EF4-FFF2-40B4-BE49-F238E27FC236}">
                <a16:creationId xmlns:a16="http://schemas.microsoft.com/office/drawing/2014/main" xmlns="" id="{20A8B487-70B1-4832-8455-D185AB021D92}"/>
              </a:ext>
            </a:extLst>
          </p:cNvPr>
          <p:cNvSpPr>
            <a:spLocks noChangeArrowheads="1"/>
          </p:cNvSpPr>
          <p:nvPr/>
        </p:nvSpPr>
        <p:spPr bwMode="auto">
          <a:xfrm>
            <a:off x="2743200" y="4017711"/>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a:t>011</a:t>
            </a:r>
          </a:p>
        </p:txBody>
      </p:sp>
      <p:sp>
        <p:nvSpPr>
          <p:cNvPr id="34825" name="Rectangle 9">
            <a:extLst>
              <a:ext uri="{FF2B5EF4-FFF2-40B4-BE49-F238E27FC236}">
                <a16:creationId xmlns:a16="http://schemas.microsoft.com/office/drawing/2014/main" xmlns="" id="{0E974A72-1889-490F-851A-CD75FBF21F22}"/>
              </a:ext>
            </a:extLst>
          </p:cNvPr>
          <p:cNvSpPr>
            <a:spLocks noChangeArrowheads="1"/>
          </p:cNvSpPr>
          <p:nvPr/>
        </p:nvSpPr>
        <p:spPr bwMode="auto">
          <a:xfrm>
            <a:off x="6096000" y="4017711"/>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a:t>001</a:t>
            </a:r>
          </a:p>
        </p:txBody>
      </p:sp>
      <p:cxnSp>
        <p:nvCxnSpPr>
          <p:cNvPr id="34826" name="AutoShape 10">
            <a:extLst>
              <a:ext uri="{FF2B5EF4-FFF2-40B4-BE49-F238E27FC236}">
                <a16:creationId xmlns:a16="http://schemas.microsoft.com/office/drawing/2014/main" xmlns="" id="{A8316EFE-29E1-471E-8AE6-E1E2E8B27B71}"/>
              </a:ext>
            </a:extLst>
          </p:cNvPr>
          <p:cNvCxnSpPr>
            <a:cxnSpLocks noChangeShapeType="1"/>
            <a:stCxn id="34824" idx="3"/>
            <a:endCxn id="34825" idx="1"/>
          </p:cNvCxnSpPr>
          <p:nvPr/>
        </p:nvCxnSpPr>
        <p:spPr bwMode="auto">
          <a:xfrm>
            <a:off x="4419600" y="4170111"/>
            <a:ext cx="1676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7" name="Text Box 11">
            <a:extLst>
              <a:ext uri="{FF2B5EF4-FFF2-40B4-BE49-F238E27FC236}">
                <a16:creationId xmlns:a16="http://schemas.microsoft.com/office/drawing/2014/main" xmlns="" id="{25843D2C-0551-455C-B5FF-F00AD06F99DA}"/>
              </a:ext>
            </a:extLst>
          </p:cNvPr>
          <p:cNvSpPr txBox="1">
            <a:spLocks noChangeArrowheads="1"/>
          </p:cNvSpPr>
          <p:nvPr/>
        </p:nvSpPr>
        <p:spPr bwMode="auto">
          <a:xfrm>
            <a:off x="4646895" y="3759716"/>
            <a:ext cx="12218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dirty="0"/>
              <a:t>מרחק: 1</a:t>
            </a:r>
            <a:endParaRPr lang="en-US" altLang="en-US" sz="2400" dirty="0"/>
          </a:p>
        </p:txBody>
      </p:sp>
      <p:sp>
        <p:nvSpPr>
          <p:cNvPr id="13" name="Rectangle 4">
            <a:extLst>
              <a:ext uri="{FF2B5EF4-FFF2-40B4-BE49-F238E27FC236}">
                <a16:creationId xmlns:a16="http://schemas.microsoft.com/office/drawing/2014/main" xmlns="" id="{31E5E9B9-DBA2-448B-8398-1E7B3F8D501D}"/>
              </a:ext>
            </a:extLst>
          </p:cNvPr>
          <p:cNvSpPr>
            <a:spLocks noChangeArrowheads="1"/>
          </p:cNvSpPr>
          <p:nvPr/>
        </p:nvSpPr>
        <p:spPr bwMode="auto">
          <a:xfrm>
            <a:off x="9066494" y="3177871"/>
            <a:ext cx="1219200" cy="16253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b="1" u="sng" dirty="0"/>
              <a:t>קוד:</a:t>
            </a:r>
          </a:p>
          <a:p>
            <a:pPr algn="ctr" rtl="1" eaLnBrk="1" hangingPunct="1">
              <a:spcBef>
                <a:spcPct val="0"/>
              </a:spcBef>
              <a:buFontTx/>
              <a:buNone/>
            </a:pPr>
            <a:r>
              <a:rPr lang="he-IL" altLang="en-US" sz="2400" dirty="0"/>
              <a:t>011</a:t>
            </a:r>
            <a:endParaRPr lang="he-IL" altLang="en-US" sz="2400" dirty="0"/>
          </a:p>
          <a:p>
            <a:pPr algn="ctr" rtl="1" eaLnBrk="1" hangingPunct="1">
              <a:spcBef>
                <a:spcPct val="0"/>
              </a:spcBef>
              <a:buFontTx/>
              <a:buNone/>
            </a:pPr>
            <a:r>
              <a:rPr lang="he-IL" altLang="en-US" sz="2400" dirty="0"/>
              <a:t>100</a:t>
            </a:r>
          </a:p>
          <a:p>
            <a:pPr algn="ctr" rtl="1" eaLnBrk="1" hangingPunct="1">
              <a:spcBef>
                <a:spcPct val="0"/>
              </a:spcBef>
              <a:buFontTx/>
              <a:buNone/>
            </a:pPr>
            <a:r>
              <a:rPr lang="he-IL" altLang="en-US" sz="2400" dirty="0"/>
              <a:t>001</a:t>
            </a:r>
            <a:endParaRPr lang="en-US" altLang="en-US" sz="2400" dirty="0"/>
          </a:p>
        </p:txBody>
      </p:sp>
      <p:sp>
        <p:nvSpPr>
          <p:cNvPr id="14" name="Rectangle 8">
            <a:extLst>
              <a:ext uri="{FF2B5EF4-FFF2-40B4-BE49-F238E27FC236}">
                <a16:creationId xmlns:a16="http://schemas.microsoft.com/office/drawing/2014/main" xmlns="" id="{20A8B487-70B1-4832-8455-D185AB021D92}"/>
              </a:ext>
            </a:extLst>
          </p:cNvPr>
          <p:cNvSpPr>
            <a:spLocks noChangeArrowheads="1"/>
          </p:cNvSpPr>
          <p:nvPr/>
        </p:nvSpPr>
        <p:spPr bwMode="auto">
          <a:xfrm>
            <a:off x="2743200" y="4728272"/>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dirty="0"/>
              <a:t>001</a:t>
            </a:r>
            <a:endParaRPr lang="en-US" altLang="en-US" sz="2400" dirty="0"/>
          </a:p>
        </p:txBody>
      </p:sp>
      <p:sp>
        <p:nvSpPr>
          <p:cNvPr id="15" name="Rectangle 9">
            <a:extLst>
              <a:ext uri="{FF2B5EF4-FFF2-40B4-BE49-F238E27FC236}">
                <a16:creationId xmlns:a16="http://schemas.microsoft.com/office/drawing/2014/main" xmlns="" id="{0E974A72-1889-490F-851A-CD75FBF21F22}"/>
              </a:ext>
            </a:extLst>
          </p:cNvPr>
          <p:cNvSpPr>
            <a:spLocks noChangeArrowheads="1"/>
          </p:cNvSpPr>
          <p:nvPr/>
        </p:nvSpPr>
        <p:spPr bwMode="auto">
          <a:xfrm>
            <a:off x="6096000" y="4728272"/>
            <a:ext cx="1676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en-US" altLang="en-US" sz="2400" dirty="0"/>
              <a:t>100</a:t>
            </a:r>
            <a:endParaRPr lang="en-US" altLang="en-US" sz="2400" dirty="0"/>
          </a:p>
        </p:txBody>
      </p:sp>
      <p:cxnSp>
        <p:nvCxnSpPr>
          <p:cNvPr id="16" name="AutoShape 10">
            <a:extLst>
              <a:ext uri="{FF2B5EF4-FFF2-40B4-BE49-F238E27FC236}">
                <a16:creationId xmlns:a16="http://schemas.microsoft.com/office/drawing/2014/main" xmlns="" id="{A8316EFE-29E1-471E-8AE6-E1E2E8B27B71}"/>
              </a:ext>
            </a:extLst>
          </p:cNvPr>
          <p:cNvCxnSpPr>
            <a:cxnSpLocks noChangeShapeType="1"/>
            <a:stCxn id="14" idx="3"/>
            <a:endCxn id="15" idx="1"/>
          </p:cNvCxnSpPr>
          <p:nvPr/>
        </p:nvCxnSpPr>
        <p:spPr bwMode="auto">
          <a:xfrm>
            <a:off x="4419600" y="4880672"/>
            <a:ext cx="1676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11">
            <a:extLst>
              <a:ext uri="{FF2B5EF4-FFF2-40B4-BE49-F238E27FC236}">
                <a16:creationId xmlns:a16="http://schemas.microsoft.com/office/drawing/2014/main" xmlns="" id="{25843D2C-0551-455C-B5FF-F00AD06F99DA}"/>
              </a:ext>
            </a:extLst>
          </p:cNvPr>
          <p:cNvSpPr txBox="1">
            <a:spLocks noChangeArrowheads="1"/>
          </p:cNvSpPr>
          <p:nvPr/>
        </p:nvSpPr>
        <p:spPr bwMode="auto">
          <a:xfrm>
            <a:off x="4646895" y="4470277"/>
            <a:ext cx="12218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400" dirty="0"/>
              <a:t>מרחק: </a:t>
            </a:r>
            <a:r>
              <a:rPr lang="he-IL" altLang="en-US" sz="2400" dirty="0"/>
              <a:t>2</a:t>
            </a:r>
            <a:endParaRPr lang="en-US" altLang="en-US" sz="2400" dirty="0"/>
          </a:p>
        </p:txBody>
      </p:sp>
    </p:spTree>
    <p:extLst>
      <p:ext uri="{BB962C8B-B14F-4D97-AF65-F5344CB8AC3E}">
        <p14:creationId xmlns:p14="http://schemas.microsoft.com/office/powerpoint/2010/main" val="225289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P spid="34827"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xmlns="" id="{532D0F4D-D8EF-4360-91AF-52877FC99327}"/>
              </a:ext>
            </a:extLst>
          </p:cNvPr>
          <p:cNvSpPr>
            <a:spLocks noGrp="1" noChangeArrowheads="1"/>
          </p:cNvSpPr>
          <p:nvPr>
            <p:ph type="title"/>
          </p:nvPr>
        </p:nvSpPr>
        <p:spPr>
          <a:noFill/>
        </p:spPr>
        <p:txBody>
          <a:bodyPr/>
          <a:lstStyle/>
          <a:p>
            <a:pPr algn="r"/>
            <a:r>
              <a:rPr lang="he-IL" altLang="en-US" dirty="0"/>
              <a:t>קודים</a:t>
            </a:r>
            <a:endParaRPr lang="en-US" altLang="en-US" dirty="0"/>
          </a:p>
        </p:txBody>
      </p:sp>
      <p:sp>
        <p:nvSpPr>
          <p:cNvPr id="6149" name="Rectangle 5">
            <a:extLst>
              <a:ext uri="{FF2B5EF4-FFF2-40B4-BE49-F238E27FC236}">
                <a16:creationId xmlns:a16="http://schemas.microsoft.com/office/drawing/2014/main" xmlns="" id="{A62BC3CE-1B38-4B56-8E9C-EBFF01AF9AD0}"/>
              </a:ext>
            </a:extLst>
          </p:cNvPr>
          <p:cNvSpPr>
            <a:spLocks noGrp="1" noChangeArrowheads="1"/>
          </p:cNvSpPr>
          <p:nvPr>
            <p:ph idx="1"/>
          </p:nvPr>
        </p:nvSpPr>
        <p:spPr>
          <a:xfrm>
            <a:off x="2004060" y="1933824"/>
            <a:ext cx="8229600" cy="4525963"/>
          </a:xfrm>
        </p:spPr>
        <p:txBody>
          <a:bodyPr>
            <a:normAutofit/>
          </a:bodyPr>
          <a:lstStyle/>
          <a:p>
            <a:pPr algn="r" rtl="1">
              <a:defRPr/>
            </a:pPr>
            <a:r>
              <a:rPr lang="he-IL" sz="3200" b="1" dirty="0">
                <a:solidFill>
                  <a:schemeClr val="tx1"/>
                </a:solidFill>
              </a:rPr>
              <a:t>דוגמאות נוספות:</a:t>
            </a:r>
          </a:p>
          <a:p>
            <a:pPr marL="0" indent="0">
              <a:buNone/>
              <a:defRPr/>
            </a:pPr>
            <a:endParaRPr lang="he-IL" sz="3200" b="1" dirty="0">
              <a:solidFill>
                <a:schemeClr val="tx1"/>
              </a:solidFill>
            </a:endParaRPr>
          </a:p>
          <a:p>
            <a:pPr algn="r" rtl="1">
              <a:defRPr/>
            </a:pPr>
            <a:endParaRPr lang="he-IL" sz="3200" b="1" dirty="0">
              <a:solidFill>
                <a:schemeClr val="tx1"/>
              </a:solidFill>
            </a:endParaRPr>
          </a:p>
          <a:p>
            <a:pPr algn="r" rtl="1">
              <a:defRPr/>
            </a:pPr>
            <a:endParaRPr lang="he-IL" sz="3200" b="1" dirty="0">
              <a:solidFill>
                <a:schemeClr val="tx1"/>
              </a:solidFill>
            </a:endParaRPr>
          </a:p>
          <a:p>
            <a:pPr algn="r" rtl="1">
              <a:defRPr/>
            </a:pPr>
            <a:endParaRPr lang="he-IL" sz="3200" b="1" dirty="0">
              <a:solidFill>
                <a:schemeClr val="tx1"/>
              </a:solidFill>
            </a:endParaRPr>
          </a:p>
          <a:p>
            <a:pPr algn="r" rtl="1">
              <a:defRPr/>
            </a:pPr>
            <a:endParaRPr lang="he-IL" sz="3200" b="1" dirty="0">
              <a:solidFill>
                <a:schemeClr val="tx1"/>
              </a:solidFill>
            </a:endParaRPr>
          </a:p>
          <a:p>
            <a:pPr algn="r" rtl="1">
              <a:defRPr/>
            </a:pPr>
            <a:endParaRPr lang="en-US" sz="3200" b="1" dirty="0">
              <a:solidFill>
                <a:schemeClr val="tx1"/>
              </a:solidFill>
            </a:endParaRPr>
          </a:p>
        </p:txBody>
      </p:sp>
      <p:sp>
        <p:nvSpPr>
          <p:cNvPr id="35850" name="Slide Number Placeholder 1">
            <a:extLst>
              <a:ext uri="{FF2B5EF4-FFF2-40B4-BE49-F238E27FC236}">
                <a16:creationId xmlns:a16="http://schemas.microsoft.com/office/drawing/2014/main" xmlns="" id="{1FE97764-2917-4F71-AA0E-9BA24D19F7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3C0254F-5D50-4F7C-B1DD-CAE20F3269F5}" type="slidenum">
              <a:rPr lang="en-US" altLang="en-US" sz="1400">
                <a:solidFill>
                  <a:srgbClr val="000000"/>
                </a:solidFill>
              </a:rPr>
              <a:pPr>
                <a:spcBef>
                  <a:spcPct val="0"/>
                </a:spcBef>
                <a:buFontTx/>
                <a:buNone/>
              </a:pPr>
              <a:t>6</a:t>
            </a:fld>
            <a:endParaRPr lang="en-US" altLang="en-US" sz="1400">
              <a:solidFill>
                <a:srgbClr val="000000"/>
              </a:solidFill>
            </a:endParaRPr>
          </a:p>
        </p:txBody>
      </p:sp>
      <p:sp>
        <p:nvSpPr>
          <p:cNvPr id="35844" name="Rectangle 6">
            <a:extLst>
              <a:ext uri="{FF2B5EF4-FFF2-40B4-BE49-F238E27FC236}">
                <a16:creationId xmlns:a16="http://schemas.microsoft.com/office/drawing/2014/main" xmlns="" id="{F2AF4238-91CF-4242-BE92-29E2DCE3EBB8}"/>
              </a:ext>
            </a:extLst>
          </p:cNvPr>
          <p:cNvSpPr>
            <a:spLocks noChangeArrowheads="1"/>
          </p:cNvSpPr>
          <p:nvPr/>
        </p:nvSpPr>
        <p:spPr bwMode="auto">
          <a:xfrm>
            <a:off x="3644613" y="2341249"/>
            <a:ext cx="1524000" cy="2544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u="sng" dirty="0"/>
              <a:t>קוד:</a:t>
            </a:r>
          </a:p>
          <a:p>
            <a:pPr algn="ctr" rtl="1" eaLnBrk="1" hangingPunct="1">
              <a:spcBef>
                <a:spcPct val="0"/>
              </a:spcBef>
              <a:buFontTx/>
              <a:buNone/>
            </a:pPr>
            <a:endParaRPr lang="he-IL" altLang="en-US" sz="2000" dirty="0"/>
          </a:p>
          <a:p>
            <a:pPr algn="ctr" rtl="1" eaLnBrk="1" hangingPunct="1">
              <a:spcBef>
                <a:spcPct val="0"/>
              </a:spcBef>
              <a:buFontTx/>
              <a:buNone/>
            </a:pPr>
            <a:r>
              <a:rPr lang="he-IL" altLang="en-US" dirty="0"/>
              <a:t>11101</a:t>
            </a:r>
          </a:p>
          <a:p>
            <a:pPr algn="ctr" rtl="1" eaLnBrk="1" hangingPunct="1">
              <a:spcBef>
                <a:spcPct val="0"/>
              </a:spcBef>
              <a:buFontTx/>
              <a:buNone/>
            </a:pPr>
            <a:r>
              <a:rPr lang="he-IL" altLang="en-US" dirty="0"/>
              <a:t>0</a:t>
            </a:r>
            <a:r>
              <a:rPr lang="he-IL" altLang="en-US" b="1" dirty="0"/>
              <a:t>1</a:t>
            </a:r>
            <a:r>
              <a:rPr lang="he-IL" altLang="en-US" dirty="0"/>
              <a:t>0</a:t>
            </a:r>
            <a:r>
              <a:rPr lang="he-IL" altLang="en-US" b="1" dirty="0"/>
              <a:t>1</a:t>
            </a:r>
            <a:r>
              <a:rPr lang="he-IL" altLang="en-US" dirty="0"/>
              <a:t>0</a:t>
            </a:r>
          </a:p>
          <a:p>
            <a:pPr algn="ctr" rtl="1" eaLnBrk="1" hangingPunct="1">
              <a:spcBef>
                <a:spcPct val="0"/>
              </a:spcBef>
              <a:buFontTx/>
              <a:buNone/>
            </a:pPr>
            <a:r>
              <a:rPr lang="he-IL" altLang="en-US" dirty="0"/>
              <a:t>0</a:t>
            </a:r>
            <a:r>
              <a:rPr lang="he-IL" altLang="en-US" b="1" dirty="0"/>
              <a:t>0</a:t>
            </a:r>
            <a:r>
              <a:rPr lang="he-IL" altLang="en-US" dirty="0"/>
              <a:t>0</a:t>
            </a:r>
            <a:r>
              <a:rPr lang="he-IL" altLang="en-US" b="1" dirty="0"/>
              <a:t>0</a:t>
            </a:r>
            <a:r>
              <a:rPr lang="he-IL" altLang="en-US" dirty="0"/>
              <a:t>0</a:t>
            </a:r>
            <a:endParaRPr lang="en-US" altLang="en-US" dirty="0"/>
          </a:p>
        </p:txBody>
      </p:sp>
      <p:sp>
        <p:nvSpPr>
          <p:cNvPr id="35845" name="Text Box 7">
            <a:extLst>
              <a:ext uri="{FF2B5EF4-FFF2-40B4-BE49-F238E27FC236}">
                <a16:creationId xmlns:a16="http://schemas.microsoft.com/office/drawing/2014/main" xmlns="" id="{F77AF995-64BC-46E0-93A9-B71913E4A040}"/>
              </a:ext>
            </a:extLst>
          </p:cNvPr>
          <p:cNvSpPr txBox="1">
            <a:spLocks noChangeArrowheads="1"/>
          </p:cNvSpPr>
          <p:nvPr/>
        </p:nvSpPr>
        <p:spPr bwMode="auto">
          <a:xfrm>
            <a:off x="3298778" y="5269298"/>
            <a:ext cx="2215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dirty="0"/>
              <a:t>מרחק קוד: 2</a:t>
            </a:r>
            <a:endParaRPr lang="en-US" altLang="en-US" dirty="0"/>
          </a:p>
        </p:txBody>
      </p:sp>
      <p:cxnSp>
        <p:nvCxnSpPr>
          <p:cNvPr id="35846" name="AutoShape 8">
            <a:extLst>
              <a:ext uri="{FF2B5EF4-FFF2-40B4-BE49-F238E27FC236}">
                <a16:creationId xmlns:a16="http://schemas.microsoft.com/office/drawing/2014/main" xmlns="" id="{3C38D6C3-CD3F-4DF2-9EBE-D3038B172E06}"/>
              </a:ext>
            </a:extLst>
          </p:cNvPr>
          <p:cNvCxnSpPr>
            <a:cxnSpLocks noChangeShapeType="1"/>
            <a:endCxn id="35844" idx="2"/>
          </p:cNvCxnSpPr>
          <p:nvPr/>
        </p:nvCxnSpPr>
        <p:spPr bwMode="auto">
          <a:xfrm flipV="1">
            <a:off x="4406613" y="4885937"/>
            <a:ext cx="0" cy="4714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7" name="Rectangle 9">
            <a:extLst>
              <a:ext uri="{FF2B5EF4-FFF2-40B4-BE49-F238E27FC236}">
                <a16:creationId xmlns:a16="http://schemas.microsoft.com/office/drawing/2014/main" xmlns="" id="{4A59ACC6-6CDA-407F-AC65-CE623A90BA05}"/>
              </a:ext>
            </a:extLst>
          </p:cNvPr>
          <p:cNvSpPr>
            <a:spLocks noChangeArrowheads="1"/>
          </p:cNvSpPr>
          <p:nvPr/>
        </p:nvSpPr>
        <p:spPr bwMode="auto">
          <a:xfrm>
            <a:off x="7320136" y="2708920"/>
            <a:ext cx="1524000" cy="20406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u="sng" dirty="0"/>
              <a:t>קוד:</a:t>
            </a:r>
          </a:p>
          <a:p>
            <a:pPr algn="ctr" rtl="1" eaLnBrk="1" hangingPunct="1">
              <a:spcBef>
                <a:spcPct val="0"/>
              </a:spcBef>
              <a:buFontTx/>
              <a:buNone/>
            </a:pPr>
            <a:endParaRPr lang="he-IL" altLang="en-US" sz="2000" dirty="0"/>
          </a:p>
          <a:p>
            <a:pPr algn="ctr" rtl="1" eaLnBrk="1" hangingPunct="1">
              <a:spcBef>
                <a:spcPct val="0"/>
              </a:spcBef>
              <a:buFontTx/>
              <a:buNone/>
            </a:pPr>
            <a:r>
              <a:rPr lang="he-IL" altLang="en-US" dirty="0"/>
              <a:t>000</a:t>
            </a:r>
          </a:p>
          <a:p>
            <a:pPr algn="ctr" rtl="1" eaLnBrk="1" hangingPunct="1">
              <a:spcBef>
                <a:spcPct val="0"/>
              </a:spcBef>
              <a:buFontTx/>
              <a:buNone/>
            </a:pPr>
            <a:r>
              <a:rPr lang="he-IL" altLang="en-US" b="1" dirty="0"/>
              <a:t>111</a:t>
            </a:r>
            <a:endParaRPr lang="en-US" altLang="en-US" b="1" dirty="0"/>
          </a:p>
        </p:txBody>
      </p:sp>
      <p:sp>
        <p:nvSpPr>
          <p:cNvPr id="35848" name="Text Box 10">
            <a:extLst>
              <a:ext uri="{FF2B5EF4-FFF2-40B4-BE49-F238E27FC236}">
                <a16:creationId xmlns:a16="http://schemas.microsoft.com/office/drawing/2014/main" xmlns="" id="{70BA37B1-E0B4-46FB-A4E6-BDB2266D8052}"/>
              </a:ext>
            </a:extLst>
          </p:cNvPr>
          <p:cNvSpPr txBox="1">
            <a:spLocks noChangeArrowheads="1"/>
          </p:cNvSpPr>
          <p:nvPr/>
        </p:nvSpPr>
        <p:spPr bwMode="auto">
          <a:xfrm>
            <a:off x="6974301" y="5067038"/>
            <a:ext cx="2215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dirty="0"/>
              <a:t>מרחק קוד: 3</a:t>
            </a:r>
            <a:endParaRPr lang="en-US" altLang="en-US" dirty="0"/>
          </a:p>
        </p:txBody>
      </p:sp>
      <p:cxnSp>
        <p:nvCxnSpPr>
          <p:cNvPr id="35849" name="AutoShape 11">
            <a:extLst>
              <a:ext uri="{FF2B5EF4-FFF2-40B4-BE49-F238E27FC236}">
                <a16:creationId xmlns:a16="http://schemas.microsoft.com/office/drawing/2014/main" xmlns="" id="{7D8B2891-4E33-4550-9E43-133CA2DACA56}"/>
              </a:ext>
            </a:extLst>
          </p:cNvPr>
          <p:cNvCxnSpPr>
            <a:cxnSpLocks noChangeShapeType="1"/>
            <a:endCxn id="35847" idx="2"/>
          </p:cNvCxnSpPr>
          <p:nvPr/>
        </p:nvCxnSpPr>
        <p:spPr bwMode="auto">
          <a:xfrm flipV="1">
            <a:off x="8082136" y="4749553"/>
            <a:ext cx="0" cy="4360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46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E17572BD-C204-4401-8345-CE36A69103EB}"/>
              </a:ext>
            </a:extLst>
          </p:cNvPr>
          <p:cNvSpPr>
            <a:spLocks noGrp="1" noChangeArrowheads="1"/>
          </p:cNvSpPr>
          <p:nvPr>
            <p:ph type="title"/>
          </p:nvPr>
        </p:nvSpPr>
        <p:spPr/>
        <p:txBody>
          <a:bodyPr/>
          <a:lstStyle/>
          <a:p>
            <a:pPr algn="r" rtl="1"/>
            <a:r>
              <a:rPr lang="he-IL" altLang="en-US" dirty="0"/>
              <a:t>יכולת לגילוי</a:t>
            </a:r>
            <a:r>
              <a:rPr lang="en-US" altLang="en-US" dirty="0"/>
              <a:t>/</a:t>
            </a:r>
            <a:r>
              <a:rPr lang="he-IL" altLang="en-US" dirty="0"/>
              <a:t>תיקון שגיאות</a:t>
            </a:r>
            <a:endParaRPr lang="en-US" altLang="en-US" dirty="0"/>
          </a:p>
        </p:txBody>
      </p:sp>
      <p:sp>
        <p:nvSpPr>
          <p:cNvPr id="36867" name="Rectangle 3">
            <a:extLst>
              <a:ext uri="{FF2B5EF4-FFF2-40B4-BE49-F238E27FC236}">
                <a16:creationId xmlns:a16="http://schemas.microsoft.com/office/drawing/2014/main" xmlns="" id="{8F49EB3A-5C64-48DC-8A81-693AAE593A75}"/>
              </a:ext>
            </a:extLst>
          </p:cNvPr>
          <p:cNvSpPr>
            <a:spLocks noGrp="1" noChangeArrowheads="1"/>
          </p:cNvSpPr>
          <p:nvPr>
            <p:ph idx="1"/>
          </p:nvPr>
        </p:nvSpPr>
        <p:spPr/>
        <p:txBody>
          <a:bodyPr>
            <a:normAutofit/>
          </a:bodyPr>
          <a:lstStyle/>
          <a:p>
            <a:pPr algn="r" rtl="1"/>
            <a:r>
              <a:rPr lang="he-IL" altLang="en-US" sz="3200" b="1" dirty="0">
                <a:solidFill>
                  <a:schemeClr val="tx1"/>
                </a:solidFill>
              </a:rPr>
              <a:t>המרחק המינימלי</a:t>
            </a:r>
            <a:r>
              <a:rPr lang="he-IL" altLang="en-US" sz="3200" dirty="0">
                <a:solidFill>
                  <a:schemeClr val="tx1"/>
                </a:solidFill>
              </a:rPr>
              <a:t> קובע את יכולת הגילוי/תיקון של קוד.</a:t>
            </a:r>
            <a:endParaRPr lang="en-US" altLang="en-US" sz="3200" dirty="0">
              <a:solidFill>
                <a:schemeClr val="tx1"/>
              </a:solidFill>
            </a:endParaRPr>
          </a:p>
          <a:p>
            <a:pPr algn="r" rtl="1"/>
            <a:endParaRPr lang="en-US" altLang="en-US" sz="3200" dirty="0">
              <a:solidFill>
                <a:schemeClr val="tx1"/>
              </a:solidFill>
            </a:endParaRPr>
          </a:p>
          <a:p>
            <a:pPr algn="r" rtl="1"/>
            <a:r>
              <a:rPr lang="he-IL" altLang="en-US" sz="3200" dirty="0">
                <a:solidFill>
                  <a:schemeClr val="tx1"/>
                </a:solidFill>
              </a:rPr>
              <a:t>כאשר מנתחים יכולת גילוי שגיאות של קוד, עלינו להניח מה מספר השגיאות המקסימלי שעלולות להתרחש בזמן שידור.</a:t>
            </a:r>
            <a:r>
              <a:rPr lang="en-US" altLang="en-US" sz="3200" dirty="0">
                <a:solidFill>
                  <a:schemeClr val="tx1"/>
                </a:solidFill>
              </a:rPr>
              <a:t/>
            </a:r>
            <a:br>
              <a:rPr lang="en-US" altLang="en-US" sz="3200" dirty="0">
                <a:solidFill>
                  <a:schemeClr val="tx1"/>
                </a:solidFill>
              </a:rPr>
            </a:br>
            <a:endParaRPr lang="he-IL" altLang="en-US" sz="3200" dirty="0">
              <a:solidFill>
                <a:schemeClr val="tx1"/>
              </a:solidFill>
            </a:endParaRPr>
          </a:p>
        </p:txBody>
      </p:sp>
      <p:sp>
        <p:nvSpPr>
          <p:cNvPr id="36868" name="Slide Number Placeholder 1">
            <a:extLst>
              <a:ext uri="{FF2B5EF4-FFF2-40B4-BE49-F238E27FC236}">
                <a16:creationId xmlns:a16="http://schemas.microsoft.com/office/drawing/2014/main" xmlns="" id="{E49EB18C-0F2F-4AD4-B8F3-C8FF2ECDC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D131C57-AB73-46AE-9907-C7B4756A0BB8}" type="slidenum">
              <a:rPr lang="en-US" altLang="en-US" sz="1400">
                <a:solidFill>
                  <a:srgbClr val="000000"/>
                </a:solidFill>
              </a:rPr>
              <a:pPr>
                <a:spcBef>
                  <a:spcPct val="0"/>
                </a:spcBef>
                <a:buFontTx/>
                <a:buNone/>
              </a:pPr>
              <a:t>7</a:t>
            </a:fld>
            <a:endParaRPr lang="en-US" altLang="en-US" sz="1400">
              <a:solidFill>
                <a:srgbClr val="000000"/>
              </a:solidFill>
            </a:endParaRPr>
          </a:p>
        </p:txBody>
      </p:sp>
    </p:spTree>
    <p:extLst>
      <p:ext uri="{BB962C8B-B14F-4D97-AF65-F5344CB8AC3E}">
        <p14:creationId xmlns:p14="http://schemas.microsoft.com/office/powerpoint/2010/main" val="700814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3B4168BF-B97B-415D-9175-A04AE4BC5D73}"/>
              </a:ext>
            </a:extLst>
          </p:cNvPr>
          <p:cNvSpPr>
            <a:spLocks noGrp="1" noChangeArrowheads="1"/>
          </p:cNvSpPr>
          <p:nvPr>
            <p:ph type="title"/>
          </p:nvPr>
        </p:nvSpPr>
        <p:spPr/>
        <p:txBody>
          <a:bodyPr/>
          <a:lstStyle/>
          <a:p>
            <a:pPr algn="r"/>
            <a:r>
              <a:rPr lang="he-IL" altLang="en-US" b="1" dirty="0"/>
              <a:t>גילוי</a:t>
            </a:r>
            <a:r>
              <a:rPr lang="he-IL" altLang="en-US" dirty="0"/>
              <a:t> שגיאות</a:t>
            </a:r>
            <a:endParaRPr lang="en-US" altLang="en-US" dirty="0"/>
          </a:p>
        </p:txBody>
      </p:sp>
      <p:sp>
        <p:nvSpPr>
          <p:cNvPr id="37891" name="Rectangle 3">
            <a:extLst>
              <a:ext uri="{FF2B5EF4-FFF2-40B4-BE49-F238E27FC236}">
                <a16:creationId xmlns:a16="http://schemas.microsoft.com/office/drawing/2014/main" xmlns="" id="{0D97C8D5-04CF-41A7-A7A4-2261F6A79576}"/>
              </a:ext>
            </a:extLst>
          </p:cNvPr>
          <p:cNvSpPr>
            <a:spLocks noGrp="1" noChangeArrowheads="1"/>
          </p:cNvSpPr>
          <p:nvPr>
            <p:ph idx="1"/>
          </p:nvPr>
        </p:nvSpPr>
        <p:spPr>
          <a:xfrm>
            <a:off x="1559498" y="1845734"/>
            <a:ext cx="8856983" cy="4023360"/>
          </a:xfrm>
        </p:spPr>
        <p:txBody>
          <a:bodyPr>
            <a:normAutofit/>
          </a:bodyPr>
          <a:lstStyle/>
          <a:p>
            <a:pPr algn="r" rtl="1"/>
            <a:r>
              <a:rPr lang="he-IL" altLang="en-US" sz="3200" dirty="0">
                <a:solidFill>
                  <a:schemeClr val="tx1"/>
                </a:solidFill>
              </a:rPr>
              <a:t>אם המרחק המינימאלי הוא </a:t>
            </a:r>
            <a:r>
              <a:rPr lang="he-IL" altLang="en-US" sz="3200" b="1" dirty="0">
                <a:solidFill>
                  <a:schemeClr val="tx1"/>
                </a:solidFill>
              </a:rPr>
              <a:t>2</a:t>
            </a:r>
            <a:r>
              <a:rPr lang="he-IL" altLang="en-US" sz="3200" dirty="0">
                <a:solidFill>
                  <a:schemeClr val="tx1"/>
                </a:solidFill>
              </a:rPr>
              <a:t>, ובמילת קוד נפלה טעות </a:t>
            </a:r>
            <a:r>
              <a:rPr lang="he-IL" altLang="en-US" sz="3200" u="sng" dirty="0">
                <a:solidFill>
                  <a:schemeClr val="tx1"/>
                </a:solidFill>
              </a:rPr>
              <a:t>אחת בלבד</a:t>
            </a:r>
            <a:r>
              <a:rPr lang="he-IL" altLang="en-US" sz="3200" dirty="0">
                <a:solidFill>
                  <a:schemeClr val="tx1"/>
                </a:solidFill>
              </a:rPr>
              <a:t>, ניתן לגלות </a:t>
            </a:r>
            <a:r>
              <a:rPr lang="he-IL" altLang="en-US" sz="3200" dirty="0">
                <a:solidFill>
                  <a:schemeClr val="tx1"/>
                </a:solidFill>
              </a:rPr>
              <a:t>אותה, אבל לא לתקנה.</a:t>
            </a:r>
            <a:endParaRPr lang="en-US" altLang="en-US" sz="3200" u="sng" dirty="0">
              <a:solidFill>
                <a:schemeClr val="tx1"/>
              </a:solidFill>
            </a:endParaRPr>
          </a:p>
        </p:txBody>
      </p:sp>
      <p:sp>
        <p:nvSpPr>
          <p:cNvPr id="37898" name="Slide Number Placeholder 1">
            <a:extLst>
              <a:ext uri="{FF2B5EF4-FFF2-40B4-BE49-F238E27FC236}">
                <a16:creationId xmlns:a16="http://schemas.microsoft.com/office/drawing/2014/main" xmlns="" id="{8C4D975A-6793-43DD-AB5D-6990085946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D845C5F-62A3-48E0-9872-70AF71969FB0}" type="slidenum">
              <a:rPr lang="en-US" altLang="en-US" sz="1400">
                <a:solidFill>
                  <a:srgbClr val="000000"/>
                </a:solidFill>
              </a:rPr>
              <a:pPr>
                <a:spcBef>
                  <a:spcPct val="0"/>
                </a:spcBef>
                <a:buFontTx/>
                <a:buNone/>
              </a:pPr>
              <a:t>8</a:t>
            </a:fld>
            <a:endParaRPr lang="en-US" altLang="en-US" sz="1400">
              <a:solidFill>
                <a:srgbClr val="000000"/>
              </a:solidFill>
            </a:endParaRPr>
          </a:p>
        </p:txBody>
      </p:sp>
      <p:sp>
        <p:nvSpPr>
          <p:cNvPr id="37892" name="Rectangle 4">
            <a:extLst>
              <a:ext uri="{FF2B5EF4-FFF2-40B4-BE49-F238E27FC236}">
                <a16:creationId xmlns:a16="http://schemas.microsoft.com/office/drawing/2014/main" xmlns="" id="{3F07C1C7-B05A-4721-96D3-BC650BDB0E70}"/>
              </a:ext>
            </a:extLst>
          </p:cNvPr>
          <p:cNvSpPr>
            <a:spLocks noChangeArrowheads="1"/>
          </p:cNvSpPr>
          <p:nvPr/>
        </p:nvSpPr>
        <p:spPr bwMode="auto">
          <a:xfrm>
            <a:off x="2667000" y="3140968"/>
            <a:ext cx="1524000" cy="2345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u="sng"/>
              <a:t>קוד:</a:t>
            </a:r>
          </a:p>
          <a:p>
            <a:pPr algn="ctr" rtl="1" eaLnBrk="1" hangingPunct="1">
              <a:spcBef>
                <a:spcPct val="0"/>
              </a:spcBef>
              <a:buFontTx/>
              <a:buNone/>
            </a:pPr>
            <a:endParaRPr lang="he-IL" altLang="en-US" sz="2800"/>
          </a:p>
          <a:p>
            <a:pPr algn="ctr" rtl="1" eaLnBrk="1" hangingPunct="1">
              <a:spcBef>
                <a:spcPct val="0"/>
              </a:spcBef>
              <a:buFontTx/>
              <a:buNone/>
            </a:pPr>
            <a:r>
              <a:rPr lang="he-IL" altLang="en-US" sz="2800"/>
              <a:t>11101</a:t>
            </a:r>
          </a:p>
          <a:p>
            <a:pPr algn="ctr" rtl="1" eaLnBrk="1" hangingPunct="1">
              <a:spcBef>
                <a:spcPct val="0"/>
              </a:spcBef>
              <a:buFontTx/>
              <a:buNone/>
            </a:pPr>
            <a:r>
              <a:rPr lang="he-IL" altLang="en-US" sz="2800"/>
              <a:t>0</a:t>
            </a:r>
            <a:r>
              <a:rPr lang="he-IL" altLang="en-US" sz="2800" b="1"/>
              <a:t>1</a:t>
            </a:r>
            <a:r>
              <a:rPr lang="he-IL" altLang="en-US" sz="2800"/>
              <a:t>0</a:t>
            </a:r>
            <a:r>
              <a:rPr lang="he-IL" altLang="en-US" sz="2800" b="1"/>
              <a:t>1</a:t>
            </a:r>
            <a:r>
              <a:rPr lang="he-IL" altLang="en-US" sz="2800"/>
              <a:t>0</a:t>
            </a:r>
          </a:p>
          <a:p>
            <a:pPr algn="ctr" rtl="1" eaLnBrk="1" hangingPunct="1">
              <a:spcBef>
                <a:spcPct val="0"/>
              </a:spcBef>
              <a:buFontTx/>
              <a:buNone/>
            </a:pPr>
            <a:r>
              <a:rPr lang="he-IL" altLang="en-US" sz="2800"/>
              <a:t>0</a:t>
            </a:r>
            <a:r>
              <a:rPr lang="he-IL" altLang="en-US" sz="2800" b="1"/>
              <a:t>0</a:t>
            </a:r>
            <a:r>
              <a:rPr lang="he-IL" altLang="en-US" sz="2800"/>
              <a:t>0</a:t>
            </a:r>
            <a:r>
              <a:rPr lang="he-IL" altLang="en-US" sz="2800" b="1"/>
              <a:t>0</a:t>
            </a:r>
            <a:r>
              <a:rPr lang="he-IL" altLang="en-US" sz="2800"/>
              <a:t>0</a:t>
            </a:r>
            <a:endParaRPr lang="en-US" altLang="en-US" sz="2800"/>
          </a:p>
        </p:txBody>
      </p:sp>
      <p:sp>
        <p:nvSpPr>
          <p:cNvPr id="37893" name="Rectangle 5">
            <a:extLst>
              <a:ext uri="{FF2B5EF4-FFF2-40B4-BE49-F238E27FC236}">
                <a16:creationId xmlns:a16="http://schemas.microsoft.com/office/drawing/2014/main" xmlns="" id="{E686E815-9265-47C3-8D05-B1DF8A5C6466}"/>
              </a:ext>
            </a:extLst>
          </p:cNvPr>
          <p:cNvSpPr>
            <a:spLocks noChangeArrowheads="1"/>
          </p:cNvSpPr>
          <p:nvPr/>
        </p:nvSpPr>
        <p:spPr bwMode="auto">
          <a:xfrm>
            <a:off x="6138588" y="2946584"/>
            <a:ext cx="3891136"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נשלח: </a:t>
            </a:r>
            <a:r>
              <a:rPr lang="he-IL" altLang="en-US" sz="2800" dirty="0"/>
              <a:t>000</a:t>
            </a:r>
            <a:r>
              <a:rPr lang="he-IL" altLang="en-US" sz="2800" b="1" dirty="0"/>
              <a:t>0</a:t>
            </a:r>
            <a:r>
              <a:rPr lang="he-IL" altLang="en-US" sz="2800" dirty="0"/>
              <a:t>0 או 0</a:t>
            </a:r>
            <a:r>
              <a:rPr lang="he-IL" altLang="en-US" sz="2800" b="1" dirty="0"/>
              <a:t>1</a:t>
            </a:r>
            <a:r>
              <a:rPr lang="he-IL" altLang="en-US" sz="2800" dirty="0"/>
              <a:t>010</a:t>
            </a:r>
            <a:endParaRPr lang="en-US" altLang="en-US" sz="2800" dirty="0"/>
          </a:p>
        </p:txBody>
      </p:sp>
      <p:sp>
        <p:nvSpPr>
          <p:cNvPr id="37894" name="Rectangle 6">
            <a:extLst>
              <a:ext uri="{FF2B5EF4-FFF2-40B4-BE49-F238E27FC236}">
                <a16:creationId xmlns:a16="http://schemas.microsoft.com/office/drawing/2014/main" xmlns="" id="{95288275-7D64-484F-AAC7-F82ABA21F1FC}"/>
              </a:ext>
            </a:extLst>
          </p:cNvPr>
          <p:cNvSpPr>
            <a:spLocks noChangeArrowheads="1"/>
          </p:cNvSpPr>
          <p:nvPr/>
        </p:nvSpPr>
        <p:spPr bwMode="auto">
          <a:xfrm>
            <a:off x="6744072" y="5273969"/>
            <a:ext cx="2667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a:t>התקבל: 000</a:t>
            </a:r>
            <a:r>
              <a:rPr lang="he-IL" altLang="en-US" sz="2800" b="1"/>
              <a:t>1</a:t>
            </a:r>
            <a:r>
              <a:rPr lang="he-IL" altLang="en-US" sz="2800"/>
              <a:t>0</a:t>
            </a:r>
            <a:endParaRPr lang="en-US" altLang="en-US" sz="2800"/>
          </a:p>
        </p:txBody>
      </p:sp>
      <p:cxnSp>
        <p:nvCxnSpPr>
          <p:cNvPr id="37895" name="AutoShape 7">
            <a:extLst>
              <a:ext uri="{FF2B5EF4-FFF2-40B4-BE49-F238E27FC236}">
                <a16:creationId xmlns:a16="http://schemas.microsoft.com/office/drawing/2014/main" xmlns="" id="{7D617A79-3C2B-41C8-A06A-A66A62AC1748}"/>
              </a:ext>
            </a:extLst>
          </p:cNvPr>
          <p:cNvCxnSpPr>
            <a:cxnSpLocks noChangeShapeType="1"/>
            <a:stCxn id="37893" idx="2"/>
            <a:endCxn id="37894" idx="0"/>
          </p:cNvCxnSpPr>
          <p:nvPr/>
        </p:nvCxnSpPr>
        <p:spPr bwMode="auto">
          <a:xfrm flipH="1">
            <a:off x="8077572" y="3556185"/>
            <a:ext cx="6584" cy="171778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96" name="Text Box 8">
            <a:extLst>
              <a:ext uri="{FF2B5EF4-FFF2-40B4-BE49-F238E27FC236}">
                <a16:creationId xmlns:a16="http://schemas.microsoft.com/office/drawing/2014/main" xmlns="" id="{57482026-E91C-4F5C-A0FF-141B396193D1}"/>
              </a:ext>
            </a:extLst>
          </p:cNvPr>
          <p:cNvSpPr txBox="1">
            <a:spLocks noChangeArrowheads="1"/>
          </p:cNvSpPr>
          <p:nvPr/>
        </p:nvSpPr>
        <p:spPr bwMode="auto">
          <a:xfrm rot="5400000">
            <a:off x="7511241" y="4130523"/>
            <a:ext cx="1653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800" dirty="0"/>
              <a:t>טעות אחת</a:t>
            </a:r>
            <a:endParaRPr lang="en-US" altLang="en-US" sz="2800" dirty="0"/>
          </a:p>
        </p:txBody>
      </p:sp>
      <p:sp>
        <p:nvSpPr>
          <p:cNvPr id="37897" name="AutoShape 9">
            <a:extLst>
              <a:ext uri="{FF2B5EF4-FFF2-40B4-BE49-F238E27FC236}">
                <a16:creationId xmlns:a16="http://schemas.microsoft.com/office/drawing/2014/main" xmlns="" id="{BA76FAEE-4E92-44E8-A3E5-2E3887917DFB}"/>
              </a:ext>
            </a:extLst>
          </p:cNvPr>
          <p:cNvSpPr>
            <a:spLocks noChangeArrowheads="1"/>
          </p:cNvSpPr>
          <p:nvPr/>
        </p:nvSpPr>
        <p:spPr bwMode="auto">
          <a:xfrm>
            <a:off x="2209800" y="2852936"/>
            <a:ext cx="2438400" cy="2938264"/>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800"/>
          </a:p>
        </p:txBody>
      </p:sp>
    </p:spTree>
    <p:extLst>
      <p:ext uri="{BB962C8B-B14F-4D97-AF65-F5344CB8AC3E}">
        <p14:creationId xmlns:p14="http://schemas.microsoft.com/office/powerpoint/2010/main" val="374800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4CAEEA30-5455-4804-8EEF-F05939D8A544}"/>
              </a:ext>
            </a:extLst>
          </p:cNvPr>
          <p:cNvSpPr>
            <a:spLocks noGrp="1" noChangeArrowheads="1"/>
          </p:cNvSpPr>
          <p:nvPr>
            <p:ph type="title"/>
          </p:nvPr>
        </p:nvSpPr>
        <p:spPr>
          <a:noFill/>
        </p:spPr>
        <p:txBody>
          <a:bodyPr/>
          <a:lstStyle/>
          <a:p>
            <a:pPr algn="r"/>
            <a:r>
              <a:rPr lang="he-IL" altLang="en-US" b="1" dirty="0"/>
              <a:t>גילוי ותיקון</a:t>
            </a:r>
            <a:r>
              <a:rPr lang="he-IL" altLang="en-US" dirty="0"/>
              <a:t> שגיאות</a:t>
            </a:r>
            <a:endParaRPr lang="en-US" altLang="en-US" dirty="0"/>
          </a:p>
        </p:txBody>
      </p:sp>
      <p:sp>
        <p:nvSpPr>
          <p:cNvPr id="38915" name="Rectangle 3">
            <a:extLst>
              <a:ext uri="{FF2B5EF4-FFF2-40B4-BE49-F238E27FC236}">
                <a16:creationId xmlns:a16="http://schemas.microsoft.com/office/drawing/2014/main" xmlns="" id="{476D2B38-33B2-4DDE-807B-FCAF268A6B9E}"/>
              </a:ext>
            </a:extLst>
          </p:cNvPr>
          <p:cNvSpPr>
            <a:spLocks noGrp="1" noChangeArrowheads="1"/>
          </p:cNvSpPr>
          <p:nvPr>
            <p:ph idx="1"/>
          </p:nvPr>
        </p:nvSpPr>
        <p:spPr/>
        <p:txBody>
          <a:bodyPr>
            <a:normAutofit/>
          </a:bodyPr>
          <a:lstStyle/>
          <a:p>
            <a:pPr algn="r" rtl="1">
              <a:lnSpc>
                <a:spcPct val="90000"/>
              </a:lnSpc>
            </a:pPr>
            <a:r>
              <a:rPr lang="he-IL" altLang="en-US" sz="2800" dirty="0">
                <a:solidFill>
                  <a:schemeClr val="tx1"/>
                </a:solidFill>
              </a:rPr>
              <a:t>אם המרחק המינימאלי הוא </a:t>
            </a:r>
            <a:r>
              <a:rPr lang="he-IL" altLang="en-US" sz="2800" b="1" dirty="0">
                <a:solidFill>
                  <a:schemeClr val="tx1"/>
                </a:solidFill>
              </a:rPr>
              <a:t>3</a:t>
            </a:r>
            <a:r>
              <a:rPr lang="he-IL" altLang="en-US" sz="2800" dirty="0">
                <a:solidFill>
                  <a:schemeClr val="tx1"/>
                </a:solidFill>
              </a:rPr>
              <a:t>, </a:t>
            </a:r>
          </a:p>
          <a:p>
            <a:pPr lvl="1" algn="r" rtl="1">
              <a:lnSpc>
                <a:spcPct val="90000"/>
              </a:lnSpc>
            </a:pPr>
            <a:r>
              <a:rPr lang="he-IL" altLang="en-US" sz="2400" dirty="0">
                <a:solidFill>
                  <a:schemeClr val="tx1"/>
                </a:solidFill>
              </a:rPr>
              <a:t>ניתן לגלות עד </a:t>
            </a:r>
            <a:r>
              <a:rPr lang="he-IL" altLang="en-US" sz="2400" b="1" dirty="0">
                <a:solidFill>
                  <a:schemeClr val="tx1"/>
                </a:solidFill>
              </a:rPr>
              <a:t>2</a:t>
            </a:r>
            <a:r>
              <a:rPr lang="he-IL" altLang="en-US" sz="2400" dirty="0">
                <a:solidFill>
                  <a:schemeClr val="tx1"/>
                </a:solidFill>
              </a:rPr>
              <a:t> </a:t>
            </a:r>
            <a:r>
              <a:rPr lang="he-IL" altLang="en-US" sz="2400" dirty="0">
                <a:solidFill>
                  <a:schemeClr val="tx1"/>
                </a:solidFill>
              </a:rPr>
              <a:t>טעויות</a:t>
            </a:r>
            <a:endParaRPr lang="he-IL" altLang="en-US" sz="2400" dirty="0">
              <a:solidFill>
                <a:schemeClr val="tx1"/>
              </a:solidFill>
            </a:endParaRPr>
          </a:p>
          <a:p>
            <a:pPr lvl="1" algn="r" rtl="1">
              <a:lnSpc>
                <a:spcPct val="90000"/>
              </a:lnSpc>
            </a:pPr>
            <a:r>
              <a:rPr lang="he-IL" altLang="en-US" sz="2400" dirty="0">
                <a:solidFill>
                  <a:schemeClr val="tx1"/>
                </a:solidFill>
              </a:rPr>
              <a:t>אם מניחים </a:t>
            </a:r>
            <a:r>
              <a:rPr lang="he-IL" altLang="en-US" sz="2400" dirty="0">
                <a:solidFill>
                  <a:schemeClr val="tx1"/>
                </a:solidFill>
              </a:rPr>
              <a:t>שכל היותר יש </a:t>
            </a:r>
            <a:r>
              <a:rPr lang="he-IL" altLang="en-US" sz="2400" dirty="0">
                <a:solidFill>
                  <a:schemeClr val="tx1"/>
                </a:solidFill>
              </a:rPr>
              <a:t>טעות </a:t>
            </a:r>
            <a:r>
              <a:rPr lang="he-IL" altLang="en-US" sz="2400" b="1" dirty="0">
                <a:solidFill>
                  <a:schemeClr val="tx1"/>
                </a:solidFill>
              </a:rPr>
              <a:t>1</a:t>
            </a:r>
            <a:r>
              <a:rPr lang="he-IL" altLang="en-US" sz="2400" dirty="0">
                <a:solidFill>
                  <a:schemeClr val="tx1"/>
                </a:solidFill>
              </a:rPr>
              <a:t> </a:t>
            </a:r>
            <a:r>
              <a:rPr lang="he-IL" altLang="en-US" sz="2400" b="1" dirty="0">
                <a:solidFill>
                  <a:schemeClr val="tx1"/>
                </a:solidFill>
              </a:rPr>
              <a:t>בלבד</a:t>
            </a:r>
            <a:r>
              <a:rPr lang="he-IL" altLang="en-US" sz="2400" dirty="0">
                <a:solidFill>
                  <a:schemeClr val="tx1"/>
                </a:solidFill>
              </a:rPr>
              <a:t>, ניתן לתקנה.</a:t>
            </a:r>
          </a:p>
        </p:txBody>
      </p:sp>
      <p:sp>
        <p:nvSpPr>
          <p:cNvPr id="38930" name="Slide Number Placeholder 1">
            <a:extLst>
              <a:ext uri="{FF2B5EF4-FFF2-40B4-BE49-F238E27FC236}">
                <a16:creationId xmlns:a16="http://schemas.microsoft.com/office/drawing/2014/main" xmlns="" id="{0414D3D6-2971-4F15-9862-22F3592AC7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19B9F9B-C7B3-49AE-9B1E-DBBC54836219}" type="slidenum">
              <a:rPr lang="en-US" altLang="en-US" sz="1400">
                <a:solidFill>
                  <a:srgbClr val="000000"/>
                </a:solidFill>
              </a:rPr>
              <a:pPr>
                <a:spcBef>
                  <a:spcPct val="0"/>
                </a:spcBef>
                <a:buFontTx/>
                <a:buNone/>
              </a:pPr>
              <a:t>9</a:t>
            </a:fld>
            <a:endParaRPr lang="en-US" altLang="en-US" sz="1400">
              <a:solidFill>
                <a:srgbClr val="000000"/>
              </a:solidFill>
            </a:endParaRPr>
          </a:p>
        </p:txBody>
      </p:sp>
      <p:sp>
        <p:nvSpPr>
          <p:cNvPr id="38920" name="AutoShape 9">
            <a:extLst>
              <a:ext uri="{FF2B5EF4-FFF2-40B4-BE49-F238E27FC236}">
                <a16:creationId xmlns:a16="http://schemas.microsoft.com/office/drawing/2014/main" xmlns="" id="{FF362938-7F91-4827-A418-242674A6CA76}"/>
              </a:ext>
            </a:extLst>
          </p:cNvPr>
          <p:cNvSpPr>
            <a:spLocks noChangeArrowheads="1"/>
          </p:cNvSpPr>
          <p:nvPr/>
        </p:nvSpPr>
        <p:spPr bwMode="auto">
          <a:xfrm>
            <a:off x="1775520" y="286003"/>
            <a:ext cx="1676400" cy="2209800"/>
          </a:xfrm>
          <a:prstGeom prst="bracketPair">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he-IL" altLang="en-US" sz="2800"/>
          </a:p>
        </p:txBody>
      </p:sp>
      <p:sp>
        <p:nvSpPr>
          <p:cNvPr id="38921" name="Rectangle 10">
            <a:extLst>
              <a:ext uri="{FF2B5EF4-FFF2-40B4-BE49-F238E27FC236}">
                <a16:creationId xmlns:a16="http://schemas.microsoft.com/office/drawing/2014/main" xmlns="" id="{9679AC18-D428-412A-AD89-6E391A4B1D33}"/>
              </a:ext>
            </a:extLst>
          </p:cNvPr>
          <p:cNvSpPr>
            <a:spLocks noChangeArrowheads="1"/>
          </p:cNvSpPr>
          <p:nvPr/>
        </p:nvSpPr>
        <p:spPr bwMode="auto">
          <a:xfrm>
            <a:off x="2080320" y="514604"/>
            <a:ext cx="1047750" cy="16938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u="sng" dirty="0"/>
              <a:t>קוד:</a:t>
            </a:r>
          </a:p>
          <a:p>
            <a:pPr algn="ctr" rtl="1" eaLnBrk="1" hangingPunct="1">
              <a:spcBef>
                <a:spcPct val="0"/>
              </a:spcBef>
              <a:buFontTx/>
              <a:buNone/>
            </a:pPr>
            <a:endParaRPr lang="he-IL" altLang="en-US" sz="2800" dirty="0"/>
          </a:p>
          <a:p>
            <a:pPr algn="ctr" rtl="1" eaLnBrk="1" hangingPunct="1">
              <a:spcBef>
                <a:spcPct val="0"/>
              </a:spcBef>
              <a:buFontTx/>
              <a:buNone/>
            </a:pPr>
            <a:r>
              <a:rPr lang="he-IL" altLang="en-US" sz="2800" dirty="0"/>
              <a:t>000</a:t>
            </a:r>
          </a:p>
          <a:p>
            <a:pPr algn="ctr" rtl="1" eaLnBrk="1" hangingPunct="1">
              <a:spcBef>
                <a:spcPct val="0"/>
              </a:spcBef>
              <a:buFontTx/>
              <a:buNone/>
            </a:pPr>
            <a:r>
              <a:rPr lang="he-IL" altLang="en-US" sz="2800" b="1" dirty="0"/>
              <a:t>111</a:t>
            </a:r>
            <a:endParaRPr lang="en-US" altLang="en-US" sz="2800" b="1" dirty="0"/>
          </a:p>
        </p:txBody>
      </p:sp>
      <p:sp>
        <p:nvSpPr>
          <p:cNvPr id="38922" name="Rectangle 11">
            <a:extLst>
              <a:ext uri="{FF2B5EF4-FFF2-40B4-BE49-F238E27FC236}">
                <a16:creationId xmlns:a16="http://schemas.microsoft.com/office/drawing/2014/main" xmlns="" id="{1DA430B5-B264-4B40-B365-AF5E1D544CDE}"/>
              </a:ext>
            </a:extLst>
          </p:cNvPr>
          <p:cNvSpPr>
            <a:spLocks noChangeArrowheads="1"/>
          </p:cNvSpPr>
          <p:nvPr/>
        </p:nvSpPr>
        <p:spPr bwMode="auto">
          <a:xfrm>
            <a:off x="1631504" y="3274705"/>
            <a:ext cx="2626474"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he-IL" altLang="en-US" sz="2800" dirty="0"/>
              <a:t>נשלח: 000 או 111</a:t>
            </a:r>
            <a:endParaRPr lang="en-US" altLang="en-US" sz="2800" dirty="0"/>
          </a:p>
        </p:txBody>
      </p:sp>
      <p:sp>
        <p:nvSpPr>
          <p:cNvPr id="38923" name="Rectangle 12">
            <a:extLst>
              <a:ext uri="{FF2B5EF4-FFF2-40B4-BE49-F238E27FC236}">
                <a16:creationId xmlns:a16="http://schemas.microsoft.com/office/drawing/2014/main" xmlns="" id="{424A92A6-B6FD-46F7-A6BD-3EA8553DF195}"/>
              </a:ext>
            </a:extLst>
          </p:cNvPr>
          <p:cNvSpPr>
            <a:spLocks noChangeArrowheads="1"/>
          </p:cNvSpPr>
          <p:nvPr/>
        </p:nvSpPr>
        <p:spPr bwMode="auto">
          <a:xfrm>
            <a:off x="2883136" y="5513654"/>
            <a:ext cx="190155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התקבל: 011</a:t>
            </a:r>
            <a:endParaRPr lang="en-US" altLang="en-US" sz="2800" dirty="0"/>
          </a:p>
        </p:txBody>
      </p:sp>
      <p:cxnSp>
        <p:nvCxnSpPr>
          <p:cNvPr id="38924" name="AutoShape 13">
            <a:extLst>
              <a:ext uri="{FF2B5EF4-FFF2-40B4-BE49-F238E27FC236}">
                <a16:creationId xmlns:a16="http://schemas.microsoft.com/office/drawing/2014/main" xmlns="" id="{F3DE8B2F-CE67-4825-834F-63F5D71A4B72}"/>
              </a:ext>
            </a:extLst>
          </p:cNvPr>
          <p:cNvCxnSpPr>
            <a:cxnSpLocks noChangeShapeType="1"/>
            <a:stCxn id="38922" idx="2"/>
            <a:endCxn id="38923" idx="0"/>
          </p:cNvCxnSpPr>
          <p:nvPr/>
        </p:nvCxnSpPr>
        <p:spPr bwMode="auto">
          <a:xfrm>
            <a:off x="2944742" y="3884306"/>
            <a:ext cx="889171" cy="16293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5" name="Text Box 14">
            <a:extLst>
              <a:ext uri="{FF2B5EF4-FFF2-40B4-BE49-F238E27FC236}">
                <a16:creationId xmlns:a16="http://schemas.microsoft.com/office/drawing/2014/main" xmlns="" id="{E8DA9436-8150-4FA8-828E-6FD340570513}"/>
              </a:ext>
            </a:extLst>
          </p:cNvPr>
          <p:cNvSpPr txBox="1">
            <a:spLocks noChangeArrowheads="1"/>
          </p:cNvSpPr>
          <p:nvPr/>
        </p:nvSpPr>
        <p:spPr bwMode="auto">
          <a:xfrm rot="3672857">
            <a:off x="2174377" y="4452858"/>
            <a:ext cx="18549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800" dirty="0"/>
              <a:t>עד 2 </a:t>
            </a:r>
            <a:r>
              <a:rPr lang="he-IL" altLang="en-US" sz="2800" dirty="0"/>
              <a:t>טעויות</a:t>
            </a:r>
            <a:endParaRPr lang="en-US" altLang="en-US" sz="2800" dirty="0"/>
          </a:p>
        </p:txBody>
      </p:sp>
      <p:sp>
        <p:nvSpPr>
          <p:cNvPr id="23" name="Rectangle 11">
            <a:extLst>
              <a:ext uri="{FF2B5EF4-FFF2-40B4-BE49-F238E27FC236}">
                <a16:creationId xmlns:a16="http://schemas.microsoft.com/office/drawing/2014/main" xmlns="" id="{1DA430B5-B264-4B40-B365-AF5E1D544CDE}"/>
              </a:ext>
            </a:extLst>
          </p:cNvPr>
          <p:cNvSpPr>
            <a:spLocks noChangeArrowheads="1"/>
          </p:cNvSpPr>
          <p:nvPr/>
        </p:nvSpPr>
        <p:spPr bwMode="auto">
          <a:xfrm>
            <a:off x="4351021" y="3274705"/>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נשלח: </a:t>
            </a:r>
            <a:r>
              <a:rPr lang="he-IL" altLang="en-US" sz="2800" dirty="0"/>
              <a:t>111</a:t>
            </a:r>
            <a:endParaRPr lang="en-US" altLang="en-US" sz="2800" dirty="0"/>
          </a:p>
        </p:txBody>
      </p:sp>
      <p:cxnSp>
        <p:nvCxnSpPr>
          <p:cNvPr id="24" name="AutoShape 13">
            <a:extLst>
              <a:ext uri="{FF2B5EF4-FFF2-40B4-BE49-F238E27FC236}">
                <a16:creationId xmlns:a16="http://schemas.microsoft.com/office/drawing/2014/main" xmlns="" id="{F3DE8B2F-CE67-4825-834F-63F5D71A4B72}"/>
              </a:ext>
            </a:extLst>
          </p:cNvPr>
          <p:cNvCxnSpPr>
            <a:cxnSpLocks noChangeShapeType="1"/>
            <a:stCxn id="23" idx="2"/>
            <a:endCxn id="38923" idx="0"/>
          </p:cNvCxnSpPr>
          <p:nvPr/>
        </p:nvCxnSpPr>
        <p:spPr bwMode="auto">
          <a:xfrm flipH="1">
            <a:off x="3833913" y="3884306"/>
            <a:ext cx="1317209" cy="16293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14">
            <a:extLst>
              <a:ext uri="{FF2B5EF4-FFF2-40B4-BE49-F238E27FC236}">
                <a16:creationId xmlns:a16="http://schemas.microsoft.com/office/drawing/2014/main" xmlns="" id="{E8DA9436-8150-4FA8-828E-6FD340570513}"/>
              </a:ext>
            </a:extLst>
          </p:cNvPr>
          <p:cNvSpPr txBox="1">
            <a:spLocks noChangeArrowheads="1"/>
          </p:cNvSpPr>
          <p:nvPr/>
        </p:nvSpPr>
        <p:spPr bwMode="auto">
          <a:xfrm rot="18494367">
            <a:off x="3811700" y="4512793"/>
            <a:ext cx="1653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800" dirty="0"/>
              <a:t>טעות אחת</a:t>
            </a:r>
            <a:endParaRPr lang="en-US" altLang="en-US" sz="2800" dirty="0"/>
          </a:p>
        </p:txBody>
      </p:sp>
      <p:sp>
        <p:nvSpPr>
          <p:cNvPr id="29" name="Rectangle 11">
            <a:extLst>
              <a:ext uri="{FF2B5EF4-FFF2-40B4-BE49-F238E27FC236}">
                <a16:creationId xmlns:a16="http://schemas.microsoft.com/office/drawing/2014/main" xmlns="" id="{1DA430B5-B264-4B40-B365-AF5E1D544CDE}"/>
              </a:ext>
            </a:extLst>
          </p:cNvPr>
          <p:cNvSpPr>
            <a:spLocks noChangeArrowheads="1"/>
          </p:cNvSpPr>
          <p:nvPr/>
        </p:nvSpPr>
        <p:spPr bwMode="auto">
          <a:xfrm>
            <a:off x="6099701" y="3286054"/>
            <a:ext cx="2662326"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נשלח</a:t>
            </a:r>
            <a:r>
              <a:rPr lang="he-IL" altLang="en-US" sz="2800" dirty="0"/>
              <a:t>: 000 או 111</a:t>
            </a:r>
            <a:endParaRPr lang="en-US" altLang="en-US" sz="2800" dirty="0"/>
          </a:p>
        </p:txBody>
      </p:sp>
      <p:sp>
        <p:nvSpPr>
          <p:cNvPr id="30" name="Rectangle 12">
            <a:extLst>
              <a:ext uri="{FF2B5EF4-FFF2-40B4-BE49-F238E27FC236}">
                <a16:creationId xmlns:a16="http://schemas.microsoft.com/office/drawing/2014/main" xmlns="" id="{424A92A6-B6FD-46F7-A6BD-3EA8553DF195}"/>
              </a:ext>
            </a:extLst>
          </p:cNvPr>
          <p:cNvSpPr>
            <a:spLocks noChangeArrowheads="1"/>
          </p:cNvSpPr>
          <p:nvPr/>
        </p:nvSpPr>
        <p:spPr bwMode="auto">
          <a:xfrm>
            <a:off x="7497278" y="5513654"/>
            <a:ext cx="1901552"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התקבל: </a:t>
            </a:r>
            <a:r>
              <a:rPr lang="he-IL" altLang="en-US" sz="2800" dirty="0"/>
              <a:t>001</a:t>
            </a:r>
            <a:endParaRPr lang="en-US" altLang="en-US" sz="2800" dirty="0"/>
          </a:p>
        </p:txBody>
      </p:sp>
      <p:cxnSp>
        <p:nvCxnSpPr>
          <p:cNvPr id="31" name="AutoShape 13">
            <a:extLst>
              <a:ext uri="{FF2B5EF4-FFF2-40B4-BE49-F238E27FC236}">
                <a16:creationId xmlns:a16="http://schemas.microsoft.com/office/drawing/2014/main" xmlns="" id="{F3DE8B2F-CE67-4825-834F-63F5D71A4B72}"/>
              </a:ext>
            </a:extLst>
          </p:cNvPr>
          <p:cNvCxnSpPr>
            <a:cxnSpLocks noChangeShapeType="1"/>
            <a:stCxn id="29" idx="2"/>
            <a:endCxn id="30" idx="0"/>
          </p:cNvCxnSpPr>
          <p:nvPr/>
        </p:nvCxnSpPr>
        <p:spPr bwMode="auto">
          <a:xfrm>
            <a:off x="7430864" y="3895654"/>
            <a:ext cx="1017190" cy="1618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4">
            <a:extLst>
              <a:ext uri="{FF2B5EF4-FFF2-40B4-BE49-F238E27FC236}">
                <a16:creationId xmlns:a16="http://schemas.microsoft.com/office/drawing/2014/main" xmlns="" id="{E8DA9436-8150-4FA8-828E-6FD340570513}"/>
              </a:ext>
            </a:extLst>
          </p:cNvPr>
          <p:cNvSpPr txBox="1">
            <a:spLocks noChangeArrowheads="1"/>
          </p:cNvSpPr>
          <p:nvPr/>
        </p:nvSpPr>
        <p:spPr bwMode="auto">
          <a:xfrm rot="3528678">
            <a:off x="6767708" y="4476874"/>
            <a:ext cx="18549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800" dirty="0"/>
              <a:t>עד 2 </a:t>
            </a:r>
            <a:r>
              <a:rPr lang="he-IL" altLang="en-US" sz="2800" dirty="0"/>
              <a:t>טעויות</a:t>
            </a:r>
            <a:endParaRPr lang="en-US" altLang="en-US" sz="2800" dirty="0"/>
          </a:p>
        </p:txBody>
      </p:sp>
      <p:sp>
        <p:nvSpPr>
          <p:cNvPr id="33" name="Rectangle 11">
            <a:extLst>
              <a:ext uri="{FF2B5EF4-FFF2-40B4-BE49-F238E27FC236}">
                <a16:creationId xmlns:a16="http://schemas.microsoft.com/office/drawing/2014/main" xmlns="" id="{1DA430B5-B264-4B40-B365-AF5E1D544CDE}"/>
              </a:ext>
            </a:extLst>
          </p:cNvPr>
          <p:cNvSpPr>
            <a:spLocks noChangeArrowheads="1"/>
          </p:cNvSpPr>
          <p:nvPr/>
        </p:nvSpPr>
        <p:spPr bwMode="auto">
          <a:xfrm>
            <a:off x="8855070" y="3286276"/>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rtl="1" eaLnBrk="1" hangingPunct="1">
              <a:spcBef>
                <a:spcPct val="0"/>
              </a:spcBef>
              <a:buFontTx/>
              <a:buNone/>
            </a:pPr>
            <a:r>
              <a:rPr lang="he-IL" altLang="en-US" sz="2800" dirty="0"/>
              <a:t>נשלח: </a:t>
            </a:r>
            <a:r>
              <a:rPr lang="he-IL" altLang="en-US" sz="2800" dirty="0"/>
              <a:t>000</a:t>
            </a:r>
            <a:endParaRPr lang="en-US" altLang="en-US" sz="2800" dirty="0"/>
          </a:p>
        </p:txBody>
      </p:sp>
      <p:cxnSp>
        <p:nvCxnSpPr>
          <p:cNvPr id="34" name="AutoShape 13">
            <a:extLst>
              <a:ext uri="{FF2B5EF4-FFF2-40B4-BE49-F238E27FC236}">
                <a16:creationId xmlns:a16="http://schemas.microsoft.com/office/drawing/2014/main" xmlns="" id="{F3DE8B2F-CE67-4825-834F-63F5D71A4B72}"/>
              </a:ext>
            </a:extLst>
          </p:cNvPr>
          <p:cNvCxnSpPr>
            <a:cxnSpLocks noChangeShapeType="1"/>
            <a:stCxn id="33" idx="2"/>
            <a:endCxn id="30" idx="0"/>
          </p:cNvCxnSpPr>
          <p:nvPr/>
        </p:nvCxnSpPr>
        <p:spPr bwMode="auto">
          <a:xfrm flipH="1">
            <a:off x="8448054" y="3895876"/>
            <a:ext cx="1207116" cy="16177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4">
            <a:extLst>
              <a:ext uri="{FF2B5EF4-FFF2-40B4-BE49-F238E27FC236}">
                <a16:creationId xmlns:a16="http://schemas.microsoft.com/office/drawing/2014/main" xmlns="" id="{E8DA9436-8150-4FA8-828E-6FD340570513}"/>
              </a:ext>
            </a:extLst>
          </p:cNvPr>
          <p:cNvSpPr txBox="1">
            <a:spLocks noChangeArrowheads="1"/>
          </p:cNvSpPr>
          <p:nvPr/>
        </p:nvSpPr>
        <p:spPr bwMode="auto">
          <a:xfrm rot="18319841">
            <a:off x="8344267" y="4527281"/>
            <a:ext cx="1653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rtl="1" eaLnBrk="1" hangingPunct="1">
              <a:spcBef>
                <a:spcPct val="0"/>
              </a:spcBef>
              <a:buFontTx/>
              <a:buNone/>
            </a:pPr>
            <a:r>
              <a:rPr lang="he-IL" altLang="en-US" sz="2800" dirty="0"/>
              <a:t>טעות אחת</a:t>
            </a:r>
            <a:endParaRPr lang="en-US" altLang="en-US" sz="2800" dirty="0"/>
          </a:p>
        </p:txBody>
      </p:sp>
    </p:spTree>
    <p:extLst>
      <p:ext uri="{BB962C8B-B14F-4D97-AF65-F5344CB8AC3E}">
        <p14:creationId xmlns:p14="http://schemas.microsoft.com/office/powerpoint/2010/main" val="417398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6177</TotalTime>
  <Words>1646</Words>
  <Application>Microsoft Office PowerPoint</Application>
  <PresentationFormat>Widescreen</PresentationFormat>
  <Paragraphs>508</Paragraphs>
  <Slides>44</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Arial</vt:lpstr>
      <vt:lpstr>Calibri</vt:lpstr>
      <vt:lpstr>Calibri Light</vt:lpstr>
      <vt:lpstr>Cambria Math</vt:lpstr>
      <vt:lpstr>Courier</vt:lpstr>
      <vt:lpstr>Mangal</vt:lpstr>
      <vt:lpstr>Symbol</vt:lpstr>
      <vt:lpstr>Times New Roman</vt:lpstr>
      <vt:lpstr>Wingdings</vt:lpstr>
      <vt:lpstr>Retrospect</vt:lpstr>
      <vt:lpstr>Equation</vt:lpstr>
      <vt:lpstr>Tutorial 2  ECC and Assembly </vt:lpstr>
      <vt:lpstr>קודים לגילוי ותיקון שגיאות</vt:lpstr>
      <vt:lpstr>מוטיבציה</vt:lpstr>
      <vt:lpstr>הגדרות</vt:lpstr>
      <vt:lpstr>הגדרות</vt:lpstr>
      <vt:lpstr>קודים</vt:lpstr>
      <vt:lpstr>יכולת לגילוי/תיקון שגיאות</vt:lpstr>
      <vt:lpstr>גילוי שגיאות</vt:lpstr>
      <vt:lpstr>גילוי ותיקון שגיאות</vt:lpstr>
      <vt:lpstr>תיקוני שגיאות</vt:lpstr>
      <vt:lpstr>דוגמא: בדיקת זוגיות (Parity)</vt:lpstr>
      <vt:lpstr>דוגמא: קוד חזרות (Repetition)</vt:lpstr>
      <vt:lpstr>דוגמא: X out of Y</vt:lpstr>
      <vt:lpstr>Assembly</vt:lpstr>
      <vt:lpstr>High-Level Code to Machine Instructions</vt:lpstr>
      <vt:lpstr>Assembly Variables: Registers</vt:lpstr>
      <vt:lpstr>Registers Live Inside the Processor</vt:lpstr>
      <vt:lpstr>How many RISC-V Registers ?</vt:lpstr>
      <vt:lpstr>PowerPoint Presentation</vt:lpstr>
      <vt:lpstr>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Assembly and Machine Code 044252</dc:title>
  <dc:creator>user</dc:creator>
  <cp:lastModifiedBy>Rotem Ben Hur</cp:lastModifiedBy>
  <cp:revision>128</cp:revision>
  <dcterms:created xsi:type="dcterms:W3CDTF">2018-09-14T14:50:12Z</dcterms:created>
  <dcterms:modified xsi:type="dcterms:W3CDTF">2019-07-25T09:03:36Z</dcterms:modified>
</cp:coreProperties>
</file>