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44"/>
  </p:notesMasterIdLst>
  <p:sldIdLst>
    <p:sldId id="256" r:id="rId2"/>
    <p:sldId id="258" r:id="rId3"/>
    <p:sldId id="305" r:id="rId4"/>
    <p:sldId id="306" r:id="rId5"/>
    <p:sldId id="259" r:id="rId6"/>
    <p:sldId id="260" r:id="rId7"/>
    <p:sldId id="261" r:id="rId8"/>
    <p:sldId id="262" r:id="rId9"/>
    <p:sldId id="263" r:id="rId10"/>
    <p:sldId id="272" r:id="rId11"/>
    <p:sldId id="27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75" r:id="rId22"/>
    <p:sldId id="276" r:id="rId23"/>
    <p:sldId id="287" r:id="rId24"/>
    <p:sldId id="289" r:id="rId25"/>
    <p:sldId id="290" r:id="rId26"/>
    <p:sldId id="291" r:id="rId27"/>
    <p:sldId id="293" r:id="rId28"/>
    <p:sldId id="295" r:id="rId29"/>
    <p:sldId id="296" r:id="rId30"/>
    <p:sldId id="297" r:id="rId31"/>
    <p:sldId id="298" r:id="rId32"/>
    <p:sldId id="300" r:id="rId33"/>
    <p:sldId id="301" r:id="rId34"/>
    <p:sldId id="302" r:id="rId35"/>
    <p:sldId id="303" r:id="rId36"/>
    <p:sldId id="304" r:id="rId37"/>
    <p:sldId id="299" r:id="rId38"/>
    <p:sldId id="280" r:id="rId39"/>
    <p:sldId id="277" r:id="rId40"/>
    <p:sldId id="282" r:id="rId41"/>
    <p:sldId id="283" r:id="rId42"/>
    <p:sldId id="284" r:id="rId43"/>
  </p:sldIdLst>
  <p:sldSz cx="12192000" cy="6858000"/>
  <p:notesSz cx="6797675" cy="99282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9" autoAdjust="0"/>
    <p:restoredTop sz="86763" autoAdjust="0"/>
  </p:normalViewPr>
  <p:slideViewPr>
    <p:cSldViewPr snapToGrid="0" showGuides="1">
      <p:cViewPr varScale="1">
        <p:scale>
          <a:sx n="105" d="100"/>
          <a:sy n="105" d="100"/>
        </p:scale>
        <p:origin x="536" y="184"/>
      </p:cViewPr>
      <p:guideLst>
        <p:guide orient="horz" pos="2137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52016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74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4DDCD3-4582-42D2-A7A0-9483664AF3BC}" type="datetimeFigureOut">
              <a:rPr lang="he-IL" smtClean="0"/>
              <a:t>ל'.ניסן.תשפ"א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52016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74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DCB4469-9D9D-4B57-9DB6-B756DBF8D9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940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4469-9D9D-4B57-9DB6-B756DBF8D9E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7135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</a:t>
            </a:r>
            <a:r>
              <a:rPr lang="en-US"/>
              <a:t> cases </a:t>
            </a:r>
            <a:endParaRPr lang="en-US" dirty="0"/>
          </a:p>
          <a:p>
            <a:r>
              <a:rPr lang="en-US"/>
              <a:t>Function a calls function b</a:t>
            </a:r>
            <a:endParaRPr lang="en-US" dirty="0"/>
          </a:p>
          <a:p>
            <a:r>
              <a:rPr lang="en-US"/>
              <a:t>Function a calls function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3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</a:t>
            </a:r>
            <a:r>
              <a:rPr lang="en-US"/>
              <a:t> cases </a:t>
            </a:r>
            <a:endParaRPr lang="en-US" dirty="0"/>
          </a:p>
          <a:p>
            <a:r>
              <a:rPr lang="en-US"/>
              <a:t>Function a calls function b</a:t>
            </a:r>
            <a:endParaRPr lang="en-US" dirty="0"/>
          </a:p>
          <a:p>
            <a:r>
              <a:rPr lang="en-US"/>
              <a:t>Function a calls function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42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</a:t>
            </a:r>
            <a:r>
              <a:rPr lang="en-US"/>
              <a:t> cases </a:t>
            </a:r>
            <a:endParaRPr lang="en-US" dirty="0"/>
          </a:p>
          <a:p>
            <a:r>
              <a:rPr lang="en-US"/>
              <a:t>Function a calls function b</a:t>
            </a:r>
            <a:endParaRPr lang="en-US" dirty="0"/>
          </a:p>
          <a:p>
            <a:r>
              <a:rPr lang="en-US"/>
              <a:t>Function a calls function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8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4469-9D9D-4B57-9DB6-B756DBF8D9E5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7561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4469-9D9D-4B57-9DB6-B756DBF8D9E5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7208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4469-9D9D-4B57-9DB6-B756DBF8D9E5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6895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4469-9D9D-4B57-9DB6-B756DBF8D9E5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4027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4469-9D9D-4B57-9DB6-B756DBF8D9E5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1379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4469-9D9D-4B57-9DB6-B756DBF8D9E5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2323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4469-9D9D-4B57-9DB6-B756DBF8D9E5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4167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3" y="649288"/>
            <a:ext cx="6710362" cy="3775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988" y="4800366"/>
            <a:ext cx="5998319" cy="4548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71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4469-9D9D-4B57-9DB6-B756DBF8D9E5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3505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4469-9D9D-4B57-9DB6-B756DBF8D9E5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1492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4469-9D9D-4B57-9DB6-B756DBF8D9E5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7680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4469-9D9D-4B57-9DB6-B756DBF8D9E5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7060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4469-9D9D-4B57-9DB6-B756DBF8D9E5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5122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4469-9D9D-4B57-9DB6-B756DBF8D9E5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0924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4469-9D9D-4B57-9DB6-B756DBF8D9E5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096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4469-9D9D-4B57-9DB6-B756DBF8D9E5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3279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There is one</a:t>
            </a:r>
            <a:r>
              <a:rPr lang="en-US" baseline="0" dirty="0"/>
              <a:t> more </a:t>
            </a:r>
            <a:r>
              <a:rPr lang="en-US" baseline="0"/>
              <a:t>table, </a:t>
            </a:r>
            <a:r>
              <a:rPr lang="en-US"/>
              <a:t>See</a:t>
            </a:r>
            <a:r>
              <a:rPr lang="en-US" baseline="0"/>
              <a:t> </a:t>
            </a:r>
            <a:r>
              <a:rPr lang="en-US" baseline="0" dirty="0"/>
              <a:t>the pdf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4469-9D9D-4B57-9DB6-B756DBF8D9E5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0087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</a:t>
            </a:r>
            <a:r>
              <a:rPr lang="en-US"/>
              <a:t> cases </a:t>
            </a:r>
            <a:endParaRPr lang="en-US" dirty="0"/>
          </a:p>
          <a:p>
            <a:r>
              <a:rPr lang="en-US"/>
              <a:t>Function a calls function b</a:t>
            </a:r>
            <a:endParaRPr lang="en-US" dirty="0"/>
          </a:p>
          <a:p>
            <a:r>
              <a:rPr lang="en-US"/>
              <a:t>Function a calls function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2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3" y="649288"/>
            <a:ext cx="6710362" cy="3775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988" y="4800366"/>
            <a:ext cx="5998319" cy="4548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Code is behind white boxes</a:t>
            </a:r>
          </a:p>
          <a:p>
            <a:pPr marL="228600" indent="-228600">
              <a:buAutoNum type="arabicPeriod"/>
            </a:pPr>
            <a:r>
              <a:rPr lang="en-US" dirty="0"/>
              <a:t>Prepare the function arguments a0, a1</a:t>
            </a:r>
          </a:p>
          <a:p>
            <a:pPr marL="228600" indent="-228600">
              <a:buAutoNum type="arabicPeriod"/>
            </a:pPr>
            <a:r>
              <a:rPr lang="en-US" dirty="0"/>
              <a:t>RA – computation of the return address for function.</a:t>
            </a:r>
          </a:p>
          <a:p>
            <a:pPr marL="228600" indent="-228600">
              <a:buAutoNum type="arabicPeriod"/>
            </a:pPr>
            <a:r>
              <a:rPr lang="en-US" dirty="0"/>
              <a:t>SUM result goes to a0, which is now employed for “return value”</a:t>
            </a:r>
          </a:p>
          <a:p>
            <a:pPr marL="228600" indent="-228600">
              <a:buAutoNum type="arabicPeriod"/>
            </a:pPr>
            <a:r>
              <a:rPr lang="en-US" dirty="0"/>
              <a:t>JR – jump register</a:t>
            </a:r>
          </a:p>
        </p:txBody>
      </p:sp>
    </p:spTree>
    <p:extLst>
      <p:ext uri="{BB962C8B-B14F-4D97-AF65-F5344CB8AC3E}">
        <p14:creationId xmlns:p14="http://schemas.microsoft.com/office/powerpoint/2010/main" val="244470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3" y="649288"/>
            <a:ext cx="6710362" cy="3775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988" y="4800366"/>
            <a:ext cx="5998319" cy="4548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r>
              <a:rPr lang="en-US" dirty="0"/>
              <a:t>Function</a:t>
            </a:r>
            <a:r>
              <a:rPr lang="en-US"/>
              <a:t> code re-use</a:t>
            </a:r>
          </a:p>
        </p:txBody>
      </p:sp>
    </p:spTree>
    <p:extLst>
      <p:ext uri="{BB962C8B-B14F-4D97-AF65-F5344CB8AC3E}">
        <p14:creationId xmlns:p14="http://schemas.microsoft.com/office/powerpoint/2010/main" val="72903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3" y="649288"/>
            <a:ext cx="6710362" cy="3775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988" y="4800366"/>
            <a:ext cx="5998319" cy="4548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r>
              <a:rPr lang="en-US" dirty="0"/>
              <a:t>Additional</a:t>
            </a:r>
            <a:r>
              <a:rPr lang="en-US"/>
              <a:t> </a:t>
            </a:r>
            <a:endParaRPr lang="en-US" dirty="0"/>
          </a:p>
          <a:p>
            <a:r>
              <a:rPr lang="en-US"/>
              <a:t>JAL = Jump and Link – single instruction instead of 2 we did before: saves RA and jumps</a:t>
            </a:r>
            <a:endParaRPr lang="en-US" dirty="0"/>
          </a:p>
          <a:p>
            <a:r>
              <a:rPr lang="en-US"/>
              <a:t>Historical Jump and Link, actually does Link and then Jump.</a:t>
            </a:r>
            <a:endParaRPr lang="en-US" dirty="0"/>
          </a:p>
          <a:p>
            <a:r>
              <a:rPr lang="en-US"/>
              <a:t>Don’t have to know where code is in memory with </a:t>
            </a:r>
            <a:r>
              <a:rPr lang="en-US" b="1">
                <a:latin typeface="Courier"/>
                <a:cs typeface="Courier"/>
              </a:rPr>
              <a:t>jal</a:t>
            </a:r>
            <a:r>
              <a:rPr lang="en-US"/>
              <a:t>! </a:t>
            </a:r>
            <a:r>
              <a:rPr lang="en-US">
                <a:sym typeface="Wingdings" panose="05000000000000000000" pitchFamily="2" charset="2"/>
              </a:rPr>
              <a:t> special HW will calculate RA according to current PC.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3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S0</a:t>
            </a:r>
            <a:r>
              <a:rPr lang="en-US"/>
              <a:t>, S1 – just general registers in this case.</a:t>
            </a:r>
            <a:endParaRPr lang="en-US" dirty="0"/>
          </a:p>
          <a:p>
            <a:endParaRPr lang="en-US" dirty="0"/>
          </a:p>
          <a:p>
            <a:r>
              <a:rPr lang="en-US"/>
              <a:t>Caller who called Leaf, should save aside previous values of a0-a3, s0-s1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23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S0, S1 – temp registers.</a:t>
            </a:r>
          </a:p>
          <a:p>
            <a:r>
              <a:rPr lang="en-US" dirty="0"/>
              <a:t>First of all save aside in stack previous values of S0, S1</a:t>
            </a:r>
          </a:p>
          <a:p>
            <a:pPr marL="171450" indent="-171450">
              <a:buFontTx/>
              <a:buChar char="-"/>
            </a:pPr>
            <a:r>
              <a:rPr lang="en-US" dirty="0"/>
              <a:t>Move stack pointer down</a:t>
            </a:r>
          </a:p>
          <a:p>
            <a:pPr marL="171450" indent="-171450">
              <a:buFontTx/>
              <a:buChar char="-"/>
            </a:pPr>
            <a:r>
              <a:rPr lang="en-US" dirty="0"/>
              <a:t>Save previous value of s0, s1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This is a </a:t>
            </a:r>
            <a:r>
              <a:rPr lang="en-US" dirty="0" err="1"/>
              <a:t>Callee</a:t>
            </a:r>
            <a:r>
              <a:rPr lang="en-US" dirty="0"/>
              <a:t> responsibility, since only </a:t>
            </a:r>
            <a:r>
              <a:rPr lang="en-US" dirty="0" err="1"/>
              <a:t>Callee</a:t>
            </a:r>
            <a:r>
              <a:rPr lang="en-US" dirty="0"/>
              <a:t> knows that it changes s0, s1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do the functional code…  return value </a:t>
            </a:r>
            <a:r>
              <a:rPr lang="en-US" dirty="0">
                <a:sym typeface="Wingdings" panose="05000000000000000000" pitchFamily="2" charset="2"/>
              </a:rPr>
              <a:t> to a0</a:t>
            </a:r>
          </a:p>
          <a:p>
            <a:pPr marL="171450" indent="-1714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The first part is called “Prolog”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The last part is called “Epilog”</a:t>
            </a:r>
          </a:p>
          <a:p>
            <a:pPr marL="171450" indent="-1714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Delete operation: moving SP back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35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0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</a:t>
            </a:r>
            <a:r>
              <a:rPr lang="en-US"/>
              <a:t> cases </a:t>
            </a:r>
            <a:endParaRPr lang="en-US" dirty="0"/>
          </a:p>
          <a:p>
            <a:r>
              <a:rPr lang="en-US"/>
              <a:t>Function a calls function b</a:t>
            </a:r>
            <a:endParaRPr lang="en-US" dirty="0"/>
          </a:p>
          <a:p>
            <a:r>
              <a:rPr lang="en-US"/>
              <a:t>Function a calls function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7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34D2-1EE3-4269-B589-46C25D27B2B0}" type="datetimeFigureOut">
              <a:rPr lang="he-IL" smtClean="0"/>
              <a:t>ל'.ניסן.תשפ"א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0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34D2-1EE3-4269-B589-46C25D27B2B0}" type="datetimeFigureOut">
              <a:rPr lang="he-IL" smtClean="0"/>
              <a:t>ל'.ניסן.תשפ"א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180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34D2-1EE3-4269-B589-46C25D27B2B0}" type="datetimeFigureOut">
              <a:rPr lang="he-IL" smtClean="0"/>
              <a:t>ל'.ניסן.תשפ"א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53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34D2-1EE3-4269-B589-46C25D27B2B0}" type="datetimeFigureOut">
              <a:rPr lang="he-IL" smtClean="0"/>
              <a:t>ל'.ניסן.תשפ"א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51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34D2-1EE3-4269-B589-46C25D27B2B0}" type="datetimeFigureOut">
              <a:rPr lang="he-IL" smtClean="0"/>
              <a:t>ל'.ניסן.תשפ"א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64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34D2-1EE3-4269-B589-46C25D27B2B0}" type="datetimeFigureOut">
              <a:rPr lang="he-IL" smtClean="0"/>
              <a:t>ל'.ניסן.תשפ"א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179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34D2-1EE3-4269-B589-46C25D27B2B0}" type="datetimeFigureOut">
              <a:rPr lang="he-IL" smtClean="0"/>
              <a:t>ל'.ניסן.תשפ"א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643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34D2-1EE3-4269-B589-46C25D27B2B0}" type="datetimeFigureOut">
              <a:rPr lang="he-IL" smtClean="0"/>
              <a:t>ל'.ניסן.תשפ"א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217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34D2-1EE3-4269-B589-46C25D27B2B0}" type="datetimeFigureOut">
              <a:rPr lang="he-IL" smtClean="0"/>
              <a:t>ל'.ניסן.תשפ"א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570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0134D2-1EE3-4269-B589-46C25D27B2B0}" type="datetimeFigureOut">
              <a:rPr lang="he-IL" smtClean="0"/>
              <a:t>ל'.ניסן.תשפ"א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399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34D2-1EE3-4269-B589-46C25D27B2B0}" type="datetimeFigureOut">
              <a:rPr lang="he-IL" smtClean="0"/>
              <a:t>ל'.ניסן.תשפ"א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195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0134D2-1EE3-4269-B589-46C25D27B2B0}" type="datetimeFigureOut">
              <a:rPr lang="he-IL" smtClean="0"/>
              <a:t>ל'.ניסן.תשפ"א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44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9207" y="1255222"/>
            <a:ext cx="5611091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7200" dirty="0"/>
              <a:t>תרגול </a:t>
            </a:r>
            <a:r>
              <a:rPr lang="en-US" sz="7200"/>
              <a:t>3</a:t>
            </a:r>
            <a:endParaRPr lang="he-IL" sz="7200" dirty="0"/>
          </a:p>
          <a:p>
            <a:pPr algn="ctr"/>
            <a:endParaRPr lang="he-IL" sz="7200" dirty="0"/>
          </a:p>
          <a:p>
            <a:pPr algn="ctr"/>
            <a:r>
              <a:rPr lang="he-IL" sz="7200" dirty="0"/>
              <a:t>פונקציות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79512" y="6459785"/>
            <a:ext cx="4536504" cy="398215"/>
          </a:xfrm>
          <a:prstGeom prst="rect">
            <a:avLst/>
          </a:prstGeom>
        </p:spPr>
        <p:txBody>
          <a:bodyPr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err="1"/>
              <a:t>Maroun</a:t>
            </a:r>
            <a:r>
              <a:rPr lang="en-US" sz="1800" dirty="0"/>
              <a:t> </a:t>
            </a:r>
            <a:r>
              <a:rPr lang="en-US" sz="1800" dirty="0" err="1"/>
              <a:t>Tork</a:t>
            </a:r>
            <a:r>
              <a:rPr lang="en-US" sz="1800" dirty="0"/>
              <a:t>, 2018</a:t>
            </a:r>
            <a:endParaRPr lang="he-IL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2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400" b="1" dirty="0"/>
              <a:t>A. How do we pass arguments into functions? </a:t>
            </a: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Use the 8 arguments registers a0 – a7 </a:t>
            </a:r>
          </a:p>
          <a:p>
            <a:pPr algn="l" rtl="0"/>
            <a:endParaRPr lang="en-US" sz="1800" dirty="0"/>
          </a:p>
          <a:p>
            <a:pPr algn="l" rtl="0"/>
            <a:r>
              <a:rPr lang="en-US" sz="2400" b="1" dirty="0"/>
              <a:t>B. How are values returned by functions? </a:t>
            </a: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Use a0 and a1 as the return value registers </a:t>
            </a:r>
          </a:p>
          <a:p>
            <a:pPr algn="l" rtl="0"/>
            <a:endParaRPr lang="en-US" sz="1800" dirty="0"/>
          </a:p>
          <a:p>
            <a:pPr algn="l" rtl="0"/>
            <a:r>
              <a:rPr lang="en-US" sz="2400" b="1" dirty="0"/>
              <a:t>C. What is </a:t>
            </a:r>
            <a:r>
              <a:rPr lang="en-US" sz="2400" b="1" dirty="0" err="1"/>
              <a:t>sp</a:t>
            </a:r>
            <a:r>
              <a:rPr lang="en-US" sz="2400" b="1" dirty="0"/>
              <a:t> and how should it be used in the context of RISC-V functions? </a:t>
            </a:r>
          </a:p>
          <a:p>
            <a:pPr algn="l" rtl="0"/>
            <a:r>
              <a:rPr lang="en-US" sz="2400" dirty="0" err="1">
                <a:solidFill>
                  <a:srgbClr val="002060"/>
                </a:solidFill>
              </a:rPr>
              <a:t>sp</a:t>
            </a:r>
            <a:r>
              <a:rPr lang="en-US" sz="2400" dirty="0">
                <a:solidFill>
                  <a:srgbClr val="002060"/>
                </a:solidFill>
              </a:rPr>
              <a:t> stands for stack pointer. We subtract from </a:t>
            </a:r>
            <a:r>
              <a:rPr lang="en-US" sz="2400" dirty="0" err="1">
                <a:solidFill>
                  <a:srgbClr val="002060"/>
                </a:solidFill>
              </a:rPr>
              <a:t>sp</a:t>
            </a:r>
            <a:r>
              <a:rPr lang="en-US" sz="2400" dirty="0">
                <a:solidFill>
                  <a:srgbClr val="002060"/>
                </a:solidFill>
              </a:rPr>
              <a:t> to create more space and add to free space. The stack is mainly used to save (and later restore) the value of registers that may be overwritten. </a:t>
            </a:r>
          </a:p>
        </p:txBody>
      </p:sp>
    </p:spTree>
    <p:extLst>
      <p:ext uri="{BB962C8B-B14F-4D97-AF65-F5344CB8AC3E}">
        <p14:creationId xmlns:p14="http://schemas.microsoft.com/office/powerpoint/2010/main" val="289898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b="1" dirty="0"/>
              <a:t>D. Which values need to be saved before using </a:t>
            </a:r>
            <a:r>
              <a:rPr lang="en-US" sz="2400" b="1" dirty="0" err="1"/>
              <a:t>jal</a:t>
            </a:r>
            <a:r>
              <a:rPr lang="en-US" sz="2400" b="1" dirty="0"/>
              <a:t>?</a:t>
            </a: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Registers a0 – a7, t0 – t6, and </a:t>
            </a:r>
            <a:r>
              <a:rPr lang="en-US" sz="2400" dirty="0" err="1">
                <a:solidFill>
                  <a:srgbClr val="002060"/>
                </a:solidFill>
              </a:rPr>
              <a:t>ra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b="1" dirty="0"/>
              <a:t>E. Which values need to be restored before using </a:t>
            </a:r>
            <a:r>
              <a:rPr lang="en-US" sz="2400" b="1" dirty="0" err="1"/>
              <a:t>jr</a:t>
            </a:r>
            <a:r>
              <a:rPr lang="en-US" sz="2400" b="1" dirty="0"/>
              <a:t> to return from a function? </a:t>
            </a: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Registers </a:t>
            </a:r>
            <a:r>
              <a:rPr lang="en-US" sz="2400" dirty="0" err="1">
                <a:solidFill>
                  <a:srgbClr val="002060"/>
                </a:solidFill>
              </a:rPr>
              <a:t>sp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gp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tp</a:t>
            </a:r>
            <a:r>
              <a:rPr lang="en-US" sz="2400" dirty="0">
                <a:solidFill>
                  <a:srgbClr val="002060"/>
                </a:solidFill>
              </a:rPr>
              <a:t>, and s0 – s11</a:t>
            </a:r>
            <a:endParaRPr lang="he-IL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5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96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477839"/>
            <a:ext cx="10871200" cy="474662"/>
          </a:xfrm>
        </p:spPr>
        <p:txBody>
          <a:bodyPr>
            <a:noAutofit/>
          </a:bodyPr>
          <a:lstStyle/>
          <a:p>
            <a:r>
              <a:rPr lang="en-US" sz="5333" dirty="0"/>
              <a:t>Example</a:t>
            </a:r>
          </a:p>
        </p:txBody>
      </p:sp>
      <p:sp>
        <p:nvSpPr>
          <p:cNvPr id="196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027360"/>
            <a:ext cx="11684000" cy="5432425"/>
          </a:xfrm>
        </p:spPr>
        <p:txBody>
          <a:bodyPr>
            <a:normAutofit fontScale="92500" lnSpcReduction="10000"/>
          </a:bodyPr>
          <a:lstStyle/>
          <a:p>
            <a:pPr algn="l" rtl="0">
              <a:buFont typeface="Times" pitchFamily="-65" charset="0"/>
              <a:buNone/>
            </a:pPr>
            <a:r>
              <a:rPr lang="en-US" sz="3200" dirty="0">
                <a:cs typeface="Courier"/>
              </a:rPr>
              <a:t> ... </a:t>
            </a:r>
            <a:r>
              <a:rPr lang="en-US" sz="3200" dirty="0" err="1">
                <a:cs typeface="Courier"/>
              </a:rPr>
              <a:t>sum(a,b</a:t>
            </a:r>
            <a:r>
              <a:rPr lang="en-US" sz="3200" dirty="0">
                <a:cs typeface="Courier"/>
              </a:rPr>
              <a:t>);...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cs typeface="Courier"/>
              </a:rPr>
              <a:t>/* a,b:s0,s1 */</a:t>
            </a:r>
            <a:br>
              <a:rPr lang="en-US" sz="3200" dirty="0">
                <a:solidFill>
                  <a:schemeClr val="bg2"/>
                </a:solidFill>
                <a:cs typeface="Courier"/>
              </a:rPr>
            </a:br>
            <a:br>
              <a:rPr lang="en-US" sz="3200" dirty="0">
                <a:cs typeface="Courier"/>
              </a:rPr>
            </a:br>
            <a:r>
              <a:rPr lang="en-US" sz="3200" dirty="0" err="1">
                <a:cs typeface="Courier"/>
              </a:rPr>
              <a:t>int</a:t>
            </a:r>
            <a:r>
              <a:rPr lang="en-US" sz="3200" dirty="0">
                <a:cs typeface="Courier"/>
              </a:rPr>
              <a:t> sum(</a:t>
            </a:r>
            <a:r>
              <a:rPr lang="en-US" sz="3200" dirty="0" err="1">
                <a:cs typeface="Courier"/>
              </a:rPr>
              <a:t>int</a:t>
            </a:r>
            <a:r>
              <a:rPr lang="en-US" sz="3200" dirty="0">
                <a:cs typeface="Courier"/>
              </a:rPr>
              <a:t> x, </a:t>
            </a:r>
            <a:r>
              <a:rPr lang="en-US" sz="3200" dirty="0" err="1">
                <a:cs typeface="Courier"/>
              </a:rPr>
              <a:t>int</a:t>
            </a:r>
            <a:r>
              <a:rPr lang="en-US" sz="3200" dirty="0">
                <a:cs typeface="Courier"/>
              </a:rPr>
              <a:t> y) {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	return </a:t>
            </a:r>
            <a:r>
              <a:rPr lang="en-US" sz="3200" dirty="0" err="1">
                <a:cs typeface="Courier"/>
              </a:rPr>
              <a:t>x+y</a:t>
            </a:r>
            <a:r>
              <a:rPr lang="en-US" sz="3200" dirty="0">
                <a:cs typeface="Courier"/>
              </a:rPr>
              <a:t>;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}</a:t>
            </a:r>
          </a:p>
          <a:p>
            <a:pPr algn="l" rtl="0">
              <a:buFont typeface="Times" pitchFamily="-65" charset="0"/>
              <a:buNone/>
            </a:pPr>
            <a:r>
              <a:rPr lang="en-US" sz="3200" dirty="0">
                <a:cs typeface="Courier"/>
              </a:rPr>
              <a:t> address (shown in decimal)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1000 </a:t>
            </a:r>
            <a:br>
              <a:rPr lang="en-US" sz="3200" dirty="0">
                <a:solidFill>
                  <a:schemeClr val="bg2"/>
                </a:solidFill>
                <a:cs typeface="Courier"/>
              </a:rPr>
            </a:br>
            <a:r>
              <a:rPr lang="en-US" sz="3200" dirty="0">
                <a:cs typeface="Courier"/>
              </a:rPr>
              <a:t>1004 </a:t>
            </a:r>
            <a:br>
              <a:rPr lang="en-US" sz="3200" dirty="0">
                <a:solidFill>
                  <a:schemeClr val="bg2"/>
                </a:solidFill>
                <a:cs typeface="Courier"/>
              </a:rPr>
            </a:br>
            <a:r>
              <a:rPr lang="en-US" sz="3200" dirty="0">
                <a:cs typeface="Courier"/>
              </a:rPr>
              <a:t>1008 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1012 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1016 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…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2000 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2004</a:t>
            </a:r>
          </a:p>
        </p:txBody>
      </p:sp>
      <p:sp>
        <p:nvSpPr>
          <p:cNvPr id="1961988" name="Line 4"/>
          <p:cNvSpPr>
            <a:spLocks noChangeShapeType="1"/>
          </p:cNvSpPr>
          <p:nvPr/>
        </p:nvSpPr>
        <p:spPr bwMode="auto">
          <a:xfrm>
            <a:off x="812800" y="3015564"/>
            <a:ext cx="10566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latin typeface="Courier"/>
              <a:cs typeface="Courier"/>
            </a:endParaRPr>
          </a:p>
        </p:txBody>
      </p:sp>
      <p:sp>
        <p:nvSpPr>
          <p:cNvPr id="1961991" name="Rectangle 7"/>
          <p:cNvSpPr>
            <a:spLocks noChangeArrowheads="1"/>
          </p:cNvSpPr>
          <p:nvPr/>
        </p:nvSpPr>
        <p:spPr bwMode="auto">
          <a:xfrm>
            <a:off x="3272325" y="3859212"/>
            <a:ext cx="74168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accent2"/>
                </a:solidFill>
                <a:latin typeface="+mj-lt"/>
                <a:cs typeface="Corbel"/>
              </a:rPr>
              <a:t>In RISC-V, all instructions are 4 bytes, and stored in memory just like data. So here we show the addresses of where the programs are stored.</a:t>
            </a:r>
          </a:p>
        </p:txBody>
      </p:sp>
    </p:spTree>
    <p:extLst>
      <p:ext uri="{BB962C8B-B14F-4D97-AF65-F5344CB8AC3E}">
        <p14:creationId xmlns:p14="http://schemas.microsoft.com/office/powerpoint/2010/main" val="78530381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96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893066"/>
            <a:ext cx="11684000" cy="5432425"/>
          </a:xfrm>
        </p:spPr>
        <p:txBody>
          <a:bodyPr>
            <a:normAutofit fontScale="92500" lnSpcReduction="10000"/>
          </a:bodyPr>
          <a:lstStyle/>
          <a:p>
            <a:pPr algn="l" rtl="0">
              <a:buFont typeface="Times" pitchFamily="-65" charset="0"/>
              <a:buNone/>
            </a:pPr>
            <a:r>
              <a:rPr lang="en-US" sz="3200" dirty="0">
                <a:cs typeface="Courier"/>
              </a:rPr>
              <a:t> ... </a:t>
            </a:r>
            <a:r>
              <a:rPr lang="en-US" sz="3200" dirty="0" err="1">
                <a:cs typeface="Courier"/>
              </a:rPr>
              <a:t>sum(a,b</a:t>
            </a:r>
            <a:r>
              <a:rPr lang="en-US" sz="3200" dirty="0">
                <a:cs typeface="Courier"/>
              </a:rPr>
              <a:t>);...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cs typeface="Courier"/>
              </a:rPr>
              <a:t>/* a,b:s0,s1 */</a:t>
            </a:r>
            <a:br>
              <a:rPr lang="en-US" sz="3200" dirty="0">
                <a:solidFill>
                  <a:schemeClr val="bg2"/>
                </a:solidFill>
                <a:cs typeface="Courier"/>
              </a:rPr>
            </a:br>
            <a:br>
              <a:rPr lang="en-US" sz="3200" dirty="0">
                <a:cs typeface="Courier"/>
              </a:rPr>
            </a:br>
            <a:r>
              <a:rPr lang="en-US" sz="3200" dirty="0" err="1">
                <a:cs typeface="Courier"/>
              </a:rPr>
              <a:t>int</a:t>
            </a:r>
            <a:r>
              <a:rPr lang="en-US" sz="3200" dirty="0">
                <a:cs typeface="Courier"/>
              </a:rPr>
              <a:t> sum(</a:t>
            </a:r>
            <a:r>
              <a:rPr lang="en-US" sz="3200" dirty="0" err="1">
                <a:cs typeface="Courier"/>
              </a:rPr>
              <a:t>int</a:t>
            </a:r>
            <a:r>
              <a:rPr lang="en-US" sz="3200" dirty="0">
                <a:cs typeface="Courier"/>
              </a:rPr>
              <a:t> x, </a:t>
            </a:r>
            <a:r>
              <a:rPr lang="en-US" sz="3200" dirty="0" err="1">
                <a:cs typeface="Courier"/>
              </a:rPr>
              <a:t>int</a:t>
            </a:r>
            <a:r>
              <a:rPr lang="en-US" sz="3200" dirty="0">
                <a:cs typeface="Courier"/>
              </a:rPr>
              <a:t> y) {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	return </a:t>
            </a:r>
            <a:r>
              <a:rPr lang="en-US" sz="3200" dirty="0" err="1">
                <a:cs typeface="Courier"/>
              </a:rPr>
              <a:t>x+y</a:t>
            </a:r>
            <a:r>
              <a:rPr lang="en-US" sz="3200" dirty="0">
                <a:cs typeface="Courier"/>
              </a:rPr>
              <a:t>;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}</a:t>
            </a:r>
          </a:p>
          <a:p>
            <a:pPr algn="l" rtl="0">
              <a:buFont typeface="Times" pitchFamily="-65" charset="0"/>
              <a:buNone/>
            </a:pPr>
            <a:r>
              <a:rPr lang="en-US" sz="3200" dirty="0">
                <a:cs typeface="Courier"/>
              </a:rPr>
              <a:t> address (shown in decimal)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1000 mv a0,s0			</a:t>
            </a:r>
            <a:r>
              <a:rPr lang="en-US" sz="3200" i="1" dirty="0">
                <a:solidFill>
                  <a:schemeClr val="bg1">
                    <a:lumMod val="65000"/>
                  </a:schemeClr>
                </a:solidFill>
                <a:cs typeface="Courier"/>
              </a:rPr>
              <a:t># x = a</a:t>
            </a:r>
            <a:br>
              <a:rPr lang="en-US" sz="3200" dirty="0">
                <a:solidFill>
                  <a:schemeClr val="bg2"/>
                </a:solidFill>
                <a:cs typeface="Courier"/>
              </a:rPr>
            </a:br>
            <a:r>
              <a:rPr lang="en-US" sz="3200" dirty="0">
                <a:cs typeface="Courier"/>
              </a:rPr>
              <a:t>1004 mv a1,s1			</a:t>
            </a:r>
            <a:r>
              <a:rPr lang="en-US" sz="3200" i="1" dirty="0">
                <a:solidFill>
                  <a:schemeClr val="bg1">
                    <a:lumMod val="65000"/>
                  </a:schemeClr>
                </a:solidFill>
                <a:cs typeface="Courier"/>
              </a:rPr>
              <a:t># y = b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cs typeface="Courier"/>
              </a:rPr>
              <a:t> </a:t>
            </a:r>
            <a:br>
              <a:rPr lang="en-US" sz="3200" dirty="0">
                <a:solidFill>
                  <a:schemeClr val="bg1">
                    <a:lumMod val="65000"/>
                  </a:schemeClr>
                </a:solidFill>
                <a:cs typeface="Courier"/>
              </a:rPr>
            </a:br>
            <a:r>
              <a:rPr lang="en-US" sz="3200" dirty="0">
                <a:cs typeface="Courier"/>
              </a:rPr>
              <a:t>1008 </a:t>
            </a:r>
            <a:r>
              <a:rPr lang="en-US" sz="3200" dirty="0" err="1">
                <a:cs typeface="Courier"/>
              </a:rPr>
              <a:t>addi</a:t>
            </a:r>
            <a:r>
              <a:rPr lang="en-US" sz="3200" dirty="0">
                <a:cs typeface="Courier"/>
              </a:rPr>
              <a:t> ra,zero,</a:t>
            </a:r>
            <a:r>
              <a:rPr lang="en-US" sz="3200" dirty="0">
                <a:solidFill>
                  <a:srgbClr val="00B050"/>
                </a:solidFill>
                <a:cs typeface="Courier"/>
              </a:rPr>
              <a:t>1016		</a:t>
            </a:r>
            <a:r>
              <a:rPr lang="en-US" sz="3200" i="1" dirty="0">
                <a:solidFill>
                  <a:schemeClr val="bg1">
                    <a:lumMod val="65000"/>
                  </a:schemeClr>
                </a:solidFill>
                <a:cs typeface="Courier"/>
              </a:rPr>
              <a:t>#ra=1016</a:t>
            </a:r>
            <a:br>
              <a:rPr lang="en-US" sz="3200" dirty="0">
                <a:solidFill>
                  <a:schemeClr val="bg1">
                    <a:lumMod val="65000"/>
                  </a:schemeClr>
                </a:solidFill>
                <a:cs typeface="Courier"/>
              </a:rPr>
            </a:br>
            <a:r>
              <a:rPr lang="en-US" sz="3200" dirty="0">
                <a:cs typeface="Courier"/>
              </a:rPr>
              <a:t>1012 j    </a:t>
            </a:r>
            <a:r>
              <a:rPr lang="en-US" sz="3200" dirty="0">
                <a:solidFill>
                  <a:srgbClr val="0926B7"/>
                </a:solidFill>
                <a:cs typeface="Courier"/>
              </a:rPr>
              <a:t>sum</a:t>
            </a:r>
            <a:r>
              <a:rPr lang="en-US" sz="3200" dirty="0">
                <a:cs typeface="Courier"/>
              </a:rPr>
              <a:t> 			</a:t>
            </a:r>
            <a:r>
              <a:rPr lang="en-US" sz="3200" i="1" dirty="0">
                <a:solidFill>
                  <a:schemeClr val="bg1">
                    <a:lumMod val="65000"/>
                  </a:schemeClr>
                </a:solidFill>
                <a:cs typeface="Courier"/>
              </a:rPr>
              <a:t>#jump to sum</a:t>
            </a:r>
            <a:br>
              <a:rPr lang="en-US" sz="3200" dirty="0">
                <a:cs typeface="Courier"/>
              </a:rPr>
            </a:br>
            <a:r>
              <a:rPr lang="en-US" sz="3200" dirty="0">
                <a:solidFill>
                  <a:srgbClr val="00B050"/>
                </a:solidFill>
                <a:cs typeface="Courier"/>
              </a:rPr>
              <a:t>1016</a:t>
            </a:r>
            <a:r>
              <a:rPr lang="en-US" sz="3200" dirty="0">
                <a:cs typeface="Courier"/>
              </a:rPr>
              <a:t> …				</a:t>
            </a:r>
            <a:r>
              <a:rPr lang="en-US" sz="3200" i="1" dirty="0">
                <a:solidFill>
                  <a:schemeClr val="bg1">
                    <a:lumMod val="65000"/>
                  </a:schemeClr>
                </a:solidFill>
                <a:cs typeface="Courier"/>
              </a:rPr>
              <a:t># next instruction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…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2000 </a:t>
            </a:r>
            <a:r>
              <a:rPr lang="en-US" sz="3200" dirty="0">
                <a:solidFill>
                  <a:srgbClr val="0926B7"/>
                </a:solidFill>
                <a:cs typeface="Courier"/>
              </a:rPr>
              <a:t>sum</a:t>
            </a:r>
            <a:r>
              <a:rPr lang="en-US" sz="3200" dirty="0">
                <a:cs typeface="Courier"/>
              </a:rPr>
              <a:t>: add a0,a0,a1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2004 </a:t>
            </a:r>
            <a:r>
              <a:rPr lang="en-US" sz="3200" dirty="0" err="1">
                <a:solidFill>
                  <a:srgbClr val="C00000"/>
                </a:solidFill>
                <a:cs typeface="Courier"/>
              </a:rPr>
              <a:t>jr</a:t>
            </a:r>
            <a:r>
              <a:rPr lang="en-US" sz="3200" dirty="0">
                <a:solidFill>
                  <a:srgbClr val="C00000"/>
                </a:solidFill>
                <a:cs typeface="Courier"/>
              </a:rPr>
              <a:t>   ra</a:t>
            </a:r>
            <a:r>
              <a:rPr lang="en-US" sz="3200" dirty="0">
                <a:cs typeface="Courier"/>
              </a:rPr>
              <a:t>	   </a:t>
            </a:r>
            <a:r>
              <a:rPr lang="en-US" sz="3200" i="1" dirty="0">
                <a:solidFill>
                  <a:srgbClr val="C00000"/>
                </a:solidFill>
                <a:cs typeface="Courier"/>
              </a:rPr>
              <a:t># new instr. “jump register”</a:t>
            </a:r>
            <a:endParaRPr lang="en-US" sz="3200" dirty="0">
              <a:solidFill>
                <a:srgbClr val="C00000"/>
              </a:solidFill>
              <a:cs typeface="Courier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508000" y="477839"/>
            <a:ext cx="10871200" cy="474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 dirty="0"/>
              <a:t>Example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812800" y="2857068"/>
            <a:ext cx="10566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latin typeface="Courier"/>
              <a:cs typeface="Courier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92E96AF2-CD0A-4578-A466-D530BDD7D7D7}"/>
              </a:ext>
            </a:extLst>
          </p:cNvPr>
          <p:cNvSpPr/>
          <p:nvPr/>
        </p:nvSpPr>
        <p:spPr>
          <a:xfrm>
            <a:off x="1463040" y="3294706"/>
            <a:ext cx="4632960" cy="72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A61746A-A1A1-4BB7-9B9F-64B449A4E70F}"/>
              </a:ext>
            </a:extLst>
          </p:cNvPr>
          <p:cNvSpPr/>
          <p:nvPr/>
        </p:nvSpPr>
        <p:spPr>
          <a:xfrm>
            <a:off x="1463040" y="4045040"/>
            <a:ext cx="5169408" cy="354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F2C451CA-4825-4CD2-95AE-C430F7881C26}"/>
              </a:ext>
            </a:extLst>
          </p:cNvPr>
          <p:cNvSpPr/>
          <p:nvPr/>
        </p:nvSpPr>
        <p:spPr>
          <a:xfrm>
            <a:off x="1450848" y="4399164"/>
            <a:ext cx="6397752" cy="721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3FFF499-5646-4D79-9361-71237BBC33B2}"/>
              </a:ext>
            </a:extLst>
          </p:cNvPr>
          <p:cNvSpPr/>
          <p:nvPr/>
        </p:nvSpPr>
        <p:spPr>
          <a:xfrm>
            <a:off x="1450848" y="5474556"/>
            <a:ext cx="5169408" cy="398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F1A312D-8187-4C4E-AEDF-4CC85F7A1CA8}"/>
              </a:ext>
            </a:extLst>
          </p:cNvPr>
          <p:cNvSpPr/>
          <p:nvPr/>
        </p:nvSpPr>
        <p:spPr>
          <a:xfrm>
            <a:off x="1436624" y="5839773"/>
            <a:ext cx="5537200" cy="398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7656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6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3479" y="1253455"/>
            <a:ext cx="12293600" cy="1635125"/>
          </a:xfrm>
        </p:spPr>
        <p:txBody>
          <a:bodyPr>
            <a:normAutofit fontScale="85000" lnSpcReduction="20000"/>
          </a:bodyPr>
          <a:lstStyle/>
          <a:p>
            <a:pPr algn="l" rtl="0">
              <a:buFont typeface="Times" pitchFamily="-65" charset="0"/>
              <a:buNone/>
            </a:pPr>
            <a:r>
              <a:rPr lang="en-US" sz="3200" dirty="0">
                <a:cs typeface="Courier"/>
              </a:rPr>
              <a:t> ... </a:t>
            </a:r>
            <a:r>
              <a:rPr lang="en-US" sz="3200" dirty="0" err="1">
                <a:cs typeface="Courier"/>
              </a:rPr>
              <a:t>sum(a,b</a:t>
            </a:r>
            <a:r>
              <a:rPr lang="en-US" sz="3200" dirty="0">
                <a:cs typeface="Courier"/>
              </a:rPr>
              <a:t>);...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cs typeface="Courier"/>
              </a:rPr>
              <a:t>/* a,b:s0,s1 */</a:t>
            </a:r>
            <a:br>
              <a:rPr lang="en-US" sz="3200" dirty="0">
                <a:solidFill>
                  <a:schemeClr val="bg2"/>
                </a:solidFill>
                <a:cs typeface="Courier"/>
              </a:rPr>
            </a:br>
            <a:br>
              <a:rPr lang="en-US" sz="3200" dirty="0">
                <a:cs typeface="Courier"/>
              </a:rPr>
            </a:br>
            <a:r>
              <a:rPr lang="en-US" sz="3200" dirty="0" err="1">
                <a:cs typeface="Courier"/>
              </a:rPr>
              <a:t>int</a:t>
            </a:r>
            <a:r>
              <a:rPr lang="en-US" sz="3200" dirty="0">
                <a:cs typeface="Courier"/>
              </a:rPr>
              <a:t> sum(</a:t>
            </a:r>
            <a:r>
              <a:rPr lang="en-US" sz="3200" dirty="0" err="1">
                <a:cs typeface="Courier"/>
              </a:rPr>
              <a:t>int</a:t>
            </a:r>
            <a:r>
              <a:rPr lang="en-US" sz="3200" dirty="0">
                <a:cs typeface="Courier"/>
              </a:rPr>
              <a:t> x, </a:t>
            </a:r>
            <a:r>
              <a:rPr lang="en-US" sz="3200" dirty="0" err="1">
                <a:cs typeface="Courier"/>
              </a:rPr>
              <a:t>int</a:t>
            </a:r>
            <a:r>
              <a:rPr lang="en-US" sz="3200" dirty="0">
                <a:cs typeface="Courier"/>
              </a:rPr>
              <a:t> y) {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	return </a:t>
            </a:r>
            <a:r>
              <a:rPr lang="en-US" sz="3200" dirty="0" err="1">
                <a:cs typeface="Courier"/>
              </a:rPr>
              <a:t>x+y</a:t>
            </a:r>
            <a:r>
              <a:rPr lang="en-US" sz="3200" dirty="0">
                <a:cs typeface="Courier"/>
              </a:rPr>
              <a:t>;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}</a:t>
            </a:r>
          </a:p>
        </p:txBody>
      </p:sp>
      <p:sp>
        <p:nvSpPr>
          <p:cNvPr id="1966087" name="Rectangle 7"/>
          <p:cNvSpPr>
            <a:spLocks noChangeArrowheads="1"/>
          </p:cNvSpPr>
          <p:nvPr/>
        </p:nvSpPr>
        <p:spPr bwMode="auto">
          <a:xfrm>
            <a:off x="618227" y="3279075"/>
            <a:ext cx="10464800" cy="18658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4667" tIns="33867" rIns="84667" bIns="33867">
            <a:prstTxWarp prst="textNoShape">
              <a:avLst/>
            </a:prstTxWarp>
            <a:spAutoFit/>
          </a:bodyPr>
          <a:lstStyle/>
          <a:p>
            <a:pPr marL="270927" indent="-270927" algn="l" rtl="0">
              <a:lnSpc>
                <a:spcPct val="75000"/>
              </a:lnSpc>
              <a:spcBef>
                <a:spcPct val="65000"/>
              </a:spcBef>
              <a:buSzPct val="100000"/>
              <a:buFont typeface="Times" pitchFamily="-65" charset="0"/>
              <a:buChar char="•"/>
            </a:pPr>
            <a:r>
              <a:rPr lang="en-US" sz="3200" dirty="0">
                <a:cs typeface="Corbel"/>
              </a:rPr>
              <a:t>Question: Why use </a:t>
            </a:r>
            <a:r>
              <a:rPr lang="en-US" sz="3200" dirty="0" err="1">
                <a:solidFill>
                  <a:schemeClr val="accent2"/>
                </a:solidFill>
                <a:cs typeface="Courier"/>
              </a:rPr>
              <a:t>jr</a:t>
            </a:r>
            <a:r>
              <a:rPr lang="en-US" sz="3200" dirty="0">
                <a:cs typeface="Corbel"/>
              </a:rPr>
              <a:t> here? Why not use </a:t>
            </a:r>
            <a:r>
              <a:rPr lang="en-US" sz="3200" dirty="0" err="1">
                <a:solidFill>
                  <a:schemeClr val="accent2"/>
                </a:solidFill>
                <a:cs typeface="Courier"/>
              </a:rPr>
              <a:t>j</a:t>
            </a:r>
            <a:r>
              <a:rPr lang="en-US" sz="3200" dirty="0">
                <a:cs typeface="Corbel"/>
              </a:rPr>
              <a:t>?</a:t>
            </a:r>
          </a:p>
          <a:p>
            <a:pPr marL="270927" indent="-270927" algn="l" rtl="0">
              <a:lnSpc>
                <a:spcPct val="75000"/>
              </a:lnSpc>
              <a:spcBef>
                <a:spcPct val="65000"/>
              </a:spcBef>
              <a:buSzPct val="100000"/>
              <a:buFont typeface="Times" pitchFamily="-65" charset="0"/>
              <a:buChar char="•"/>
            </a:pPr>
            <a:r>
              <a:rPr lang="en-US" sz="3200" dirty="0">
                <a:cs typeface="Corbel"/>
              </a:rPr>
              <a:t>Answer: </a:t>
            </a:r>
            <a:r>
              <a:rPr lang="en-US" sz="3200" dirty="0">
                <a:solidFill>
                  <a:schemeClr val="accent2"/>
                </a:solidFill>
                <a:cs typeface="Courier"/>
              </a:rPr>
              <a:t>sum</a:t>
            </a:r>
            <a:r>
              <a:rPr lang="en-US" sz="3200" dirty="0">
                <a:cs typeface="Corbel"/>
              </a:rPr>
              <a:t> might be called by many places, so we can’t return to a fixed place. The calling proc to </a:t>
            </a:r>
            <a:r>
              <a:rPr lang="en-US" sz="3200" dirty="0">
                <a:solidFill>
                  <a:schemeClr val="accent2"/>
                </a:solidFill>
                <a:cs typeface="Courier"/>
              </a:rPr>
              <a:t>sum</a:t>
            </a:r>
            <a:r>
              <a:rPr lang="en-US" sz="3200" dirty="0">
                <a:cs typeface="Corbel"/>
              </a:rPr>
              <a:t> must be able to say “return here” somehow.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618227" y="3035424"/>
            <a:ext cx="10566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508000" y="477839"/>
            <a:ext cx="10871200" cy="474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18641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6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90600"/>
            <a:ext cx="11582400" cy="5053013"/>
          </a:xfrm>
        </p:spPr>
        <p:txBody>
          <a:bodyPr>
            <a:noAutofit/>
          </a:bodyPr>
          <a:lstStyle/>
          <a:p>
            <a:pPr algn="l" rtl="0"/>
            <a:r>
              <a:rPr lang="en-US" sz="3200" dirty="0"/>
              <a:t>Single instruction to jump and save return address: jump and link (</a:t>
            </a:r>
            <a:r>
              <a:rPr lang="en-US" sz="3200" dirty="0" err="1">
                <a:solidFill>
                  <a:schemeClr val="accent2"/>
                </a:solidFill>
                <a:cs typeface="Courier"/>
              </a:rPr>
              <a:t>jal</a:t>
            </a:r>
            <a:r>
              <a:rPr lang="en-US" sz="3200" dirty="0"/>
              <a:t>)</a:t>
            </a:r>
          </a:p>
          <a:p>
            <a:pPr algn="l" rtl="0"/>
            <a:r>
              <a:rPr lang="en-US" sz="3200" dirty="0">
                <a:solidFill>
                  <a:schemeClr val="accent1"/>
                </a:solidFill>
              </a:rPr>
              <a:t>Before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  </a:t>
            </a:r>
            <a:r>
              <a:rPr lang="en-US" sz="3200" dirty="0">
                <a:cs typeface="Courier"/>
              </a:rPr>
              <a:t>1008 </a:t>
            </a:r>
            <a:r>
              <a:rPr lang="en-US" sz="3200" dirty="0" err="1">
                <a:cs typeface="Courier"/>
              </a:rPr>
              <a:t>addi</a:t>
            </a:r>
            <a:r>
              <a:rPr lang="en-US" sz="3200" dirty="0">
                <a:cs typeface="Courier"/>
              </a:rPr>
              <a:t> ra,x0,1016 	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cs typeface="Courier"/>
              </a:rPr>
              <a:t>#</a:t>
            </a:r>
            <a:r>
              <a:rPr lang="en-US" sz="3200" i="1" dirty="0" err="1">
                <a:solidFill>
                  <a:schemeClr val="bg1">
                    <a:lumMod val="50000"/>
                  </a:schemeClr>
                </a:solidFill>
                <a:cs typeface="Courier"/>
              </a:rPr>
              <a:t>ra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cs typeface="Courier"/>
              </a:rPr>
              <a:t>=1016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  1012 j sum			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cs typeface="Courier"/>
              </a:rPr>
              <a:t>#</a:t>
            </a:r>
            <a:r>
              <a:rPr lang="en-US" sz="3200" i="1" dirty="0" err="1">
                <a:solidFill>
                  <a:schemeClr val="bg1">
                    <a:lumMod val="50000"/>
                  </a:schemeClr>
                </a:solidFill>
                <a:cs typeface="Courier"/>
              </a:rPr>
              <a:t>goto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cs typeface="Courier"/>
              </a:rPr>
              <a:t> sum</a:t>
            </a:r>
            <a:endParaRPr lang="en-US" sz="3200" dirty="0">
              <a:solidFill>
                <a:schemeClr val="bg1">
                  <a:lumMod val="50000"/>
                </a:schemeClr>
              </a:solidFill>
              <a:cs typeface="Courier"/>
            </a:endParaRPr>
          </a:p>
          <a:p>
            <a:pPr algn="l" rtl="0"/>
            <a:r>
              <a:rPr lang="en-US" sz="3200" dirty="0">
                <a:solidFill>
                  <a:schemeClr val="accent1"/>
                </a:solidFill>
              </a:rPr>
              <a:t>After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  </a:t>
            </a:r>
            <a:r>
              <a:rPr lang="en-US" sz="3200" dirty="0">
                <a:cs typeface="Courier"/>
              </a:rPr>
              <a:t>1008 </a:t>
            </a:r>
            <a:r>
              <a:rPr lang="en-US" sz="3200" dirty="0" err="1">
                <a:cs typeface="Courier"/>
              </a:rPr>
              <a:t>jal</a:t>
            </a:r>
            <a:r>
              <a:rPr lang="en-US" sz="3200" dirty="0">
                <a:cs typeface="Courier"/>
              </a:rPr>
              <a:t> sum  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cs typeface="Courier"/>
              </a:rPr>
              <a:t># </a:t>
            </a:r>
            <a:r>
              <a:rPr lang="en-US" sz="3200" i="1" dirty="0" err="1">
                <a:solidFill>
                  <a:schemeClr val="bg1">
                    <a:lumMod val="50000"/>
                  </a:schemeClr>
                </a:solidFill>
                <a:cs typeface="Courier"/>
              </a:rPr>
              <a:t>ra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cs typeface="Courier"/>
              </a:rPr>
              <a:t>=1012,goto sum</a:t>
            </a:r>
            <a:endParaRPr lang="en-US" sz="3200" dirty="0">
              <a:solidFill>
                <a:schemeClr val="bg1">
                  <a:lumMod val="50000"/>
                </a:schemeClr>
              </a:solidFill>
              <a:cs typeface="Courier"/>
            </a:endParaRPr>
          </a:p>
          <a:p>
            <a:pPr algn="l" rtl="0"/>
            <a:r>
              <a:rPr lang="en-US" sz="3200" b="1" dirty="0"/>
              <a:t>Why have a </a:t>
            </a:r>
            <a:r>
              <a:rPr lang="en-US" sz="3200" b="1" dirty="0" err="1">
                <a:cs typeface="Courier"/>
              </a:rPr>
              <a:t>jal</a:t>
            </a:r>
            <a:r>
              <a:rPr lang="en-US" sz="3200" b="1" dirty="0"/>
              <a:t>? </a:t>
            </a:r>
          </a:p>
          <a:p>
            <a:pPr lvl="1" algn="l" rtl="0"/>
            <a:r>
              <a:rPr lang="en-US" sz="3200" dirty="0"/>
              <a:t>Make the common case fast: function calls very common</a:t>
            </a:r>
          </a:p>
          <a:p>
            <a:pPr lvl="1" algn="l" rtl="0"/>
            <a:r>
              <a:rPr lang="en-US" sz="3200" dirty="0"/>
              <a:t>Reduce program size  </a:t>
            </a:r>
          </a:p>
          <a:p>
            <a:pPr lvl="1" algn="l" rtl="0"/>
            <a:r>
              <a:rPr lang="en-US" sz="3200" dirty="0"/>
              <a:t>Don’t have to know where code is in memory with </a:t>
            </a:r>
            <a:r>
              <a:rPr lang="en-US" sz="3200" dirty="0" err="1">
                <a:cs typeface="Courier"/>
              </a:rPr>
              <a:t>jal</a:t>
            </a:r>
            <a:r>
              <a:rPr lang="en-US" sz="3200" dirty="0"/>
              <a:t>!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08000" y="477839"/>
            <a:ext cx="10871200" cy="474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 dirty="0">
                <a:latin typeface="+mn-lt"/>
              </a:rPr>
              <a:t>Example (Cont.)</a:t>
            </a:r>
          </a:p>
        </p:txBody>
      </p:sp>
    </p:spTree>
    <p:extLst>
      <p:ext uri="{BB962C8B-B14F-4D97-AF65-F5344CB8AC3E}">
        <p14:creationId xmlns:p14="http://schemas.microsoft.com/office/powerpoint/2010/main" val="392128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8070" y="488273"/>
            <a:ext cx="10058400" cy="653649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4561" y="1604517"/>
            <a:ext cx="11475518" cy="4855268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 Leaf(</a:t>
            </a: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 g, int h, int </a:t>
            </a:r>
            <a:r>
              <a:rPr lang="en-US" sz="2400" b="1" dirty="0" err="1">
                <a:latin typeface="Courier New"/>
                <a:cs typeface="Courier New"/>
              </a:rPr>
              <a:t>i</a:t>
            </a:r>
            <a:r>
              <a:rPr lang="en-US" sz="2400" b="1" dirty="0">
                <a:latin typeface="Courier New"/>
                <a:cs typeface="Courier New"/>
              </a:rPr>
              <a:t>, int j){</a:t>
            </a:r>
          </a:p>
          <a:p>
            <a:pPr algn="l" rtl="0">
              <a:buNone/>
              <a:tabLst>
                <a:tab pos="1377916" algn="l"/>
              </a:tabLst>
            </a:pPr>
            <a:r>
              <a:rPr lang="en-US" sz="2400" b="1" dirty="0">
                <a:latin typeface="Courier New"/>
                <a:cs typeface="Courier New"/>
              </a:rPr>
              <a:t>	     </a:t>
            </a: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 f;</a:t>
            </a:r>
          </a:p>
          <a:p>
            <a:pPr algn="l" rtl="0">
              <a:buNone/>
            </a:pPr>
            <a:r>
              <a:rPr lang="en-US" sz="2400" b="1" dirty="0">
                <a:latin typeface="Courier New"/>
                <a:cs typeface="Courier New"/>
              </a:rPr>
              <a:t>		f = (g + h) – (</a:t>
            </a:r>
            <a:r>
              <a:rPr lang="en-US" sz="2400" b="1" dirty="0" err="1">
                <a:latin typeface="Courier New"/>
                <a:cs typeface="Courier New"/>
              </a:rPr>
              <a:t>i</a:t>
            </a:r>
            <a:r>
              <a:rPr lang="en-US" sz="2400" b="1" dirty="0">
                <a:latin typeface="Courier New"/>
                <a:cs typeface="Courier New"/>
              </a:rPr>
              <a:t> + j);</a:t>
            </a:r>
          </a:p>
          <a:p>
            <a:pPr algn="l" rtl="0">
              <a:buNone/>
            </a:pPr>
            <a:r>
              <a:rPr lang="en-US" sz="2400" b="1" dirty="0">
                <a:latin typeface="Courier New"/>
                <a:cs typeface="Courier New"/>
              </a:rPr>
              <a:t>		return f;</a:t>
            </a:r>
          </a:p>
          <a:p>
            <a:pPr algn="l" rtl="0">
              <a:buNone/>
            </a:pPr>
            <a:r>
              <a:rPr lang="en-US" sz="2400" b="1" dirty="0">
                <a:latin typeface="Courier New"/>
                <a:cs typeface="Courier New"/>
              </a:rPr>
              <a:t>}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/>
              <a:t> Parameter variables </a:t>
            </a:r>
            <a:r>
              <a:rPr lang="en-US" sz="2800" b="1" dirty="0">
                <a:latin typeface="Courier New"/>
                <a:cs typeface="Courier New"/>
              </a:rPr>
              <a:t>g</a:t>
            </a:r>
            <a:r>
              <a:rPr lang="en-US" sz="2800" b="1" dirty="0"/>
              <a:t>, </a:t>
            </a:r>
            <a:r>
              <a:rPr lang="en-US" sz="2800" b="1" dirty="0">
                <a:latin typeface="Courier New"/>
                <a:cs typeface="Courier New"/>
              </a:rPr>
              <a:t>h</a:t>
            </a:r>
            <a:r>
              <a:rPr lang="en-US" sz="2800" b="1" dirty="0"/>
              <a:t>, </a:t>
            </a:r>
            <a:r>
              <a:rPr lang="en-US" sz="2800" b="1" dirty="0" err="1">
                <a:latin typeface="Courier New"/>
                <a:cs typeface="Courier New"/>
              </a:rPr>
              <a:t>i</a:t>
            </a:r>
            <a:r>
              <a:rPr lang="en-US" sz="2800" b="1" dirty="0"/>
              <a:t>,</a:t>
            </a:r>
            <a:r>
              <a:rPr lang="en-US" sz="2800" dirty="0"/>
              <a:t> and </a:t>
            </a:r>
            <a:r>
              <a:rPr lang="en-US" sz="2800" b="1" dirty="0">
                <a:latin typeface="Courier New"/>
                <a:cs typeface="Courier New"/>
              </a:rPr>
              <a:t>j</a:t>
            </a:r>
            <a:r>
              <a:rPr lang="en-US" sz="2800" dirty="0"/>
              <a:t> in argument registers </a:t>
            </a:r>
            <a:r>
              <a:rPr lang="en-US" sz="2800" b="1" dirty="0">
                <a:latin typeface="Courier New"/>
                <a:cs typeface="Courier New"/>
              </a:rPr>
              <a:t>a0</a:t>
            </a:r>
            <a:r>
              <a:rPr lang="en-US" sz="2800" b="1" dirty="0"/>
              <a:t>, </a:t>
            </a:r>
            <a:r>
              <a:rPr lang="en-US" sz="2800" b="1" dirty="0">
                <a:latin typeface="Courier New"/>
                <a:cs typeface="Courier New"/>
              </a:rPr>
              <a:t>a1</a:t>
            </a:r>
            <a:r>
              <a:rPr lang="en-US" sz="2800" b="1" dirty="0"/>
              <a:t>, </a:t>
            </a:r>
            <a:r>
              <a:rPr lang="en-US" sz="2800" b="1" dirty="0">
                <a:latin typeface="Courier New"/>
                <a:cs typeface="Courier New"/>
              </a:rPr>
              <a:t>a2</a:t>
            </a:r>
            <a:r>
              <a:rPr lang="en-US" sz="2800" dirty="0"/>
              <a:t>, and </a:t>
            </a:r>
            <a:r>
              <a:rPr lang="en-US" sz="2800" b="1" dirty="0">
                <a:latin typeface="Courier New"/>
                <a:cs typeface="Courier New"/>
              </a:rPr>
              <a:t>a3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>
                <a:latin typeface="Courier New"/>
                <a:cs typeface="Courier New"/>
              </a:rPr>
              <a:t>f</a:t>
            </a:r>
            <a:r>
              <a:rPr lang="en-US" sz="2800" dirty="0"/>
              <a:t> in register </a:t>
            </a:r>
            <a:r>
              <a:rPr lang="en-US" sz="2800" b="1" dirty="0">
                <a:latin typeface="Courier New"/>
                <a:cs typeface="Courier New"/>
              </a:rPr>
              <a:t>s0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/>
              <a:t> Assume we need one temporary register </a:t>
            </a:r>
            <a:r>
              <a:rPr lang="en-US" sz="2800" b="1" dirty="0">
                <a:latin typeface="Courier New"/>
                <a:cs typeface="Courier New"/>
              </a:rPr>
              <a:t>s1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/>
              <a:t> Write the RISC-V code for Leaf</a:t>
            </a:r>
          </a:p>
          <a:p>
            <a:pPr algn="l" rtl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5897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8885" y="293114"/>
            <a:ext cx="10058400" cy="928857"/>
          </a:xfrm>
        </p:spPr>
        <p:txBody>
          <a:bodyPr/>
          <a:lstStyle/>
          <a:p>
            <a:r>
              <a:rPr lang="en-US" dirty="0"/>
              <a:t>RISC-V Code for Leaf()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200" y="1295400"/>
            <a:ext cx="11988800" cy="5017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2667" b="1" dirty="0">
                <a:latin typeface="Courier New"/>
                <a:cs typeface="Courier New"/>
              </a:rPr>
              <a:t>Leaf: </a:t>
            </a:r>
            <a:r>
              <a:rPr lang="en-US" sz="2667" b="1" dirty="0" err="1">
                <a:latin typeface="Courier New"/>
                <a:cs typeface="Courier New"/>
              </a:rPr>
              <a:t>addi</a:t>
            </a:r>
            <a:r>
              <a:rPr lang="en-US" sz="2667" b="1" dirty="0">
                <a:latin typeface="Courier New"/>
                <a:cs typeface="Courier New"/>
              </a:rPr>
              <a:t> sp,sp,-8 # adjust stack for 2 items</a:t>
            </a:r>
          </a:p>
          <a:p>
            <a:pPr algn="l" rtl="0">
              <a:buNone/>
            </a:pPr>
            <a:r>
              <a:rPr lang="en-US" sz="2667" b="1" dirty="0">
                <a:latin typeface="Courier New"/>
                <a:cs typeface="Courier New"/>
              </a:rPr>
              <a:t>	 </a:t>
            </a:r>
            <a:r>
              <a:rPr lang="en-US" sz="2667" b="1" dirty="0" err="1">
                <a:latin typeface="Courier New"/>
                <a:cs typeface="Courier New"/>
              </a:rPr>
              <a:t>sw</a:t>
            </a:r>
            <a:r>
              <a:rPr lang="en-US" sz="2667" b="1" dirty="0">
                <a:latin typeface="Courier New"/>
                <a:cs typeface="Courier New"/>
              </a:rPr>
              <a:t> s1, 4(</a:t>
            </a:r>
            <a:r>
              <a:rPr lang="en-US" sz="2667" b="1" dirty="0" err="1">
                <a:latin typeface="Courier New"/>
                <a:cs typeface="Courier New"/>
              </a:rPr>
              <a:t>sp</a:t>
            </a:r>
            <a:r>
              <a:rPr lang="en-US" sz="2667" b="1" dirty="0">
                <a:latin typeface="Courier New"/>
                <a:cs typeface="Courier New"/>
              </a:rPr>
              <a:t>)  # save s1 for use afterwards</a:t>
            </a:r>
          </a:p>
          <a:p>
            <a:pPr algn="l" rtl="0">
              <a:buNone/>
            </a:pPr>
            <a:r>
              <a:rPr lang="en-US" sz="2667" b="1" dirty="0">
                <a:latin typeface="Courier New"/>
                <a:cs typeface="Courier New"/>
              </a:rPr>
              <a:t>      </a:t>
            </a:r>
            <a:r>
              <a:rPr lang="en-US" sz="2667" b="1" dirty="0" err="1">
                <a:latin typeface="Courier New"/>
                <a:cs typeface="Courier New"/>
              </a:rPr>
              <a:t>sw</a:t>
            </a:r>
            <a:r>
              <a:rPr lang="en-US" sz="2667" b="1" dirty="0">
                <a:latin typeface="Courier New"/>
                <a:cs typeface="Courier New"/>
              </a:rPr>
              <a:t> s0, 0(</a:t>
            </a:r>
            <a:r>
              <a:rPr lang="en-US" sz="2667" b="1" dirty="0" err="1">
                <a:latin typeface="Courier New"/>
                <a:cs typeface="Courier New"/>
              </a:rPr>
              <a:t>sp</a:t>
            </a:r>
            <a:r>
              <a:rPr lang="en-US" sz="2667" b="1" dirty="0">
                <a:latin typeface="Courier New"/>
                <a:cs typeface="Courier New"/>
              </a:rPr>
              <a:t>)  # save s0 for use afterwards</a:t>
            </a:r>
          </a:p>
          <a:p>
            <a:pPr marL="541853" indent="-541853" algn="l" rtl="0"/>
            <a:endParaRPr lang="en-US" sz="2667" b="1" dirty="0">
              <a:latin typeface="Courier New"/>
              <a:cs typeface="Courier New"/>
            </a:endParaRPr>
          </a:p>
          <a:p>
            <a:pPr marL="541853" indent="-541853" algn="l" rtl="0"/>
            <a:r>
              <a:rPr lang="en-US" sz="2667" b="1" dirty="0">
                <a:latin typeface="Courier New"/>
                <a:cs typeface="Courier New"/>
              </a:rPr>
              <a:t>      add s0,a0,a1 # f = g + h</a:t>
            </a:r>
          </a:p>
          <a:p>
            <a:pPr marL="450839" indent="-450839" algn="l" rtl="0"/>
            <a:r>
              <a:rPr lang="en-US" sz="2667" b="1" dirty="0">
                <a:latin typeface="Courier New"/>
                <a:cs typeface="Courier New"/>
              </a:rPr>
              <a:t>      add s1,a2,a3 # s1 = </a:t>
            </a:r>
            <a:r>
              <a:rPr lang="en-US" sz="2667" b="1" dirty="0" err="1">
                <a:latin typeface="Courier New"/>
                <a:cs typeface="Courier New"/>
              </a:rPr>
              <a:t>i</a:t>
            </a:r>
            <a:r>
              <a:rPr lang="en-US" sz="2667" b="1" dirty="0">
                <a:latin typeface="Courier New"/>
                <a:cs typeface="Courier New"/>
              </a:rPr>
              <a:t> + j</a:t>
            </a:r>
          </a:p>
          <a:p>
            <a:pPr marL="450839" indent="-450839" algn="l" rtl="0"/>
            <a:r>
              <a:rPr lang="en-US" sz="2667" b="1" dirty="0">
                <a:latin typeface="Courier New"/>
                <a:cs typeface="Courier New"/>
              </a:rPr>
              <a:t>      sub a0,s0,s1 # return value (g + h) – (</a:t>
            </a:r>
            <a:r>
              <a:rPr lang="en-US" sz="2667" b="1" dirty="0" err="1">
                <a:latin typeface="Courier New"/>
                <a:cs typeface="Courier New"/>
              </a:rPr>
              <a:t>i</a:t>
            </a:r>
            <a:r>
              <a:rPr lang="en-US" sz="2667" b="1" dirty="0">
                <a:latin typeface="Courier New"/>
                <a:cs typeface="Courier New"/>
              </a:rPr>
              <a:t> + j)</a:t>
            </a:r>
          </a:p>
          <a:p>
            <a:pPr marL="450839" indent="-450839" algn="l" rtl="0"/>
            <a:endParaRPr lang="en-US" sz="2667" b="1" dirty="0">
              <a:latin typeface="Courier New"/>
              <a:cs typeface="Courier New"/>
            </a:endParaRPr>
          </a:p>
          <a:p>
            <a:pPr marL="450839" indent="-450839" algn="l" rtl="0"/>
            <a:r>
              <a:rPr lang="en-US" sz="2667" b="1" dirty="0">
                <a:latin typeface="Courier New"/>
                <a:cs typeface="Courier New"/>
              </a:rPr>
              <a:t>      </a:t>
            </a:r>
            <a:r>
              <a:rPr lang="en-US" sz="2667" b="1" dirty="0" err="1">
                <a:latin typeface="Courier New"/>
                <a:cs typeface="Courier New"/>
              </a:rPr>
              <a:t>lw</a:t>
            </a:r>
            <a:r>
              <a:rPr lang="en-US" sz="2667" b="1" dirty="0">
                <a:latin typeface="Courier New"/>
                <a:cs typeface="Courier New"/>
              </a:rPr>
              <a:t> s0, 0(</a:t>
            </a:r>
            <a:r>
              <a:rPr lang="en-US" sz="2667" b="1" dirty="0" err="1">
                <a:latin typeface="Courier New"/>
                <a:cs typeface="Courier New"/>
              </a:rPr>
              <a:t>sp</a:t>
            </a:r>
            <a:r>
              <a:rPr lang="en-US" sz="2667" b="1" dirty="0">
                <a:latin typeface="Courier New"/>
                <a:cs typeface="Courier New"/>
              </a:rPr>
              <a:t>) # restore register s0 for caller </a:t>
            </a:r>
          </a:p>
          <a:p>
            <a:pPr marL="450839" indent="-450839" algn="l" rtl="0"/>
            <a:r>
              <a:rPr lang="en-US" sz="2667" b="1" dirty="0">
                <a:latin typeface="Courier New"/>
                <a:cs typeface="Courier New"/>
              </a:rPr>
              <a:t>      </a:t>
            </a:r>
            <a:r>
              <a:rPr lang="en-US" sz="2667" b="1" dirty="0" err="1">
                <a:latin typeface="Courier New"/>
                <a:cs typeface="Courier New"/>
              </a:rPr>
              <a:t>lw</a:t>
            </a:r>
            <a:r>
              <a:rPr lang="en-US" sz="2667" b="1" dirty="0">
                <a:latin typeface="Courier New"/>
                <a:cs typeface="Courier New"/>
              </a:rPr>
              <a:t> s1, 4(</a:t>
            </a:r>
            <a:r>
              <a:rPr lang="en-US" sz="2667" b="1" dirty="0" err="1">
                <a:latin typeface="Courier New"/>
                <a:cs typeface="Courier New"/>
              </a:rPr>
              <a:t>sp</a:t>
            </a:r>
            <a:r>
              <a:rPr lang="en-US" sz="2667" b="1" dirty="0">
                <a:latin typeface="Courier New"/>
                <a:cs typeface="Courier New"/>
              </a:rPr>
              <a:t>) # restore register s1 for caller</a:t>
            </a:r>
          </a:p>
          <a:p>
            <a:pPr marL="450839" indent="-450839" algn="l" rtl="0"/>
            <a:r>
              <a:rPr lang="en-US" sz="2667" b="1" dirty="0">
                <a:latin typeface="Courier New"/>
                <a:cs typeface="Courier New"/>
              </a:rPr>
              <a:t>      </a:t>
            </a:r>
            <a:r>
              <a:rPr lang="en-US" sz="2667" b="1" dirty="0" err="1">
                <a:latin typeface="Courier New"/>
                <a:cs typeface="Courier New"/>
              </a:rPr>
              <a:t>addi</a:t>
            </a:r>
            <a:r>
              <a:rPr lang="en-US" sz="2667" b="1" dirty="0">
                <a:latin typeface="Courier New"/>
                <a:cs typeface="Courier New"/>
              </a:rPr>
              <a:t> sp,sp,8 # adjust stack to delete 2 items</a:t>
            </a:r>
          </a:p>
          <a:p>
            <a:pPr marL="450839" indent="-450839" algn="l" rtl="0"/>
            <a:r>
              <a:rPr lang="en-US" sz="2667" b="1" dirty="0">
                <a:latin typeface="Courier New"/>
                <a:cs typeface="Courier New"/>
              </a:rPr>
              <a:t>      </a:t>
            </a:r>
            <a:r>
              <a:rPr lang="en-US" sz="2667" b="1" dirty="0" err="1">
                <a:latin typeface="Courier New"/>
                <a:cs typeface="Courier New"/>
              </a:rPr>
              <a:t>jr</a:t>
            </a:r>
            <a:r>
              <a:rPr lang="en-US" sz="2667" b="1" dirty="0">
                <a:latin typeface="Courier New"/>
                <a:cs typeface="Courier New"/>
              </a:rPr>
              <a:t> </a:t>
            </a:r>
            <a:r>
              <a:rPr lang="en-US" sz="2667" b="1" dirty="0" err="1">
                <a:latin typeface="Courier New"/>
                <a:cs typeface="Courier New"/>
              </a:rPr>
              <a:t>ra</a:t>
            </a:r>
            <a:r>
              <a:rPr lang="en-US" sz="2667" b="1" dirty="0">
                <a:latin typeface="Courier New"/>
                <a:cs typeface="Courier New"/>
              </a:rPr>
              <a:t> 		 # jump back to calling routine</a:t>
            </a:r>
          </a:p>
        </p:txBody>
      </p:sp>
      <p:sp>
        <p:nvSpPr>
          <p:cNvPr id="3" name="Right Brace 2"/>
          <p:cNvSpPr/>
          <p:nvPr/>
        </p:nvSpPr>
        <p:spPr>
          <a:xfrm>
            <a:off x="10458450" y="1295400"/>
            <a:ext cx="371475" cy="13192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ight Brace 5"/>
          <p:cNvSpPr/>
          <p:nvPr/>
        </p:nvSpPr>
        <p:spPr>
          <a:xfrm>
            <a:off x="10658470" y="4633913"/>
            <a:ext cx="371475" cy="15525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/>
          <p:cNvSpPr/>
          <p:nvPr/>
        </p:nvSpPr>
        <p:spPr>
          <a:xfrm>
            <a:off x="10847315" y="1770340"/>
            <a:ext cx="1287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Prologue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>
          <a:xfrm>
            <a:off x="10972793" y="522553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Epilogue</a:t>
            </a:r>
            <a:endParaRPr lang="he-IL" dirty="0"/>
          </a:p>
        </p:txBody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A64F554A-40C2-438A-9C9C-254ACAACBABA}"/>
              </a:ext>
            </a:extLst>
          </p:cNvPr>
          <p:cNvGrpSpPr/>
          <p:nvPr/>
        </p:nvGrpSpPr>
        <p:grpSpPr>
          <a:xfrm>
            <a:off x="10599575" y="2922337"/>
            <a:ext cx="1107575" cy="1319213"/>
            <a:chOff x="10599575" y="2922337"/>
            <a:chExt cx="1107575" cy="1319213"/>
          </a:xfrm>
        </p:grpSpPr>
        <p:sp>
          <p:nvSpPr>
            <p:cNvPr id="11" name="Right Brace 2">
              <a:extLst>
                <a:ext uri="{FF2B5EF4-FFF2-40B4-BE49-F238E27FC236}">
                  <a16:creationId xmlns:a16="http://schemas.microsoft.com/office/drawing/2014/main" id="{1140C4DF-FD3C-4205-B2F0-6995850B76A1}"/>
                </a:ext>
              </a:extLst>
            </p:cNvPr>
            <p:cNvSpPr/>
            <p:nvPr/>
          </p:nvSpPr>
          <p:spPr>
            <a:xfrm>
              <a:off x="10599575" y="2922337"/>
              <a:ext cx="371475" cy="1319213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91401774-AE07-4490-BB26-064EF1A7EA58}"/>
                </a:ext>
              </a:extLst>
            </p:cNvPr>
            <p:cNvSpPr/>
            <p:nvPr/>
          </p:nvSpPr>
          <p:spPr>
            <a:xfrm>
              <a:off x="10971050" y="3397277"/>
              <a:ext cx="7361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Task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175988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8070" y="416890"/>
            <a:ext cx="10058400" cy="847724"/>
          </a:xfrm>
        </p:spPr>
        <p:txBody>
          <a:bodyPr>
            <a:normAutofit/>
          </a:bodyPr>
          <a:lstStyle/>
          <a:p>
            <a:r>
              <a:rPr lang="en-US" dirty="0"/>
              <a:t>Stack Before, During, After Function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435006" y="1447801"/>
            <a:ext cx="11582400" cy="965200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/>
              <a:t>We need to save old values of </a:t>
            </a:r>
            <a:r>
              <a:rPr lang="en-US" sz="2800" b="1" dirty="0">
                <a:latin typeface="Courier New"/>
                <a:cs typeface="Courier New"/>
              </a:rPr>
              <a:t>s0</a:t>
            </a:r>
            <a:r>
              <a:rPr lang="en-US" sz="2800" dirty="0">
                <a:cs typeface="Courier New"/>
              </a:rPr>
              <a:t> </a:t>
            </a:r>
            <a:r>
              <a:rPr lang="en-US" sz="2800" dirty="0"/>
              <a:t>and </a:t>
            </a:r>
            <a:r>
              <a:rPr lang="en-US" sz="2800" b="1" dirty="0">
                <a:latin typeface="Courier New"/>
                <a:cs typeface="Courier New"/>
              </a:rPr>
              <a:t>s1</a:t>
            </a:r>
          </a:p>
          <a:p>
            <a:pPr algn="l" rtl="0">
              <a:buNone/>
            </a:pPr>
            <a:r>
              <a:rPr lang="en-US" sz="2800" dirty="0"/>
              <a:t>	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75056" y="2209801"/>
            <a:ext cx="2627199" cy="3916065"/>
            <a:chOff x="656292" y="1657350"/>
            <a:chExt cx="1970399" cy="293704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4478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908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066800" y="2266950"/>
              <a:ext cx="381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6292" y="2038350"/>
              <a:ext cx="4150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urier New"/>
                  <a:cs typeface="Courier New"/>
                </a:rPr>
                <a:t>sp</a:t>
              </a:r>
              <a:endParaRPr lang="en-US" sz="2400" b="1" dirty="0">
                <a:latin typeface="Courier New"/>
                <a:cs typeface="Courier New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7800" y="20383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05760" y="4248150"/>
              <a:ext cx="112093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Before call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024657" y="2209801"/>
            <a:ext cx="2579342" cy="3916065"/>
            <a:chOff x="3018493" y="1657350"/>
            <a:chExt cx="1934507" cy="293704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8100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429000" y="2724150"/>
              <a:ext cx="381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018493" y="2495550"/>
              <a:ext cx="4150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urier New"/>
                  <a:cs typeface="Courier New"/>
                </a:rPr>
                <a:t>sp</a:t>
              </a:r>
              <a:endParaRPr lang="en-US" sz="2400" b="1" dirty="0">
                <a:latin typeface="Courier New"/>
                <a:cs typeface="Courier New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10000" y="20383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10000" y="2266950"/>
              <a:ext cx="1143000" cy="2286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latin typeface="Calibri"/>
                  <a:cs typeface="Calibri"/>
                </a:rPr>
                <a:t>Saved</a:t>
              </a:r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 s1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83018" y="4248150"/>
              <a:ext cx="112843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During call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10000" y="2495550"/>
              <a:ext cx="1143000" cy="2286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latin typeface="Calibri"/>
                  <a:cs typeface="Calibri"/>
                </a:rPr>
                <a:t>Saved</a:t>
              </a:r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 s0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174257" y="2209801"/>
            <a:ext cx="2579342" cy="3916065"/>
            <a:chOff x="5380693" y="1657350"/>
            <a:chExt cx="1934507" cy="2937049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1722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152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791200" y="2266950"/>
              <a:ext cx="381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380693" y="2038350"/>
              <a:ext cx="4150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urier New"/>
                  <a:cs typeface="Courier New"/>
                </a:rPr>
                <a:t>sp</a:t>
              </a:r>
              <a:endParaRPr lang="en-US" sz="2400" b="1" dirty="0">
                <a:latin typeface="Courier New"/>
                <a:cs typeface="Courier New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20383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93544" y="4248150"/>
              <a:ext cx="97685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After call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72200" y="22669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EEECE1"/>
                  </a:solidFill>
                  <a:latin typeface="Calibri"/>
                  <a:cs typeface="Calibri"/>
                </a:rPr>
                <a:t>Saved</a:t>
              </a:r>
              <a:r>
                <a:rPr lang="en-US" sz="2400" b="1" dirty="0">
                  <a:solidFill>
                    <a:srgbClr val="EEECE1"/>
                  </a:solidFill>
                  <a:latin typeface="Courier New"/>
                  <a:cs typeface="Courier New"/>
                </a:rPr>
                <a:t> s1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72200" y="24955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EEECE1"/>
                  </a:solidFill>
                  <a:latin typeface="Calibri"/>
                  <a:cs typeface="Calibri"/>
                </a:rPr>
                <a:t>Saved</a:t>
              </a:r>
              <a:r>
                <a:rPr lang="en-US" sz="2400" b="1" dirty="0">
                  <a:solidFill>
                    <a:srgbClr val="EEECE1"/>
                  </a:solidFill>
                  <a:latin typeface="Courier New"/>
                  <a:cs typeface="Courier New"/>
                </a:rPr>
                <a:t> s0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121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What If a Function Calls a Function? Recursive Function Calls?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0617"/>
          </a:xfrm>
        </p:spPr>
        <p:txBody>
          <a:bodyPr>
            <a:noAutofit/>
          </a:bodyPr>
          <a:lstStyle/>
          <a:p>
            <a:pPr algn="l" rtl="0"/>
            <a:br>
              <a:rPr lang="en-US" sz="2400" i="1" dirty="0"/>
            </a:br>
            <a:r>
              <a:rPr lang="en-US" sz="2400" i="1" dirty="0" err="1"/>
              <a:t>int</a:t>
            </a:r>
            <a:r>
              <a:rPr lang="en-US" sz="2400" i="1" dirty="0"/>
              <a:t> fact (unsigned </a:t>
            </a:r>
            <a:r>
              <a:rPr lang="en-US" sz="2400" i="1" dirty="0" err="1"/>
              <a:t>int</a:t>
            </a:r>
            <a:r>
              <a:rPr lang="en-US" sz="2400" i="1" dirty="0"/>
              <a:t> n) {</a:t>
            </a:r>
            <a:br>
              <a:rPr lang="en-US" sz="2400" i="1" dirty="0"/>
            </a:br>
            <a:r>
              <a:rPr lang="en-US" sz="2400" i="1" dirty="0"/>
              <a:t>        if (n == 0) </a:t>
            </a:r>
            <a:br>
              <a:rPr lang="en-US" sz="2400" i="1" dirty="0"/>
            </a:br>
            <a:r>
              <a:rPr lang="en-US" sz="2400" i="1" dirty="0"/>
              <a:t>                return 1;</a:t>
            </a:r>
            <a:br>
              <a:rPr lang="en-US" sz="2400" i="1" dirty="0"/>
            </a:br>
            <a:br>
              <a:rPr lang="en-US" sz="2400" i="1" dirty="0"/>
            </a:br>
            <a:r>
              <a:rPr lang="en-US" sz="2400" i="1" dirty="0"/>
              <a:t>        return n * fact(n-1);</a:t>
            </a:r>
            <a:br>
              <a:rPr lang="en-US" sz="2400" i="1" dirty="0"/>
            </a:br>
            <a:r>
              <a:rPr lang="en-US" sz="2400" i="1" dirty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i="1" dirty="0" err="1"/>
              <a:t>int</a:t>
            </a:r>
            <a:r>
              <a:rPr lang="en-US" sz="2400" i="1" dirty="0"/>
              <a:t> main() {</a:t>
            </a:r>
            <a:br>
              <a:rPr lang="en-US" sz="2400" i="1" dirty="0"/>
            </a:br>
            <a:r>
              <a:rPr lang="en-US" sz="2400" i="1" dirty="0"/>
              <a:t>        return fact(3);</a:t>
            </a:r>
            <a:br>
              <a:rPr lang="en-US" sz="2400" i="1" dirty="0"/>
            </a:br>
            <a:r>
              <a:rPr lang="en-US" sz="2400" i="1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5343208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56952" y="216131"/>
            <a:ext cx="8229600" cy="1100138"/>
          </a:xfrm>
          <a:prstGeom prst="rect">
            <a:avLst/>
          </a:prstGeom>
        </p:spPr>
        <p:txBody>
          <a:bodyPr/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Register Names</a:t>
            </a:r>
            <a:endParaRPr lang="en-US" altLang="en-US" dirty="0"/>
          </a:p>
        </p:txBody>
      </p:sp>
      <p:graphicFrame>
        <p:nvGraphicFramePr>
          <p:cNvPr id="4" name="Group 8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983191"/>
              </p:ext>
            </p:extLst>
          </p:nvPr>
        </p:nvGraphicFramePr>
        <p:xfrm>
          <a:off x="1794768" y="1041445"/>
          <a:ext cx="8229600" cy="510413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t0-t2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s0-s1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Saved Registers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a0-a7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 arguments/ return values (0-1)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s2-s11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18-27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Saved Registers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t3-t6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755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9491" y="332509"/>
            <a:ext cx="3186545" cy="8057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Questions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9491" y="1899175"/>
            <a:ext cx="114383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A. (prologue main) – What is the needed space in the stack for the main?</a:t>
            </a: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4 bytes only (for register </a:t>
            </a:r>
            <a:r>
              <a:rPr lang="en-US" sz="2400" dirty="0" err="1">
                <a:solidFill>
                  <a:srgbClr val="002060"/>
                </a:solidFill>
              </a:rPr>
              <a:t>ra</a:t>
            </a:r>
            <a:r>
              <a:rPr lang="en-US" sz="2400" dirty="0">
                <a:solidFill>
                  <a:srgbClr val="002060"/>
                </a:solidFill>
              </a:rPr>
              <a:t>, which is about to be changed when calling fact).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B. (pre-call main) - What argument will main send to fact and how? </a:t>
            </a: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Before main calls fact, it stores the argument 3 to register a0.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9900458" y="100792"/>
            <a:ext cx="2169622" cy="18938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400" i="1" dirty="0" err="1"/>
              <a:t>int</a:t>
            </a:r>
            <a:r>
              <a:rPr lang="en-US" sz="1400" i="1" dirty="0"/>
              <a:t> fact (unsigned </a:t>
            </a:r>
            <a:r>
              <a:rPr lang="en-US" sz="1400" i="1" dirty="0" err="1"/>
              <a:t>int</a:t>
            </a:r>
            <a:r>
              <a:rPr lang="en-US" sz="1400" i="1" dirty="0"/>
              <a:t> n) {</a:t>
            </a:r>
            <a:br>
              <a:rPr lang="en-US" sz="1400" i="1" dirty="0"/>
            </a:br>
            <a:r>
              <a:rPr lang="en-US" sz="1400" i="1" dirty="0"/>
              <a:t>        if (n == 1) </a:t>
            </a:r>
            <a:br>
              <a:rPr lang="en-US" sz="1400" i="1" dirty="0"/>
            </a:br>
            <a:r>
              <a:rPr lang="en-US" sz="1400" i="1" dirty="0"/>
              <a:t>                return (1);</a:t>
            </a:r>
            <a:br>
              <a:rPr lang="en-US" sz="1400" i="1" dirty="0"/>
            </a:br>
            <a:r>
              <a:rPr lang="en-US" sz="1400" i="1" dirty="0"/>
              <a:t>        return n * fact(n-1);</a:t>
            </a:r>
            <a:br>
              <a:rPr lang="en-US" sz="1400" i="1" dirty="0"/>
            </a:br>
            <a:r>
              <a:rPr lang="en-US" sz="1400" i="1" dirty="0"/>
              <a:t>}</a:t>
            </a:r>
            <a:endParaRPr lang="en-US" sz="1400" dirty="0"/>
          </a:p>
          <a:p>
            <a:pPr algn="l" rtl="0"/>
            <a:r>
              <a:rPr lang="en-US" sz="1400" i="1" dirty="0" err="1"/>
              <a:t>int</a:t>
            </a:r>
            <a:r>
              <a:rPr lang="en-US" sz="1400" i="1" dirty="0"/>
              <a:t> main() {</a:t>
            </a:r>
            <a:br>
              <a:rPr lang="en-US" sz="1400" i="1" dirty="0"/>
            </a:br>
            <a:r>
              <a:rPr lang="en-US" sz="1400" i="1" dirty="0"/>
              <a:t>        return fact(3);</a:t>
            </a:r>
            <a:br>
              <a:rPr lang="en-US" sz="1400" i="1" dirty="0"/>
            </a:br>
            <a:r>
              <a:rPr lang="en-US" sz="1400" i="1" dirty="0"/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706484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9491" y="332509"/>
            <a:ext cx="3186545" cy="8057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Questions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631767" y="1994680"/>
            <a:ext cx="114383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C. (pre-call fact(n)) - What argument will fact(n) send to fact(n-1) and how? </a:t>
            </a: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Before fact(n) calls fact(n-1), it stores the argument n-1 to register a0. </a:t>
            </a:r>
          </a:p>
          <a:p>
            <a:pPr algn="l" rtl="0"/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dirty="0"/>
              <a:t>D. (pre-call fact(n)) - Which values has to be saved before fact(n) calls fact(n-1)? </a:t>
            </a: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Registers </a:t>
            </a:r>
            <a:r>
              <a:rPr lang="en-US" sz="2400" dirty="0" err="1">
                <a:solidFill>
                  <a:srgbClr val="002060"/>
                </a:solidFill>
              </a:rPr>
              <a:t>ra</a:t>
            </a:r>
            <a:r>
              <a:rPr lang="en-US" sz="2400" dirty="0">
                <a:solidFill>
                  <a:srgbClr val="002060"/>
                </a:solidFill>
              </a:rPr>
              <a:t> and a0, since they are about to be changed when calling fact(n-1). 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E. What is the needed space in the stack for fact(n)? </a:t>
            </a: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8 bytes, for registers </a:t>
            </a:r>
            <a:r>
              <a:rPr lang="en-US" sz="2400" dirty="0" err="1">
                <a:solidFill>
                  <a:srgbClr val="002060"/>
                </a:solidFill>
              </a:rPr>
              <a:t>ra</a:t>
            </a:r>
            <a:r>
              <a:rPr lang="en-US" sz="2400" dirty="0">
                <a:solidFill>
                  <a:srgbClr val="002060"/>
                </a:solidFill>
              </a:rPr>
              <a:t> and a0. </a:t>
            </a:r>
          </a:p>
          <a:p>
            <a:pPr algn="l" rtl="0"/>
            <a:endParaRPr lang="en-US" sz="24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9900458" y="100792"/>
            <a:ext cx="2169622" cy="18938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400" i="1" dirty="0" err="1"/>
              <a:t>int</a:t>
            </a:r>
            <a:r>
              <a:rPr lang="en-US" sz="1400" i="1" dirty="0"/>
              <a:t> fact (unsigned </a:t>
            </a:r>
            <a:r>
              <a:rPr lang="en-US" sz="1400" i="1" dirty="0" err="1"/>
              <a:t>int</a:t>
            </a:r>
            <a:r>
              <a:rPr lang="en-US" sz="1400" i="1" dirty="0"/>
              <a:t> n) {</a:t>
            </a:r>
            <a:br>
              <a:rPr lang="en-US" sz="1400" i="1" dirty="0"/>
            </a:br>
            <a:r>
              <a:rPr lang="en-US" sz="1400" i="1" dirty="0"/>
              <a:t>        if (n == 1) </a:t>
            </a:r>
            <a:br>
              <a:rPr lang="en-US" sz="1400" i="1" dirty="0"/>
            </a:br>
            <a:r>
              <a:rPr lang="en-US" sz="1400" i="1" dirty="0"/>
              <a:t>                return (1);</a:t>
            </a:r>
            <a:br>
              <a:rPr lang="en-US" sz="1400" i="1" dirty="0"/>
            </a:br>
            <a:r>
              <a:rPr lang="en-US" sz="1400" i="1" dirty="0"/>
              <a:t>        return n * fact(n-1);</a:t>
            </a:r>
            <a:br>
              <a:rPr lang="en-US" sz="1400" i="1" dirty="0"/>
            </a:br>
            <a:r>
              <a:rPr lang="en-US" sz="1400" i="1" dirty="0"/>
              <a:t>}</a:t>
            </a:r>
            <a:endParaRPr lang="en-US" sz="1400" dirty="0"/>
          </a:p>
          <a:p>
            <a:pPr algn="l" rtl="0"/>
            <a:r>
              <a:rPr lang="en-US" sz="1400" i="1" dirty="0" err="1"/>
              <a:t>int</a:t>
            </a:r>
            <a:r>
              <a:rPr lang="en-US" sz="1400" i="1" dirty="0"/>
              <a:t> main() {</a:t>
            </a:r>
            <a:br>
              <a:rPr lang="en-US" sz="1400" i="1" dirty="0"/>
            </a:br>
            <a:r>
              <a:rPr lang="en-US" sz="1400" i="1" dirty="0"/>
              <a:t>        return fact(3);</a:t>
            </a:r>
            <a:br>
              <a:rPr lang="en-US" sz="1400" i="1" dirty="0"/>
            </a:br>
            <a:r>
              <a:rPr lang="en-US" sz="1400" i="1" dirty="0"/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587865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9491" y="332509"/>
            <a:ext cx="3186545" cy="8057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9900458" y="100792"/>
            <a:ext cx="2169622" cy="1893888"/>
          </a:xfrm>
        </p:spPr>
        <p:txBody>
          <a:bodyPr>
            <a:noAutofit/>
          </a:bodyPr>
          <a:lstStyle/>
          <a:p>
            <a:pPr algn="l" rtl="0"/>
            <a:r>
              <a:rPr lang="en-US" sz="1400" i="1" dirty="0" err="1"/>
              <a:t>int</a:t>
            </a:r>
            <a:r>
              <a:rPr lang="en-US" sz="1400" i="1" dirty="0"/>
              <a:t> fact (</a:t>
            </a:r>
            <a:r>
              <a:rPr lang="en-US" sz="1400" i="1" dirty="0" err="1"/>
              <a:t>int</a:t>
            </a:r>
            <a:r>
              <a:rPr lang="en-US" sz="1400" i="1" dirty="0"/>
              <a:t> n) {</a:t>
            </a:r>
            <a:br>
              <a:rPr lang="en-US" sz="1400" i="1" dirty="0"/>
            </a:br>
            <a:r>
              <a:rPr lang="en-US" sz="1400" i="1" dirty="0"/>
              <a:t>        if (n &lt; 1) </a:t>
            </a:r>
            <a:br>
              <a:rPr lang="en-US" sz="1400" i="1" dirty="0"/>
            </a:br>
            <a:r>
              <a:rPr lang="en-US" sz="1400" i="1" dirty="0"/>
              <a:t>                return (1);</a:t>
            </a:r>
            <a:br>
              <a:rPr lang="en-US" sz="1400" i="1" dirty="0"/>
            </a:br>
            <a:r>
              <a:rPr lang="en-US" sz="1400" i="1" dirty="0"/>
              <a:t>        return (n * fact(n-1));</a:t>
            </a:r>
            <a:br>
              <a:rPr lang="en-US" sz="1400" i="1" dirty="0"/>
            </a:br>
            <a:r>
              <a:rPr lang="en-US" sz="1400" i="1" dirty="0"/>
              <a:t>}</a:t>
            </a:r>
            <a:endParaRPr lang="en-US" sz="1400" dirty="0"/>
          </a:p>
          <a:p>
            <a:pPr algn="l" rtl="0"/>
            <a:r>
              <a:rPr lang="en-US" sz="1400" i="1" dirty="0"/>
              <a:t>main() {</a:t>
            </a:r>
            <a:br>
              <a:rPr lang="en-US" sz="1400" i="1" dirty="0"/>
            </a:br>
            <a:r>
              <a:rPr lang="en-US" sz="1400" i="1" dirty="0"/>
              <a:t>        return (fact(3));</a:t>
            </a:r>
            <a:br>
              <a:rPr lang="en-US" sz="1400" i="1" dirty="0"/>
            </a:br>
            <a:r>
              <a:rPr lang="en-US" sz="1400" i="1" dirty="0"/>
              <a:t>}</a:t>
            </a:r>
            <a:endParaRPr lang="he-IL" sz="1400" dirty="0"/>
          </a:p>
        </p:txBody>
      </p:sp>
      <p:sp>
        <p:nvSpPr>
          <p:cNvPr id="3" name="Rectangle 2"/>
          <p:cNvSpPr/>
          <p:nvPr/>
        </p:nvSpPr>
        <p:spPr>
          <a:xfrm>
            <a:off x="498763" y="1280160"/>
            <a:ext cx="114383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F. How many different frames will be defined in the stack? </a:t>
            </a: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A single frame for main and a frames for each time fact(n) is called, where n=0,1,2,3. Therefore 5 frames in total. 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/>
              <a:t>J. How </a:t>
            </a:r>
            <a:r>
              <a:rPr lang="en-US" sz="2400" dirty="0"/>
              <a:t>many different values will register ra receive? </a:t>
            </a: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3 different values will be stored in register 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 err="1">
                <a:solidFill>
                  <a:srgbClr val="002060"/>
                </a:solidFill>
              </a:rPr>
              <a:t>ra</a:t>
            </a:r>
            <a:r>
              <a:rPr lang="en-US" sz="2400" dirty="0">
                <a:solidFill>
                  <a:srgbClr val="002060"/>
                </a:solidFill>
              </a:rPr>
              <a:t>: the address of the operating system that called main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the address of main that called fact(3)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the (same) address of fact(n) that called fact(n-1), for n=3,2,1.</a:t>
            </a:r>
            <a:endParaRPr lang="he-IL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538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38819" y="0"/>
            <a:ext cx="7974698" cy="6858000"/>
            <a:chOff x="238819" y="0"/>
            <a:chExt cx="7974698" cy="685800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r="3878"/>
            <a:stretch/>
          </p:blipFill>
          <p:spPr>
            <a:xfrm>
              <a:off x="238819" y="0"/>
              <a:ext cx="7962206" cy="685800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7956246" y="3131344"/>
              <a:ext cx="257271" cy="316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" name="Rectangle 3"/>
          <p:cNvSpPr/>
          <p:nvPr/>
        </p:nvSpPr>
        <p:spPr>
          <a:xfrm>
            <a:off x="3299333" y="249009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5730330" y="143608"/>
            <a:ext cx="123305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2681492" y="680779"/>
            <a:ext cx="824346" cy="171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4534680" y="672165"/>
            <a:ext cx="1253836" cy="171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2728044" y="887934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4122507" y="887934"/>
            <a:ext cx="2389218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1995834" y="1090643"/>
            <a:ext cx="1223639" cy="172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122506" y="1083568"/>
            <a:ext cx="2033713" cy="186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3015252" y="1506160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3015251" y="1714051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3275018" y="2583311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5714831" y="2565130"/>
            <a:ext cx="147369" cy="18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2635914" y="4096373"/>
            <a:ext cx="902624" cy="14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4534680" y="4081852"/>
            <a:ext cx="1253836" cy="152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2675053" y="4306221"/>
            <a:ext cx="902624" cy="14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4548969" y="4312757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/>
          <p:cNvSpPr/>
          <p:nvPr/>
        </p:nvSpPr>
        <p:spPr>
          <a:xfrm>
            <a:off x="4122506" y="4505183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2069673" y="4717268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/>
          <p:cNvSpPr/>
          <p:nvPr/>
        </p:nvSpPr>
        <p:spPr>
          <a:xfrm>
            <a:off x="4122506" y="4685892"/>
            <a:ext cx="2459270" cy="182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2634938" y="5337565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4770901" y="5325315"/>
            <a:ext cx="1385318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/>
          <p:cNvSpPr/>
          <p:nvPr/>
        </p:nvSpPr>
        <p:spPr>
          <a:xfrm>
            <a:off x="2728044" y="5547010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4770901" y="5544359"/>
            <a:ext cx="1325100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Rectangle 26"/>
          <p:cNvSpPr/>
          <p:nvPr/>
        </p:nvSpPr>
        <p:spPr>
          <a:xfrm>
            <a:off x="3048085" y="5764236"/>
            <a:ext cx="633328" cy="129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Rectangle 27"/>
          <p:cNvSpPr/>
          <p:nvPr/>
        </p:nvSpPr>
        <p:spPr>
          <a:xfrm>
            <a:off x="3293311" y="6386858"/>
            <a:ext cx="245227" cy="15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/>
          <p:cNvSpPr/>
          <p:nvPr/>
        </p:nvSpPr>
        <p:spPr>
          <a:xfrm>
            <a:off x="2040006" y="6594107"/>
            <a:ext cx="1130531" cy="165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Content Placeholder 4"/>
          <p:cNvSpPr txBox="1">
            <a:spLocks/>
          </p:cNvSpPr>
          <p:nvPr/>
        </p:nvSpPr>
        <p:spPr>
          <a:xfrm>
            <a:off x="12573476" y="1676188"/>
            <a:ext cx="2849485" cy="2828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i="1" dirty="0" err="1"/>
              <a:t>int</a:t>
            </a:r>
            <a:r>
              <a:rPr lang="en-US" i="1" dirty="0"/>
              <a:t> fact (unsigned </a:t>
            </a:r>
            <a:r>
              <a:rPr lang="en-US" i="1" dirty="0" err="1"/>
              <a:t>int</a:t>
            </a:r>
            <a:r>
              <a:rPr lang="en-US" i="1" dirty="0"/>
              <a:t> n) {</a:t>
            </a:r>
            <a:br>
              <a:rPr lang="en-US" i="1" dirty="0"/>
            </a:br>
            <a:r>
              <a:rPr lang="en-US" i="1" dirty="0"/>
              <a:t>        if (n == 1) </a:t>
            </a:r>
            <a:br>
              <a:rPr lang="en-US" i="1" dirty="0"/>
            </a:br>
            <a:r>
              <a:rPr lang="en-US" i="1" dirty="0"/>
              <a:t>                return (1);</a:t>
            </a:r>
            <a:br>
              <a:rPr lang="en-US" i="1" dirty="0"/>
            </a:br>
            <a:r>
              <a:rPr lang="en-US" i="1" dirty="0"/>
              <a:t>        return n * fact(n-1);</a:t>
            </a:r>
            <a:br>
              <a:rPr lang="en-US" i="1" dirty="0"/>
            </a:br>
            <a:r>
              <a:rPr lang="en-US" i="1" dirty="0"/>
              <a:t>}</a:t>
            </a:r>
            <a:endParaRPr lang="en-US" dirty="0"/>
          </a:p>
          <a:p>
            <a:pPr algn="l" rtl="0"/>
            <a:r>
              <a:rPr lang="en-US" i="1" dirty="0" err="1"/>
              <a:t>int</a:t>
            </a:r>
            <a:r>
              <a:rPr lang="en-US" i="1" dirty="0"/>
              <a:t> main() {</a:t>
            </a:r>
            <a:br>
              <a:rPr lang="en-US" i="1" dirty="0"/>
            </a:br>
            <a:r>
              <a:rPr lang="en-US" i="1" dirty="0"/>
              <a:t>        return fact(3);</a:t>
            </a:r>
            <a:br>
              <a:rPr lang="en-US" i="1" dirty="0"/>
            </a:br>
            <a:r>
              <a:rPr lang="en-US" i="1" dirty="0"/>
              <a:t>}</a:t>
            </a:r>
            <a:endParaRPr lang="he-IL" dirty="0"/>
          </a:p>
        </p:txBody>
      </p:sp>
      <p:sp>
        <p:nvSpPr>
          <p:cNvPr id="41" name="Rectangle 40"/>
          <p:cNvSpPr/>
          <p:nvPr/>
        </p:nvSpPr>
        <p:spPr>
          <a:xfrm>
            <a:off x="6788645" y="199132"/>
            <a:ext cx="1412380" cy="33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Rectangle 41"/>
          <p:cNvSpPr/>
          <p:nvPr/>
        </p:nvSpPr>
        <p:spPr>
          <a:xfrm>
            <a:off x="6834377" y="656029"/>
            <a:ext cx="1366648" cy="737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Rectangle 42"/>
          <p:cNvSpPr/>
          <p:nvPr/>
        </p:nvSpPr>
        <p:spPr>
          <a:xfrm>
            <a:off x="6801668" y="2465455"/>
            <a:ext cx="1336252" cy="466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Rectangle 43"/>
          <p:cNvSpPr/>
          <p:nvPr/>
        </p:nvSpPr>
        <p:spPr>
          <a:xfrm>
            <a:off x="6759808" y="4012343"/>
            <a:ext cx="1336252" cy="9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Rectangle 44"/>
          <p:cNvSpPr/>
          <p:nvPr/>
        </p:nvSpPr>
        <p:spPr>
          <a:xfrm>
            <a:off x="6801668" y="3095125"/>
            <a:ext cx="1336252" cy="365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Rectangle 45"/>
          <p:cNvSpPr/>
          <p:nvPr/>
        </p:nvSpPr>
        <p:spPr>
          <a:xfrm>
            <a:off x="6787067" y="6280560"/>
            <a:ext cx="1336252" cy="57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Rectangle 46"/>
          <p:cNvSpPr/>
          <p:nvPr/>
        </p:nvSpPr>
        <p:spPr>
          <a:xfrm>
            <a:off x="6759808" y="5201260"/>
            <a:ext cx="1336252" cy="57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/>
          <p:cNvSpPr/>
          <p:nvPr/>
        </p:nvSpPr>
        <p:spPr>
          <a:xfrm>
            <a:off x="6801668" y="1429588"/>
            <a:ext cx="1336252" cy="281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/>
          <p:cNvSpPr/>
          <p:nvPr/>
        </p:nvSpPr>
        <p:spPr>
          <a:xfrm>
            <a:off x="6801668" y="1724300"/>
            <a:ext cx="1336252" cy="4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11005"/>
              </p:ext>
            </p:extLst>
          </p:nvPr>
        </p:nvGraphicFramePr>
        <p:xfrm>
          <a:off x="8629506" y="3060186"/>
          <a:ext cx="3598242" cy="3313562"/>
        </p:xfrm>
        <a:graphic>
          <a:graphicData uri="http://schemas.openxmlformats.org/drawingml/2006/table">
            <a:tbl>
              <a:tblPr firstRow="1" firstCol="1" bandRow="1"/>
              <a:tblGrid>
                <a:gridCol w="126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bffe ffec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27660" algn="l"/>
                          <a:tab pos="875665" algn="ctr"/>
                        </a:tabLs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9804347" y="2567465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Stack</a:t>
            </a:r>
            <a:endParaRPr lang="he-IL" sz="2800" b="1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736540"/>
              </p:ext>
            </p:extLst>
          </p:nvPr>
        </p:nvGraphicFramePr>
        <p:xfrm>
          <a:off x="8360372" y="743334"/>
          <a:ext cx="3731427" cy="1525651"/>
        </p:xfrm>
        <a:graphic>
          <a:graphicData uri="http://schemas.openxmlformats.org/drawingml/2006/table">
            <a:tbl>
              <a:tblPr firstRow="1" firstCol="1" bandRow="1"/>
              <a:tblGrid>
                <a:gridCol w="133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Register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9272039" y="178790"/>
            <a:ext cx="1598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Registers</a:t>
            </a:r>
            <a:endParaRPr lang="he-IL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8047596" y="3297464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596" y="3297464"/>
                <a:ext cx="5966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143" t="-9836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9716869" y="1918598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70AD47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solidFill>
                  <a:srgbClr val="70AD47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bffe</a:t>
            </a:r>
            <a:r>
              <a:rPr lang="en-US" sz="2000" dirty="0">
                <a:solidFill>
                  <a:srgbClr val="70AD47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70AD47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fffc</a:t>
            </a: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792209" y="1917256"/>
            <a:ext cx="232470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0">
              <a:lnSpc>
                <a:spcPct val="107000"/>
              </a:lnSpc>
              <a:defRPr/>
            </a:pPr>
            <a:r>
              <a:rPr lang="en-US" sz="2000" dirty="0"/>
              <a:t>0x </a:t>
            </a:r>
            <a:r>
              <a:rPr lang="en-US" sz="2000" dirty="0" err="1"/>
              <a:t>bfff</a:t>
            </a:r>
            <a:r>
              <a:rPr lang="en-US" sz="2000" dirty="0"/>
              <a:t> 0000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047596" y="3647526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596" y="3647526"/>
                <a:ext cx="59663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143"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1228603" y="3517297"/>
            <a:ext cx="111292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685871" y="993324"/>
            <a:ext cx="2324703" cy="40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dirty="0"/>
              <a:t>address of PC+4 of OS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727423" y="1289805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8852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41" grpId="0" animBg="1"/>
      <p:bldP spid="55" grpId="0"/>
      <p:bldP spid="56" grpId="0"/>
      <p:bldP spid="57" grpId="0"/>
      <p:bldP spid="58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38819" y="0"/>
            <a:ext cx="7974698" cy="6858000"/>
            <a:chOff x="238819" y="0"/>
            <a:chExt cx="7974698" cy="685800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r="3878"/>
            <a:stretch/>
          </p:blipFill>
          <p:spPr>
            <a:xfrm>
              <a:off x="238819" y="0"/>
              <a:ext cx="7962206" cy="685800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7956246" y="3131344"/>
              <a:ext cx="257271" cy="316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6" name="Rectangle 5"/>
          <p:cNvSpPr/>
          <p:nvPr/>
        </p:nvSpPr>
        <p:spPr>
          <a:xfrm>
            <a:off x="2681492" y="680779"/>
            <a:ext cx="824346" cy="171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4534680" y="672165"/>
            <a:ext cx="1253836" cy="171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2728044" y="887934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4122507" y="887934"/>
            <a:ext cx="2389218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1995834" y="1090643"/>
            <a:ext cx="1223639" cy="172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122506" y="1083568"/>
            <a:ext cx="2033713" cy="186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3015252" y="1506160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3015251" y="1714051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3275018" y="2583311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5714831" y="2565130"/>
            <a:ext cx="147369" cy="18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2635914" y="4096373"/>
            <a:ext cx="902624" cy="14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4534680" y="4081852"/>
            <a:ext cx="1253836" cy="152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2675053" y="4306221"/>
            <a:ext cx="902624" cy="14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4548969" y="4312757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/>
          <p:cNvSpPr/>
          <p:nvPr/>
        </p:nvSpPr>
        <p:spPr>
          <a:xfrm>
            <a:off x="4122506" y="4505183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2069673" y="4717268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/>
          <p:cNvSpPr/>
          <p:nvPr/>
        </p:nvSpPr>
        <p:spPr>
          <a:xfrm>
            <a:off x="4122506" y="4685892"/>
            <a:ext cx="2459270" cy="182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2634938" y="5337565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4770901" y="5325315"/>
            <a:ext cx="1385318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/>
          <p:cNvSpPr/>
          <p:nvPr/>
        </p:nvSpPr>
        <p:spPr>
          <a:xfrm>
            <a:off x="2728044" y="5547010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4770901" y="5544359"/>
            <a:ext cx="1325100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Rectangle 26"/>
          <p:cNvSpPr/>
          <p:nvPr/>
        </p:nvSpPr>
        <p:spPr>
          <a:xfrm>
            <a:off x="3048085" y="5764236"/>
            <a:ext cx="633328" cy="129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Rectangle 27"/>
          <p:cNvSpPr/>
          <p:nvPr/>
        </p:nvSpPr>
        <p:spPr>
          <a:xfrm>
            <a:off x="3293311" y="6386858"/>
            <a:ext cx="245227" cy="15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/>
          <p:cNvSpPr/>
          <p:nvPr/>
        </p:nvSpPr>
        <p:spPr>
          <a:xfrm>
            <a:off x="2040006" y="6594107"/>
            <a:ext cx="1130531" cy="165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Content Placeholder 4"/>
          <p:cNvSpPr txBox="1">
            <a:spLocks/>
          </p:cNvSpPr>
          <p:nvPr/>
        </p:nvSpPr>
        <p:spPr>
          <a:xfrm>
            <a:off x="12573476" y="1676188"/>
            <a:ext cx="2849485" cy="2828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i="1" dirty="0" err="1"/>
              <a:t>int</a:t>
            </a:r>
            <a:r>
              <a:rPr lang="en-US" i="1" dirty="0"/>
              <a:t> fact (unsigned </a:t>
            </a:r>
            <a:r>
              <a:rPr lang="en-US" i="1" dirty="0" err="1"/>
              <a:t>int</a:t>
            </a:r>
            <a:r>
              <a:rPr lang="en-US" i="1" dirty="0"/>
              <a:t> n) {</a:t>
            </a:r>
            <a:br>
              <a:rPr lang="en-US" i="1" dirty="0"/>
            </a:br>
            <a:r>
              <a:rPr lang="en-US" i="1" dirty="0"/>
              <a:t>        if (n == 1) </a:t>
            </a:r>
            <a:br>
              <a:rPr lang="en-US" i="1" dirty="0"/>
            </a:br>
            <a:r>
              <a:rPr lang="en-US" i="1" dirty="0"/>
              <a:t>                return (1);</a:t>
            </a:r>
            <a:br>
              <a:rPr lang="en-US" i="1" dirty="0"/>
            </a:br>
            <a:r>
              <a:rPr lang="en-US" i="1" dirty="0"/>
              <a:t>        return n * fact(n-1);</a:t>
            </a:r>
            <a:br>
              <a:rPr lang="en-US" i="1" dirty="0"/>
            </a:br>
            <a:r>
              <a:rPr lang="en-US" i="1" dirty="0"/>
              <a:t>}</a:t>
            </a:r>
            <a:endParaRPr lang="en-US" dirty="0"/>
          </a:p>
          <a:p>
            <a:pPr algn="l" rtl="0"/>
            <a:r>
              <a:rPr lang="en-US" i="1" dirty="0" err="1"/>
              <a:t>int</a:t>
            </a:r>
            <a:r>
              <a:rPr lang="en-US" i="1" dirty="0"/>
              <a:t> main() {</a:t>
            </a:r>
            <a:br>
              <a:rPr lang="en-US" i="1" dirty="0"/>
            </a:br>
            <a:r>
              <a:rPr lang="en-US" i="1" dirty="0"/>
              <a:t>        return fact(3);</a:t>
            </a:r>
            <a:br>
              <a:rPr lang="en-US" i="1" dirty="0"/>
            </a:br>
            <a:r>
              <a:rPr lang="en-US" i="1" dirty="0"/>
              <a:t>}</a:t>
            </a:r>
            <a:endParaRPr lang="he-IL" dirty="0"/>
          </a:p>
        </p:txBody>
      </p:sp>
      <p:sp>
        <p:nvSpPr>
          <p:cNvPr id="43" name="Rectangle 42"/>
          <p:cNvSpPr/>
          <p:nvPr/>
        </p:nvSpPr>
        <p:spPr>
          <a:xfrm>
            <a:off x="6801668" y="2465455"/>
            <a:ext cx="1336252" cy="466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Rectangle 43"/>
          <p:cNvSpPr/>
          <p:nvPr/>
        </p:nvSpPr>
        <p:spPr>
          <a:xfrm>
            <a:off x="6759808" y="4012343"/>
            <a:ext cx="1336252" cy="9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Rectangle 44"/>
          <p:cNvSpPr/>
          <p:nvPr/>
        </p:nvSpPr>
        <p:spPr>
          <a:xfrm>
            <a:off x="6801668" y="3095125"/>
            <a:ext cx="1336252" cy="365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Rectangle 45"/>
          <p:cNvSpPr/>
          <p:nvPr/>
        </p:nvSpPr>
        <p:spPr>
          <a:xfrm>
            <a:off x="6787067" y="6280560"/>
            <a:ext cx="1336252" cy="57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Rectangle 46"/>
          <p:cNvSpPr/>
          <p:nvPr/>
        </p:nvSpPr>
        <p:spPr>
          <a:xfrm>
            <a:off x="6759808" y="5201260"/>
            <a:ext cx="1336252" cy="57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/>
          <p:cNvSpPr/>
          <p:nvPr/>
        </p:nvSpPr>
        <p:spPr>
          <a:xfrm>
            <a:off x="6801668" y="1429588"/>
            <a:ext cx="1336252" cy="281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/>
          <p:cNvSpPr/>
          <p:nvPr/>
        </p:nvSpPr>
        <p:spPr>
          <a:xfrm>
            <a:off x="6801668" y="1724300"/>
            <a:ext cx="1336252" cy="4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13758"/>
              </p:ext>
            </p:extLst>
          </p:nvPr>
        </p:nvGraphicFramePr>
        <p:xfrm>
          <a:off x="8629506" y="3060186"/>
          <a:ext cx="3598242" cy="3313562"/>
        </p:xfrm>
        <a:graphic>
          <a:graphicData uri="http://schemas.openxmlformats.org/drawingml/2006/table">
            <a:tbl>
              <a:tblPr firstRow="1" firstCol="1" bandRow="1"/>
              <a:tblGrid>
                <a:gridCol w="126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bffe ffec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27660" algn="l"/>
                          <a:tab pos="875665" algn="ctr"/>
                        </a:tabLs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9804347" y="2567465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Stack</a:t>
            </a:r>
            <a:endParaRPr lang="he-IL" sz="2800" b="1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90180"/>
              </p:ext>
            </p:extLst>
          </p:nvPr>
        </p:nvGraphicFramePr>
        <p:xfrm>
          <a:off x="8360372" y="743334"/>
          <a:ext cx="3731427" cy="1525651"/>
        </p:xfrm>
        <a:graphic>
          <a:graphicData uri="http://schemas.openxmlformats.org/drawingml/2006/table">
            <a:tbl>
              <a:tblPr firstRow="1" firstCol="1" bandRow="1"/>
              <a:tblGrid>
                <a:gridCol w="133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Register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9272039" y="178790"/>
            <a:ext cx="1598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Registers</a:t>
            </a:r>
            <a:endParaRPr lang="he-IL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9730641" y="3545510"/>
            <a:ext cx="177998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address of PC+4 of OS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34620" y="1304424"/>
            <a:ext cx="316243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70AD47"/>
                </a:solidFill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781491" y="979729"/>
            <a:ext cx="2324703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70AD47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0x00400010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727423" y="1289805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685871" y="993324"/>
            <a:ext cx="2324703" cy="40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dirty="0"/>
              <a:t>address of PC+4 of OS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716869" y="1918598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70AD47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solidFill>
                  <a:srgbClr val="70AD47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bfff</a:t>
            </a:r>
            <a:r>
              <a:rPr lang="en-US" sz="2000" dirty="0">
                <a:solidFill>
                  <a:srgbClr val="70AD47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70AD47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fffc</a:t>
            </a: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1228603" y="3517297"/>
            <a:ext cx="111292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047596" y="3647526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596" y="3647526"/>
                <a:ext cx="5966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143"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2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" grpId="0"/>
      <p:bldP spid="56" grpId="0"/>
      <p:bldP spid="57" grpId="0"/>
      <p:bldP spid="58" grpId="0"/>
      <p:bldP spid="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38819" y="0"/>
            <a:ext cx="7974698" cy="6858000"/>
            <a:chOff x="238819" y="0"/>
            <a:chExt cx="7974698" cy="685800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r="3878"/>
            <a:stretch/>
          </p:blipFill>
          <p:spPr>
            <a:xfrm>
              <a:off x="238819" y="0"/>
              <a:ext cx="7962206" cy="685800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7956246" y="3131344"/>
              <a:ext cx="257271" cy="316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015252" y="1506160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3015251" y="1714051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3275018" y="2583311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5714831" y="2565130"/>
            <a:ext cx="147369" cy="18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2635914" y="4096373"/>
            <a:ext cx="902624" cy="14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4534680" y="4081852"/>
            <a:ext cx="1253836" cy="152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2675053" y="4306221"/>
            <a:ext cx="902624" cy="14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4548969" y="4312757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/>
          <p:cNvSpPr/>
          <p:nvPr/>
        </p:nvSpPr>
        <p:spPr>
          <a:xfrm>
            <a:off x="4122506" y="4505183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2069673" y="4717268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/>
          <p:cNvSpPr/>
          <p:nvPr/>
        </p:nvSpPr>
        <p:spPr>
          <a:xfrm>
            <a:off x="4122506" y="4685892"/>
            <a:ext cx="2459270" cy="182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2634938" y="5337565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4770901" y="5325315"/>
            <a:ext cx="1385318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/>
          <p:cNvSpPr/>
          <p:nvPr/>
        </p:nvSpPr>
        <p:spPr>
          <a:xfrm>
            <a:off x="2728044" y="5547010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4770901" y="5544359"/>
            <a:ext cx="1325100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Rectangle 26"/>
          <p:cNvSpPr/>
          <p:nvPr/>
        </p:nvSpPr>
        <p:spPr>
          <a:xfrm>
            <a:off x="3048085" y="5764236"/>
            <a:ext cx="633328" cy="129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Rectangle 27"/>
          <p:cNvSpPr/>
          <p:nvPr/>
        </p:nvSpPr>
        <p:spPr>
          <a:xfrm>
            <a:off x="3293311" y="6386858"/>
            <a:ext cx="245227" cy="15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/>
          <p:cNvSpPr/>
          <p:nvPr/>
        </p:nvSpPr>
        <p:spPr>
          <a:xfrm>
            <a:off x="2040006" y="6594107"/>
            <a:ext cx="1130531" cy="165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Content Placeholder 4"/>
          <p:cNvSpPr txBox="1">
            <a:spLocks/>
          </p:cNvSpPr>
          <p:nvPr/>
        </p:nvSpPr>
        <p:spPr>
          <a:xfrm>
            <a:off x="12573476" y="1676188"/>
            <a:ext cx="2849485" cy="2828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i="1" dirty="0" err="1"/>
              <a:t>int</a:t>
            </a:r>
            <a:r>
              <a:rPr lang="en-US" i="1" dirty="0"/>
              <a:t> fact (unsigned </a:t>
            </a:r>
            <a:r>
              <a:rPr lang="en-US" i="1" dirty="0" err="1"/>
              <a:t>int</a:t>
            </a:r>
            <a:r>
              <a:rPr lang="en-US" i="1" dirty="0"/>
              <a:t> n) {</a:t>
            </a:r>
            <a:br>
              <a:rPr lang="en-US" i="1" dirty="0"/>
            </a:br>
            <a:r>
              <a:rPr lang="en-US" i="1" dirty="0"/>
              <a:t>        if (n == 1) </a:t>
            </a:r>
            <a:br>
              <a:rPr lang="en-US" i="1" dirty="0"/>
            </a:br>
            <a:r>
              <a:rPr lang="en-US" i="1" dirty="0"/>
              <a:t>                return (1);</a:t>
            </a:r>
            <a:br>
              <a:rPr lang="en-US" i="1" dirty="0"/>
            </a:br>
            <a:r>
              <a:rPr lang="en-US" i="1" dirty="0"/>
              <a:t>        return n * fact(n-1);</a:t>
            </a:r>
            <a:br>
              <a:rPr lang="en-US" i="1" dirty="0"/>
            </a:br>
            <a:r>
              <a:rPr lang="en-US" i="1" dirty="0"/>
              <a:t>}</a:t>
            </a:r>
            <a:endParaRPr lang="en-US" dirty="0"/>
          </a:p>
          <a:p>
            <a:pPr algn="l" rtl="0"/>
            <a:r>
              <a:rPr lang="en-US" i="1" dirty="0" err="1"/>
              <a:t>int</a:t>
            </a:r>
            <a:r>
              <a:rPr lang="en-US" i="1" dirty="0"/>
              <a:t> main() {</a:t>
            </a:r>
            <a:br>
              <a:rPr lang="en-US" i="1" dirty="0"/>
            </a:br>
            <a:r>
              <a:rPr lang="en-US" i="1" dirty="0"/>
              <a:t>        return fact(3);</a:t>
            </a:r>
            <a:br>
              <a:rPr lang="en-US" i="1" dirty="0"/>
            </a:br>
            <a:r>
              <a:rPr lang="en-US" i="1" dirty="0"/>
              <a:t>}</a:t>
            </a:r>
            <a:endParaRPr lang="he-IL" dirty="0"/>
          </a:p>
        </p:txBody>
      </p:sp>
      <p:sp>
        <p:nvSpPr>
          <p:cNvPr id="44" name="Rectangle 43"/>
          <p:cNvSpPr/>
          <p:nvPr/>
        </p:nvSpPr>
        <p:spPr>
          <a:xfrm>
            <a:off x="6759808" y="4012343"/>
            <a:ext cx="1336252" cy="9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Rectangle 44"/>
          <p:cNvSpPr/>
          <p:nvPr/>
        </p:nvSpPr>
        <p:spPr>
          <a:xfrm>
            <a:off x="6801668" y="3095125"/>
            <a:ext cx="1336252" cy="365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Rectangle 45"/>
          <p:cNvSpPr/>
          <p:nvPr/>
        </p:nvSpPr>
        <p:spPr>
          <a:xfrm>
            <a:off x="6787067" y="6280560"/>
            <a:ext cx="1336252" cy="57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Rectangle 46"/>
          <p:cNvSpPr/>
          <p:nvPr/>
        </p:nvSpPr>
        <p:spPr>
          <a:xfrm>
            <a:off x="6759808" y="5201260"/>
            <a:ext cx="1336252" cy="57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/>
          <p:cNvSpPr/>
          <p:nvPr/>
        </p:nvSpPr>
        <p:spPr>
          <a:xfrm>
            <a:off x="6801668" y="1429588"/>
            <a:ext cx="1336252" cy="281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/>
          <p:cNvSpPr/>
          <p:nvPr/>
        </p:nvSpPr>
        <p:spPr>
          <a:xfrm>
            <a:off x="6801668" y="1724300"/>
            <a:ext cx="1336252" cy="4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574860"/>
              </p:ext>
            </p:extLst>
          </p:nvPr>
        </p:nvGraphicFramePr>
        <p:xfrm>
          <a:off x="8629506" y="3060186"/>
          <a:ext cx="3598242" cy="3307593"/>
        </p:xfrm>
        <a:graphic>
          <a:graphicData uri="http://schemas.openxmlformats.org/drawingml/2006/table">
            <a:tbl>
              <a:tblPr firstRow="1" firstCol="1" bandRow="1"/>
              <a:tblGrid>
                <a:gridCol w="126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bffe ffec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27660" algn="l"/>
                          <a:tab pos="875665" algn="ctr"/>
                        </a:tabLs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9804347" y="2567465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Stack</a:t>
            </a:r>
            <a:endParaRPr lang="he-IL" sz="2800" b="1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42384"/>
              </p:ext>
            </p:extLst>
          </p:nvPr>
        </p:nvGraphicFramePr>
        <p:xfrm>
          <a:off x="8360372" y="743334"/>
          <a:ext cx="3731427" cy="1525651"/>
        </p:xfrm>
        <a:graphic>
          <a:graphicData uri="http://schemas.openxmlformats.org/drawingml/2006/table">
            <a:tbl>
              <a:tblPr firstRow="1" firstCol="1" bandRow="1"/>
              <a:tblGrid>
                <a:gridCol w="133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Register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9272039" y="178790"/>
            <a:ext cx="1598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Registers</a:t>
            </a:r>
            <a:endParaRPr lang="he-IL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049264" y="4352541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264" y="4352541"/>
                <a:ext cx="59663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143"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9716869" y="1918598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bfff</a:t>
            </a: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fff4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716869" y="1917164"/>
            <a:ext cx="232470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0">
              <a:lnSpc>
                <a:spcPct val="107000"/>
              </a:lnSpc>
              <a:defRPr/>
            </a:pPr>
            <a:r>
              <a:rPr lang="en-US" sz="2000" dirty="0">
                <a:solidFill>
                  <a:srgbClr val="70AD47"/>
                </a:solidFill>
              </a:rPr>
              <a:t>0x </a:t>
            </a:r>
            <a:r>
              <a:rPr lang="en-US" sz="2000" dirty="0" err="1">
                <a:solidFill>
                  <a:srgbClr val="70AD47"/>
                </a:solidFill>
              </a:rPr>
              <a:t>bfff</a:t>
            </a:r>
            <a:r>
              <a:rPr lang="en-US" sz="2000" dirty="0">
                <a:solidFill>
                  <a:srgbClr val="70AD47"/>
                </a:solidFill>
              </a:rPr>
              <a:t> </a:t>
            </a:r>
            <a:r>
              <a:rPr lang="en-US" sz="2000" dirty="0" err="1">
                <a:solidFill>
                  <a:srgbClr val="70AD47"/>
                </a:solidFill>
              </a:rPr>
              <a:t>fffc</a:t>
            </a:r>
            <a:endParaRPr lang="en-US" sz="2000" dirty="0">
              <a:solidFill>
                <a:srgbClr val="70AD47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228603" y="3517297"/>
            <a:ext cx="111292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730641" y="3545510"/>
            <a:ext cx="177998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address of PC+4 of OS</a:t>
            </a:r>
            <a:endParaRPr lang="en-US" dirty="0">
              <a:solidFill>
                <a:srgbClr val="70AD47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734620" y="1304424"/>
            <a:ext cx="316243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70AD47"/>
                </a:solidFill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781491" y="979729"/>
            <a:ext cx="2324703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70AD47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0x00400010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1229824" y="4058237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fact(n=3)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8047596" y="3647526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596" y="3647526"/>
                <a:ext cx="59663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143"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98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58" grpId="0"/>
      <p:bldP spid="60" grpId="0"/>
      <p:bldP spid="61" grpId="0"/>
      <p:bldP spid="2" grpId="0"/>
      <p:bldP spid="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38819" y="0"/>
            <a:ext cx="7974698" cy="6858000"/>
            <a:chOff x="238819" y="0"/>
            <a:chExt cx="7974698" cy="685800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r="3878"/>
            <a:stretch/>
          </p:blipFill>
          <p:spPr>
            <a:xfrm>
              <a:off x="238819" y="0"/>
              <a:ext cx="7962206" cy="685800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7956246" y="3131344"/>
              <a:ext cx="257271" cy="316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015252" y="1506160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3015251" y="1714051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2635914" y="4096373"/>
            <a:ext cx="902624" cy="14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4534680" y="4081852"/>
            <a:ext cx="1253836" cy="152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2675053" y="4306221"/>
            <a:ext cx="902624" cy="14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4548969" y="4312757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/>
          <p:cNvSpPr/>
          <p:nvPr/>
        </p:nvSpPr>
        <p:spPr>
          <a:xfrm>
            <a:off x="4122506" y="4505183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2069673" y="4717268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/>
          <p:cNvSpPr/>
          <p:nvPr/>
        </p:nvSpPr>
        <p:spPr>
          <a:xfrm>
            <a:off x="4122506" y="4685892"/>
            <a:ext cx="2459270" cy="182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2634938" y="5337565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4770901" y="5325315"/>
            <a:ext cx="1385318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/>
          <p:cNvSpPr/>
          <p:nvPr/>
        </p:nvSpPr>
        <p:spPr>
          <a:xfrm>
            <a:off x="2728044" y="5547010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4770901" y="5544359"/>
            <a:ext cx="1325100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Rectangle 26"/>
          <p:cNvSpPr/>
          <p:nvPr/>
        </p:nvSpPr>
        <p:spPr>
          <a:xfrm>
            <a:off x="3048085" y="5764236"/>
            <a:ext cx="633328" cy="129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Rectangle 27"/>
          <p:cNvSpPr/>
          <p:nvPr/>
        </p:nvSpPr>
        <p:spPr>
          <a:xfrm>
            <a:off x="3293311" y="6386858"/>
            <a:ext cx="245227" cy="15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/>
          <p:cNvSpPr/>
          <p:nvPr/>
        </p:nvSpPr>
        <p:spPr>
          <a:xfrm>
            <a:off x="2040006" y="6594107"/>
            <a:ext cx="1130531" cy="165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Content Placeholder 4"/>
          <p:cNvSpPr txBox="1">
            <a:spLocks/>
          </p:cNvSpPr>
          <p:nvPr/>
        </p:nvSpPr>
        <p:spPr>
          <a:xfrm>
            <a:off x="12573476" y="1676188"/>
            <a:ext cx="2849485" cy="2828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i="1" dirty="0" err="1"/>
              <a:t>int</a:t>
            </a:r>
            <a:r>
              <a:rPr lang="en-US" i="1" dirty="0"/>
              <a:t> fact (unsigned </a:t>
            </a:r>
            <a:r>
              <a:rPr lang="en-US" i="1" dirty="0" err="1"/>
              <a:t>int</a:t>
            </a:r>
            <a:r>
              <a:rPr lang="en-US" i="1" dirty="0"/>
              <a:t> n) {</a:t>
            </a:r>
            <a:br>
              <a:rPr lang="en-US" i="1" dirty="0"/>
            </a:br>
            <a:r>
              <a:rPr lang="en-US" i="1" dirty="0"/>
              <a:t>        if (n == 1) </a:t>
            </a:r>
            <a:br>
              <a:rPr lang="en-US" i="1" dirty="0"/>
            </a:br>
            <a:r>
              <a:rPr lang="en-US" i="1" dirty="0"/>
              <a:t>                return (1);</a:t>
            </a:r>
            <a:br>
              <a:rPr lang="en-US" i="1" dirty="0"/>
            </a:br>
            <a:r>
              <a:rPr lang="en-US" i="1" dirty="0"/>
              <a:t>        return n * fact(n-1);</a:t>
            </a:r>
            <a:br>
              <a:rPr lang="en-US" i="1" dirty="0"/>
            </a:br>
            <a:r>
              <a:rPr lang="en-US" i="1" dirty="0"/>
              <a:t>}</a:t>
            </a:r>
            <a:endParaRPr lang="en-US" dirty="0"/>
          </a:p>
          <a:p>
            <a:pPr algn="l" rtl="0"/>
            <a:r>
              <a:rPr lang="en-US" i="1" dirty="0" err="1"/>
              <a:t>int</a:t>
            </a:r>
            <a:r>
              <a:rPr lang="en-US" i="1" dirty="0"/>
              <a:t> main() {</a:t>
            </a:r>
            <a:br>
              <a:rPr lang="en-US" i="1" dirty="0"/>
            </a:br>
            <a:r>
              <a:rPr lang="en-US" i="1" dirty="0"/>
              <a:t>        return fact(3);</a:t>
            </a:r>
            <a:br>
              <a:rPr lang="en-US" i="1" dirty="0"/>
            </a:br>
            <a:r>
              <a:rPr lang="en-US" i="1" dirty="0"/>
              <a:t>}</a:t>
            </a:r>
            <a:endParaRPr lang="he-IL" dirty="0"/>
          </a:p>
        </p:txBody>
      </p:sp>
      <p:sp>
        <p:nvSpPr>
          <p:cNvPr id="45" name="Rectangle 44"/>
          <p:cNvSpPr/>
          <p:nvPr/>
        </p:nvSpPr>
        <p:spPr>
          <a:xfrm>
            <a:off x="6801668" y="3095125"/>
            <a:ext cx="1336252" cy="365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Rectangle 45"/>
          <p:cNvSpPr/>
          <p:nvPr/>
        </p:nvSpPr>
        <p:spPr>
          <a:xfrm>
            <a:off x="6787067" y="6280560"/>
            <a:ext cx="1336252" cy="57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Rectangle 46"/>
          <p:cNvSpPr/>
          <p:nvPr/>
        </p:nvSpPr>
        <p:spPr>
          <a:xfrm>
            <a:off x="6759808" y="5201260"/>
            <a:ext cx="1336252" cy="57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/>
          <p:cNvSpPr/>
          <p:nvPr/>
        </p:nvSpPr>
        <p:spPr>
          <a:xfrm>
            <a:off x="6801668" y="1429588"/>
            <a:ext cx="1336252" cy="281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/>
          <p:cNvSpPr/>
          <p:nvPr/>
        </p:nvSpPr>
        <p:spPr>
          <a:xfrm>
            <a:off x="6801668" y="1724300"/>
            <a:ext cx="1336252" cy="4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90705"/>
              </p:ext>
            </p:extLst>
          </p:nvPr>
        </p:nvGraphicFramePr>
        <p:xfrm>
          <a:off x="8629506" y="3060186"/>
          <a:ext cx="3598242" cy="3313562"/>
        </p:xfrm>
        <a:graphic>
          <a:graphicData uri="http://schemas.openxmlformats.org/drawingml/2006/table">
            <a:tbl>
              <a:tblPr firstRow="1" firstCol="1" bandRow="1"/>
              <a:tblGrid>
                <a:gridCol w="126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bffe ffec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27660" algn="l"/>
                          <a:tab pos="875665" algn="ctr"/>
                        </a:tabLs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9804347" y="2567465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Stack</a:t>
            </a:r>
            <a:endParaRPr lang="he-IL" sz="2800" b="1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86532"/>
              </p:ext>
            </p:extLst>
          </p:nvPr>
        </p:nvGraphicFramePr>
        <p:xfrm>
          <a:off x="8360372" y="743334"/>
          <a:ext cx="3731427" cy="1525651"/>
        </p:xfrm>
        <a:graphic>
          <a:graphicData uri="http://schemas.openxmlformats.org/drawingml/2006/table">
            <a:tbl>
              <a:tblPr firstRow="1" firstCol="1" bandRow="1"/>
              <a:tblGrid>
                <a:gridCol w="133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Register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9272039" y="178790"/>
            <a:ext cx="1598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Registers</a:t>
            </a:r>
            <a:endParaRPr lang="he-IL" sz="2800" b="1" dirty="0"/>
          </a:p>
        </p:txBody>
      </p:sp>
      <p:sp>
        <p:nvSpPr>
          <p:cNvPr id="55" name="Rectangle 54"/>
          <p:cNvSpPr/>
          <p:nvPr/>
        </p:nvSpPr>
        <p:spPr>
          <a:xfrm>
            <a:off x="11228603" y="3517297"/>
            <a:ext cx="111292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730641" y="3545510"/>
            <a:ext cx="177998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address of PC+4 of OS</a:t>
            </a:r>
            <a:endParaRPr lang="en-US" dirty="0">
              <a:solidFill>
                <a:srgbClr val="70AD47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716869" y="1918598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bfff</a:t>
            </a: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fff4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734620" y="1304424"/>
            <a:ext cx="316243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70AD47"/>
                </a:solidFill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781491" y="979729"/>
            <a:ext cx="2324703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70AD47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0x00400010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8049264" y="4352541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264" y="4352541"/>
                <a:ext cx="5966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143"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9715651" y="4093191"/>
            <a:ext cx="1779981" cy="342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0x00400010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229824" y="4058237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fact(n=3)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678196" y="4369219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741817" y="1327894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781491" y="969610"/>
            <a:ext cx="232470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0x00400120</a:t>
            </a:r>
          </a:p>
        </p:txBody>
      </p:sp>
    </p:spTree>
    <p:extLst>
      <p:ext uri="{BB962C8B-B14F-4D97-AF65-F5344CB8AC3E}">
        <p14:creationId xmlns:p14="http://schemas.microsoft.com/office/powerpoint/2010/main" val="73943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59" grpId="0"/>
      <p:bldP spid="60" grpId="0"/>
      <p:bldP spid="62" grpId="0"/>
      <p:bldP spid="64" grpId="0"/>
      <p:bldP spid="65" grpId="0"/>
      <p:bldP spid="6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38819" y="0"/>
            <a:ext cx="7974698" cy="6858000"/>
            <a:chOff x="238819" y="0"/>
            <a:chExt cx="7974698" cy="685800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r="3878"/>
            <a:stretch/>
          </p:blipFill>
          <p:spPr>
            <a:xfrm>
              <a:off x="238819" y="0"/>
              <a:ext cx="7962206" cy="685800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7956246" y="3131344"/>
              <a:ext cx="257271" cy="316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015252" y="1506160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3015251" y="1714051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2634938" y="5337565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4770901" y="5325315"/>
            <a:ext cx="1385318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/>
          <p:cNvSpPr/>
          <p:nvPr/>
        </p:nvSpPr>
        <p:spPr>
          <a:xfrm>
            <a:off x="2728044" y="5547010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4770901" y="5544359"/>
            <a:ext cx="1325100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Rectangle 26"/>
          <p:cNvSpPr/>
          <p:nvPr/>
        </p:nvSpPr>
        <p:spPr>
          <a:xfrm>
            <a:off x="3048085" y="5764236"/>
            <a:ext cx="633328" cy="129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Rectangle 27"/>
          <p:cNvSpPr/>
          <p:nvPr/>
        </p:nvSpPr>
        <p:spPr>
          <a:xfrm>
            <a:off x="3293311" y="6386858"/>
            <a:ext cx="245227" cy="15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/>
          <p:cNvSpPr/>
          <p:nvPr/>
        </p:nvSpPr>
        <p:spPr>
          <a:xfrm>
            <a:off x="2040006" y="6594107"/>
            <a:ext cx="1130531" cy="165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Content Placeholder 4"/>
          <p:cNvSpPr txBox="1">
            <a:spLocks/>
          </p:cNvSpPr>
          <p:nvPr/>
        </p:nvSpPr>
        <p:spPr>
          <a:xfrm>
            <a:off x="12573476" y="1676188"/>
            <a:ext cx="2849485" cy="2828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i="1" dirty="0" err="1"/>
              <a:t>int</a:t>
            </a:r>
            <a:r>
              <a:rPr lang="en-US" i="1" dirty="0"/>
              <a:t> fact (unsigned </a:t>
            </a:r>
            <a:r>
              <a:rPr lang="en-US" i="1" dirty="0" err="1"/>
              <a:t>int</a:t>
            </a:r>
            <a:r>
              <a:rPr lang="en-US" i="1" dirty="0"/>
              <a:t> n) {</a:t>
            </a:r>
            <a:br>
              <a:rPr lang="en-US" i="1" dirty="0"/>
            </a:br>
            <a:r>
              <a:rPr lang="en-US" i="1" dirty="0"/>
              <a:t>        if (n == 1) </a:t>
            </a:r>
            <a:br>
              <a:rPr lang="en-US" i="1" dirty="0"/>
            </a:br>
            <a:r>
              <a:rPr lang="en-US" i="1" dirty="0"/>
              <a:t>                return (1);</a:t>
            </a:r>
            <a:br>
              <a:rPr lang="en-US" i="1" dirty="0"/>
            </a:br>
            <a:r>
              <a:rPr lang="en-US" i="1" dirty="0"/>
              <a:t>        return n * fact(n-1);</a:t>
            </a:r>
            <a:br>
              <a:rPr lang="en-US" i="1" dirty="0"/>
            </a:br>
            <a:r>
              <a:rPr lang="en-US" i="1" dirty="0"/>
              <a:t>}</a:t>
            </a:r>
            <a:endParaRPr lang="en-US" dirty="0"/>
          </a:p>
          <a:p>
            <a:pPr algn="l" rtl="0"/>
            <a:r>
              <a:rPr lang="en-US" i="1" dirty="0" err="1"/>
              <a:t>int</a:t>
            </a:r>
            <a:r>
              <a:rPr lang="en-US" i="1" dirty="0"/>
              <a:t> main() {</a:t>
            </a:r>
            <a:br>
              <a:rPr lang="en-US" i="1" dirty="0"/>
            </a:br>
            <a:r>
              <a:rPr lang="en-US" i="1" dirty="0"/>
              <a:t>        return fact(3);</a:t>
            </a:r>
            <a:br>
              <a:rPr lang="en-US" i="1" dirty="0"/>
            </a:br>
            <a:r>
              <a:rPr lang="en-US" i="1" dirty="0"/>
              <a:t>}</a:t>
            </a:r>
            <a:endParaRPr lang="he-IL" dirty="0"/>
          </a:p>
        </p:txBody>
      </p:sp>
      <p:sp>
        <p:nvSpPr>
          <p:cNvPr id="45" name="Rectangle 44"/>
          <p:cNvSpPr/>
          <p:nvPr/>
        </p:nvSpPr>
        <p:spPr>
          <a:xfrm>
            <a:off x="6801668" y="3095125"/>
            <a:ext cx="1336252" cy="365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Rectangle 45"/>
          <p:cNvSpPr/>
          <p:nvPr/>
        </p:nvSpPr>
        <p:spPr>
          <a:xfrm>
            <a:off x="6787067" y="6280560"/>
            <a:ext cx="1336252" cy="57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Rectangle 46"/>
          <p:cNvSpPr/>
          <p:nvPr/>
        </p:nvSpPr>
        <p:spPr>
          <a:xfrm>
            <a:off x="6759808" y="5201260"/>
            <a:ext cx="1336252" cy="57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/>
          <p:cNvSpPr/>
          <p:nvPr/>
        </p:nvSpPr>
        <p:spPr>
          <a:xfrm>
            <a:off x="6801668" y="1429588"/>
            <a:ext cx="1336252" cy="281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/>
          <p:cNvSpPr/>
          <p:nvPr/>
        </p:nvSpPr>
        <p:spPr>
          <a:xfrm>
            <a:off x="6801668" y="1724300"/>
            <a:ext cx="1336252" cy="4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075831"/>
              </p:ext>
            </p:extLst>
          </p:nvPr>
        </p:nvGraphicFramePr>
        <p:xfrm>
          <a:off x="8629506" y="3060186"/>
          <a:ext cx="3598242" cy="3313562"/>
        </p:xfrm>
        <a:graphic>
          <a:graphicData uri="http://schemas.openxmlformats.org/drawingml/2006/table">
            <a:tbl>
              <a:tblPr firstRow="1" firstCol="1" bandRow="1"/>
              <a:tblGrid>
                <a:gridCol w="126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bffe ffec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27660" algn="l"/>
                          <a:tab pos="875665" algn="ctr"/>
                        </a:tabLs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9804347" y="2567465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Stack</a:t>
            </a:r>
            <a:endParaRPr lang="he-IL" sz="2800" b="1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61837"/>
              </p:ext>
            </p:extLst>
          </p:nvPr>
        </p:nvGraphicFramePr>
        <p:xfrm>
          <a:off x="8360372" y="743334"/>
          <a:ext cx="3731427" cy="1525651"/>
        </p:xfrm>
        <a:graphic>
          <a:graphicData uri="http://schemas.openxmlformats.org/drawingml/2006/table">
            <a:tbl>
              <a:tblPr firstRow="1" firstCol="1" bandRow="1"/>
              <a:tblGrid>
                <a:gridCol w="133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Register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9272039" y="178790"/>
            <a:ext cx="1598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Registers</a:t>
            </a:r>
            <a:endParaRPr lang="he-IL" sz="2800" b="1" dirty="0"/>
          </a:p>
        </p:txBody>
      </p:sp>
      <p:sp>
        <p:nvSpPr>
          <p:cNvPr id="55" name="Rectangle 54"/>
          <p:cNvSpPr/>
          <p:nvPr/>
        </p:nvSpPr>
        <p:spPr>
          <a:xfrm>
            <a:off x="11228603" y="3517297"/>
            <a:ext cx="111292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730641" y="3545510"/>
            <a:ext cx="177998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address of PC+4 of OS</a:t>
            </a:r>
            <a:endParaRPr lang="en-US" dirty="0">
              <a:solidFill>
                <a:srgbClr val="70AD47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716869" y="1918598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bfff</a:t>
            </a: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fff4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8049264" y="4352541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264" y="4352541"/>
                <a:ext cx="5966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143"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11229824" y="4058237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fact(n=3)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715651" y="4093191"/>
            <a:ext cx="1779981" cy="342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0x00400010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678196" y="4369219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781491" y="969610"/>
            <a:ext cx="232470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0x00400120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741817" y="1327894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8052847" y="4892191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47" y="4892191"/>
                <a:ext cx="59663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143" t="-10000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11251213" y="4626292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fact(n=2)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736719" y="4732909"/>
            <a:ext cx="1779981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0x00400120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699264" y="4978957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749014" y="1326599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" name="Oval 1"/>
          <p:cNvSpPr/>
          <p:nvPr/>
        </p:nvSpPr>
        <p:spPr>
          <a:xfrm>
            <a:off x="1693889" y="2609613"/>
            <a:ext cx="179881" cy="16356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Oval 69"/>
          <p:cNvSpPr/>
          <p:nvPr/>
        </p:nvSpPr>
        <p:spPr>
          <a:xfrm>
            <a:off x="1693890" y="4093191"/>
            <a:ext cx="209860" cy="820450"/>
          </a:xfrm>
          <a:prstGeom prst="ellipse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Rectangle 70"/>
          <p:cNvSpPr/>
          <p:nvPr/>
        </p:nvSpPr>
        <p:spPr>
          <a:xfrm>
            <a:off x="9724066" y="1919617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bfff</a:t>
            </a: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ffec</a:t>
            </a:r>
            <a:endParaRPr lang="en-US" sz="2000" dirty="0">
              <a:solidFill>
                <a:srgbClr val="FFC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2" grpId="1" animBg="1"/>
      <p:bldP spid="70" grpId="0" animBg="1"/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38819" y="0"/>
            <a:ext cx="7974698" cy="6858000"/>
            <a:chOff x="238819" y="0"/>
            <a:chExt cx="7974698" cy="685800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r="3878"/>
            <a:stretch/>
          </p:blipFill>
          <p:spPr>
            <a:xfrm>
              <a:off x="238819" y="0"/>
              <a:ext cx="7962206" cy="685800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7956246" y="3131344"/>
              <a:ext cx="257271" cy="316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015252" y="1506160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3015251" y="1714051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2634938" y="5337565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4770901" y="5325315"/>
            <a:ext cx="1385318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/>
          <p:cNvSpPr/>
          <p:nvPr/>
        </p:nvSpPr>
        <p:spPr>
          <a:xfrm>
            <a:off x="2728044" y="5547010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4770901" y="5544359"/>
            <a:ext cx="1325100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Rectangle 26"/>
          <p:cNvSpPr/>
          <p:nvPr/>
        </p:nvSpPr>
        <p:spPr>
          <a:xfrm>
            <a:off x="3048085" y="5764236"/>
            <a:ext cx="633328" cy="129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Rectangle 27"/>
          <p:cNvSpPr/>
          <p:nvPr/>
        </p:nvSpPr>
        <p:spPr>
          <a:xfrm>
            <a:off x="3293311" y="6386858"/>
            <a:ext cx="245227" cy="15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/>
          <p:cNvSpPr/>
          <p:nvPr/>
        </p:nvSpPr>
        <p:spPr>
          <a:xfrm>
            <a:off x="2040006" y="6594107"/>
            <a:ext cx="1130531" cy="165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Content Placeholder 4"/>
          <p:cNvSpPr txBox="1">
            <a:spLocks/>
          </p:cNvSpPr>
          <p:nvPr/>
        </p:nvSpPr>
        <p:spPr>
          <a:xfrm>
            <a:off x="12573476" y="1676188"/>
            <a:ext cx="2849485" cy="2828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i="1" dirty="0" err="1"/>
              <a:t>int</a:t>
            </a:r>
            <a:r>
              <a:rPr lang="en-US" i="1" dirty="0"/>
              <a:t> fact (unsigned </a:t>
            </a:r>
            <a:r>
              <a:rPr lang="en-US" i="1" dirty="0" err="1"/>
              <a:t>int</a:t>
            </a:r>
            <a:r>
              <a:rPr lang="en-US" i="1" dirty="0"/>
              <a:t> n) {</a:t>
            </a:r>
            <a:br>
              <a:rPr lang="en-US" i="1" dirty="0"/>
            </a:br>
            <a:r>
              <a:rPr lang="en-US" i="1" dirty="0"/>
              <a:t>        if (n == 1) </a:t>
            </a:r>
            <a:br>
              <a:rPr lang="en-US" i="1" dirty="0"/>
            </a:br>
            <a:r>
              <a:rPr lang="en-US" i="1" dirty="0"/>
              <a:t>                return (1);</a:t>
            </a:r>
            <a:br>
              <a:rPr lang="en-US" i="1" dirty="0"/>
            </a:br>
            <a:r>
              <a:rPr lang="en-US" i="1" dirty="0"/>
              <a:t>        return n * fact(n-1);</a:t>
            </a:r>
            <a:br>
              <a:rPr lang="en-US" i="1" dirty="0"/>
            </a:br>
            <a:r>
              <a:rPr lang="en-US" i="1" dirty="0"/>
              <a:t>}</a:t>
            </a:r>
            <a:endParaRPr lang="en-US" dirty="0"/>
          </a:p>
          <a:p>
            <a:pPr algn="l" rtl="0"/>
            <a:r>
              <a:rPr lang="en-US" i="1" dirty="0" err="1"/>
              <a:t>int</a:t>
            </a:r>
            <a:r>
              <a:rPr lang="en-US" i="1" dirty="0"/>
              <a:t> main() {</a:t>
            </a:r>
            <a:br>
              <a:rPr lang="en-US" i="1" dirty="0"/>
            </a:br>
            <a:r>
              <a:rPr lang="en-US" i="1" dirty="0"/>
              <a:t>        return fact(3);</a:t>
            </a:r>
            <a:br>
              <a:rPr lang="en-US" i="1" dirty="0"/>
            </a:br>
            <a:r>
              <a:rPr lang="en-US" i="1" dirty="0"/>
              <a:t>}</a:t>
            </a:r>
            <a:endParaRPr lang="he-IL" dirty="0"/>
          </a:p>
        </p:txBody>
      </p:sp>
      <p:sp>
        <p:nvSpPr>
          <p:cNvPr id="45" name="Rectangle 44"/>
          <p:cNvSpPr/>
          <p:nvPr/>
        </p:nvSpPr>
        <p:spPr>
          <a:xfrm>
            <a:off x="6801668" y="3095125"/>
            <a:ext cx="1336252" cy="365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Rectangle 45"/>
          <p:cNvSpPr/>
          <p:nvPr/>
        </p:nvSpPr>
        <p:spPr>
          <a:xfrm>
            <a:off x="6787067" y="6280560"/>
            <a:ext cx="1336252" cy="57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Rectangle 46"/>
          <p:cNvSpPr/>
          <p:nvPr/>
        </p:nvSpPr>
        <p:spPr>
          <a:xfrm>
            <a:off x="6759808" y="5201260"/>
            <a:ext cx="1336252" cy="57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/>
          <p:cNvSpPr/>
          <p:nvPr/>
        </p:nvSpPr>
        <p:spPr>
          <a:xfrm>
            <a:off x="6801668" y="1429588"/>
            <a:ext cx="1336252" cy="281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/>
          <p:cNvSpPr/>
          <p:nvPr/>
        </p:nvSpPr>
        <p:spPr>
          <a:xfrm>
            <a:off x="6801668" y="1724300"/>
            <a:ext cx="1336252" cy="4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8629506" y="3060186"/>
          <a:ext cx="3598242" cy="3313562"/>
        </p:xfrm>
        <a:graphic>
          <a:graphicData uri="http://schemas.openxmlformats.org/drawingml/2006/table">
            <a:tbl>
              <a:tblPr firstRow="1" firstCol="1" bandRow="1"/>
              <a:tblGrid>
                <a:gridCol w="126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bffe ffec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27660" algn="l"/>
                          <a:tab pos="875665" algn="ctr"/>
                        </a:tabLs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9804347" y="2567465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Stack</a:t>
            </a:r>
            <a:endParaRPr lang="he-IL" sz="2800" b="1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09820"/>
              </p:ext>
            </p:extLst>
          </p:nvPr>
        </p:nvGraphicFramePr>
        <p:xfrm>
          <a:off x="8360372" y="743334"/>
          <a:ext cx="3731427" cy="1525651"/>
        </p:xfrm>
        <a:graphic>
          <a:graphicData uri="http://schemas.openxmlformats.org/drawingml/2006/table">
            <a:tbl>
              <a:tblPr firstRow="1" firstCol="1" bandRow="1"/>
              <a:tblGrid>
                <a:gridCol w="133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Register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9272039" y="178790"/>
            <a:ext cx="1598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Registers</a:t>
            </a:r>
            <a:endParaRPr lang="he-IL" sz="2800" b="1" dirty="0"/>
          </a:p>
        </p:txBody>
      </p:sp>
      <p:sp>
        <p:nvSpPr>
          <p:cNvPr id="55" name="Rectangle 54"/>
          <p:cNvSpPr/>
          <p:nvPr/>
        </p:nvSpPr>
        <p:spPr>
          <a:xfrm>
            <a:off x="11228603" y="3517297"/>
            <a:ext cx="111292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730641" y="3545510"/>
            <a:ext cx="177998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address of PC+4 of OS</a:t>
            </a:r>
            <a:endParaRPr lang="en-US" dirty="0">
              <a:solidFill>
                <a:srgbClr val="70AD47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8054795" y="4889811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795" y="4889811"/>
                <a:ext cx="5966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143"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11229824" y="4058237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fact(n=3)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715651" y="4093191"/>
            <a:ext cx="1779981" cy="342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0x00400010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678196" y="4369219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781491" y="969610"/>
            <a:ext cx="232470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0x00400120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741817" y="1327894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8058378" y="5540971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378" y="5540971"/>
                <a:ext cx="59663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163" t="-9836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11251677" y="5267606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fact(n=1)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715651" y="5301956"/>
            <a:ext cx="1779981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0x00400120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678196" y="5592608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93889" y="2609613"/>
            <a:ext cx="179881" cy="16356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Oval 69"/>
          <p:cNvSpPr/>
          <p:nvPr/>
        </p:nvSpPr>
        <p:spPr>
          <a:xfrm>
            <a:off x="1693890" y="4093191"/>
            <a:ext cx="209860" cy="820450"/>
          </a:xfrm>
          <a:prstGeom prst="ellipse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Rectangle 55"/>
          <p:cNvSpPr/>
          <p:nvPr/>
        </p:nvSpPr>
        <p:spPr>
          <a:xfrm>
            <a:off x="11251213" y="4626292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fact(n=2)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736719" y="4734499"/>
            <a:ext cx="1779981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0x00400120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699264" y="4980547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749014" y="1326599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716869" y="1918598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bfff</a:t>
            </a: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ffe4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724066" y="1919617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bfff</a:t>
            </a: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ffec</a:t>
            </a:r>
            <a:endParaRPr lang="en-US" sz="2000" dirty="0">
              <a:solidFill>
                <a:srgbClr val="FFC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64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/>
      <p:bldP spid="66" grpId="0"/>
      <p:bldP spid="2" grpId="1" animBg="1"/>
      <p:bldP spid="70" grpId="0" animBg="1"/>
      <p:bldP spid="68" grpId="0"/>
      <p:bldP spid="69" grpId="0"/>
      <p:bldP spid="7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38819" y="0"/>
            <a:ext cx="7974698" cy="6858000"/>
            <a:chOff x="238819" y="0"/>
            <a:chExt cx="7974698" cy="685800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r="3878"/>
            <a:stretch/>
          </p:blipFill>
          <p:spPr>
            <a:xfrm>
              <a:off x="238819" y="0"/>
              <a:ext cx="7962206" cy="685800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7956246" y="3131344"/>
              <a:ext cx="257271" cy="316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015252" y="1506160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3015251" y="1714051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2634938" y="5337565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4770901" y="5325315"/>
            <a:ext cx="1385318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/>
          <p:cNvSpPr/>
          <p:nvPr/>
        </p:nvSpPr>
        <p:spPr>
          <a:xfrm>
            <a:off x="2728044" y="5547010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4770901" y="5544359"/>
            <a:ext cx="1325100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Rectangle 26"/>
          <p:cNvSpPr/>
          <p:nvPr/>
        </p:nvSpPr>
        <p:spPr>
          <a:xfrm>
            <a:off x="3048085" y="5764236"/>
            <a:ext cx="633328" cy="129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Rectangle 27"/>
          <p:cNvSpPr/>
          <p:nvPr/>
        </p:nvSpPr>
        <p:spPr>
          <a:xfrm>
            <a:off x="3293311" y="6386858"/>
            <a:ext cx="245227" cy="15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/>
          <p:cNvSpPr/>
          <p:nvPr/>
        </p:nvSpPr>
        <p:spPr>
          <a:xfrm>
            <a:off x="2040006" y="6594107"/>
            <a:ext cx="1130531" cy="165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Content Placeholder 4"/>
          <p:cNvSpPr txBox="1">
            <a:spLocks/>
          </p:cNvSpPr>
          <p:nvPr/>
        </p:nvSpPr>
        <p:spPr>
          <a:xfrm>
            <a:off x="12573476" y="1676188"/>
            <a:ext cx="2849485" cy="2828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i="1" dirty="0" err="1"/>
              <a:t>int</a:t>
            </a:r>
            <a:r>
              <a:rPr lang="en-US" i="1" dirty="0"/>
              <a:t> fact (unsigned </a:t>
            </a:r>
            <a:r>
              <a:rPr lang="en-US" i="1" dirty="0" err="1"/>
              <a:t>int</a:t>
            </a:r>
            <a:r>
              <a:rPr lang="en-US" i="1" dirty="0"/>
              <a:t> n) {</a:t>
            </a:r>
            <a:br>
              <a:rPr lang="en-US" i="1" dirty="0"/>
            </a:br>
            <a:r>
              <a:rPr lang="en-US" i="1" dirty="0"/>
              <a:t>        if (n == 1) </a:t>
            </a:r>
            <a:br>
              <a:rPr lang="en-US" i="1" dirty="0"/>
            </a:br>
            <a:r>
              <a:rPr lang="en-US" i="1" dirty="0"/>
              <a:t>                return (1);</a:t>
            </a:r>
            <a:br>
              <a:rPr lang="en-US" i="1" dirty="0"/>
            </a:br>
            <a:r>
              <a:rPr lang="en-US" i="1" dirty="0"/>
              <a:t>        return n * fact(n-1);</a:t>
            </a:r>
            <a:br>
              <a:rPr lang="en-US" i="1" dirty="0"/>
            </a:br>
            <a:r>
              <a:rPr lang="en-US" i="1" dirty="0"/>
              <a:t>}</a:t>
            </a:r>
            <a:endParaRPr lang="en-US" dirty="0"/>
          </a:p>
          <a:p>
            <a:pPr algn="l" rtl="0"/>
            <a:r>
              <a:rPr lang="en-US" i="1" dirty="0" err="1"/>
              <a:t>int</a:t>
            </a:r>
            <a:r>
              <a:rPr lang="en-US" i="1" dirty="0"/>
              <a:t> main() {</a:t>
            </a:r>
            <a:br>
              <a:rPr lang="en-US" i="1" dirty="0"/>
            </a:br>
            <a:r>
              <a:rPr lang="en-US" i="1" dirty="0"/>
              <a:t>        return fact(3);</a:t>
            </a:r>
            <a:br>
              <a:rPr lang="en-US" i="1" dirty="0"/>
            </a:br>
            <a:r>
              <a:rPr lang="en-US" i="1" dirty="0"/>
              <a:t>}</a:t>
            </a:r>
            <a:endParaRPr lang="he-IL" dirty="0"/>
          </a:p>
        </p:txBody>
      </p:sp>
      <p:sp>
        <p:nvSpPr>
          <p:cNvPr id="45" name="Rectangle 44"/>
          <p:cNvSpPr/>
          <p:nvPr/>
        </p:nvSpPr>
        <p:spPr>
          <a:xfrm>
            <a:off x="6801668" y="3095125"/>
            <a:ext cx="1336252" cy="365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Rectangle 45"/>
          <p:cNvSpPr/>
          <p:nvPr/>
        </p:nvSpPr>
        <p:spPr>
          <a:xfrm>
            <a:off x="6787067" y="6280560"/>
            <a:ext cx="1336252" cy="57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Rectangle 46"/>
          <p:cNvSpPr/>
          <p:nvPr/>
        </p:nvSpPr>
        <p:spPr>
          <a:xfrm>
            <a:off x="6759808" y="5201260"/>
            <a:ext cx="1336252" cy="57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/>
          <p:cNvSpPr/>
          <p:nvPr/>
        </p:nvSpPr>
        <p:spPr>
          <a:xfrm>
            <a:off x="6801668" y="1429588"/>
            <a:ext cx="1336252" cy="281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/>
          <p:cNvSpPr/>
          <p:nvPr/>
        </p:nvSpPr>
        <p:spPr>
          <a:xfrm>
            <a:off x="6801668" y="1724300"/>
            <a:ext cx="1336252" cy="4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8629506" y="3060186"/>
          <a:ext cx="3598242" cy="3313562"/>
        </p:xfrm>
        <a:graphic>
          <a:graphicData uri="http://schemas.openxmlformats.org/drawingml/2006/table">
            <a:tbl>
              <a:tblPr firstRow="1" firstCol="1" bandRow="1"/>
              <a:tblGrid>
                <a:gridCol w="126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bffe ffec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27660" algn="l"/>
                          <a:tab pos="875665" algn="ctr"/>
                        </a:tabLs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9804347" y="2567465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Stack</a:t>
            </a:r>
            <a:endParaRPr lang="he-IL" sz="2800" b="1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51143"/>
              </p:ext>
            </p:extLst>
          </p:nvPr>
        </p:nvGraphicFramePr>
        <p:xfrm>
          <a:off x="8360372" y="743334"/>
          <a:ext cx="3731427" cy="1525651"/>
        </p:xfrm>
        <a:graphic>
          <a:graphicData uri="http://schemas.openxmlformats.org/drawingml/2006/table">
            <a:tbl>
              <a:tblPr firstRow="1" firstCol="1" bandRow="1"/>
              <a:tblGrid>
                <a:gridCol w="133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Register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9272039" y="178790"/>
            <a:ext cx="1598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Registers</a:t>
            </a:r>
            <a:endParaRPr lang="he-IL" sz="2800" b="1" dirty="0"/>
          </a:p>
        </p:txBody>
      </p:sp>
      <p:sp>
        <p:nvSpPr>
          <p:cNvPr id="55" name="Rectangle 54"/>
          <p:cNvSpPr/>
          <p:nvPr/>
        </p:nvSpPr>
        <p:spPr>
          <a:xfrm>
            <a:off x="11228603" y="3517297"/>
            <a:ext cx="111292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730641" y="3545510"/>
            <a:ext cx="177998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address of PC+4 of OS</a:t>
            </a:r>
            <a:endParaRPr lang="en-US" dirty="0">
              <a:solidFill>
                <a:srgbClr val="70AD47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229824" y="4058237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fact(n=3)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715651" y="4093191"/>
            <a:ext cx="1779981" cy="342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0x00400010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678196" y="4369219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781491" y="969610"/>
            <a:ext cx="232470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0x00400120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741817" y="1327894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1251677" y="5267606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fact(n=1)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715651" y="5301956"/>
            <a:ext cx="1779981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0x00400120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678196" y="5592608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93889" y="2609613"/>
            <a:ext cx="179881" cy="16356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Rectangle 55"/>
          <p:cNvSpPr/>
          <p:nvPr/>
        </p:nvSpPr>
        <p:spPr>
          <a:xfrm>
            <a:off x="11251213" y="4626292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fact(n=2)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736719" y="4734499"/>
            <a:ext cx="1779981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0x00400120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699264" y="4980547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749014" y="1326599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716869" y="1918598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bfff</a:t>
            </a: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ffe4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715651" y="1924437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bfff</a:t>
            </a: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ffdc</a:t>
            </a:r>
            <a:endParaRPr lang="en-US" sz="2000" dirty="0">
              <a:solidFill>
                <a:srgbClr val="FFC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8058378" y="6131421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378" y="6131421"/>
                <a:ext cx="5966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163" t="-10000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054795" y="5540971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795" y="5540971"/>
                <a:ext cx="59663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143" t="-9836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/>
          <p:nvPr/>
        </p:nvSpPr>
        <p:spPr>
          <a:xfrm>
            <a:off x="11228603" y="5827419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fact(n=0)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693888" y="3021461"/>
            <a:ext cx="179881" cy="621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644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62" grpId="0"/>
      <p:bldP spid="2" grpId="1" animBg="1"/>
      <p:bldP spid="68" grpId="0"/>
      <p:bldP spid="69" grpId="0"/>
      <p:bldP spid="72" grpId="0"/>
      <p:bldP spid="67" grpId="0"/>
      <p:bldP spid="58" grpId="0"/>
      <p:bldP spid="71" grpId="0"/>
      <p:bldP spid="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4C37CDA4-63B8-3E46-93D5-7C844828A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715" y="796147"/>
          <a:ext cx="4413026" cy="457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3" imgW="4169664" imgH="4327759" progId="Visio.Drawing.6">
                  <p:embed/>
                </p:oleObj>
              </mc:Choice>
              <mc:Fallback>
                <p:oleObj name="Visio" r:id="rId3" imgW="4169664" imgH="4327759" progId="Visio.Drawing.6">
                  <p:embed/>
                  <p:pic>
                    <p:nvPicPr>
                      <p:cNvPr id="2" name="Object 8">
                        <a:extLst>
                          <a:ext uri="{FF2B5EF4-FFF2-40B4-BE49-F238E27FC236}">
                            <a16:creationId xmlns:a16="http://schemas.microsoft.com/office/drawing/2014/main" id="{4C37CDA4-63B8-3E46-93D5-7C844828A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15" y="796147"/>
                        <a:ext cx="4413026" cy="457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DC818B-783B-884F-9251-EE44642C244E}"/>
              </a:ext>
            </a:extLst>
          </p:cNvPr>
          <p:cNvSpPr txBox="1"/>
          <p:nvPr/>
        </p:nvSpPr>
        <p:spPr>
          <a:xfrm>
            <a:off x="4159422" y="195984"/>
            <a:ext cx="6771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Pre-call</a:t>
            </a:r>
            <a:endParaRPr lang="he-IL" b="1" u="sng" dirty="0"/>
          </a:p>
          <a:p>
            <a:pPr marL="342900" indent="-342900">
              <a:buAutoNum type="arabicPeriod"/>
            </a:pPr>
            <a:r>
              <a:rPr lang="he-IL" dirty="0"/>
              <a:t>גיבוי רגיסטרים שלא נשמרים (</a:t>
            </a:r>
            <a:r>
              <a:rPr lang="en-US" dirty="0" err="1"/>
              <a:t>ti</a:t>
            </a:r>
            <a:r>
              <a:rPr lang="en-US" dirty="0"/>
              <a:t>, ai, ra</a:t>
            </a:r>
            <a:r>
              <a:rPr lang="he-IL" dirty="0"/>
              <a:t>) למחסנית</a:t>
            </a:r>
          </a:p>
          <a:p>
            <a:pPr marL="342900" indent="-342900">
              <a:buAutoNum type="arabicPeriod"/>
            </a:pPr>
            <a:r>
              <a:rPr lang="he-IL" dirty="0"/>
              <a:t>הכנת ארגומנטים לפונקציה ב- </a:t>
            </a:r>
            <a:r>
              <a:rPr lang="en-US" dirty="0"/>
              <a:t>a0-a7</a:t>
            </a:r>
            <a:endParaRPr lang="he-IL" dirty="0"/>
          </a:p>
          <a:p>
            <a:pPr marL="342900" indent="-342900">
              <a:buAutoNum type="arabicPeriod"/>
            </a:pPr>
            <a:r>
              <a:rPr lang="he-IL" dirty="0"/>
              <a:t>העברת שליטה לפונקציה ושמירת כתובת החזרה ב- </a:t>
            </a:r>
            <a:r>
              <a:rPr lang="en-US" dirty="0"/>
              <a:t>ra</a:t>
            </a:r>
            <a:r>
              <a:rPr lang="he-IL" dirty="0"/>
              <a:t> ע"י </a:t>
            </a:r>
            <a:r>
              <a:rPr lang="en-US" dirty="0" err="1"/>
              <a:t>jal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4D8A6-BA01-8443-AD37-9154070BDAFE}"/>
              </a:ext>
            </a:extLst>
          </p:cNvPr>
          <p:cNvSpPr txBox="1"/>
          <p:nvPr/>
        </p:nvSpPr>
        <p:spPr>
          <a:xfrm>
            <a:off x="5486400" y="4992478"/>
            <a:ext cx="544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Post-call</a:t>
            </a:r>
            <a:endParaRPr lang="he-IL" b="1" u="sng" dirty="0"/>
          </a:p>
          <a:p>
            <a:pPr marL="342900" indent="-342900">
              <a:buAutoNum type="arabicPeriod"/>
            </a:pPr>
            <a:r>
              <a:rPr lang="he-IL" dirty="0"/>
              <a:t>שחזור רגיסטרים שלא נשמרים (</a:t>
            </a:r>
            <a:r>
              <a:rPr lang="en-US" dirty="0" err="1"/>
              <a:t>ti</a:t>
            </a:r>
            <a:r>
              <a:rPr lang="en-US" dirty="0"/>
              <a:t>, ai, ra</a:t>
            </a:r>
            <a:r>
              <a:rPr lang="he-IL" dirty="0"/>
              <a:t>) מהמחסנית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6A9D1-6759-7E43-9C3C-FE80EED83975}"/>
              </a:ext>
            </a:extLst>
          </p:cNvPr>
          <p:cNvSpPr txBox="1"/>
          <p:nvPr/>
        </p:nvSpPr>
        <p:spPr>
          <a:xfrm>
            <a:off x="5593492" y="1681716"/>
            <a:ext cx="424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Prologue</a:t>
            </a:r>
            <a:endParaRPr lang="he-IL" b="1" u="sng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he-IL" dirty="0">
                <a:solidFill>
                  <a:srgbClr val="0070C0"/>
                </a:solidFill>
              </a:rPr>
              <a:t>הקצאת זיכרון מחסנית ע"י הקטנת </a:t>
            </a:r>
            <a:r>
              <a:rPr lang="en-US" dirty="0" err="1">
                <a:solidFill>
                  <a:srgbClr val="0070C0"/>
                </a:solidFill>
              </a:rPr>
              <a:t>sp</a:t>
            </a:r>
            <a:endParaRPr lang="he-IL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he-IL" dirty="0">
                <a:solidFill>
                  <a:srgbClr val="0070C0"/>
                </a:solidFill>
              </a:rPr>
              <a:t>גיבוי רגיסטרים "שמורים" </a:t>
            </a:r>
            <a:r>
              <a:rPr lang="en-US" dirty="0" err="1">
                <a:solidFill>
                  <a:srgbClr val="0070C0"/>
                </a:solidFill>
              </a:rPr>
              <a:t>si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74184-1AA1-5B49-B784-3FB40800B927}"/>
              </a:ext>
            </a:extLst>
          </p:cNvPr>
          <p:cNvSpPr txBox="1"/>
          <p:nvPr/>
        </p:nvSpPr>
        <p:spPr>
          <a:xfrm>
            <a:off x="6003235" y="2729037"/>
            <a:ext cx="383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u="sng" dirty="0">
                <a:solidFill>
                  <a:srgbClr val="0070C0"/>
                </a:solidFill>
              </a:rPr>
              <a:t>תוכן הפונקציה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D8AB8-51FF-4A43-85C4-67716DBB59A5}"/>
              </a:ext>
            </a:extLst>
          </p:cNvPr>
          <p:cNvSpPr txBox="1"/>
          <p:nvPr/>
        </p:nvSpPr>
        <p:spPr>
          <a:xfrm>
            <a:off x="5486400" y="3221681"/>
            <a:ext cx="4349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Epilogue</a:t>
            </a:r>
            <a:endParaRPr lang="he-IL" b="1" u="sng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he-IL" dirty="0">
                <a:solidFill>
                  <a:srgbClr val="0070C0"/>
                </a:solidFill>
              </a:rPr>
              <a:t>הכנת ערכי החזרה ב- </a:t>
            </a:r>
            <a:r>
              <a:rPr lang="en-US" dirty="0">
                <a:solidFill>
                  <a:srgbClr val="0070C0"/>
                </a:solidFill>
              </a:rPr>
              <a:t>a0,a1</a:t>
            </a:r>
            <a:endParaRPr lang="he-IL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he-IL" dirty="0">
                <a:solidFill>
                  <a:srgbClr val="0070C0"/>
                </a:solidFill>
              </a:rPr>
              <a:t>שחזור רגיסטרים שמורים </a:t>
            </a:r>
            <a:r>
              <a:rPr lang="en-US" dirty="0" err="1">
                <a:solidFill>
                  <a:srgbClr val="0070C0"/>
                </a:solidFill>
              </a:rPr>
              <a:t>si</a:t>
            </a:r>
            <a:r>
              <a:rPr lang="he-IL" dirty="0">
                <a:solidFill>
                  <a:srgbClr val="0070C0"/>
                </a:solidFill>
              </a:rPr>
              <a:t> מהמחסנית</a:t>
            </a:r>
          </a:p>
          <a:p>
            <a:pPr marL="342900" indent="-342900">
              <a:buAutoNum type="arabicPeriod"/>
            </a:pPr>
            <a:r>
              <a:rPr lang="he-IL" dirty="0">
                <a:solidFill>
                  <a:srgbClr val="0070C0"/>
                </a:solidFill>
              </a:rPr>
              <a:t>שחרור הזיכרון שהוקצה ע"י הגדלת </a:t>
            </a:r>
            <a:r>
              <a:rPr lang="en-US" dirty="0" err="1">
                <a:solidFill>
                  <a:srgbClr val="0070C0"/>
                </a:solidFill>
              </a:rPr>
              <a:t>sp</a:t>
            </a:r>
            <a:endParaRPr lang="he-IL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he-IL" dirty="0">
                <a:solidFill>
                  <a:srgbClr val="0070C0"/>
                </a:solidFill>
              </a:rPr>
              <a:t>החזרת שליטה לפונקציה הקוראת ע"י </a:t>
            </a:r>
            <a:r>
              <a:rPr lang="en-US" dirty="0" err="1">
                <a:solidFill>
                  <a:srgbClr val="0070C0"/>
                </a:solidFill>
              </a:rPr>
              <a:t>jr</a:t>
            </a:r>
            <a:r>
              <a:rPr lang="en-US" dirty="0">
                <a:solidFill>
                  <a:srgbClr val="0070C0"/>
                </a:solidFill>
              </a:rPr>
              <a:t> ra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962EC9D-A077-D14E-9C54-D70BDE4CD59B}"/>
              </a:ext>
            </a:extLst>
          </p:cNvPr>
          <p:cNvSpPr/>
          <p:nvPr/>
        </p:nvSpPr>
        <p:spPr>
          <a:xfrm>
            <a:off x="9939667" y="1681716"/>
            <a:ext cx="421413" cy="3017293"/>
          </a:xfrm>
          <a:prstGeom prst="rightBrace">
            <a:avLst>
              <a:gd name="adj1" fmla="val 80661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D49F9-EA76-5C4E-8FFD-463909D41B48}"/>
              </a:ext>
            </a:extLst>
          </p:cNvPr>
          <p:cNvSpPr txBox="1"/>
          <p:nvPr/>
        </p:nvSpPr>
        <p:spPr>
          <a:xfrm>
            <a:off x="10361081" y="2867196"/>
            <a:ext cx="90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0070C0"/>
                </a:solidFill>
              </a:rPr>
              <a:t>פונקציה נקראת</a:t>
            </a:r>
            <a:endParaRPr lang="en-IL" dirty="0">
              <a:solidFill>
                <a:srgbClr val="0070C0"/>
              </a:solidFill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677D20A-CC4B-154F-9880-C1FE10F4141F}"/>
              </a:ext>
            </a:extLst>
          </p:cNvPr>
          <p:cNvSpPr/>
          <p:nvPr/>
        </p:nvSpPr>
        <p:spPr>
          <a:xfrm>
            <a:off x="10909196" y="230108"/>
            <a:ext cx="421413" cy="1166205"/>
          </a:xfrm>
          <a:prstGeom prst="rightBrace">
            <a:avLst>
              <a:gd name="adj1" fmla="val 25158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8CDBA-F918-2C4E-9CD4-4805DEAA23CD}"/>
              </a:ext>
            </a:extLst>
          </p:cNvPr>
          <p:cNvSpPr txBox="1"/>
          <p:nvPr/>
        </p:nvSpPr>
        <p:spPr>
          <a:xfrm>
            <a:off x="11277600" y="472982"/>
            <a:ext cx="90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פונקציה קוראת</a:t>
            </a:r>
            <a:endParaRPr lang="en-IL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295A929-EA93-8D4F-B4AB-65FED9F161F9}"/>
              </a:ext>
            </a:extLst>
          </p:cNvPr>
          <p:cNvSpPr/>
          <p:nvPr/>
        </p:nvSpPr>
        <p:spPr>
          <a:xfrm>
            <a:off x="10909196" y="4992478"/>
            <a:ext cx="421413" cy="646331"/>
          </a:xfrm>
          <a:prstGeom prst="rightBrace">
            <a:avLst>
              <a:gd name="adj1" fmla="val 25158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6F8F34-A256-9349-8C1E-B2D5D2602895}"/>
              </a:ext>
            </a:extLst>
          </p:cNvPr>
          <p:cNvSpPr txBox="1"/>
          <p:nvPr/>
        </p:nvSpPr>
        <p:spPr>
          <a:xfrm>
            <a:off x="11277600" y="4992478"/>
            <a:ext cx="90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פונקציה קוראת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CD864-C82E-EF42-9863-532C6499DA9D}"/>
              </a:ext>
            </a:extLst>
          </p:cNvPr>
          <p:cNvSpPr txBox="1"/>
          <p:nvPr/>
        </p:nvSpPr>
        <p:spPr>
          <a:xfrm>
            <a:off x="149714" y="3059668"/>
            <a:ext cx="14781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pre-call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71A3CA-BE94-7D4C-8E7A-616475D6DB45}"/>
              </a:ext>
            </a:extLst>
          </p:cNvPr>
          <p:cNvSpPr txBox="1"/>
          <p:nvPr/>
        </p:nvSpPr>
        <p:spPr>
          <a:xfrm>
            <a:off x="149714" y="3429000"/>
            <a:ext cx="14781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0F7821-FA7E-1949-81FE-1DDC97FEB0C1}"/>
              </a:ext>
            </a:extLst>
          </p:cNvPr>
          <p:cNvSpPr txBox="1"/>
          <p:nvPr/>
        </p:nvSpPr>
        <p:spPr>
          <a:xfrm>
            <a:off x="149714" y="3798332"/>
            <a:ext cx="14781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post-call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7EFFC1-A348-4F47-A46D-594E46778DCE}"/>
              </a:ext>
            </a:extLst>
          </p:cNvPr>
          <p:cNvSpPr txBox="1"/>
          <p:nvPr/>
        </p:nvSpPr>
        <p:spPr>
          <a:xfrm>
            <a:off x="3065811" y="1831906"/>
            <a:ext cx="147811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prologue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F7345C-D215-9247-BA8E-E1F9C3B95D55}"/>
              </a:ext>
            </a:extLst>
          </p:cNvPr>
          <p:cNvSpPr/>
          <p:nvPr/>
        </p:nvSpPr>
        <p:spPr>
          <a:xfrm>
            <a:off x="3065811" y="2197497"/>
            <a:ext cx="1478118" cy="27912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IL" dirty="0"/>
              <a:t>Function</a:t>
            </a:r>
          </a:p>
          <a:p>
            <a:pPr marL="0" algn="ctr" defTabSz="914400" rtl="0" eaLnBrk="1" latinLnBrk="0" hangingPunct="1"/>
            <a:r>
              <a:rPr lang="en-IL" dirty="0"/>
              <a:t>Body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41A01B-4D8E-A344-9DD3-4142334AD979}"/>
              </a:ext>
            </a:extLst>
          </p:cNvPr>
          <p:cNvSpPr txBox="1"/>
          <p:nvPr/>
        </p:nvSpPr>
        <p:spPr>
          <a:xfrm>
            <a:off x="3065811" y="4988737"/>
            <a:ext cx="147811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epilogue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71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38819" y="0"/>
            <a:ext cx="7974698" cy="6858000"/>
            <a:chOff x="238819" y="0"/>
            <a:chExt cx="7974698" cy="685800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r="3878"/>
            <a:stretch/>
          </p:blipFill>
          <p:spPr>
            <a:xfrm>
              <a:off x="238819" y="0"/>
              <a:ext cx="7962206" cy="685800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7956246" y="3131344"/>
              <a:ext cx="257271" cy="316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015252" y="1506160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3015251" y="1714051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2634938" y="5337565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4770901" y="5325315"/>
            <a:ext cx="1385318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/>
          <p:cNvSpPr/>
          <p:nvPr/>
        </p:nvSpPr>
        <p:spPr>
          <a:xfrm>
            <a:off x="2728044" y="5547010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4770901" y="5544359"/>
            <a:ext cx="1325100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Rectangle 26"/>
          <p:cNvSpPr/>
          <p:nvPr/>
        </p:nvSpPr>
        <p:spPr>
          <a:xfrm>
            <a:off x="3048085" y="5764236"/>
            <a:ext cx="633328" cy="129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Rectangle 27"/>
          <p:cNvSpPr/>
          <p:nvPr/>
        </p:nvSpPr>
        <p:spPr>
          <a:xfrm>
            <a:off x="3293311" y="6386858"/>
            <a:ext cx="245227" cy="15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/>
          <p:cNvSpPr/>
          <p:nvPr/>
        </p:nvSpPr>
        <p:spPr>
          <a:xfrm>
            <a:off x="2040006" y="6594107"/>
            <a:ext cx="1130531" cy="165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Content Placeholder 4"/>
          <p:cNvSpPr txBox="1">
            <a:spLocks/>
          </p:cNvSpPr>
          <p:nvPr/>
        </p:nvSpPr>
        <p:spPr>
          <a:xfrm>
            <a:off x="12573476" y="1676188"/>
            <a:ext cx="2849485" cy="2828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i="1" dirty="0" err="1"/>
              <a:t>int</a:t>
            </a:r>
            <a:r>
              <a:rPr lang="en-US" i="1" dirty="0"/>
              <a:t> fact (unsigned </a:t>
            </a:r>
            <a:r>
              <a:rPr lang="en-US" i="1" dirty="0" err="1"/>
              <a:t>int</a:t>
            </a:r>
            <a:r>
              <a:rPr lang="en-US" i="1" dirty="0"/>
              <a:t> n) {</a:t>
            </a:r>
            <a:br>
              <a:rPr lang="en-US" i="1" dirty="0"/>
            </a:br>
            <a:r>
              <a:rPr lang="en-US" i="1" dirty="0"/>
              <a:t>        if (n == 1) </a:t>
            </a:r>
            <a:br>
              <a:rPr lang="en-US" i="1" dirty="0"/>
            </a:br>
            <a:r>
              <a:rPr lang="en-US" i="1" dirty="0"/>
              <a:t>                return (1);</a:t>
            </a:r>
            <a:br>
              <a:rPr lang="en-US" i="1" dirty="0"/>
            </a:br>
            <a:r>
              <a:rPr lang="en-US" i="1" dirty="0"/>
              <a:t>        return n * fact(n-1);</a:t>
            </a:r>
            <a:br>
              <a:rPr lang="en-US" i="1" dirty="0"/>
            </a:br>
            <a:r>
              <a:rPr lang="en-US" i="1" dirty="0"/>
              <a:t>}</a:t>
            </a:r>
            <a:endParaRPr lang="en-US" dirty="0"/>
          </a:p>
          <a:p>
            <a:pPr algn="l" rtl="0"/>
            <a:r>
              <a:rPr lang="en-US" i="1" dirty="0" err="1"/>
              <a:t>int</a:t>
            </a:r>
            <a:r>
              <a:rPr lang="en-US" i="1" dirty="0"/>
              <a:t> main() {</a:t>
            </a:r>
            <a:br>
              <a:rPr lang="en-US" i="1" dirty="0"/>
            </a:br>
            <a:r>
              <a:rPr lang="en-US" i="1" dirty="0"/>
              <a:t>        return fact(3);</a:t>
            </a:r>
            <a:br>
              <a:rPr lang="en-US" i="1" dirty="0"/>
            </a:br>
            <a:r>
              <a:rPr lang="en-US" i="1" dirty="0"/>
              <a:t>}</a:t>
            </a:r>
            <a:endParaRPr lang="he-IL" dirty="0"/>
          </a:p>
        </p:txBody>
      </p:sp>
      <p:sp>
        <p:nvSpPr>
          <p:cNvPr id="47" name="Rectangle 46"/>
          <p:cNvSpPr/>
          <p:nvPr/>
        </p:nvSpPr>
        <p:spPr>
          <a:xfrm>
            <a:off x="6759808" y="5201260"/>
            <a:ext cx="1336252" cy="57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/>
          <p:cNvSpPr/>
          <p:nvPr/>
        </p:nvSpPr>
        <p:spPr>
          <a:xfrm>
            <a:off x="6801668" y="1429588"/>
            <a:ext cx="1336252" cy="281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/>
          <p:cNvSpPr/>
          <p:nvPr/>
        </p:nvSpPr>
        <p:spPr>
          <a:xfrm>
            <a:off x="6801668" y="1724300"/>
            <a:ext cx="1336252" cy="4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05679"/>
              </p:ext>
            </p:extLst>
          </p:nvPr>
        </p:nvGraphicFramePr>
        <p:xfrm>
          <a:off x="8629506" y="3060186"/>
          <a:ext cx="3598242" cy="3313562"/>
        </p:xfrm>
        <a:graphic>
          <a:graphicData uri="http://schemas.openxmlformats.org/drawingml/2006/table">
            <a:tbl>
              <a:tblPr firstRow="1" firstCol="1" bandRow="1"/>
              <a:tblGrid>
                <a:gridCol w="126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bffe ffec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27660" algn="l"/>
                          <a:tab pos="875665" algn="ctr"/>
                        </a:tabLs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9804347" y="2567465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Stack</a:t>
            </a:r>
            <a:endParaRPr lang="he-IL" sz="2800" b="1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478080"/>
              </p:ext>
            </p:extLst>
          </p:nvPr>
        </p:nvGraphicFramePr>
        <p:xfrm>
          <a:off x="8360372" y="743334"/>
          <a:ext cx="3731427" cy="1525651"/>
        </p:xfrm>
        <a:graphic>
          <a:graphicData uri="http://schemas.openxmlformats.org/drawingml/2006/table">
            <a:tbl>
              <a:tblPr firstRow="1" firstCol="1" bandRow="1"/>
              <a:tblGrid>
                <a:gridCol w="133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Register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9272039" y="178790"/>
            <a:ext cx="1598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Registers</a:t>
            </a:r>
            <a:endParaRPr lang="he-IL" sz="2800" b="1" dirty="0"/>
          </a:p>
        </p:txBody>
      </p:sp>
      <p:sp>
        <p:nvSpPr>
          <p:cNvPr id="55" name="Rectangle 54"/>
          <p:cNvSpPr/>
          <p:nvPr/>
        </p:nvSpPr>
        <p:spPr>
          <a:xfrm>
            <a:off x="11228603" y="3517297"/>
            <a:ext cx="111292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730641" y="3545510"/>
            <a:ext cx="177998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address of PC+4 of OS</a:t>
            </a:r>
            <a:endParaRPr lang="en-US" dirty="0">
              <a:solidFill>
                <a:srgbClr val="70AD47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229824" y="4058237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fact(n=3)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715651" y="4093191"/>
            <a:ext cx="1779981" cy="342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0x00400010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678196" y="4369219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781491" y="969610"/>
            <a:ext cx="232470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0x00400120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251677" y="5267606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fact(n=1)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715651" y="5301956"/>
            <a:ext cx="1779981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0x00400120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678196" y="5592608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251213" y="4626292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fact(n=2)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736719" y="4734499"/>
            <a:ext cx="1779981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0x00400120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699264" y="4980547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228603" y="5827419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fact(n=0)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8058378" y="6131421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378" y="6131421"/>
                <a:ext cx="5966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163" t="-10000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8054795" y="5540971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795" y="5540971"/>
                <a:ext cx="59663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143" t="-9836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10741817" y="1327894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716869" y="1918598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bfff</a:t>
            </a: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ffe4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715651" y="1924437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bfff</a:t>
            </a: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ffdc</a:t>
            </a:r>
            <a:endParaRPr lang="en-US" sz="2000" dirty="0">
              <a:solidFill>
                <a:srgbClr val="FFC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777467" y="6372097"/>
            <a:ext cx="138239" cy="4760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715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44" grpId="0"/>
      <p:bldP spid="56" grpId="0"/>
      <p:bldP spid="59" grpId="0"/>
      <p:bldP spid="64" grpId="0"/>
      <p:bldP spid="6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38819" y="0"/>
            <a:ext cx="7974698" cy="6858000"/>
            <a:chOff x="238819" y="0"/>
            <a:chExt cx="7974698" cy="685800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r="3878"/>
            <a:stretch/>
          </p:blipFill>
          <p:spPr>
            <a:xfrm>
              <a:off x="238819" y="0"/>
              <a:ext cx="7962206" cy="685800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7956246" y="3131344"/>
              <a:ext cx="257271" cy="316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015252" y="1506160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3015251" y="1714051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2634938" y="5337565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4770901" y="5325315"/>
            <a:ext cx="1385318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/>
          <p:cNvSpPr/>
          <p:nvPr/>
        </p:nvSpPr>
        <p:spPr>
          <a:xfrm>
            <a:off x="2728044" y="5547010"/>
            <a:ext cx="1130531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4770901" y="5544359"/>
            <a:ext cx="1325100" cy="14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Rectangle 26"/>
          <p:cNvSpPr/>
          <p:nvPr/>
        </p:nvSpPr>
        <p:spPr>
          <a:xfrm>
            <a:off x="3048085" y="5764236"/>
            <a:ext cx="633328" cy="129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Content Placeholder 4"/>
          <p:cNvSpPr txBox="1">
            <a:spLocks/>
          </p:cNvSpPr>
          <p:nvPr/>
        </p:nvSpPr>
        <p:spPr>
          <a:xfrm>
            <a:off x="12573476" y="1676188"/>
            <a:ext cx="2849485" cy="2828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i="1" dirty="0" err="1"/>
              <a:t>int</a:t>
            </a:r>
            <a:r>
              <a:rPr lang="en-US" i="1" dirty="0"/>
              <a:t> fact (unsigned </a:t>
            </a:r>
            <a:r>
              <a:rPr lang="en-US" i="1" dirty="0" err="1"/>
              <a:t>int</a:t>
            </a:r>
            <a:r>
              <a:rPr lang="en-US" i="1" dirty="0"/>
              <a:t> n) {</a:t>
            </a:r>
            <a:br>
              <a:rPr lang="en-US" i="1" dirty="0"/>
            </a:br>
            <a:r>
              <a:rPr lang="en-US" i="1" dirty="0"/>
              <a:t>        if (n == 1) </a:t>
            </a:r>
            <a:br>
              <a:rPr lang="en-US" i="1" dirty="0"/>
            </a:br>
            <a:r>
              <a:rPr lang="en-US" i="1" dirty="0"/>
              <a:t>                return (1);</a:t>
            </a:r>
            <a:br>
              <a:rPr lang="en-US" i="1" dirty="0"/>
            </a:br>
            <a:r>
              <a:rPr lang="en-US" i="1" dirty="0"/>
              <a:t>        return n * fact(n-1);</a:t>
            </a:r>
            <a:br>
              <a:rPr lang="en-US" i="1" dirty="0"/>
            </a:br>
            <a:r>
              <a:rPr lang="en-US" i="1" dirty="0"/>
              <a:t>}</a:t>
            </a:r>
            <a:endParaRPr lang="en-US" dirty="0"/>
          </a:p>
          <a:p>
            <a:pPr algn="l" rtl="0"/>
            <a:r>
              <a:rPr lang="en-US" i="1" dirty="0" err="1"/>
              <a:t>int</a:t>
            </a:r>
            <a:r>
              <a:rPr lang="en-US" i="1" dirty="0"/>
              <a:t> main() {</a:t>
            </a:r>
            <a:br>
              <a:rPr lang="en-US" i="1" dirty="0"/>
            </a:br>
            <a:r>
              <a:rPr lang="en-US" i="1" dirty="0"/>
              <a:t>        return fact(3);</a:t>
            </a:r>
            <a:br>
              <a:rPr lang="en-US" i="1" dirty="0"/>
            </a:br>
            <a:r>
              <a:rPr lang="en-US" i="1" dirty="0"/>
              <a:t>}</a:t>
            </a:r>
            <a:endParaRPr lang="he-IL" dirty="0"/>
          </a:p>
        </p:txBody>
      </p:sp>
      <p:sp>
        <p:nvSpPr>
          <p:cNvPr id="47" name="Rectangle 46"/>
          <p:cNvSpPr/>
          <p:nvPr/>
        </p:nvSpPr>
        <p:spPr>
          <a:xfrm>
            <a:off x="6759808" y="5201260"/>
            <a:ext cx="1336252" cy="57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/>
          <p:cNvSpPr/>
          <p:nvPr/>
        </p:nvSpPr>
        <p:spPr>
          <a:xfrm>
            <a:off x="6801668" y="1429588"/>
            <a:ext cx="1336252" cy="281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/>
          <p:cNvSpPr/>
          <p:nvPr/>
        </p:nvSpPr>
        <p:spPr>
          <a:xfrm>
            <a:off x="6801668" y="1724300"/>
            <a:ext cx="1336252" cy="4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8629506" y="3060186"/>
          <a:ext cx="3598242" cy="3313562"/>
        </p:xfrm>
        <a:graphic>
          <a:graphicData uri="http://schemas.openxmlformats.org/drawingml/2006/table">
            <a:tbl>
              <a:tblPr firstRow="1" firstCol="1" bandRow="1"/>
              <a:tblGrid>
                <a:gridCol w="126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bffe ffec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27660" algn="l"/>
                          <a:tab pos="875665" algn="ctr"/>
                        </a:tabLs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9804347" y="2567465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Stack</a:t>
            </a:r>
            <a:endParaRPr lang="he-IL" sz="2800" b="1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19609"/>
              </p:ext>
            </p:extLst>
          </p:nvPr>
        </p:nvGraphicFramePr>
        <p:xfrm>
          <a:off x="8360372" y="743334"/>
          <a:ext cx="3731427" cy="1525651"/>
        </p:xfrm>
        <a:graphic>
          <a:graphicData uri="http://schemas.openxmlformats.org/drawingml/2006/table">
            <a:tbl>
              <a:tblPr firstRow="1" firstCol="1" bandRow="1"/>
              <a:tblGrid>
                <a:gridCol w="133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Register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9272039" y="178790"/>
            <a:ext cx="1598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Registers</a:t>
            </a:r>
            <a:endParaRPr lang="he-IL" sz="2800" b="1" dirty="0"/>
          </a:p>
        </p:txBody>
      </p:sp>
      <p:sp>
        <p:nvSpPr>
          <p:cNvPr id="55" name="Rectangle 54"/>
          <p:cNvSpPr/>
          <p:nvPr/>
        </p:nvSpPr>
        <p:spPr>
          <a:xfrm>
            <a:off x="11228603" y="3517297"/>
            <a:ext cx="111292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730641" y="3545510"/>
            <a:ext cx="177998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address of PC+4 of OS</a:t>
            </a:r>
            <a:endParaRPr lang="en-US" dirty="0">
              <a:solidFill>
                <a:srgbClr val="70AD47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716869" y="1918598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bfff</a:t>
            </a: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ffe4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229824" y="4058237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fact(n=3)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715651" y="4093191"/>
            <a:ext cx="1779981" cy="342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0x00400010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678196" y="4369219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781491" y="969610"/>
            <a:ext cx="232470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0x00400120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741817" y="1327894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251677" y="5267606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fact(n=1)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715651" y="5301956"/>
            <a:ext cx="1779981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0x00400120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678196" y="5592608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251213" y="4626292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fact(n=2)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736719" y="4734499"/>
            <a:ext cx="1779981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0x00400120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699264" y="4980547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228603" y="5827419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fact(n=0)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8054795" y="5540971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795" y="5540971"/>
                <a:ext cx="5966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143" t="-9836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10727303" y="1624529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734500" y="1623234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1" name="Oval 60"/>
          <p:cNvSpPr/>
          <p:nvPr/>
        </p:nvSpPr>
        <p:spPr>
          <a:xfrm>
            <a:off x="1674785" y="5131952"/>
            <a:ext cx="163941" cy="7919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243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47" grpId="0" animBg="1"/>
      <p:bldP spid="45" grpId="0"/>
      <p:bldP spid="60" grpId="0"/>
      <p:bldP spid="6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38819" y="0"/>
            <a:ext cx="7974698" cy="6858000"/>
            <a:chOff x="238819" y="0"/>
            <a:chExt cx="7974698" cy="685800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r="3878"/>
            <a:stretch/>
          </p:blipFill>
          <p:spPr>
            <a:xfrm>
              <a:off x="238819" y="0"/>
              <a:ext cx="7962206" cy="685800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7956246" y="3131344"/>
              <a:ext cx="257271" cy="316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015252" y="1506160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3015251" y="1714051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Content Placeholder 4"/>
          <p:cNvSpPr txBox="1">
            <a:spLocks/>
          </p:cNvSpPr>
          <p:nvPr/>
        </p:nvSpPr>
        <p:spPr>
          <a:xfrm>
            <a:off x="12573476" y="1676188"/>
            <a:ext cx="2849485" cy="2828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i="1" dirty="0" err="1"/>
              <a:t>int</a:t>
            </a:r>
            <a:r>
              <a:rPr lang="en-US" i="1" dirty="0"/>
              <a:t> fact (unsigned </a:t>
            </a:r>
            <a:r>
              <a:rPr lang="en-US" i="1" dirty="0" err="1"/>
              <a:t>int</a:t>
            </a:r>
            <a:r>
              <a:rPr lang="en-US" i="1" dirty="0"/>
              <a:t> n) {</a:t>
            </a:r>
            <a:br>
              <a:rPr lang="en-US" i="1" dirty="0"/>
            </a:br>
            <a:r>
              <a:rPr lang="en-US" i="1" dirty="0"/>
              <a:t>        if (n == 1) </a:t>
            </a:r>
            <a:br>
              <a:rPr lang="en-US" i="1" dirty="0"/>
            </a:br>
            <a:r>
              <a:rPr lang="en-US" i="1" dirty="0"/>
              <a:t>                return (1);</a:t>
            </a:r>
            <a:br>
              <a:rPr lang="en-US" i="1" dirty="0"/>
            </a:br>
            <a:r>
              <a:rPr lang="en-US" i="1" dirty="0"/>
              <a:t>        return n * fact(n-1);</a:t>
            </a:r>
            <a:br>
              <a:rPr lang="en-US" i="1" dirty="0"/>
            </a:br>
            <a:r>
              <a:rPr lang="en-US" i="1" dirty="0"/>
              <a:t>}</a:t>
            </a:r>
            <a:endParaRPr lang="en-US" dirty="0"/>
          </a:p>
          <a:p>
            <a:pPr algn="l" rtl="0"/>
            <a:r>
              <a:rPr lang="en-US" i="1" dirty="0" err="1"/>
              <a:t>int</a:t>
            </a:r>
            <a:r>
              <a:rPr lang="en-US" i="1" dirty="0"/>
              <a:t> main() {</a:t>
            </a:r>
            <a:br>
              <a:rPr lang="en-US" i="1" dirty="0"/>
            </a:br>
            <a:r>
              <a:rPr lang="en-US" i="1" dirty="0"/>
              <a:t>        return fact(3);</a:t>
            </a:r>
            <a:br>
              <a:rPr lang="en-US" i="1" dirty="0"/>
            </a:br>
            <a:r>
              <a:rPr lang="en-US" i="1" dirty="0"/>
              <a:t>}</a:t>
            </a:r>
            <a:endParaRPr lang="he-IL" dirty="0"/>
          </a:p>
        </p:txBody>
      </p:sp>
      <p:sp>
        <p:nvSpPr>
          <p:cNvPr id="48" name="Rectangle 47"/>
          <p:cNvSpPr/>
          <p:nvPr/>
        </p:nvSpPr>
        <p:spPr>
          <a:xfrm>
            <a:off x="6801668" y="1429588"/>
            <a:ext cx="1336252" cy="281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/>
          <p:cNvSpPr/>
          <p:nvPr/>
        </p:nvSpPr>
        <p:spPr>
          <a:xfrm>
            <a:off x="6801668" y="1724300"/>
            <a:ext cx="1336252" cy="4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8629506" y="3060186"/>
          <a:ext cx="3598242" cy="3313562"/>
        </p:xfrm>
        <a:graphic>
          <a:graphicData uri="http://schemas.openxmlformats.org/drawingml/2006/table">
            <a:tbl>
              <a:tblPr firstRow="1" firstCol="1" bandRow="1"/>
              <a:tblGrid>
                <a:gridCol w="126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bffe ffec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27660" algn="l"/>
                          <a:tab pos="875665" algn="ctr"/>
                        </a:tabLs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9804347" y="2567465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Stack</a:t>
            </a:r>
            <a:endParaRPr lang="he-IL" sz="2800" b="1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33470"/>
              </p:ext>
            </p:extLst>
          </p:nvPr>
        </p:nvGraphicFramePr>
        <p:xfrm>
          <a:off x="8360372" y="743334"/>
          <a:ext cx="3731427" cy="1525651"/>
        </p:xfrm>
        <a:graphic>
          <a:graphicData uri="http://schemas.openxmlformats.org/drawingml/2006/table">
            <a:tbl>
              <a:tblPr firstRow="1" firstCol="1" bandRow="1"/>
              <a:tblGrid>
                <a:gridCol w="133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Register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9272039" y="178790"/>
            <a:ext cx="1598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Registers</a:t>
            </a:r>
            <a:endParaRPr lang="he-IL" sz="2800" b="1" dirty="0"/>
          </a:p>
        </p:txBody>
      </p:sp>
      <p:sp>
        <p:nvSpPr>
          <p:cNvPr id="55" name="Rectangle 54"/>
          <p:cNvSpPr/>
          <p:nvPr/>
        </p:nvSpPr>
        <p:spPr>
          <a:xfrm>
            <a:off x="11228603" y="3517297"/>
            <a:ext cx="111292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730641" y="3545510"/>
            <a:ext cx="177998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address of PC+4 of OS</a:t>
            </a:r>
            <a:endParaRPr lang="en-US" dirty="0">
              <a:solidFill>
                <a:srgbClr val="70AD47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229824" y="4058237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fact(n=3)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715651" y="4093191"/>
            <a:ext cx="1779981" cy="342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0x00400010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678196" y="4369219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781491" y="969610"/>
            <a:ext cx="232470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0x00400120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251677" y="5267606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fact(n=1)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715651" y="5301956"/>
            <a:ext cx="1779981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0x00400120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678196" y="5592608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251213" y="4626292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fact(n=2)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736719" y="4734499"/>
            <a:ext cx="1779981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0x00400120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699264" y="4980547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8053654" y="5539425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654" y="5539425"/>
                <a:ext cx="5966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143" t="-10000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8050070" y="4963903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070" y="4963903"/>
                <a:ext cx="59663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247"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10741817" y="1327894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716869" y="1918598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bfff</a:t>
            </a: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ffe4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715651" y="1924437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bfff</a:t>
            </a: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ffec</a:t>
            </a:r>
            <a:endParaRPr lang="en-US" sz="2000" dirty="0">
              <a:solidFill>
                <a:srgbClr val="FFC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777467" y="6372097"/>
            <a:ext cx="138239" cy="4760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Rectangle 43"/>
          <p:cNvSpPr/>
          <p:nvPr/>
        </p:nvSpPr>
        <p:spPr>
          <a:xfrm>
            <a:off x="10727303" y="1624529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1975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56" grpId="0"/>
      <p:bldP spid="59" grpId="0"/>
      <p:bldP spid="64" grpId="0"/>
      <p:bldP spid="6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38819" y="0"/>
            <a:ext cx="7974698" cy="6858000"/>
            <a:chOff x="238819" y="0"/>
            <a:chExt cx="7974698" cy="685800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r="3878"/>
            <a:stretch/>
          </p:blipFill>
          <p:spPr>
            <a:xfrm>
              <a:off x="238819" y="0"/>
              <a:ext cx="7962206" cy="685800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7956246" y="3131344"/>
              <a:ext cx="257271" cy="316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015252" y="1506160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3015251" y="1714051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Content Placeholder 4"/>
          <p:cNvSpPr txBox="1">
            <a:spLocks/>
          </p:cNvSpPr>
          <p:nvPr/>
        </p:nvSpPr>
        <p:spPr>
          <a:xfrm>
            <a:off x="12573476" y="1676188"/>
            <a:ext cx="2849485" cy="2828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i="1" dirty="0" err="1"/>
              <a:t>int</a:t>
            </a:r>
            <a:r>
              <a:rPr lang="en-US" i="1" dirty="0"/>
              <a:t> fact (unsigned </a:t>
            </a:r>
            <a:r>
              <a:rPr lang="en-US" i="1" dirty="0" err="1"/>
              <a:t>int</a:t>
            </a:r>
            <a:r>
              <a:rPr lang="en-US" i="1" dirty="0"/>
              <a:t> n) {</a:t>
            </a:r>
            <a:br>
              <a:rPr lang="en-US" i="1" dirty="0"/>
            </a:br>
            <a:r>
              <a:rPr lang="en-US" i="1" dirty="0"/>
              <a:t>        if (n == 1) </a:t>
            </a:r>
            <a:br>
              <a:rPr lang="en-US" i="1" dirty="0"/>
            </a:br>
            <a:r>
              <a:rPr lang="en-US" i="1" dirty="0"/>
              <a:t>                return (1);</a:t>
            </a:r>
            <a:br>
              <a:rPr lang="en-US" i="1" dirty="0"/>
            </a:br>
            <a:r>
              <a:rPr lang="en-US" i="1" dirty="0"/>
              <a:t>        return n * fact(n-1);</a:t>
            </a:r>
            <a:br>
              <a:rPr lang="en-US" i="1" dirty="0"/>
            </a:br>
            <a:r>
              <a:rPr lang="en-US" i="1" dirty="0"/>
              <a:t>}</a:t>
            </a:r>
            <a:endParaRPr lang="en-US" dirty="0"/>
          </a:p>
          <a:p>
            <a:pPr algn="l" rtl="0"/>
            <a:r>
              <a:rPr lang="en-US" i="1" dirty="0" err="1"/>
              <a:t>int</a:t>
            </a:r>
            <a:r>
              <a:rPr lang="en-US" i="1" dirty="0"/>
              <a:t> main() {</a:t>
            </a:r>
            <a:br>
              <a:rPr lang="en-US" i="1" dirty="0"/>
            </a:br>
            <a:r>
              <a:rPr lang="en-US" i="1" dirty="0"/>
              <a:t>        return fact(3);</a:t>
            </a:r>
            <a:br>
              <a:rPr lang="en-US" i="1" dirty="0"/>
            </a:br>
            <a:r>
              <a:rPr lang="en-US" i="1" dirty="0"/>
              <a:t>}</a:t>
            </a:r>
            <a:endParaRPr lang="he-IL" dirty="0"/>
          </a:p>
        </p:txBody>
      </p:sp>
      <p:sp>
        <p:nvSpPr>
          <p:cNvPr id="48" name="Rectangle 47"/>
          <p:cNvSpPr/>
          <p:nvPr/>
        </p:nvSpPr>
        <p:spPr>
          <a:xfrm>
            <a:off x="6801668" y="1429588"/>
            <a:ext cx="1336252" cy="281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/>
          <p:cNvSpPr/>
          <p:nvPr/>
        </p:nvSpPr>
        <p:spPr>
          <a:xfrm>
            <a:off x="6801668" y="1724300"/>
            <a:ext cx="1336252" cy="4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8629506" y="3060186"/>
          <a:ext cx="3598242" cy="3313562"/>
        </p:xfrm>
        <a:graphic>
          <a:graphicData uri="http://schemas.openxmlformats.org/drawingml/2006/table">
            <a:tbl>
              <a:tblPr firstRow="1" firstCol="1" bandRow="1"/>
              <a:tblGrid>
                <a:gridCol w="126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bffe ffec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27660" algn="l"/>
                          <a:tab pos="875665" algn="ctr"/>
                        </a:tabLs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9804347" y="2567465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Stack</a:t>
            </a:r>
            <a:endParaRPr lang="he-IL" sz="2800" b="1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3326"/>
              </p:ext>
            </p:extLst>
          </p:nvPr>
        </p:nvGraphicFramePr>
        <p:xfrm>
          <a:off x="8360372" y="743334"/>
          <a:ext cx="3731427" cy="1525651"/>
        </p:xfrm>
        <a:graphic>
          <a:graphicData uri="http://schemas.openxmlformats.org/drawingml/2006/table">
            <a:tbl>
              <a:tblPr firstRow="1" firstCol="1" bandRow="1"/>
              <a:tblGrid>
                <a:gridCol w="133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Register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9272039" y="178790"/>
            <a:ext cx="1598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Registers</a:t>
            </a:r>
            <a:endParaRPr lang="he-IL" sz="2800" b="1" dirty="0"/>
          </a:p>
        </p:txBody>
      </p:sp>
      <p:sp>
        <p:nvSpPr>
          <p:cNvPr id="55" name="Rectangle 54"/>
          <p:cNvSpPr/>
          <p:nvPr/>
        </p:nvSpPr>
        <p:spPr>
          <a:xfrm>
            <a:off x="11228603" y="3517297"/>
            <a:ext cx="111292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730641" y="3545510"/>
            <a:ext cx="177998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address of PC+4 of OS</a:t>
            </a:r>
            <a:endParaRPr lang="en-US" dirty="0">
              <a:solidFill>
                <a:srgbClr val="70AD47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229824" y="4058237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fact(n=3)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715651" y="4093191"/>
            <a:ext cx="1779981" cy="342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0x00400010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678196" y="4369219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781491" y="969610"/>
            <a:ext cx="232470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0x00400120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741817" y="1327894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1251213" y="4626292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fact(n=2)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736719" y="4734499"/>
            <a:ext cx="1779981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0x00400120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699264" y="4980547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27303" y="1624529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1" name="Oval 60"/>
          <p:cNvSpPr/>
          <p:nvPr/>
        </p:nvSpPr>
        <p:spPr>
          <a:xfrm>
            <a:off x="1674785" y="5131952"/>
            <a:ext cx="163941" cy="7919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8050070" y="4963903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070" y="4963903"/>
                <a:ext cx="5966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247"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9715651" y="1924437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bfff</a:t>
            </a: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ffec</a:t>
            </a:r>
            <a:endParaRPr lang="en-US" sz="2000" dirty="0">
              <a:solidFill>
                <a:srgbClr val="FFC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734500" y="1327894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925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38819" y="0"/>
            <a:ext cx="7974698" cy="6858000"/>
            <a:chOff x="238819" y="0"/>
            <a:chExt cx="7974698" cy="685800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r="3878"/>
            <a:stretch/>
          </p:blipFill>
          <p:spPr>
            <a:xfrm>
              <a:off x="238819" y="0"/>
              <a:ext cx="7962206" cy="685800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7956246" y="3131344"/>
              <a:ext cx="257271" cy="316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015252" y="1506160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3015251" y="1714051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Content Placeholder 4"/>
          <p:cNvSpPr txBox="1">
            <a:spLocks/>
          </p:cNvSpPr>
          <p:nvPr/>
        </p:nvSpPr>
        <p:spPr>
          <a:xfrm>
            <a:off x="12573476" y="1676188"/>
            <a:ext cx="2849485" cy="2828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i="1" dirty="0" err="1"/>
              <a:t>int</a:t>
            </a:r>
            <a:r>
              <a:rPr lang="en-US" i="1" dirty="0"/>
              <a:t> fact (unsigned </a:t>
            </a:r>
            <a:r>
              <a:rPr lang="en-US" i="1" dirty="0" err="1"/>
              <a:t>int</a:t>
            </a:r>
            <a:r>
              <a:rPr lang="en-US" i="1" dirty="0"/>
              <a:t> n) {</a:t>
            </a:r>
            <a:br>
              <a:rPr lang="en-US" i="1" dirty="0"/>
            </a:br>
            <a:r>
              <a:rPr lang="en-US" i="1" dirty="0"/>
              <a:t>        if (n == 1) </a:t>
            </a:r>
            <a:br>
              <a:rPr lang="en-US" i="1" dirty="0"/>
            </a:br>
            <a:r>
              <a:rPr lang="en-US" i="1" dirty="0"/>
              <a:t>                return (1);</a:t>
            </a:r>
            <a:br>
              <a:rPr lang="en-US" i="1" dirty="0"/>
            </a:br>
            <a:r>
              <a:rPr lang="en-US" i="1" dirty="0"/>
              <a:t>        return n * fact(n-1);</a:t>
            </a:r>
            <a:br>
              <a:rPr lang="en-US" i="1" dirty="0"/>
            </a:br>
            <a:r>
              <a:rPr lang="en-US" i="1" dirty="0"/>
              <a:t>}</a:t>
            </a:r>
            <a:endParaRPr lang="en-US" dirty="0"/>
          </a:p>
          <a:p>
            <a:pPr algn="l" rtl="0"/>
            <a:r>
              <a:rPr lang="en-US" i="1" dirty="0" err="1"/>
              <a:t>int</a:t>
            </a:r>
            <a:r>
              <a:rPr lang="en-US" i="1" dirty="0"/>
              <a:t> main() {</a:t>
            </a:r>
            <a:br>
              <a:rPr lang="en-US" i="1" dirty="0"/>
            </a:br>
            <a:r>
              <a:rPr lang="en-US" i="1" dirty="0"/>
              <a:t>        return fact(3);</a:t>
            </a:r>
            <a:br>
              <a:rPr lang="en-US" i="1" dirty="0"/>
            </a:br>
            <a:r>
              <a:rPr lang="en-US" i="1" dirty="0"/>
              <a:t>}</a:t>
            </a:r>
            <a:endParaRPr lang="he-IL" dirty="0"/>
          </a:p>
        </p:txBody>
      </p:sp>
      <p:sp>
        <p:nvSpPr>
          <p:cNvPr id="48" name="Rectangle 47"/>
          <p:cNvSpPr/>
          <p:nvPr/>
        </p:nvSpPr>
        <p:spPr>
          <a:xfrm>
            <a:off x="6801668" y="1429588"/>
            <a:ext cx="1336252" cy="281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/>
          <p:cNvSpPr/>
          <p:nvPr/>
        </p:nvSpPr>
        <p:spPr>
          <a:xfrm>
            <a:off x="6801668" y="1724300"/>
            <a:ext cx="1336252" cy="4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8629506" y="3060186"/>
          <a:ext cx="3598242" cy="3313562"/>
        </p:xfrm>
        <a:graphic>
          <a:graphicData uri="http://schemas.openxmlformats.org/drawingml/2006/table">
            <a:tbl>
              <a:tblPr firstRow="1" firstCol="1" bandRow="1"/>
              <a:tblGrid>
                <a:gridCol w="126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bffe ffec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27660" algn="l"/>
                          <a:tab pos="875665" algn="ctr"/>
                        </a:tabLs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9804347" y="2567465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Stack</a:t>
            </a:r>
            <a:endParaRPr lang="he-IL" sz="2800" b="1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89002"/>
              </p:ext>
            </p:extLst>
          </p:nvPr>
        </p:nvGraphicFramePr>
        <p:xfrm>
          <a:off x="8360372" y="743334"/>
          <a:ext cx="3731427" cy="1525651"/>
        </p:xfrm>
        <a:graphic>
          <a:graphicData uri="http://schemas.openxmlformats.org/drawingml/2006/table">
            <a:tbl>
              <a:tblPr firstRow="1" firstCol="1" bandRow="1"/>
              <a:tblGrid>
                <a:gridCol w="133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Register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9272039" y="178790"/>
            <a:ext cx="1598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Registers</a:t>
            </a:r>
            <a:endParaRPr lang="he-IL" sz="2800" b="1" dirty="0"/>
          </a:p>
        </p:txBody>
      </p:sp>
      <p:sp>
        <p:nvSpPr>
          <p:cNvPr id="55" name="Rectangle 54"/>
          <p:cNvSpPr/>
          <p:nvPr/>
        </p:nvSpPr>
        <p:spPr>
          <a:xfrm>
            <a:off x="11228603" y="3517297"/>
            <a:ext cx="111292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730641" y="3545510"/>
            <a:ext cx="177998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address of PC+4 of OS</a:t>
            </a:r>
            <a:endParaRPr lang="en-US" dirty="0">
              <a:solidFill>
                <a:srgbClr val="70AD47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229824" y="4058237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fact(n=3)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715651" y="4093191"/>
            <a:ext cx="1779981" cy="342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0x00400010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678196" y="4369219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781491" y="969610"/>
            <a:ext cx="232470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0x00400120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1251213" y="4626292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fact(n=2)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736719" y="4734499"/>
            <a:ext cx="1779981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0x00400120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699264" y="4980547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8014141" y="4320517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141" y="4320517"/>
                <a:ext cx="5966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163" t="-10000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8050070" y="4963903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070" y="4963903"/>
                <a:ext cx="59663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247"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10741817" y="1327894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716869" y="1918598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bfff</a:t>
            </a: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fff4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777467" y="6372097"/>
            <a:ext cx="138239" cy="4760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Rectangle 43"/>
          <p:cNvSpPr/>
          <p:nvPr/>
        </p:nvSpPr>
        <p:spPr>
          <a:xfrm>
            <a:off x="9715651" y="1924437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bfff</a:t>
            </a: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ffec</a:t>
            </a:r>
            <a:endParaRPr lang="en-US" sz="2000" dirty="0">
              <a:solidFill>
                <a:srgbClr val="FFC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27303" y="1624529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235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3" grpId="0"/>
      <p:bldP spid="56" grpId="0"/>
      <p:bldP spid="59" grpId="0"/>
      <p:bldP spid="64" grpId="0"/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38819" y="0"/>
            <a:ext cx="7974698" cy="6858000"/>
            <a:chOff x="238819" y="0"/>
            <a:chExt cx="7974698" cy="685800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r="3878"/>
            <a:stretch/>
          </p:blipFill>
          <p:spPr>
            <a:xfrm>
              <a:off x="238819" y="0"/>
              <a:ext cx="7962206" cy="685800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7956246" y="3131344"/>
              <a:ext cx="257271" cy="316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015252" y="1506160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3015251" y="1714051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Content Placeholder 4"/>
          <p:cNvSpPr txBox="1">
            <a:spLocks/>
          </p:cNvSpPr>
          <p:nvPr/>
        </p:nvSpPr>
        <p:spPr>
          <a:xfrm>
            <a:off x="12573476" y="1676188"/>
            <a:ext cx="2849485" cy="2828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i="1" dirty="0" err="1"/>
              <a:t>int</a:t>
            </a:r>
            <a:r>
              <a:rPr lang="en-US" i="1" dirty="0"/>
              <a:t> fact (unsigned </a:t>
            </a:r>
            <a:r>
              <a:rPr lang="en-US" i="1" dirty="0" err="1"/>
              <a:t>int</a:t>
            </a:r>
            <a:r>
              <a:rPr lang="en-US" i="1" dirty="0"/>
              <a:t> n) {</a:t>
            </a:r>
            <a:br>
              <a:rPr lang="en-US" i="1" dirty="0"/>
            </a:br>
            <a:r>
              <a:rPr lang="en-US" i="1" dirty="0"/>
              <a:t>        if (n == 1) </a:t>
            </a:r>
            <a:br>
              <a:rPr lang="en-US" i="1" dirty="0"/>
            </a:br>
            <a:r>
              <a:rPr lang="en-US" i="1" dirty="0"/>
              <a:t>                return (1);</a:t>
            </a:r>
            <a:br>
              <a:rPr lang="en-US" i="1" dirty="0"/>
            </a:br>
            <a:r>
              <a:rPr lang="en-US" i="1" dirty="0"/>
              <a:t>        return n * fact(n-1);</a:t>
            </a:r>
            <a:br>
              <a:rPr lang="en-US" i="1" dirty="0"/>
            </a:br>
            <a:r>
              <a:rPr lang="en-US" i="1" dirty="0"/>
              <a:t>}</a:t>
            </a:r>
            <a:endParaRPr lang="en-US" dirty="0"/>
          </a:p>
          <a:p>
            <a:pPr algn="l" rtl="0"/>
            <a:r>
              <a:rPr lang="en-US" i="1" dirty="0" err="1"/>
              <a:t>int</a:t>
            </a:r>
            <a:r>
              <a:rPr lang="en-US" i="1" dirty="0"/>
              <a:t> main() {</a:t>
            </a:r>
            <a:br>
              <a:rPr lang="en-US" i="1" dirty="0"/>
            </a:br>
            <a:r>
              <a:rPr lang="en-US" i="1" dirty="0"/>
              <a:t>        return fact(3);</a:t>
            </a:r>
            <a:br>
              <a:rPr lang="en-US" i="1" dirty="0"/>
            </a:br>
            <a:r>
              <a:rPr lang="en-US" i="1" dirty="0"/>
              <a:t>}</a:t>
            </a:r>
            <a:endParaRPr lang="he-IL" dirty="0"/>
          </a:p>
        </p:txBody>
      </p:sp>
      <p:sp>
        <p:nvSpPr>
          <p:cNvPr id="48" name="Rectangle 47"/>
          <p:cNvSpPr/>
          <p:nvPr/>
        </p:nvSpPr>
        <p:spPr>
          <a:xfrm>
            <a:off x="6801668" y="1429588"/>
            <a:ext cx="1336252" cy="281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/>
          <p:cNvSpPr/>
          <p:nvPr/>
        </p:nvSpPr>
        <p:spPr>
          <a:xfrm>
            <a:off x="6801668" y="1724300"/>
            <a:ext cx="1336252" cy="4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8629506" y="3060186"/>
          <a:ext cx="3598242" cy="3313562"/>
        </p:xfrm>
        <a:graphic>
          <a:graphicData uri="http://schemas.openxmlformats.org/drawingml/2006/table">
            <a:tbl>
              <a:tblPr firstRow="1" firstCol="1" bandRow="1"/>
              <a:tblGrid>
                <a:gridCol w="126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bffe ffec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27660" algn="l"/>
                          <a:tab pos="875665" algn="ctr"/>
                        </a:tabLs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9804347" y="2567465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Stack</a:t>
            </a:r>
            <a:endParaRPr lang="he-IL" sz="2800" b="1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69769"/>
              </p:ext>
            </p:extLst>
          </p:nvPr>
        </p:nvGraphicFramePr>
        <p:xfrm>
          <a:off x="8360372" y="743334"/>
          <a:ext cx="3731427" cy="1525651"/>
        </p:xfrm>
        <a:graphic>
          <a:graphicData uri="http://schemas.openxmlformats.org/drawingml/2006/table">
            <a:tbl>
              <a:tblPr firstRow="1" firstCol="1" bandRow="1"/>
              <a:tblGrid>
                <a:gridCol w="133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9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Register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9272039" y="178790"/>
            <a:ext cx="1598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Registers</a:t>
            </a:r>
            <a:endParaRPr lang="he-IL" sz="2800" b="1" dirty="0"/>
          </a:p>
        </p:txBody>
      </p:sp>
      <p:sp>
        <p:nvSpPr>
          <p:cNvPr id="55" name="Rectangle 54"/>
          <p:cNvSpPr/>
          <p:nvPr/>
        </p:nvSpPr>
        <p:spPr>
          <a:xfrm>
            <a:off x="11228603" y="3517297"/>
            <a:ext cx="111292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730641" y="3545510"/>
            <a:ext cx="177998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address of PC+4 of OS</a:t>
            </a:r>
            <a:endParaRPr lang="en-US" dirty="0">
              <a:solidFill>
                <a:srgbClr val="70AD47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229824" y="4058237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fact(n=3)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715651" y="4093191"/>
            <a:ext cx="1779981" cy="342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0x00400010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678196" y="4369219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781491" y="969610"/>
            <a:ext cx="232470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0x00400120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741817" y="1327894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730780" y="1319087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1" name="Oval 60"/>
          <p:cNvSpPr/>
          <p:nvPr/>
        </p:nvSpPr>
        <p:spPr>
          <a:xfrm>
            <a:off x="1674785" y="5131952"/>
            <a:ext cx="163941" cy="7919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Rectangle 55"/>
          <p:cNvSpPr/>
          <p:nvPr/>
        </p:nvSpPr>
        <p:spPr>
          <a:xfrm>
            <a:off x="9715651" y="1924437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bfff</a:t>
            </a: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ffec</a:t>
            </a:r>
            <a:endParaRPr lang="en-US" sz="2000" dirty="0">
              <a:solidFill>
                <a:srgbClr val="FFC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014141" y="4320517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141" y="4320517"/>
                <a:ext cx="5966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163" t="-10000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0734500" y="1327894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789207" y="986195"/>
            <a:ext cx="232470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0x00400010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731931" y="1621488"/>
            <a:ext cx="291669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727303" y="1624529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853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2" grpId="0"/>
      <p:bldP spid="62" grpId="1"/>
      <p:bldP spid="45" grpId="0"/>
      <p:bldP spid="33" grpId="0"/>
      <p:bldP spid="34" grpId="0"/>
      <p:bldP spid="44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38819" y="0"/>
            <a:ext cx="7974698" cy="6858000"/>
            <a:chOff x="238819" y="0"/>
            <a:chExt cx="7974698" cy="685800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r="3878"/>
            <a:stretch/>
          </p:blipFill>
          <p:spPr>
            <a:xfrm>
              <a:off x="238819" y="0"/>
              <a:ext cx="7962206" cy="685800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7956246" y="3131344"/>
              <a:ext cx="257271" cy="316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015252" y="1506160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3015251" y="1714051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Content Placeholder 4"/>
          <p:cNvSpPr txBox="1">
            <a:spLocks/>
          </p:cNvSpPr>
          <p:nvPr/>
        </p:nvSpPr>
        <p:spPr>
          <a:xfrm>
            <a:off x="12573476" y="1676188"/>
            <a:ext cx="2849485" cy="2828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i="1" dirty="0" err="1"/>
              <a:t>int</a:t>
            </a:r>
            <a:r>
              <a:rPr lang="en-US" i="1" dirty="0"/>
              <a:t> fact (unsigned </a:t>
            </a:r>
            <a:r>
              <a:rPr lang="en-US" i="1" dirty="0" err="1"/>
              <a:t>int</a:t>
            </a:r>
            <a:r>
              <a:rPr lang="en-US" i="1" dirty="0"/>
              <a:t> n) {</a:t>
            </a:r>
            <a:br>
              <a:rPr lang="en-US" i="1" dirty="0"/>
            </a:br>
            <a:r>
              <a:rPr lang="en-US" i="1" dirty="0"/>
              <a:t>        if (n == 1) </a:t>
            </a:r>
            <a:br>
              <a:rPr lang="en-US" i="1" dirty="0"/>
            </a:br>
            <a:r>
              <a:rPr lang="en-US" i="1" dirty="0"/>
              <a:t>                return (1);</a:t>
            </a:r>
            <a:br>
              <a:rPr lang="en-US" i="1" dirty="0"/>
            </a:br>
            <a:r>
              <a:rPr lang="en-US" i="1" dirty="0"/>
              <a:t>        return n * fact(n-1);</a:t>
            </a:r>
            <a:br>
              <a:rPr lang="en-US" i="1" dirty="0"/>
            </a:br>
            <a:r>
              <a:rPr lang="en-US" i="1" dirty="0"/>
              <a:t>}</a:t>
            </a:r>
            <a:endParaRPr lang="en-US" dirty="0"/>
          </a:p>
          <a:p>
            <a:pPr algn="l" rtl="0"/>
            <a:r>
              <a:rPr lang="en-US" i="1" dirty="0" err="1"/>
              <a:t>int</a:t>
            </a:r>
            <a:r>
              <a:rPr lang="en-US" i="1" dirty="0"/>
              <a:t> main() {</a:t>
            </a:r>
            <a:br>
              <a:rPr lang="en-US" i="1" dirty="0"/>
            </a:br>
            <a:r>
              <a:rPr lang="en-US" i="1" dirty="0"/>
              <a:t>        return fact(3);</a:t>
            </a:r>
            <a:br>
              <a:rPr lang="en-US" i="1" dirty="0"/>
            </a:br>
            <a:r>
              <a:rPr lang="en-US" i="1" dirty="0"/>
              <a:t>}</a:t>
            </a:r>
            <a:endParaRPr lang="he-IL" dirty="0"/>
          </a:p>
        </p:txBody>
      </p:sp>
      <p:sp>
        <p:nvSpPr>
          <p:cNvPr id="48" name="Rectangle 47"/>
          <p:cNvSpPr/>
          <p:nvPr/>
        </p:nvSpPr>
        <p:spPr>
          <a:xfrm>
            <a:off x="6801668" y="1429588"/>
            <a:ext cx="1336252" cy="281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/>
          <p:cNvSpPr/>
          <p:nvPr/>
        </p:nvSpPr>
        <p:spPr>
          <a:xfrm>
            <a:off x="6801668" y="1724300"/>
            <a:ext cx="1336252" cy="4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8629506" y="3060186"/>
          <a:ext cx="3598242" cy="3313562"/>
        </p:xfrm>
        <a:graphic>
          <a:graphicData uri="http://schemas.openxmlformats.org/drawingml/2006/table">
            <a:tbl>
              <a:tblPr firstRow="1" firstCol="1" bandRow="1"/>
              <a:tblGrid>
                <a:gridCol w="126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bffe ffec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27660" algn="l"/>
                          <a:tab pos="875665" algn="ctr"/>
                        </a:tabLs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9804347" y="2567465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Stack</a:t>
            </a:r>
            <a:endParaRPr lang="he-IL" sz="2800" b="1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8983"/>
              </p:ext>
            </p:extLst>
          </p:nvPr>
        </p:nvGraphicFramePr>
        <p:xfrm>
          <a:off x="8360372" y="743334"/>
          <a:ext cx="3731427" cy="1525651"/>
        </p:xfrm>
        <a:graphic>
          <a:graphicData uri="http://schemas.openxmlformats.org/drawingml/2006/table">
            <a:tbl>
              <a:tblPr firstRow="1" firstCol="1" bandRow="1"/>
              <a:tblGrid>
                <a:gridCol w="133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Register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9272039" y="178790"/>
            <a:ext cx="1598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Registers</a:t>
            </a:r>
            <a:endParaRPr lang="he-IL" sz="2800" b="1" dirty="0"/>
          </a:p>
        </p:txBody>
      </p:sp>
      <p:sp>
        <p:nvSpPr>
          <p:cNvPr id="55" name="Rectangle 54"/>
          <p:cNvSpPr/>
          <p:nvPr/>
        </p:nvSpPr>
        <p:spPr>
          <a:xfrm>
            <a:off x="11228603" y="3517297"/>
            <a:ext cx="111292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730641" y="3545510"/>
            <a:ext cx="177998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address of PC+4 of OS</a:t>
            </a:r>
            <a:endParaRPr lang="en-US" dirty="0">
              <a:solidFill>
                <a:srgbClr val="70AD47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229824" y="4058237"/>
            <a:ext cx="110281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700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  <a:r>
              <a:rPr lang="en-US" sz="17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fact(n=3)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715651" y="4093191"/>
            <a:ext cx="1779981" cy="342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0x00400010</a:t>
            </a:r>
            <a:endParaRPr lang="en-US" sz="1600" dirty="0">
              <a:solidFill>
                <a:srgbClr val="CC66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678196" y="4369219"/>
            <a:ext cx="1779981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C66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a0 = 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8014141" y="4320517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141" y="4320517"/>
                <a:ext cx="5966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163" t="-10000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8011480" y="3703373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480" y="3703373"/>
                <a:ext cx="59663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143" t="-10000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9716869" y="1918598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bfff</a:t>
            </a: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fff4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777467" y="6372097"/>
            <a:ext cx="138239" cy="4760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Rectangle 43"/>
          <p:cNvSpPr/>
          <p:nvPr/>
        </p:nvSpPr>
        <p:spPr>
          <a:xfrm>
            <a:off x="9715651" y="1924437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bfff</a:t>
            </a: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fffc</a:t>
            </a:r>
            <a:endParaRPr lang="en-US" sz="2000" dirty="0">
              <a:solidFill>
                <a:srgbClr val="FFC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789207" y="986195"/>
            <a:ext cx="232470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0x00400010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0730780" y="1319087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0731931" y="1621488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65812" y="2362873"/>
            <a:ext cx="7605485" cy="7694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/>
              <a:t>Return to main with $a0=6=3!</a:t>
            </a:r>
            <a:endParaRPr lang="he-IL" sz="4400" b="1" dirty="0"/>
          </a:p>
        </p:txBody>
      </p:sp>
    </p:spTree>
    <p:extLst>
      <p:ext uri="{BB962C8B-B14F-4D97-AF65-F5344CB8AC3E}">
        <p14:creationId xmlns:p14="http://schemas.microsoft.com/office/powerpoint/2010/main" val="109423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2" grpId="0"/>
      <p:bldP spid="56" grpId="0"/>
      <p:bldP spid="59" grpId="0"/>
      <p:bldP spid="64" grpId="0"/>
      <p:bldP spid="44" grpId="0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38819" y="0"/>
            <a:ext cx="7974698" cy="6858000"/>
            <a:chOff x="238819" y="0"/>
            <a:chExt cx="7974698" cy="685800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r="3878"/>
            <a:stretch/>
          </p:blipFill>
          <p:spPr>
            <a:xfrm>
              <a:off x="238819" y="0"/>
              <a:ext cx="7962206" cy="685800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7956246" y="3131344"/>
              <a:ext cx="257271" cy="316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015252" y="1506160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3015251" y="1714051"/>
            <a:ext cx="490451" cy="17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Content Placeholder 4"/>
          <p:cNvSpPr txBox="1">
            <a:spLocks/>
          </p:cNvSpPr>
          <p:nvPr/>
        </p:nvSpPr>
        <p:spPr>
          <a:xfrm>
            <a:off x="12573476" y="1676188"/>
            <a:ext cx="2849485" cy="2828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i="1" dirty="0" err="1"/>
              <a:t>int</a:t>
            </a:r>
            <a:r>
              <a:rPr lang="en-US" i="1" dirty="0"/>
              <a:t> fact (unsigned </a:t>
            </a:r>
            <a:r>
              <a:rPr lang="en-US" i="1" dirty="0" err="1"/>
              <a:t>int</a:t>
            </a:r>
            <a:r>
              <a:rPr lang="en-US" i="1" dirty="0"/>
              <a:t> n) {</a:t>
            </a:r>
            <a:br>
              <a:rPr lang="en-US" i="1" dirty="0"/>
            </a:br>
            <a:r>
              <a:rPr lang="en-US" i="1" dirty="0"/>
              <a:t>        if (n == 1) </a:t>
            </a:r>
            <a:br>
              <a:rPr lang="en-US" i="1" dirty="0"/>
            </a:br>
            <a:r>
              <a:rPr lang="en-US" i="1" dirty="0"/>
              <a:t>                return (1);</a:t>
            </a:r>
            <a:br>
              <a:rPr lang="en-US" i="1" dirty="0"/>
            </a:br>
            <a:r>
              <a:rPr lang="en-US" i="1" dirty="0"/>
              <a:t>        return n * fact(n-1);</a:t>
            </a:r>
            <a:br>
              <a:rPr lang="en-US" i="1" dirty="0"/>
            </a:br>
            <a:r>
              <a:rPr lang="en-US" i="1" dirty="0"/>
              <a:t>}</a:t>
            </a:r>
            <a:endParaRPr lang="en-US" dirty="0"/>
          </a:p>
          <a:p>
            <a:pPr algn="l" rtl="0"/>
            <a:r>
              <a:rPr lang="en-US" i="1" dirty="0" err="1"/>
              <a:t>int</a:t>
            </a:r>
            <a:r>
              <a:rPr lang="en-US" i="1" dirty="0"/>
              <a:t> main() {</a:t>
            </a:r>
            <a:br>
              <a:rPr lang="en-US" i="1" dirty="0"/>
            </a:br>
            <a:r>
              <a:rPr lang="en-US" i="1" dirty="0"/>
              <a:t>        return fact(3);</a:t>
            </a:r>
            <a:br>
              <a:rPr lang="en-US" i="1" dirty="0"/>
            </a:br>
            <a:r>
              <a:rPr lang="en-US" i="1" dirty="0"/>
              <a:t>}</a:t>
            </a:r>
            <a:endParaRPr lang="he-IL" dirty="0"/>
          </a:p>
        </p:txBody>
      </p:sp>
      <p:sp>
        <p:nvSpPr>
          <p:cNvPr id="48" name="Rectangle 47"/>
          <p:cNvSpPr/>
          <p:nvPr/>
        </p:nvSpPr>
        <p:spPr>
          <a:xfrm>
            <a:off x="6801668" y="1429588"/>
            <a:ext cx="1336252" cy="281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/>
          <p:cNvSpPr/>
          <p:nvPr/>
        </p:nvSpPr>
        <p:spPr>
          <a:xfrm>
            <a:off x="6801668" y="1724300"/>
            <a:ext cx="1336252" cy="489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8629506" y="3060186"/>
          <a:ext cx="3598242" cy="3313562"/>
        </p:xfrm>
        <a:graphic>
          <a:graphicData uri="http://schemas.openxmlformats.org/drawingml/2006/table">
            <a:tbl>
              <a:tblPr firstRow="1" firstCol="1" bandRow="1"/>
              <a:tblGrid>
                <a:gridCol w="126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E74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fff0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bffe ffec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ffe0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bffe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ffdc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27660" algn="l"/>
                          <a:tab pos="875665" algn="ctr"/>
                        </a:tabLs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9804347" y="2567465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Stack</a:t>
            </a:r>
            <a:endParaRPr lang="he-IL" sz="2800" b="1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40205"/>
              </p:ext>
            </p:extLst>
          </p:nvPr>
        </p:nvGraphicFramePr>
        <p:xfrm>
          <a:off x="8360372" y="743334"/>
          <a:ext cx="3731427" cy="1525651"/>
        </p:xfrm>
        <a:graphic>
          <a:graphicData uri="http://schemas.openxmlformats.org/drawingml/2006/table">
            <a:tbl>
              <a:tblPr firstRow="1" firstCol="1" bandRow="1"/>
              <a:tblGrid>
                <a:gridCol w="133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Register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9272039" y="178790"/>
            <a:ext cx="1598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Registers</a:t>
            </a:r>
            <a:endParaRPr lang="he-IL" sz="2800" b="1" dirty="0"/>
          </a:p>
        </p:txBody>
      </p:sp>
      <p:sp>
        <p:nvSpPr>
          <p:cNvPr id="55" name="Rectangle 54"/>
          <p:cNvSpPr/>
          <p:nvPr/>
        </p:nvSpPr>
        <p:spPr>
          <a:xfrm>
            <a:off x="11228603" y="3517297"/>
            <a:ext cx="111292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Frame 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730641" y="3545510"/>
            <a:ext cx="177998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address of PC+4 of OS</a:t>
            </a:r>
            <a:endParaRPr lang="en-US" dirty="0">
              <a:solidFill>
                <a:srgbClr val="70AD47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8011480" y="3703373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480" y="3703373"/>
                <a:ext cx="5966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143" t="-10000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9789207" y="986195"/>
            <a:ext cx="232470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CC66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0x00400010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730780" y="1319087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0731931" y="1621488"/>
            <a:ext cx="316243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715651" y="1924437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bfff</a:t>
            </a:r>
            <a:r>
              <a:rPr lang="en-US" sz="2000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fffc</a:t>
            </a:r>
            <a:endParaRPr lang="en-US" sz="2000" dirty="0">
              <a:solidFill>
                <a:srgbClr val="FFC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70AD47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13195" y="981372"/>
            <a:ext cx="2830815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dirty="0"/>
              <a:t>address of PC+4 of OS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8018679" y="3276597"/>
                <a:ext cx="596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679" y="3276597"/>
                <a:ext cx="59663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143"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>
          <a:xfrm>
            <a:off x="9720331" y="1935327"/>
            <a:ext cx="2324703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0x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bfff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0000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35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48" grpId="0" animBg="1"/>
      <p:bldP spid="49" grpId="0" animBg="1"/>
      <p:bldP spid="55" grpId="0"/>
      <p:bldP spid="57" grpId="0"/>
      <p:bldP spid="45" grpId="0"/>
      <p:bldP spid="67" grpId="0"/>
      <p:bldP spid="70" grpId="0"/>
      <p:bldP spid="72" grpId="0"/>
      <p:bldP spid="73" grpId="0"/>
      <p:bldP spid="7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865" y="16626"/>
            <a:ext cx="9269644" cy="66248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60566" y="833236"/>
            <a:ext cx="1305099" cy="157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/>
          <p:cNvSpPr/>
          <p:nvPr/>
        </p:nvSpPr>
        <p:spPr>
          <a:xfrm>
            <a:off x="2460566" y="1005841"/>
            <a:ext cx="1305099" cy="191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2371896" y="1454727"/>
            <a:ext cx="1609900" cy="161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2371896" y="1650653"/>
            <a:ext cx="1552404" cy="22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2339916" y="2053591"/>
            <a:ext cx="1641880" cy="191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2371896" y="2285366"/>
            <a:ext cx="1641880" cy="191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339916" y="2684666"/>
            <a:ext cx="1641880" cy="191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2298525" y="2910899"/>
            <a:ext cx="1641880" cy="191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2339916" y="3318916"/>
            <a:ext cx="1641880" cy="191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2355906" y="3535741"/>
            <a:ext cx="1641880" cy="191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2355906" y="3949841"/>
            <a:ext cx="1641880" cy="191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2371896" y="4179802"/>
            <a:ext cx="1641880" cy="191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2355906" y="4575508"/>
            <a:ext cx="1641880" cy="191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2355906" y="4805335"/>
            <a:ext cx="1641880" cy="191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2371896" y="5207525"/>
            <a:ext cx="1641880" cy="191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2355906" y="5437352"/>
            <a:ext cx="1641880" cy="191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2339916" y="5828925"/>
            <a:ext cx="1641880" cy="191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/>
          <p:cNvSpPr/>
          <p:nvPr/>
        </p:nvSpPr>
        <p:spPr>
          <a:xfrm>
            <a:off x="2371896" y="6069369"/>
            <a:ext cx="1641880" cy="191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4895791" y="791673"/>
            <a:ext cx="1533584" cy="191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4543366" y="1005841"/>
            <a:ext cx="2311459" cy="235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/>
          <p:cNvSpPr/>
          <p:nvPr/>
        </p:nvSpPr>
        <p:spPr>
          <a:xfrm>
            <a:off x="4641790" y="1431925"/>
            <a:ext cx="2114609" cy="18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4571941" y="1640120"/>
            <a:ext cx="2311459" cy="235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Rectangle 26"/>
          <p:cNvSpPr/>
          <p:nvPr/>
        </p:nvSpPr>
        <p:spPr>
          <a:xfrm>
            <a:off x="4489389" y="2073333"/>
            <a:ext cx="2267010" cy="16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/>
          <p:cNvSpPr/>
          <p:nvPr/>
        </p:nvSpPr>
        <p:spPr>
          <a:xfrm>
            <a:off x="4561211" y="2293629"/>
            <a:ext cx="2311459" cy="235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Rectangle 29"/>
          <p:cNvSpPr/>
          <p:nvPr/>
        </p:nvSpPr>
        <p:spPr>
          <a:xfrm>
            <a:off x="4470340" y="2687841"/>
            <a:ext cx="2213036" cy="189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Rectangle 30"/>
          <p:cNvSpPr/>
          <p:nvPr/>
        </p:nvSpPr>
        <p:spPr>
          <a:xfrm>
            <a:off x="4562768" y="2900250"/>
            <a:ext cx="2311459" cy="235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Rectangle 31"/>
          <p:cNvSpPr/>
          <p:nvPr/>
        </p:nvSpPr>
        <p:spPr>
          <a:xfrm>
            <a:off x="4592576" y="3317246"/>
            <a:ext cx="2213036" cy="189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Rectangle 32"/>
          <p:cNvSpPr/>
          <p:nvPr/>
        </p:nvSpPr>
        <p:spPr>
          <a:xfrm>
            <a:off x="4632234" y="3533657"/>
            <a:ext cx="2213036" cy="193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Rectangle 33"/>
          <p:cNvSpPr/>
          <p:nvPr/>
        </p:nvSpPr>
        <p:spPr>
          <a:xfrm>
            <a:off x="4276664" y="3943700"/>
            <a:ext cx="2886135" cy="189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Rectangle 34"/>
          <p:cNvSpPr/>
          <p:nvPr/>
        </p:nvSpPr>
        <p:spPr>
          <a:xfrm>
            <a:off x="4516376" y="4179802"/>
            <a:ext cx="2213036" cy="189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/>
          <p:cNvSpPr/>
          <p:nvPr/>
        </p:nvSpPr>
        <p:spPr>
          <a:xfrm>
            <a:off x="4216339" y="4571265"/>
            <a:ext cx="2946460" cy="189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Rectangle 36"/>
          <p:cNvSpPr/>
          <p:nvPr/>
        </p:nvSpPr>
        <p:spPr>
          <a:xfrm>
            <a:off x="4670364" y="4805335"/>
            <a:ext cx="2213036" cy="189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Rectangle 37"/>
          <p:cNvSpPr/>
          <p:nvPr/>
        </p:nvSpPr>
        <p:spPr>
          <a:xfrm>
            <a:off x="4243326" y="5207525"/>
            <a:ext cx="2875024" cy="189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Rectangle 38"/>
          <p:cNvSpPr/>
          <p:nvPr/>
        </p:nvSpPr>
        <p:spPr>
          <a:xfrm>
            <a:off x="4757676" y="5437352"/>
            <a:ext cx="2213036" cy="189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Rectangle 39"/>
          <p:cNvSpPr/>
          <p:nvPr/>
        </p:nvSpPr>
        <p:spPr>
          <a:xfrm>
            <a:off x="4154425" y="5828925"/>
            <a:ext cx="3049649" cy="189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/>
          <p:cNvSpPr/>
          <p:nvPr/>
        </p:nvSpPr>
        <p:spPr>
          <a:xfrm>
            <a:off x="4562768" y="6070784"/>
            <a:ext cx="2213036" cy="189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Rectangle 41"/>
          <p:cNvSpPr/>
          <p:nvPr/>
        </p:nvSpPr>
        <p:spPr>
          <a:xfrm>
            <a:off x="7731066" y="791673"/>
            <a:ext cx="2298759" cy="191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Rectangle 42"/>
          <p:cNvSpPr/>
          <p:nvPr/>
        </p:nvSpPr>
        <p:spPr>
          <a:xfrm>
            <a:off x="7404100" y="1026473"/>
            <a:ext cx="3051175" cy="364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Rectangle 43"/>
          <p:cNvSpPr/>
          <p:nvPr/>
        </p:nvSpPr>
        <p:spPr>
          <a:xfrm>
            <a:off x="7604368" y="1443441"/>
            <a:ext cx="2682632" cy="172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Rectangle 44"/>
          <p:cNvSpPr/>
          <p:nvPr/>
        </p:nvSpPr>
        <p:spPr>
          <a:xfrm>
            <a:off x="7432616" y="1665691"/>
            <a:ext cx="3022659" cy="366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Rectangle 45"/>
          <p:cNvSpPr/>
          <p:nvPr/>
        </p:nvSpPr>
        <p:spPr>
          <a:xfrm>
            <a:off x="7677091" y="2080491"/>
            <a:ext cx="2517834" cy="161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Rectangle 46"/>
          <p:cNvSpPr/>
          <p:nvPr/>
        </p:nvSpPr>
        <p:spPr>
          <a:xfrm>
            <a:off x="7432615" y="2285366"/>
            <a:ext cx="3022659" cy="380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/>
          <p:cNvSpPr/>
          <p:nvPr/>
        </p:nvSpPr>
        <p:spPr>
          <a:xfrm>
            <a:off x="7541791" y="2684666"/>
            <a:ext cx="2670235" cy="191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/>
          <p:cNvSpPr/>
          <p:nvPr/>
        </p:nvSpPr>
        <p:spPr>
          <a:xfrm>
            <a:off x="7404100" y="2901315"/>
            <a:ext cx="3051174" cy="391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Rectangle 49"/>
          <p:cNvSpPr/>
          <p:nvPr/>
        </p:nvSpPr>
        <p:spPr>
          <a:xfrm>
            <a:off x="7554692" y="3317245"/>
            <a:ext cx="2732308" cy="189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Rectangle 50"/>
          <p:cNvSpPr/>
          <p:nvPr/>
        </p:nvSpPr>
        <p:spPr>
          <a:xfrm>
            <a:off x="7479718" y="3534873"/>
            <a:ext cx="3051174" cy="391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Rectangle 51"/>
          <p:cNvSpPr/>
          <p:nvPr/>
        </p:nvSpPr>
        <p:spPr>
          <a:xfrm>
            <a:off x="7510753" y="3951256"/>
            <a:ext cx="2849271" cy="189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Rectangle 52"/>
          <p:cNvSpPr/>
          <p:nvPr/>
        </p:nvSpPr>
        <p:spPr>
          <a:xfrm>
            <a:off x="7541791" y="4584528"/>
            <a:ext cx="2849271" cy="189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Rectangle 53"/>
          <p:cNvSpPr/>
          <p:nvPr/>
        </p:nvSpPr>
        <p:spPr>
          <a:xfrm>
            <a:off x="7479718" y="4157205"/>
            <a:ext cx="3051174" cy="391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Rectangle 54"/>
          <p:cNvSpPr/>
          <p:nvPr/>
        </p:nvSpPr>
        <p:spPr>
          <a:xfrm>
            <a:off x="7432615" y="4799893"/>
            <a:ext cx="3051174" cy="391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Rectangle 55"/>
          <p:cNvSpPr/>
          <p:nvPr/>
        </p:nvSpPr>
        <p:spPr>
          <a:xfrm>
            <a:off x="7533566" y="5207524"/>
            <a:ext cx="2849271" cy="189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Rectangle 56"/>
          <p:cNvSpPr/>
          <p:nvPr/>
        </p:nvSpPr>
        <p:spPr>
          <a:xfrm>
            <a:off x="7521716" y="5828925"/>
            <a:ext cx="2849271" cy="189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Rectangle 57"/>
          <p:cNvSpPr/>
          <p:nvPr/>
        </p:nvSpPr>
        <p:spPr>
          <a:xfrm>
            <a:off x="7395259" y="5425730"/>
            <a:ext cx="3051174" cy="391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Rectangle 58"/>
          <p:cNvSpPr/>
          <p:nvPr/>
        </p:nvSpPr>
        <p:spPr>
          <a:xfrm>
            <a:off x="7479718" y="6057342"/>
            <a:ext cx="3051174" cy="391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273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9491" y="332509"/>
            <a:ext cx="3186545" cy="8057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9900458" y="100792"/>
            <a:ext cx="2169622" cy="1893888"/>
          </a:xfrm>
        </p:spPr>
        <p:txBody>
          <a:bodyPr>
            <a:noAutofit/>
          </a:bodyPr>
          <a:lstStyle/>
          <a:p>
            <a:pPr algn="l" rtl="0"/>
            <a:r>
              <a:rPr lang="en-US" sz="1400" i="1" dirty="0" err="1"/>
              <a:t>int</a:t>
            </a:r>
            <a:r>
              <a:rPr lang="en-US" sz="1400" i="1" dirty="0"/>
              <a:t> fact (</a:t>
            </a:r>
            <a:r>
              <a:rPr lang="en-US" sz="1400" i="1" dirty="0" err="1"/>
              <a:t>int</a:t>
            </a:r>
            <a:r>
              <a:rPr lang="en-US" sz="1400" i="1" dirty="0"/>
              <a:t> n) {</a:t>
            </a:r>
            <a:br>
              <a:rPr lang="en-US" sz="1400" i="1" dirty="0"/>
            </a:br>
            <a:r>
              <a:rPr lang="en-US" sz="1400" i="1" dirty="0"/>
              <a:t>        if (n &lt; 1) </a:t>
            </a:r>
            <a:br>
              <a:rPr lang="en-US" sz="1400" i="1" dirty="0"/>
            </a:br>
            <a:r>
              <a:rPr lang="en-US" sz="1400" i="1" dirty="0"/>
              <a:t>                return (1);</a:t>
            </a:r>
            <a:br>
              <a:rPr lang="en-US" sz="1400" i="1" dirty="0"/>
            </a:br>
            <a:r>
              <a:rPr lang="en-US" sz="1400" i="1" dirty="0"/>
              <a:t>        return (n * fact(n-1));</a:t>
            </a:r>
            <a:br>
              <a:rPr lang="en-US" sz="1400" i="1" dirty="0"/>
            </a:br>
            <a:r>
              <a:rPr lang="en-US" sz="1400" i="1" dirty="0"/>
              <a:t>}</a:t>
            </a:r>
            <a:endParaRPr lang="en-US" sz="1400" dirty="0"/>
          </a:p>
          <a:p>
            <a:pPr algn="l" rtl="0"/>
            <a:r>
              <a:rPr lang="en-US" sz="1400" i="1" dirty="0"/>
              <a:t>main() {</a:t>
            </a:r>
            <a:br>
              <a:rPr lang="en-US" sz="1400" i="1" dirty="0"/>
            </a:br>
            <a:r>
              <a:rPr lang="en-US" sz="1400" i="1" dirty="0"/>
              <a:t>        return (fact(3));</a:t>
            </a:r>
            <a:br>
              <a:rPr lang="en-US" sz="1400" i="1" dirty="0"/>
            </a:br>
            <a:r>
              <a:rPr lang="en-US" sz="1400" i="1" dirty="0"/>
              <a:t>}</a:t>
            </a:r>
            <a:endParaRPr lang="he-IL" sz="1400" dirty="0"/>
          </a:p>
        </p:txBody>
      </p:sp>
      <p:sp>
        <p:nvSpPr>
          <p:cNvPr id="3" name="Rectangle 2"/>
          <p:cNvSpPr/>
          <p:nvPr/>
        </p:nvSpPr>
        <p:spPr>
          <a:xfrm>
            <a:off x="429491" y="2119745"/>
            <a:ext cx="11438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/>
            <a:r>
              <a:rPr lang="en-US" sz="2400" dirty="0"/>
              <a:t>Draw all necessary arrows to complete the flow of the previous code (program):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4975" y="2834640"/>
            <a:ext cx="1255221" cy="299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1354975" y="2834640"/>
            <a:ext cx="1255221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main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463039" y="3491346"/>
            <a:ext cx="10390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Prologue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463039" y="4008265"/>
            <a:ext cx="10390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Pre-call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1463039" y="4236281"/>
            <a:ext cx="10390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Post-call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1463038" y="4801767"/>
            <a:ext cx="10390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Epilogue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>
          <a:xfrm>
            <a:off x="3494117" y="2834640"/>
            <a:ext cx="1255221" cy="299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3494117" y="2834640"/>
            <a:ext cx="1255221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fact(n=3)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3602181" y="3491346"/>
            <a:ext cx="10390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Prologue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3602181" y="4008265"/>
            <a:ext cx="10390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Pre-call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3602181" y="4236281"/>
            <a:ext cx="10390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Post-call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3602180" y="4801767"/>
            <a:ext cx="10390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Epilogue</a:t>
            </a:r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5633259" y="2834640"/>
            <a:ext cx="1255221" cy="299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5633259" y="2834640"/>
            <a:ext cx="1255221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fact(n=2)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5741323" y="3491346"/>
            <a:ext cx="10390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Prologue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5741323" y="4008265"/>
            <a:ext cx="10390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Pre-call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5741323" y="4236281"/>
            <a:ext cx="10390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Post-call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5741322" y="4801767"/>
            <a:ext cx="10390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Epilogue</a:t>
            </a:r>
            <a:endParaRPr lang="he-IL" dirty="0"/>
          </a:p>
        </p:txBody>
      </p:sp>
      <p:sp>
        <p:nvSpPr>
          <p:cNvPr id="24" name="Rectangle 23"/>
          <p:cNvSpPr/>
          <p:nvPr/>
        </p:nvSpPr>
        <p:spPr>
          <a:xfrm>
            <a:off x="7683732" y="2834640"/>
            <a:ext cx="1255221" cy="299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/>
          <p:cNvSpPr/>
          <p:nvPr/>
        </p:nvSpPr>
        <p:spPr>
          <a:xfrm>
            <a:off x="7683732" y="2834640"/>
            <a:ext cx="1255221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fact(n=1)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7791796" y="3491346"/>
            <a:ext cx="10390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Prologue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7791796" y="4008265"/>
            <a:ext cx="10390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Pre-call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7791796" y="4236281"/>
            <a:ext cx="10390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Post-call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7791795" y="4801767"/>
            <a:ext cx="10390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Epilogue</a:t>
            </a:r>
            <a:endParaRPr lang="he-IL" dirty="0"/>
          </a:p>
        </p:txBody>
      </p:sp>
      <p:sp>
        <p:nvSpPr>
          <p:cNvPr id="30" name="Rectangle 29"/>
          <p:cNvSpPr/>
          <p:nvPr/>
        </p:nvSpPr>
        <p:spPr>
          <a:xfrm>
            <a:off x="9881061" y="2834640"/>
            <a:ext cx="1255221" cy="299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Rectangle 30"/>
          <p:cNvSpPr/>
          <p:nvPr/>
        </p:nvSpPr>
        <p:spPr>
          <a:xfrm>
            <a:off x="9881061" y="2834640"/>
            <a:ext cx="1255221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fact(n=0)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9989125" y="3491346"/>
            <a:ext cx="10390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Prologue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9989124" y="4801767"/>
            <a:ext cx="10390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Epilogue</a:t>
            </a:r>
            <a:endParaRPr lang="he-IL" dirty="0"/>
          </a:p>
        </p:txBody>
      </p:sp>
      <p:cxnSp>
        <p:nvCxnSpPr>
          <p:cNvPr id="37" name="Straight Arrow Connector 36"/>
          <p:cNvCxnSpPr>
            <a:endCxn id="14" idx="1"/>
          </p:cNvCxnSpPr>
          <p:nvPr/>
        </p:nvCxnSpPr>
        <p:spPr>
          <a:xfrm flipV="1">
            <a:off x="2369127" y="3676012"/>
            <a:ext cx="1233054" cy="560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544289" y="3683433"/>
            <a:ext cx="1233054" cy="560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646023" y="3676012"/>
            <a:ext cx="1233054" cy="560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793480" y="3673404"/>
            <a:ext cx="1233054" cy="560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8747757" y="4522942"/>
            <a:ext cx="1241367" cy="50684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672343" y="4512505"/>
            <a:ext cx="1241367" cy="50684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4570615" y="4522942"/>
            <a:ext cx="1241367" cy="50684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2419693" y="4506837"/>
            <a:ext cx="1241367" cy="50684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5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7B94E0-5140-B944-A8FA-EF67888BF263}"/>
              </a:ext>
            </a:extLst>
          </p:cNvPr>
          <p:cNvSpPr/>
          <p:nvPr/>
        </p:nvSpPr>
        <p:spPr>
          <a:xfrm>
            <a:off x="2140299" y="1808703"/>
            <a:ext cx="1838849" cy="462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8008B-F71B-7842-8F3A-BAC3C724EEC3}"/>
              </a:ext>
            </a:extLst>
          </p:cNvPr>
          <p:cNvSpPr/>
          <p:nvPr/>
        </p:nvSpPr>
        <p:spPr>
          <a:xfrm>
            <a:off x="2140299" y="2270927"/>
            <a:ext cx="1838849" cy="462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3605FD-774F-954D-A0DD-F23C3BC31070}"/>
              </a:ext>
            </a:extLst>
          </p:cNvPr>
          <p:cNvSpPr/>
          <p:nvPr/>
        </p:nvSpPr>
        <p:spPr>
          <a:xfrm>
            <a:off x="2140298" y="2733151"/>
            <a:ext cx="1838849" cy="462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DEBFBF-ECC9-B74A-957B-A0D0E85392FA}"/>
              </a:ext>
            </a:extLst>
          </p:cNvPr>
          <p:cNvSpPr/>
          <p:nvPr/>
        </p:nvSpPr>
        <p:spPr>
          <a:xfrm>
            <a:off x="2140297" y="3195375"/>
            <a:ext cx="1838849" cy="462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9B6685-B165-EB4E-842A-8DF4B7C8A31F}"/>
              </a:ext>
            </a:extLst>
          </p:cNvPr>
          <p:cNvSpPr/>
          <p:nvPr/>
        </p:nvSpPr>
        <p:spPr>
          <a:xfrm>
            <a:off x="2140297" y="3657599"/>
            <a:ext cx="1838849" cy="462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89FF1B-94D0-1F47-B73A-6CE21B27DF27}"/>
              </a:ext>
            </a:extLst>
          </p:cNvPr>
          <p:cNvSpPr/>
          <p:nvPr/>
        </p:nvSpPr>
        <p:spPr>
          <a:xfrm>
            <a:off x="2140296" y="4119823"/>
            <a:ext cx="1838849" cy="462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5491C2-B973-6647-A1F6-7B470562CA27}"/>
              </a:ext>
            </a:extLst>
          </p:cNvPr>
          <p:cNvCxnSpPr/>
          <p:nvPr/>
        </p:nvCxnSpPr>
        <p:spPr>
          <a:xfrm flipV="1">
            <a:off x="2140296" y="944545"/>
            <a:ext cx="0" cy="864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A78CEB-8DDE-EB4B-B5E0-3F9B67E362C4}"/>
              </a:ext>
            </a:extLst>
          </p:cNvPr>
          <p:cNvCxnSpPr/>
          <p:nvPr/>
        </p:nvCxnSpPr>
        <p:spPr>
          <a:xfrm flipV="1">
            <a:off x="3979145" y="944545"/>
            <a:ext cx="0" cy="864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96A6C9-C1F8-9849-904A-449769DFAB41}"/>
              </a:ext>
            </a:extLst>
          </p:cNvPr>
          <p:cNvCxnSpPr/>
          <p:nvPr/>
        </p:nvCxnSpPr>
        <p:spPr>
          <a:xfrm flipV="1">
            <a:off x="2140296" y="4582047"/>
            <a:ext cx="0" cy="864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B9BBB8-197E-084D-A541-3CB0CED1CD04}"/>
              </a:ext>
            </a:extLst>
          </p:cNvPr>
          <p:cNvCxnSpPr/>
          <p:nvPr/>
        </p:nvCxnSpPr>
        <p:spPr>
          <a:xfrm flipV="1">
            <a:off x="3979145" y="4582047"/>
            <a:ext cx="0" cy="864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34F411-61AE-484C-8C6E-63E167303AB5}"/>
                  </a:ext>
                </a:extLst>
              </p:cNvPr>
              <p:cNvSpPr txBox="1"/>
              <p:nvPr/>
            </p:nvSpPr>
            <p:spPr>
              <a:xfrm>
                <a:off x="2672859" y="1114381"/>
                <a:ext cx="7737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34F411-61AE-484C-8C6E-63E16730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59" y="1114381"/>
                <a:ext cx="77372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E280FF-5127-FE4D-991D-D6ACCF2BF23B}"/>
                  </a:ext>
                </a:extLst>
              </p:cNvPr>
              <p:cNvSpPr txBox="1"/>
              <p:nvPr/>
            </p:nvSpPr>
            <p:spPr>
              <a:xfrm>
                <a:off x="2672858" y="4631304"/>
                <a:ext cx="7737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E280FF-5127-FE4D-991D-D6ACCF2BF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58" y="4631304"/>
                <a:ext cx="7737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75CB2F5-A445-B04F-9959-21B4353076DE}"/>
              </a:ext>
            </a:extLst>
          </p:cNvPr>
          <p:cNvSpPr txBox="1"/>
          <p:nvPr/>
        </p:nvSpPr>
        <p:spPr>
          <a:xfrm>
            <a:off x="2753249" y="467491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he-IL" dirty="0"/>
              <a:t>זיכרון</a:t>
            </a:r>
            <a:endParaRPr lang="en-I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A4E9F3-8F09-E148-B0C2-20D1E37C31C3}"/>
              </a:ext>
            </a:extLst>
          </p:cNvPr>
          <p:cNvCxnSpPr/>
          <p:nvPr/>
        </p:nvCxnSpPr>
        <p:spPr>
          <a:xfrm flipH="1">
            <a:off x="4270550" y="2039815"/>
            <a:ext cx="64309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54ACE0-9517-6948-A0D2-7ADBA841EC98}"/>
              </a:ext>
            </a:extLst>
          </p:cNvPr>
          <p:cNvSpPr txBox="1"/>
          <p:nvPr/>
        </p:nvSpPr>
        <p:spPr>
          <a:xfrm>
            <a:off x="4953833" y="1802729"/>
            <a:ext cx="1728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SP</a:t>
            </a:r>
            <a:r>
              <a:rPr lang="en-US" sz="2400" dirty="0"/>
              <a:t>=0x2014</a:t>
            </a:r>
            <a:endParaRPr lang="en-IL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E59DE-3A8F-EB4E-BAA9-B4ADCFD9E7C7}"/>
              </a:ext>
            </a:extLst>
          </p:cNvPr>
          <p:cNvSpPr txBox="1"/>
          <p:nvPr/>
        </p:nvSpPr>
        <p:spPr>
          <a:xfrm>
            <a:off x="633046" y="1848896"/>
            <a:ext cx="106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0x2014</a:t>
            </a:r>
            <a:endParaRPr lang="en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5A12AE-0A5D-2C46-BCC7-BA98A9DC890B}"/>
              </a:ext>
            </a:extLst>
          </p:cNvPr>
          <p:cNvSpPr txBox="1"/>
          <p:nvPr/>
        </p:nvSpPr>
        <p:spPr>
          <a:xfrm>
            <a:off x="633045" y="2317373"/>
            <a:ext cx="106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0x2010</a:t>
            </a:r>
            <a:endParaRPr lang="en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DD034-8D98-B246-B14B-8EFCD69D03C0}"/>
              </a:ext>
            </a:extLst>
          </p:cNvPr>
          <p:cNvSpPr txBox="1"/>
          <p:nvPr/>
        </p:nvSpPr>
        <p:spPr>
          <a:xfrm>
            <a:off x="633045" y="2773344"/>
            <a:ext cx="106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0x200c</a:t>
            </a:r>
            <a:endParaRPr lang="en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5AF9A7-2505-CF42-8B2A-7153FAC46A7E}"/>
              </a:ext>
            </a:extLst>
          </p:cNvPr>
          <p:cNvSpPr txBox="1"/>
          <p:nvPr/>
        </p:nvSpPr>
        <p:spPr>
          <a:xfrm>
            <a:off x="633045" y="3241821"/>
            <a:ext cx="106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0x2008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F59909-0703-B84D-AD32-CC97496CDB37}"/>
              </a:ext>
            </a:extLst>
          </p:cNvPr>
          <p:cNvSpPr txBox="1"/>
          <p:nvPr/>
        </p:nvSpPr>
        <p:spPr>
          <a:xfrm>
            <a:off x="633045" y="3704045"/>
            <a:ext cx="106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0x2004</a:t>
            </a:r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AE3035-2B8E-A849-9C1E-686A1665E670}"/>
              </a:ext>
            </a:extLst>
          </p:cNvPr>
          <p:cNvSpPr txBox="1"/>
          <p:nvPr/>
        </p:nvSpPr>
        <p:spPr>
          <a:xfrm>
            <a:off x="633045" y="4166269"/>
            <a:ext cx="106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0x2000</a:t>
            </a:r>
            <a:endParaRPr lang="en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E3E088-1C0C-5F41-A3FF-ACD3DA45A41D}"/>
              </a:ext>
            </a:extLst>
          </p:cNvPr>
          <p:cNvSpPr txBox="1"/>
          <p:nvPr/>
        </p:nvSpPr>
        <p:spPr>
          <a:xfrm>
            <a:off x="6531431" y="515629"/>
            <a:ext cx="4973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eaLnBrk="1" latinLnBrk="0" hangingPunct="1"/>
            <a:r>
              <a:rPr lang="he-IL" dirty="0"/>
              <a:t>בתחילת ריצת הפונקציה (</a:t>
            </a:r>
            <a:r>
              <a:rPr lang="en-IL" dirty="0"/>
              <a:t>prologue</a:t>
            </a:r>
            <a:r>
              <a:rPr lang="he-IL" dirty="0"/>
              <a:t>) עדיין לא נוכל לכתוב למחסנית. הכתובת שאליה מצביע </a:t>
            </a:r>
            <a:r>
              <a:rPr lang="en-US" dirty="0" err="1"/>
              <a:t>sp</a:t>
            </a:r>
            <a:r>
              <a:rPr lang="he-IL" dirty="0"/>
              <a:t> שייכת לפונקציה אחרת (הקוראת)</a:t>
            </a:r>
            <a:endParaRPr lang="en-IL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861F75-DB7F-594E-9EB1-840DED1D46E1}"/>
              </a:ext>
            </a:extLst>
          </p:cNvPr>
          <p:cNvSpPr/>
          <p:nvPr/>
        </p:nvSpPr>
        <p:spPr>
          <a:xfrm>
            <a:off x="2140296" y="1805892"/>
            <a:ext cx="1838849" cy="46222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he-IL" dirty="0"/>
              <a:t>לא שלנו!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6E2371-112F-5C45-82E9-962539B287F4}"/>
              </a:ext>
            </a:extLst>
          </p:cNvPr>
          <p:cNvSpPr txBox="1"/>
          <p:nvPr/>
        </p:nvSpPr>
        <p:spPr>
          <a:xfrm>
            <a:off x="6528079" y="1664230"/>
            <a:ext cx="497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eaLnBrk="1" latinLnBrk="0" hangingPunct="1"/>
            <a:r>
              <a:rPr lang="he-IL" dirty="0"/>
              <a:t>כדי להקצות מקום נקטין את </a:t>
            </a:r>
            <a:r>
              <a:rPr lang="en-US" dirty="0"/>
              <a:t>:</a:t>
            </a:r>
            <a:r>
              <a:rPr lang="en-US" dirty="0" err="1"/>
              <a:t>sp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2B5446-649C-114A-8377-4D59470FD864}"/>
              </a:ext>
            </a:extLst>
          </p:cNvPr>
          <p:cNvSpPr txBox="1"/>
          <p:nvPr/>
        </p:nvSpPr>
        <p:spPr>
          <a:xfrm>
            <a:off x="7754813" y="2074459"/>
            <a:ext cx="2520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eaLnBrk="1" latinLnBrk="0" hangingPunct="1"/>
            <a:r>
              <a:rPr lang="en-US" sz="2800" dirty="0" err="1"/>
              <a:t>addi</a:t>
            </a:r>
            <a:r>
              <a:rPr lang="en-US" sz="2800" dirty="0"/>
              <a:t> </a:t>
            </a:r>
            <a:r>
              <a:rPr lang="en-US" sz="2800" dirty="0" err="1"/>
              <a:t>sp</a:t>
            </a:r>
            <a:r>
              <a:rPr lang="en-US" sz="2800" dirty="0"/>
              <a:t>, </a:t>
            </a:r>
            <a:r>
              <a:rPr lang="en-US" sz="2800" dirty="0" err="1"/>
              <a:t>sp</a:t>
            </a:r>
            <a:r>
              <a:rPr lang="en-US" sz="2800" dirty="0"/>
              <a:t>, -8</a:t>
            </a:r>
            <a:endParaRPr lang="en-IL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D9F79-F7BB-904B-B5DA-E4A84CE5D57E}"/>
              </a:ext>
            </a:extLst>
          </p:cNvPr>
          <p:cNvSpPr txBox="1"/>
          <p:nvPr/>
        </p:nvSpPr>
        <p:spPr>
          <a:xfrm>
            <a:off x="4953833" y="2681011"/>
            <a:ext cx="1728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SP</a:t>
            </a:r>
            <a:r>
              <a:rPr lang="en-US" sz="2400" dirty="0"/>
              <a:t>=0x200c</a:t>
            </a:r>
            <a:endParaRPr lang="en-IL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00761B-D20E-F04A-BDB9-7431D3300794}"/>
              </a:ext>
            </a:extLst>
          </p:cNvPr>
          <p:cNvSpPr/>
          <p:nvPr/>
        </p:nvSpPr>
        <p:spPr>
          <a:xfrm>
            <a:off x="2140296" y="2737684"/>
            <a:ext cx="1838849" cy="462224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/>
              <a:t>שלנו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D608CB-7E87-9942-824D-0769C848F020}"/>
              </a:ext>
            </a:extLst>
          </p:cNvPr>
          <p:cNvSpPr/>
          <p:nvPr/>
        </p:nvSpPr>
        <p:spPr>
          <a:xfrm>
            <a:off x="2140294" y="2270928"/>
            <a:ext cx="1838849" cy="462224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he-IL" dirty="0"/>
              <a:t>שלנו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C4F1A4-C9A5-2E40-8916-C0D6E21876F1}"/>
              </a:ext>
            </a:extLst>
          </p:cNvPr>
          <p:cNvSpPr txBox="1"/>
          <p:nvPr/>
        </p:nvSpPr>
        <p:spPr>
          <a:xfrm>
            <a:off x="6913267" y="2672580"/>
            <a:ext cx="4588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eaLnBrk="1" latinLnBrk="0" hangingPunct="1"/>
            <a:r>
              <a:rPr lang="he-IL" dirty="0"/>
              <a:t>כעת לפונקציה שלנו יש הקצאת זיכרון בגודל 8 בתים (שתי מילים). נוכל להשתמש בזיכרון לצרכי הפונקציה. למשל גיבוי </a:t>
            </a:r>
            <a:r>
              <a:rPr lang="en-US" dirty="0"/>
              <a:t>s0</a:t>
            </a:r>
            <a:r>
              <a:rPr lang="he-IL" dirty="0"/>
              <a:t> ו- </a:t>
            </a:r>
            <a:r>
              <a:rPr lang="en-US" dirty="0"/>
              <a:t>s1</a:t>
            </a:r>
            <a:r>
              <a:rPr lang="he-IL" dirty="0"/>
              <a:t>:</a:t>
            </a:r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9F2C41-4BAB-FF4C-816C-43D05701D26C}"/>
              </a:ext>
            </a:extLst>
          </p:cNvPr>
          <p:cNvSpPr txBox="1"/>
          <p:nvPr/>
        </p:nvSpPr>
        <p:spPr>
          <a:xfrm>
            <a:off x="7033006" y="3550156"/>
            <a:ext cx="2520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2800" dirty="0" err="1"/>
              <a:t>sw</a:t>
            </a:r>
            <a:r>
              <a:rPr lang="en-US" sz="2800" dirty="0"/>
              <a:t> s0, 0(</a:t>
            </a:r>
            <a:r>
              <a:rPr lang="en-US" sz="2800" dirty="0" err="1"/>
              <a:t>sp</a:t>
            </a:r>
            <a:r>
              <a:rPr lang="en-US" sz="2800" dirty="0"/>
              <a:t>)</a:t>
            </a:r>
            <a:endParaRPr lang="en-IL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71E4FB-CC26-F84E-A1B3-7FC64F26DE4F}"/>
              </a:ext>
            </a:extLst>
          </p:cNvPr>
          <p:cNvSpPr txBox="1"/>
          <p:nvPr/>
        </p:nvSpPr>
        <p:spPr>
          <a:xfrm>
            <a:off x="7033006" y="3950266"/>
            <a:ext cx="2520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2800" dirty="0" err="1"/>
              <a:t>sw</a:t>
            </a:r>
            <a:r>
              <a:rPr lang="en-US" sz="2800" dirty="0"/>
              <a:t> s1, 4(</a:t>
            </a:r>
            <a:r>
              <a:rPr lang="en-US" sz="2800" dirty="0" err="1"/>
              <a:t>sp</a:t>
            </a:r>
            <a:r>
              <a:rPr lang="en-US" sz="2800" dirty="0"/>
              <a:t>)</a:t>
            </a:r>
            <a:endParaRPr lang="en-IL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ABCBBF-1484-AD4F-A392-D48510D17A96}"/>
              </a:ext>
            </a:extLst>
          </p:cNvPr>
          <p:cNvSpPr/>
          <p:nvPr/>
        </p:nvSpPr>
        <p:spPr>
          <a:xfrm>
            <a:off x="2140294" y="2732168"/>
            <a:ext cx="1838849" cy="462224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dirty="0"/>
              <a:t>s0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7D44E2-7F6C-0D40-9ED4-9A575D6392FF}"/>
              </a:ext>
            </a:extLst>
          </p:cNvPr>
          <p:cNvSpPr/>
          <p:nvPr/>
        </p:nvSpPr>
        <p:spPr>
          <a:xfrm>
            <a:off x="2140294" y="2275460"/>
            <a:ext cx="1838849" cy="462224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dirty="0"/>
              <a:t>s1</a:t>
            </a:r>
            <a:endParaRPr lang="en-I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37773B-B81B-1B4F-B270-9D5F49235371}"/>
              </a:ext>
            </a:extLst>
          </p:cNvPr>
          <p:cNvSpPr txBox="1"/>
          <p:nvPr/>
        </p:nvSpPr>
        <p:spPr>
          <a:xfrm>
            <a:off x="5707468" y="4587314"/>
            <a:ext cx="579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eaLnBrk="1" latinLnBrk="0" hangingPunct="1"/>
            <a:r>
              <a:rPr lang="he-IL" dirty="0"/>
              <a:t>בסיום ריצת הפונקציה (</a:t>
            </a:r>
            <a:r>
              <a:rPr lang="en-US" dirty="0"/>
              <a:t>epilogue</a:t>
            </a:r>
            <a:r>
              <a:rPr lang="he-IL" dirty="0"/>
              <a:t>), נחזיר את </a:t>
            </a:r>
            <a:r>
              <a:rPr lang="en-US" dirty="0" err="1"/>
              <a:t>sp</a:t>
            </a:r>
            <a:r>
              <a:rPr lang="he-IL" dirty="0"/>
              <a:t> לערכו המקורי (אין צורך לאפס את המידע שכתבנו למחסנית)</a:t>
            </a:r>
            <a:endParaRPr lang="en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B7374B-EC9A-1049-8834-6BA758FF1015}"/>
              </a:ext>
            </a:extLst>
          </p:cNvPr>
          <p:cNvSpPr txBox="1"/>
          <p:nvPr/>
        </p:nvSpPr>
        <p:spPr>
          <a:xfrm>
            <a:off x="7754813" y="5256404"/>
            <a:ext cx="2520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eaLnBrk="1" latinLnBrk="0" hangingPunct="1"/>
            <a:r>
              <a:rPr lang="en-US" sz="2800" dirty="0" err="1"/>
              <a:t>addi</a:t>
            </a:r>
            <a:r>
              <a:rPr lang="en-US" sz="2800" dirty="0"/>
              <a:t> </a:t>
            </a:r>
            <a:r>
              <a:rPr lang="en-US" sz="2800" dirty="0" err="1"/>
              <a:t>sp</a:t>
            </a:r>
            <a:r>
              <a:rPr lang="en-US" sz="2800" dirty="0"/>
              <a:t>, </a:t>
            </a:r>
            <a:r>
              <a:rPr lang="en-US" sz="2800" dirty="0" err="1"/>
              <a:t>sp</a:t>
            </a:r>
            <a:r>
              <a:rPr lang="en-US" sz="2800" dirty="0"/>
              <a:t>, 8</a:t>
            </a:r>
            <a:endParaRPr lang="en-IL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06F186-13EA-0146-961F-4BCA4C6D6898}"/>
              </a:ext>
            </a:extLst>
          </p:cNvPr>
          <p:cNvSpPr/>
          <p:nvPr/>
        </p:nvSpPr>
        <p:spPr>
          <a:xfrm>
            <a:off x="2140294" y="2733890"/>
            <a:ext cx="1838849" cy="4622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dirty="0">
                <a:solidFill>
                  <a:schemeClr val="tx1"/>
                </a:solidFill>
              </a:rPr>
              <a:t>s0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0F2C2D-65B5-E341-8BB5-513AF32922BB}"/>
              </a:ext>
            </a:extLst>
          </p:cNvPr>
          <p:cNvSpPr/>
          <p:nvPr/>
        </p:nvSpPr>
        <p:spPr>
          <a:xfrm>
            <a:off x="2140293" y="2275897"/>
            <a:ext cx="1838849" cy="4622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dirty="0">
                <a:solidFill>
                  <a:schemeClr val="tx1"/>
                </a:solidFill>
              </a:rPr>
              <a:t>s1</a:t>
            </a:r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04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0092 L 0.00417 0.1338 " pathEditMode="relative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1338 L 0.00417 -0.00092 " pathEditMode="relative" ptsTypes="AA">
                                      <p:cBhvr>
                                        <p:cTn id="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6" grpId="0" animBg="1"/>
      <p:bldP spid="27" grpId="0"/>
      <p:bldP spid="28" grpId="0"/>
      <p:bldP spid="29" grpId="0"/>
      <p:bldP spid="29" grpId="1"/>
      <p:bldP spid="30" grpId="0" animBg="1"/>
      <p:bldP spid="31" grpId="0" animBg="1"/>
      <p:bldP spid="32" grpId="0"/>
      <p:bldP spid="33" grpId="0"/>
      <p:bldP spid="34" grpId="0"/>
      <p:bldP spid="35" grpId="0" animBg="1"/>
      <p:bldP spid="36" grpId="0" animBg="1"/>
      <p:bldP spid="37" grpId="0"/>
      <p:bldP spid="38" grpId="0"/>
      <p:bldP spid="39" grpId="0" animBg="1"/>
      <p:bldP spid="4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536" y="177552"/>
            <a:ext cx="843378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/>
              <a:t>שאלה ממבחן – תשע"ט חורף מועד א'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65" y="1616246"/>
            <a:ext cx="10572750" cy="2009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715" y="3904655"/>
            <a:ext cx="104394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9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536" y="177552"/>
            <a:ext cx="843378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/>
              <a:t>שאלה ממבחן – תשע"ט חורף מועד א'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659" y="1023040"/>
            <a:ext cx="6399182" cy="56747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25265" y="1775533"/>
            <a:ext cx="213064" cy="30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625265" y="3860413"/>
            <a:ext cx="213064" cy="30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5265" y="4305777"/>
            <a:ext cx="213064" cy="30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625265" y="5056417"/>
            <a:ext cx="213064" cy="30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28614" y="1775533"/>
            <a:ext cx="283081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lui</a:t>
            </a:r>
            <a:r>
              <a:rPr lang="en-US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s0, 0x20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10070" y="3824382"/>
            <a:ext cx="54293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endParaRPr lang="en-US" dirty="0">
              <a:solidFill>
                <a:srgbClr val="FF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90178" y="4202624"/>
            <a:ext cx="283081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add a0, x0, s0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6528" y="5019351"/>
            <a:ext cx="283081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endParaRPr lang="en-US" dirty="0">
              <a:solidFill>
                <a:srgbClr val="FF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9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536" y="177552"/>
            <a:ext cx="843378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/>
              <a:t>שאלה ממבחן – תשע"ט חורף מועד א'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28" y="1084790"/>
            <a:ext cx="5757215" cy="51276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58253" y="1278384"/>
            <a:ext cx="522006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האם הקוד מקיים קונבנציית הקריאה לפונקציה? הסבר. אם לא, תאר אילו שינויים נדרשים על מנת שהקוד ירוץ לפי הקונבנציה.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41507" y="3048464"/>
            <a:ext cx="603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על מנת שהפונקציה תרוץ לפי קונבנציית הקריאה לפונקציה, נדרש:</a:t>
            </a:r>
          </a:p>
          <a:p>
            <a:pPr marL="342900" indent="-342900">
              <a:buFont typeface="+mj-lt"/>
              <a:buAutoNum type="arabicParenR"/>
            </a:pPr>
            <a:r>
              <a:rPr lang="he-IL" dirty="0">
                <a:solidFill>
                  <a:srgbClr val="FF0000"/>
                </a:solidFill>
              </a:rPr>
              <a:t>לגבות את </a:t>
            </a:r>
            <a:r>
              <a:rPr lang="en-US" dirty="0">
                <a:solidFill>
                  <a:srgbClr val="FF0000"/>
                </a:solidFill>
              </a:rPr>
              <a:t>s2,s1,s0 </a:t>
            </a:r>
            <a:r>
              <a:rPr lang="he-IL" dirty="0">
                <a:solidFill>
                  <a:srgbClr val="FF0000"/>
                </a:solidFill>
              </a:rPr>
              <a:t> בתחילת הריצה, ולהחזיר אותם לערך הראשוני בסוף הריצה.</a:t>
            </a:r>
          </a:p>
          <a:p>
            <a:pPr marL="342900" indent="-342900">
              <a:buFont typeface="+mj-lt"/>
              <a:buAutoNum type="arabicParenR"/>
            </a:pPr>
            <a:r>
              <a:rPr lang="he-IL" dirty="0">
                <a:solidFill>
                  <a:srgbClr val="FF0000"/>
                </a:solidFill>
              </a:rPr>
              <a:t>לשחרר את המחסנית בסוף התוכנית.</a:t>
            </a:r>
          </a:p>
        </p:txBody>
      </p:sp>
    </p:spTree>
    <p:extLst>
      <p:ext uri="{BB962C8B-B14F-4D97-AF65-F5344CB8AC3E}">
        <p14:creationId xmlns:p14="http://schemas.microsoft.com/office/powerpoint/2010/main" val="395698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steps in calling a function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800" b="1" dirty="0"/>
              <a:t>Caller pre-call:</a:t>
            </a:r>
          </a:p>
          <a:p>
            <a:pPr algn="l" rtl="0"/>
            <a:r>
              <a:rPr lang="en-US" sz="2400" dirty="0"/>
              <a:t>1- Caller saves the registers which are not preserved on call, which will be needed for farther use after the return from the called function. (arguments/return registers a0-a7, </a:t>
            </a:r>
            <a:r>
              <a:rPr lang="en-US" sz="2400" dirty="0" err="1"/>
              <a:t>ra</a:t>
            </a:r>
            <a:r>
              <a:rPr lang="en-US" sz="2400" dirty="0"/>
              <a:t>, “temporary registers” t0-t6).</a:t>
            </a:r>
          </a:p>
          <a:p>
            <a:pPr algn="l" rtl="0"/>
            <a:endParaRPr lang="en-US" sz="1000" dirty="0"/>
          </a:p>
          <a:p>
            <a:pPr algn="l" rtl="0"/>
            <a:r>
              <a:rPr lang="en-US" sz="2400" dirty="0"/>
              <a:t>2- Caller puts parameters in a place where function can access them (Registers a0-a7).</a:t>
            </a:r>
          </a:p>
          <a:p>
            <a:pPr algn="l" rtl="0"/>
            <a:endParaRPr lang="en-US" sz="1000" dirty="0"/>
          </a:p>
          <a:p>
            <a:pPr algn="l" rtl="0"/>
            <a:r>
              <a:rPr lang="en-US" sz="2400" dirty="0"/>
              <a:t>3- Caller saves the address of next instruction to register </a:t>
            </a:r>
            <a:r>
              <a:rPr lang="en-US" sz="2400" dirty="0" err="1"/>
              <a:t>ra</a:t>
            </a:r>
            <a:r>
              <a:rPr lang="en-US" sz="2400" dirty="0"/>
              <a:t> (return address) and then transfers the control to the function by jumping to the function’s code (using </a:t>
            </a:r>
            <a:r>
              <a:rPr lang="en-US" sz="2400" i="1" dirty="0" err="1"/>
              <a:t>jal</a:t>
            </a:r>
            <a:r>
              <a:rPr lang="en-US" sz="2400" dirty="0"/>
              <a:t>).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584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steps in calling a function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b="1" dirty="0" err="1"/>
              <a:t>Callee</a:t>
            </a:r>
            <a:r>
              <a:rPr lang="en-US" sz="2800" b="1" dirty="0"/>
              <a:t> prologue:</a:t>
            </a:r>
          </a:p>
          <a:p>
            <a:pPr algn="l" rtl="0"/>
            <a:r>
              <a:rPr lang="en-US" sz="2400" dirty="0"/>
              <a:t>1- The called function (</a:t>
            </a:r>
            <a:r>
              <a:rPr lang="en-US" sz="2400" dirty="0" err="1"/>
              <a:t>callee</a:t>
            </a:r>
            <a:r>
              <a:rPr lang="en-US" sz="2400" dirty="0"/>
              <a:t>) acquires local storage (stack) resources needed, by decrementing the sp.</a:t>
            </a:r>
          </a:p>
          <a:p>
            <a:pPr algn="l" rtl="0"/>
            <a:endParaRPr lang="en-US" sz="2800" dirty="0"/>
          </a:p>
          <a:p>
            <a:pPr algn="l" rtl="0"/>
            <a:r>
              <a:rPr lang="en-US" sz="2400" dirty="0"/>
              <a:t>2- The called function (</a:t>
            </a:r>
            <a:r>
              <a:rPr lang="en-US" sz="2400" dirty="0" err="1"/>
              <a:t>callee</a:t>
            </a:r>
            <a:r>
              <a:rPr lang="en-US" sz="2400" dirty="0"/>
              <a:t>) stores preserved on call registers (“saved registers” s0-s11) that will be used by the function in the stack.</a:t>
            </a:r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04897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steps in calling a function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rtl="0"/>
            <a:endParaRPr lang="en-US" sz="2400" dirty="0"/>
          </a:p>
          <a:p>
            <a:pPr algn="ctr" rtl="0"/>
            <a:endParaRPr lang="en-US" sz="2400" dirty="0"/>
          </a:p>
          <a:p>
            <a:pPr algn="ctr" rtl="0"/>
            <a:endParaRPr lang="en-US" sz="2400" dirty="0"/>
          </a:p>
          <a:p>
            <a:pPr algn="ctr" rtl="0"/>
            <a:r>
              <a:rPr lang="en-US" sz="3200" b="1" dirty="0"/>
              <a:t>The function performs the desired tasks 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96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steps in calling a function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48851" cy="4023360"/>
          </a:xfrm>
        </p:spPr>
        <p:txBody>
          <a:bodyPr>
            <a:noAutofit/>
          </a:bodyPr>
          <a:lstStyle/>
          <a:p>
            <a:pPr algn="l" rtl="0"/>
            <a:r>
              <a:rPr lang="en-US" sz="2800" b="1" dirty="0" err="1"/>
              <a:t>Callee</a:t>
            </a:r>
            <a:r>
              <a:rPr lang="en-US" sz="2800" b="1" dirty="0"/>
              <a:t> epilogue:</a:t>
            </a:r>
          </a:p>
          <a:p>
            <a:pPr algn="l" rtl="0"/>
            <a:r>
              <a:rPr lang="en-US" sz="2400" dirty="0"/>
              <a:t>1- The called function (</a:t>
            </a:r>
            <a:r>
              <a:rPr lang="en-US" sz="2400" dirty="0" err="1"/>
              <a:t>callee</a:t>
            </a:r>
            <a:r>
              <a:rPr lang="en-US" sz="2400" dirty="0"/>
              <a:t>) puts the result values in the registers a0-a1 where calling code can access it.</a:t>
            </a:r>
            <a:br>
              <a:rPr lang="en-US" sz="2400" dirty="0"/>
            </a:br>
            <a:endParaRPr lang="en-US" sz="2400" dirty="0"/>
          </a:p>
          <a:p>
            <a:pPr algn="l" rtl="0"/>
            <a:r>
              <a:rPr lang="en-US" sz="2400" dirty="0"/>
              <a:t>2- The function restores any registers it used from the preserved on call registers.</a:t>
            </a:r>
            <a:br>
              <a:rPr lang="en-US" sz="2400" dirty="0"/>
            </a:br>
            <a:endParaRPr lang="en-US" sz="2400" dirty="0"/>
          </a:p>
          <a:p>
            <a:pPr algn="l" rtl="0"/>
            <a:r>
              <a:rPr lang="en-US" sz="2400" dirty="0"/>
              <a:t>3- The function frees the local storage, by incrementing the sp.</a:t>
            </a:r>
            <a:br>
              <a:rPr lang="en-US" sz="2400" dirty="0"/>
            </a:br>
            <a:endParaRPr lang="en-US" sz="2400" dirty="0"/>
          </a:p>
          <a:p>
            <a:pPr algn="l" rtl="0"/>
            <a:r>
              <a:rPr lang="en-US" sz="2400" dirty="0"/>
              <a:t>4- The function returns the control to point of origin of the caller (according to register </a:t>
            </a:r>
            <a:r>
              <a:rPr lang="en-US" sz="2400" dirty="0" err="1"/>
              <a:t>ra</a:t>
            </a:r>
            <a:r>
              <a:rPr lang="en-US" sz="2400" dirty="0"/>
              <a:t>, using </a:t>
            </a:r>
            <a:r>
              <a:rPr lang="en-US" sz="2400" dirty="0" err="1"/>
              <a:t>jr</a:t>
            </a:r>
            <a:r>
              <a:rPr lang="en-US" sz="2400" dirty="0"/>
              <a:t>).</a:t>
            </a:r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39011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steps in calling a function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b="1" dirty="0"/>
              <a:t>Caller post-call: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1- Caller restores the registers which are not preserved on call which it stored previous to the call. (arguments/return registers a0-a7, </a:t>
            </a:r>
            <a:r>
              <a:rPr lang="en-US" sz="2400" dirty="0" err="1"/>
              <a:t>ra</a:t>
            </a:r>
            <a:r>
              <a:rPr lang="en-US" sz="2400" dirty="0"/>
              <a:t>, “temporary registers” t0-t6).</a:t>
            </a:r>
          </a:p>
          <a:p>
            <a:pPr algn="l" rtl="0"/>
            <a:br>
              <a:rPr lang="en-US" sz="2400" dirty="0"/>
            </a:br>
            <a:endParaRPr lang="en-US" sz="2400" dirty="0"/>
          </a:p>
          <a:p>
            <a:pPr marL="0" indent="0" algn="l" rtl="0">
              <a:buNone/>
            </a:pPr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27611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2744</TotalTime>
  <Words>4461</Words>
  <Application>Microsoft Macintosh PowerPoint</Application>
  <PresentationFormat>Widescreen</PresentationFormat>
  <Paragraphs>979</Paragraphs>
  <Slides>42</Slides>
  <Notes>29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Courier</vt:lpstr>
      <vt:lpstr>Courier New</vt:lpstr>
      <vt:lpstr>Times</vt:lpstr>
      <vt:lpstr>Times New Roman</vt:lpstr>
      <vt:lpstr>Wingdings</vt:lpstr>
      <vt:lpstr>Retrospect</vt:lpstr>
      <vt:lpstr>Visio</vt:lpstr>
      <vt:lpstr>PowerPoint Presentation</vt:lpstr>
      <vt:lpstr>PowerPoint Presentation</vt:lpstr>
      <vt:lpstr>PowerPoint Presentation</vt:lpstr>
      <vt:lpstr>PowerPoint Presentation</vt:lpstr>
      <vt:lpstr>Fundamental steps in calling a function</vt:lpstr>
      <vt:lpstr>Fundamental steps in calling a function</vt:lpstr>
      <vt:lpstr>Fundamental steps in calling a function</vt:lpstr>
      <vt:lpstr>Fundamental steps in calling a function</vt:lpstr>
      <vt:lpstr>Fundamental steps in calling a function</vt:lpstr>
      <vt:lpstr>Questions</vt:lpstr>
      <vt:lpstr>Questions</vt:lpstr>
      <vt:lpstr>Example</vt:lpstr>
      <vt:lpstr>PowerPoint Presentation</vt:lpstr>
      <vt:lpstr>PowerPoint Presentation</vt:lpstr>
      <vt:lpstr>PowerPoint Presentation</vt:lpstr>
      <vt:lpstr>Question 1</vt:lpstr>
      <vt:lpstr>RISC-V Code for Leaf()</vt:lpstr>
      <vt:lpstr>Stack Before, During, After Function</vt:lpstr>
      <vt:lpstr>What If a Function Calls a Function? Recursive Function Calls?</vt:lpstr>
      <vt:lpstr>Questions</vt:lpstr>
      <vt:lpstr>Questions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Ori Linial</cp:lastModifiedBy>
  <cp:revision>134</cp:revision>
  <cp:lastPrinted>2019-11-06T14:50:36Z</cp:lastPrinted>
  <dcterms:created xsi:type="dcterms:W3CDTF">2018-09-22T06:52:45Z</dcterms:created>
  <dcterms:modified xsi:type="dcterms:W3CDTF">2021-04-12T04:10:42Z</dcterms:modified>
</cp:coreProperties>
</file>