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7"/>
  </p:notesMasterIdLst>
  <p:handoutMasterIdLst>
    <p:handoutMasterId r:id="rId58"/>
  </p:handoutMasterIdLst>
  <p:sldIdLst>
    <p:sldId id="256" r:id="rId5"/>
    <p:sldId id="304" r:id="rId6"/>
    <p:sldId id="351" r:id="rId7"/>
    <p:sldId id="352" r:id="rId8"/>
    <p:sldId id="307" r:id="rId9"/>
    <p:sldId id="308" r:id="rId10"/>
    <p:sldId id="309" r:id="rId11"/>
    <p:sldId id="281" r:id="rId12"/>
    <p:sldId id="258" r:id="rId13"/>
    <p:sldId id="259" r:id="rId14"/>
    <p:sldId id="260" r:id="rId15"/>
    <p:sldId id="334" r:id="rId16"/>
    <p:sldId id="338" r:id="rId17"/>
    <p:sldId id="261" r:id="rId18"/>
    <p:sldId id="339" r:id="rId19"/>
    <p:sldId id="340" r:id="rId20"/>
    <p:sldId id="262" r:id="rId21"/>
    <p:sldId id="289" r:id="rId22"/>
    <p:sldId id="290" r:id="rId23"/>
    <p:sldId id="291" r:id="rId24"/>
    <p:sldId id="283" r:id="rId25"/>
    <p:sldId id="278" r:id="rId26"/>
    <p:sldId id="263" r:id="rId27"/>
    <p:sldId id="306" r:id="rId28"/>
    <p:sldId id="271" r:id="rId29"/>
    <p:sldId id="272" r:id="rId30"/>
    <p:sldId id="274" r:id="rId31"/>
    <p:sldId id="273" r:id="rId32"/>
    <p:sldId id="310" r:id="rId33"/>
    <p:sldId id="311" r:id="rId34"/>
    <p:sldId id="275" r:id="rId35"/>
    <p:sldId id="312" r:id="rId36"/>
    <p:sldId id="331" r:id="rId37"/>
    <p:sldId id="313" r:id="rId38"/>
    <p:sldId id="341" r:id="rId39"/>
    <p:sldId id="353" r:id="rId40"/>
    <p:sldId id="332" r:id="rId41"/>
    <p:sldId id="333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4" r:id="rId52"/>
    <p:sldId id="355" r:id="rId53"/>
    <p:sldId id="276" r:id="rId54"/>
    <p:sldId id="292" r:id="rId55"/>
    <p:sldId id="296" r:id="rId56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rco@outlook.co.il" initials="a" lastIdx="1" clrIdx="0">
    <p:extLst>
      <p:ext uri="{19B8F6BF-5375-455C-9EA6-DF929625EA0E}">
        <p15:presenceInfo xmlns:p15="http://schemas.microsoft.com/office/powerpoint/2012/main" userId="ad2dd8222e2f04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20415-3D10-42FF-B26F-46B352BFCE4C}" v="20" dt="2020-04-19T21:11:06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6454" autoAdjust="0"/>
  </p:normalViewPr>
  <p:slideViewPr>
    <p:cSldViewPr>
      <p:cViewPr varScale="1">
        <p:scale>
          <a:sx n="58" d="100"/>
          <a:sy n="58" d="100"/>
        </p:scale>
        <p:origin x="1488" y="32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r Cohen" userId="57c35822-8ab8-472c-9c37-a798f5763234" providerId="ADAL" clId="{69F20415-3D10-42FF-B26F-46B352BFCE4C}"/>
    <pc:docChg chg="custSel modSld">
      <pc:chgData name="Adir Cohen" userId="57c35822-8ab8-472c-9c37-a798f5763234" providerId="ADAL" clId="{69F20415-3D10-42FF-B26F-46B352BFCE4C}" dt="2020-04-19T21:11:06.644" v="41" actId="20577"/>
      <pc:docMkLst>
        <pc:docMk/>
      </pc:docMkLst>
      <pc:sldChg chg="addSp modSp">
        <pc:chgData name="Adir Cohen" userId="57c35822-8ab8-472c-9c37-a798f5763234" providerId="ADAL" clId="{69F20415-3D10-42FF-B26F-46B352BFCE4C}" dt="2020-04-19T18:09:20.976" v="21" actId="1076"/>
        <pc:sldMkLst>
          <pc:docMk/>
          <pc:sldMk cId="520295906" sldId="313"/>
        </pc:sldMkLst>
        <pc:spChg chg="add mod">
          <ac:chgData name="Adir Cohen" userId="57c35822-8ab8-472c-9c37-a798f5763234" providerId="ADAL" clId="{69F20415-3D10-42FF-B26F-46B352BFCE4C}" dt="2020-04-19T18:09:20.976" v="21" actId="1076"/>
          <ac:spMkLst>
            <pc:docMk/>
            <pc:sldMk cId="520295906" sldId="313"/>
            <ac:spMk id="4" creationId="{F57701EC-AD47-4660-80AD-6DFEFA1E2760}"/>
          </ac:spMkLst>
        </pc:spChg>
        <pc:picChg chg="add mod">
          <ac:chgData name="Adir Cohen" userId="57c35822-8ab8-472c-9c37-a798f5763234" providerId="ADAL" clId="{69F20415-3D10-42FF-B26F-46B352BFCE4C}" dt="2020-04-19T18:08:30.512" v="5" actId="1076"/>
          <ac:picMkLst>
            <pc:docMk/>
            <pc:sldMk cId="520295906" sldId="313"/>
            <ac:picMk id="3" creationId="{4EC40C11-C09A-49E0-9AE1-C17697CBA955}"/>
          </ac:picMkLst>
        </pc:picChg>
      </pc:sldChg>
      <pc:sldChg chg="modSp modAnim">
        <pc:chgData name="Adir Cohen" userId="57c35822-8ab8-472c-9c37-a798f5763234" providerId="ADAL" clId="{69F20415-3D10-42FF-B26F-46B352BFCE4C}" dt="2020-04-19T21:03:54.862" v="28" actId="20577"/>
        <pc:sldMkLst>
          <pc:docMk/>
          <pc:sldMk cId="1220170225" sldId="333"/>
        </pc:sldMkLst>
        <pc:spChg chg="mod">
          <ac:chgData name="Adir Cohen" userId="57c35822-8ab8-472c-9c37-a798f5763234" providerId="ADAL" clId="{69F20415-3D10-42FF-B26F-46B352BFCE4C}" dt="2020-04-19T21:03:54.862" v="28" actId="20577"/>
          <ac:spMkLst>
            <pc:docMk/>
            <pc:sldMk cId="1220170225" sldId="333"/>
            <ac:spMk id="2" creationId="{75EA0E23-7ABC-4643-8975-D3542E1EFB43}"/>
          </ac:spMkLst>
        </pc:spChg>
      </pc:sldChg>
      <pc:sldChg chg="modAnim">
        <pc:chgData name="Adir Cohen" userId="57c35822-8ab8-472c-9c37-a798f5763234" providerId="ADAL" clId="{69F20415-3D10-42FF-B26F-46B352BFCE4C}" dt="2020-04-19T21:06:55.758" v="31"/>
        <pc:sldMkLst>
          <pc:docMk/>
          <pc:sldMk cId="907529313" sldId="347"/>
        </pc:sldMkLst>
      </pc:sldChg>
      <pc:sldChg chg="addSp delSp modSp modAnim">
        <pc:chgData name="Adir Cohen" userId="57c35822-8ab8-472c-9c37-a798f5763234" providerId="ADAL" clId="{69F20415-3D10-42FF-B26F-46B352BFCE4C}" dt="2020-04-19T21:10:10.640" v="40" actId="1076"/>
        <pc:sldMkLst>
          <pc:docMk/>
          <pc:sldMk cId="3779417603" sldId="348"/>
        </pc:sldMkLst>
        <pc:picChg chg="del">
          <ac:chgData name="Adir Cohen" userId="57c35822-8ab8-472c-9c37-a798f5763234" providerId="ADAL" clId="{69F20415-3D10-42FF-B26F-46B352BFCE4C}" dt="2020-04-19T21:09:00.712" v="38" actId="478"/>
          <ac:picMkLst>
            <pc:docMk/>
            <pc:sldMk cId="3779417603" sldId="348"/>
            <ac:picMk id="5" creationId="{66636158-9DBD-48B4-9988-8C8C26A07977}"/>
          </ac:picMkLst>
        </pc:picChg>
        <pc:picChg chg="add mod">
          <ac:chgData name="Adir Cohen" userId="57c35822-8ab8-472c-9c37-a798f5763234" providerId="ADAL" clId="{69F20415-3D10-42FF-B26F-46B352BFCE4C}" dt="2020-04-19T21:10:10.640" v="40" actId="1076"/>
          <ac:picMkLst>
            <pc:docMk/>
            <pc:sldMk cId="3779417603" sldId="348"/>
            <ac:picMk id="6" creationId="{157271B6-32B2-4D58-81BF-FEA6F227095D}"/>
          </ac:picMkLst>
        </pc:picChg>
      </pc:sldChg>
      <pc:sldChg chg="modSp">
        <pc:chgData name="Adir Cohen" userId="57c35822-8ab8-472c-9c37-a798f5763234" providerId="ADAL" clId="{69F20415-3D10-42FF-B26F-46B352BFCE4C}" dt="2020-04-19T21:11:06.644" v="41" actId="20577"/>
        <pc:sldMkLst>
          <pc:docMk/>
          <pc:sldMk cId="4118323507" sldId="349"/>
        </pc:sldMkLst>
        <pc:spChg chg="mod">
          <ac:chgData name="Adir Cohen" userId="57c35822-8ab8-472c-9c37-a798f5763234" providerId="ADAL" clId="{69F20415-3D10-42FF-B26F-46B352BFCE4C}" dt="2020-04-19T21:11:06.644" v="41" actId="20577"/>
          <ac:spMkLst>
            <pc:docMk/>
            <pc:sldMk cId="4118323507" sldId="349"/>
            <ac:spMk id="3" creationId="{A08766A1-6A1A-4E62-9530-9FF53BABC76A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D9D063A2-62E3-4BF4-8DD8-AD814F6FD930}" type="datetimeFigureOut">
              <a:rPr lang="he-IL"/>
              <a:pPr>
                <a:defRPr/>
              </a:pPr>
              <a:t>כ"ו/ניסן/תש"ף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51275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pPr>
              <a:defRPr/>
            </a:pPr>
            <a:fld id="{17BE40D7-DF04-4EAF-88D6-20D13490714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212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2EEE06BB-6BA1-4A62-9974-F8EAC4700EA5}" type="datetimeFigureOut">
              <a:rPr lang="he-IL"/>
              <a:pPr>
                <a:defRPr/>
              </a:pPr>
              <a:t>כ"ה/ניסן/תש"ף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noProof="0"/>
              <a:t>Click to edit Master text styles</a:t>
            </a:r>
          </a:p>
          <a:p>
            <a:pPr lvl="1"/>
            <a:r>
              <a:rPr lang="en-US" altLang="he-IL" noProof="0"/>
              <a:t>Second level</a:t>
            </a:r>
          </a:p>
          <a:p>
            <a:pPr lvl="2"/>
            <a:r>
              <a:rPr lang="en-US" altLang="he-IL" noProof="0"/>
              <a:t>Third level</a:t>
            </a:r>
          </a:p>
          <a:p>
            <a:pPr lvl="3"/>
            <a:r>
              <a:rPr lang="en-US" altLang="he-IL" noProof="0"/>
              <a:t>Fourth level</a:t>
            </a:r>
          </a:p>
          <a:p>
            <a:pPr lvl="4"/>
            <a:r>
              <a:rPr lang="en-US" altLang="he-IL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51275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pPr>
              <a:defRPr/>
            </a:pPr>
            <a:fld id="{5B57D39C-C09D-4673-A762-36D48DB5D71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8855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eaLnBrk="1" hangingPunct="1">
              <a:spcBef>
                <a:spcPct val="0"/>
              </a:spcBef>
            </a:pPr>
            <a:r>
              <a:rPr lang="en-US" altLang="he-IL" b="1"/>
              <a:t>(=minimize the number of literals)</a:t>
            </a:r>
            <a:endParaRPr lang="en-US" altLang="he-IL"/>
          </a:p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493D22-1CE9-439E-BF20-E8CB37A9DE7F}" type="slidenum">
              <a:rPr lang="he-IL" altLang="he-IL" smtClean="0"/>
              <a:pPr/>
              <a:t>5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86621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eaLnBrk="1" hangingPunct="1">
              <a:spcBef>
                <a:spcPct val="0"/>
              </a:spcBef>
            </a:pPr>
            <a:r>
              <a:rPr lang="en-US" altLang="he-IL" b="1"/>
              <a:t>(=minimize the number of literals)</a:t>
            </a:r>
            <a:endParaRPr lang="en-US" altLang="he-IL"/>
          </a:p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493D22-1CE9-439E-BF20-E8CB37A9DE7F}" type="slidenum">
              <a:rPr lang="he-IL" altLang="he-IL" smtClean="0"/>
              <a:pPr/>
              <a:t>6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909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eaLnBrk="1" hangingPunct="1">
              <a:spcBef>
                <a:spcPct val="0"/>
              </a:spcBef>
            </a:pPr>
            <a:r>
              <a:rPr lang="en-US" altLang="he-IL" b="1"/>
              <a:t>(=minimize the number of literals)</a:t>
            </a:r>
            <a:endParaRPr lang="en-US" altLang="he-IL"/>
          </a:p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493D22-1CE9-439E-BF20-E8CB37A9DE7F}" type="slidenum">
              <a:rPr lang="he-IL" altLang="he-IL" smtClean="0"/>
              <a:pPr/>
              <a:t>7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9246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308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32233-0403-4BF4-B8A9-C2D7F7F87BC3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9661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1FFEB-BC91-4905-810D-EE5D37CE35CA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0314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CC9C8-E1CE-43CC-A634-91EE930C978A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4960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F3FC0-5BEA-4C74-8F43-4EC4D63662E3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5214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4D6AA-36D6-4284-A8E4-593298D8101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2178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3D85B-77A2-4512-AA70-9DC3BF89F685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4388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F38CD-DECE-488F-B590-E1EFC9BF948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3256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FCD51-5FEB-42EA-8FB9-8BEC7C35AC33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82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62C4F-F9D6-4211-865A-4C41AF494400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6352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79C936D-317A-4CDA-AFAB-DAACFACDAC43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1135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BA2B3-778B-4592-98E6-49642D9D23C9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4331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DDEA7FB-3699-4661-9B6B-241ED03976A5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1" r:id="rId2"/>
    <p:sldLayoutId id="2147483837" r:id="rId3"/>
    <p:sldLayoutId id="2147483832" r:id="rId4"/>
    <p:sldLayoutId id="2147483833" r:id="rId5"/>
    <p:sldLayoutId id="2147483834" r:id="rId6"/>
    <p:sldLayoutId id="2147483838" r:id="rId7"/>
    <p:sldLayoutId id="2147483839" r:id="rId8"/>
    <p:sldLayoutId id="2147483840" r:id="rId9"/>
    <p:sldLayoutId id="2147483835" r:id="rId10"/>
    <p:sldLayoutId id="2147483841" r:id="rId11"/>
  </p:sldLayoutIdLst>
  <p:txStyles>
    <p:titleStyle>
      <a:lvl1pPr algn="l" rtl="1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1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1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1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1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1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1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1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1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r" rtl="1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r" rtl="1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r" rtl="1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r" rtl="1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r" rtl="1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emf"/><Relationship Id="rId9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0.png"/><Relationship Id="rId7" Type="http://schemas.openxmlformats.org/officeDocument/2006/relationships/image" Target="../media/image68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95300" y="947738"/>
            <a:ext cx="8153400" cy="5410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he-IL" altLang="he-IL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he-IL" altLang="he-IL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he-IL" altLang="he-IL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he-IL" altLang="he-IL" sz="6000">
                <a:solidFill>
                  <a:schemeClr val="tx1">
                    <a:lumMod val="75000"/>
                    <a:lumOff val="25000"/>
                  </a:schemeClr>
                </a:solidFill>
              </a:rPr>
              <a:t>תרגול 4</a:t>
            </a:r>
            <a:br>
              <a:rPr lang="he-IL" altLang="he-IL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he-IL" altLang="he-IL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he-IL" altLang="he-IL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אלגברה בוליאנית</a:t>
            </a:r>
            <a:br>
              <a:rPr lang="he-IL" altLang="he-IL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he-IL" altLang="he-IL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פונקציות מיתוג</a:t>
            </a:r>
            <a:br>
              <a:rPr lang="he-IL" altLang="he-IL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he-IL" altLang="he-IL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מערכת פעולות שלמה</a:t>
            </a:r>
            <a:br>
              <a:rPr lang="he-IL" altLang="he-IL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he-IL" altLang="he-IL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he-IL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19063" y="5913438"/>
            <a:ext cx="4365625" cy="369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Maroun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Tork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2018, based on </a:t>
            </a:r>
            <a:r>
              <a:rPr lang="en-US" altLang="he-IL" dirty="0"/>
              <a:t>Carmi </a:t>
            </a:r>
            <a:r>
              <a:rPr lang="en-US" altLang="he-IL" dirty="0" err="1"/>
              <a:t>Grushko</a:t>
            </a:r>
            <a:endParaRPr lang="he-IL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פונקציות: 1. טבלת אמת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752600"/>
            <a:ext cx="8724900" cy="838200"/>
          </a:xfrm>
          <a:blipFill rotWithShape="0">
            <a:blip r:embed="rId3"/>
            <a:stretch>
              <a:fillRect t="-22628" r="-2516" b="-24088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447800" y="2590800"/>
          <a:ext cx="620077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4669289" imgH="3538448" progId="Word.Document.8">
                  <p:embed/>
                </p:oleObj>
              </mc:Choice>
              <mc:Fallback>
                <p:oleObj name="Document" r:id="rId4" imgW="4669289" imgH="3538448" progId="Word.Document.8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620077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פונקציות: 2. סכום מכפלות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355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89138" y="1828800"/>
          <a:ext cx="5070475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3" imgW="3452946" imgH="2587171" progId="Word.Document.8">
                  <p:embed/>
                </p:oleObj>
              </mc:Choice>
              <mc:Fallback>
                <p:oleObj name="Document" r:id="rId3" imgW="3452946" imgH="2587171" progId="Word.Document.8">
                  <p:embed/>
                  <p:pic>
                    <p:nvPicPr>
                      <p:cNvPr id="2355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1828800"/>
                        <a:ext cx="5070475" cy="380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685800" y="5453063"/>
          <a:ext cx="557053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476500" imgH="368300" progId="Equation.DSMT4">
                  <p:embed/>
                </p:oleObj>
              </mc:Choice>
              <mc:Fallback>
                <p:oleObj name="Equation" r:id="rId5" imgW="2476500" imgH="368300" progId="Equation.DSMT4">
                  <p:embed/>
                  <p:pic>
                    <p:nvPicPr>
                      <p:cNvPr id="614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53063"/>
                        <a:ext cx="5570538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435100" y="3154363"/>
            <a:ext cx="1158875" cy="2114550"/>
            <a:chOff x="1435100" y="3154761"/>
            <a:chExt cx="1158875" cy="2113358"/>
          </a:xfrm>
        </p:grpSpPr>
        <p:sp>
          <p:nvSpPr>
            <p:cNvPr id="23559" name="Text Box 8"/>
            <p:cNvSpPr txBox="1">
              <a:spLocks noChangeArrowheads="1"/>
            </p:cNvSpPr>
            <p:nvPr/>
          </p:nvSpPr>
          <p:spPr bwMode="auto">
            <a:xfrm>
              <a:off x="1435100" y="3154761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(2)</a:t>
              </a:r>
            </a:p>
          </p:txBody>
        </p:sp>
        <p:sp>
          <p:nvSpPr>
            <p:cNvPr id="23560" name="Line 9"/>
            <p:cNvSpPr>
              <a:spLocks noChangeShapeType="1"/>
            </p:cNvSpPr>
            <p:nvPr/>
          </p:nvSpPr>
          <p:spPr bwMode="auto">
            <a:xfrm>
              <a:off x="1892300" y="334843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561" name="Text Box 10"/>
            <p:cNvSpPr txBox="1">
              <a:spLocks noChangeArrowheads="1"/>
            </p:cNvSpPr>
            <p:nvPr/>
          </p:nvSpPr>
          <p:spPr bwMode="auto">
            <a:xfrm>
              <a:off x="1441450" y="3865562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(4)</a:t>
              </a:r>
            </a:p>
          </p:txBody>
        </p:sp>
        <p:sp>
          <p:nvSpPr>
            <p:cNvPr id="23562" name="Line 11"/>
            <p:cNvSpPr>
              <a:spLocks noChangeShapeType="1"/>
            </p:cNvSpPr>
            <p:nvPr/>
          </p:nvSpPr>
          <p:spPr bwMode="auto">
            <a:xfrm>
              <a:off x="1898650" y="4059237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563" name="Text Box 12"/>
            <p:cNvSpPr txBox="1">
              <a:spLocks noChangeArrowheads="1"/>
            </p:cNvSpPr>
            <p:nvPr/>
          </p:nvSpPr>
          <p:spPr bwMode="auto">
            <a:xfrm>
              <a:off x="1447800" y="4586682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(6)</a:t>
              </a:r>
            </a:p>
          </p:txBody>
        </p:sp>
        <p:sp>
          <p:nvSpPr>
            <p:cNvPr id="23564" name="Line 13"/>
            <p:cNvSpPr>
              <a:spLocks noChangeShapeType="1"/>
            </p:cNvSpPr>
            <p:nvPr/>
          </p:nvSpPr>
          <p:spPr bwMode="auto">
            <a:xfrm>
              <a:off x="1905000" y="4780357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565" name="Text Box 14"/>
            <p:cNvSpPr txBox="1">
              <a:spLocks noChangeArrowheads="1"/>
            </p:cNvSpPr>
            <p:nvPr/>
          </p:nvSpPr>
          <p:spPr bwMode="auto">
            <a:xfrm>
              <a:off x="1450975" y="4901406"/>
              <a:ext cx="46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(7)</a:t>
              </a:r>
            </a:p>
          </p:txBody>
        </p:sp>
        <p:sp>
          <p:nvSpPr>
            <p:cNvPr id="23566" name="Line 15"/>
            <p:cNvSpPr>
              <a:spLocks noChangeShapeType="1"/>
            </p:cNvSpPr>
            <p:nvPr/>
          </p:nvSpPr>
          <p:spPr bwMode="auto">
            <a:xfrm>
              <a:off x="1908175" y="5095081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6276975" y="5453063"/>
          <a:ext cx="20859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926698" imgH="253890" progId="Equation.DSMT4">
                  <p:embed/>
                </p:oleObj>
              </mc:Choice>
              <mc:Fallback>
                <p:oleObj name="Equation" r:id="rId7" imgW="926698" imgH="253890" progId="Equation.DSMT4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5453063"/>
                        <a:ext cx="20859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פונקציות: 2. סכום מכפלות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8FF8D5F-1FF2-472D-BBCF-4DD6DE6B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דוגמא: שער </a:t>
            </a:r>
            <a:r>
              <a:rPr lang="en-US" dirty="0"/>
              <a:t>OR</a:t>
            </a:r>
            <a:endParaRPr lang="he-IL" dirty="0"/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6B8B8398-5531-4294-B416-4C98AE10D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3203"/>
              </p:ext>
            </p:extLst>
          </p:nvPr>
        </p:nvGraphicFramePr>
        <p:xfrm>
          <a:off x="1194639" y="2209800"/>
          <a:ext cx="1243761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21017">
                  <a:extLst>
                    <a:ext uri="{9D8B030D-6E8A-4147-A177-3AD203B41FA5}">
                      <a16:colId xmlns:a16="http://schemas.microsoft.com/office/drawing/2014/main" val="2935546818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4195970604"/>
                    </a:ext>
                  </a:extLst>
                </a:gridCol>
                <a:gridCol w="352539">
                  <a:extLst>
                    <a:ext uri="{9D8B030D-6E8A-4147-A177-3AD203B41FA5}">
                      <a16:colId xmlns:a16="http://schemas.microsoft.com/office/drawing/2014/main" val="763468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4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7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0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17266"/>
                  </a:ext>
                </a:extLst>
              </a:tr>
            </a:tbl>
          </a:graphicData>
        </a:graphic>
      </p:graphicFrame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ED618487-A573-4698-89EB-970102A96461}"/>
              </a:ext>
            </a:extLst>
          </p:cNvPr>
          <p:cNvCxnSpPr/>
          <p:nvPr/>
        </p:nvCxnSpPr>
        <p:spPr>
          <a:xfrm flipH="1">
            <a:off x="2743200" y="3886200"/>
            <a:ext cx="1524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5DF48220-E103-4890-BEEF-7CC7A9492ADD}"/>
                  </a:ext>
                </a:extLst>
              </p:cNvPr>
              <p:cNvSpPr txBox="1"/>
              <p:nvPr/>
            </p:nvSpPr>
            <p:spPr>
              <a:xfrm>
                <a:off x="1066800" y="4685267"/>
                <a:ext cx="617220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5DF48220-E103-4890-BEEF-7CC7A9492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85267"/>
                <a:ext cx="6172200" cy="461665"/>
              </a:xfrm>
              <a:prstGeom prst="rect">
                <a:avLst/>
              </a:prstGeom>
              <a:blipFill>
                <a:blip r:embed="rId2"/>
                <a:stretch>
                  <a:fillRect l="-790" b="-21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E198B2CA-8F98-4381-B2CE-994A2728AF02}"/>
              </a:ext>
            </a:extLst>
          </p:cNvPr>
          <p:cNvCxnSpPr/>
          <p:nvPr/>
        </p:nvCxnSpPr>
        <p:spPr>
          <a:xfrm flipH="1">
            <a:off x="2743200" y="3505200"/>
            <a:ext cx="1524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DFB39A3B-4293-499D-B491-8C54EFDFE315}"/>
              </a:ext>
            </a:extLst>
          </p:cNvPr>
          <p:cNvCxnSpPr/>
          <p:nvPr/>
        </p:nvCxnSpPr>
        <p:spPr>
          <a:xfrm flipH="1">
            <a:off x="2743200" y="3124200"/>
            <a:ext cx="1524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41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פונקציות: 2. סכום מכפלות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8FF8D5F-1FF2-472D-BBCF-4DD6DE6B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דוגמא: שער </a:t>
            </a:r>
            <a:r>
              <a:rPr lang="en-US" dirty="0"/>
              <a:t>AND</a:t>
            </a:r>
            <a:endParaRPr lang="he-IL" dirty="0"/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6B8B8398-5531-4294-B416-4C98AE10D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94490"/>
              </p:ext>
            </p:extLst>
          </p:nvPr>
        </p:nvGraphicFramePr>
        <p:xfrm>
          <a:off x="1194639" y="2209800"/>
          <a:ext cx="1243761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21017">
                  <a:extLst>
                    <a:ext uri="{9D8B030D-6E8A-4147-A177-3AD203B41FA5}">
                      <a16:colId xmlns:a16="http://schemas.microsoft.com/office/drawing/2014/main" val="2935546818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4195970604"/>
                    </a:ext>
                  </a:extLst>
                </a:gridCol>
                <a:gridCol w="352539">
                  <a:extLst>
                    <a:ext uri="{9D8B030D-6E8A-4147-A177-3AD203B41FA5}">
                      <a16:colId xmlns:a16="http://schemas.microsoft.com/office/drawing/2014/main" val="763468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4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7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0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17266"/>
                  </a:ext>
                </a:extLst>
              </a:tr>
            </a:tbl>
          </a:graphicData>
        </a:graphic>
      </p:graphicFrame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ED618487-A573-4698-89EB-970102A96461}"/>
              </a:ext>
            </a:extLst>
          </p:cNvPr>
          <p:cNvCxnSpPr/>
          <p:nvPr/>
        </p:nvCxnSpPr>
        <p:spPr>
          <a:xfrm flipH="1">
            <a:off x="2743200" y="3886200"/>
            <a:ext cx="1524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5DF48220-E103-4890-BEEF-7CC7A9492ADD}"/>
                  </a:ext>
                </a:extLst>
              </p:cNvPr>
              <p:cNvSpPr txBox="1"/>
              <p:nvPr/>
            </p:nvSpPr>
            <p:spPr>
              <a:xfrm>
                <a:off x="1066800" y="4685267"/>
                <a:ext cx="617220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5DF48220-E103-4890-BEEF-7CC7A9492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85267"/>
                <a:ext cx="6172200" cy="461665"/>
              </a:xfrm>
              <a:prstGeom prst="rect">
                <a:avLst/>
              </a:prstGeom>
              <a:blipFill>
                <a:blip r:embed="rId2"/>
                <a:stretch>
                  <a:fillRect l="-790" b="-21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3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פונקציות: 3. מכפלת סכומים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4579" name="Object 6"/>
          <p:cNvGraphicFramePr>
            <a:graphicFrameLocks noChangeAspect="1"/>
          </p:cNvGraphicFramePr>
          <p:nvPr/>
        </p:nvGraphicFramePr>
        <p:xfrm>
          <a:off x="1752600" y="1955800"/>
          <a:ext cx="536575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3" imgW="3452946" imgH="2587171" progId="Word.Document.8">
                  <p:embed/>
                </p:oleObj>
              </mc:Choice>
              <mc:Fallback>
                <p:oleObj name="Document" r:id="rId3" imgW="3452946" imgH="2587171" progId="Word.Document.8">
                  <p:embed/>
                  <p:pic>
                    <p:nvPicPr>
                      <p:cNvPr id="2457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55800"/>
                        <a:ext cx="5365750" cy="383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graphicFrame>
        <p:nvGraphicFramePr>
          <p:cNvPr id="7173" name="Object 8"/>
          <p:cNvGraphicFramePr>
            <a:graphicFrameLocks noChangeAspect="1"/>
          </p:cNvGraphicFramePr>
          <p:nvPr/>
        </p:nvGraphicFramePr>
        <p:xfrm>
          <a:off x="111125" y="5592763"/>
          <a:ext cx="700722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708400" imgH="393700" progId="Equation.DSMT4">
                  <p:embed/>
                </p:oleObj>
              </mc:Choice>
              <mc:Fallback>
                <p:oleObj name="Equation" r:id="rId5" imgW="3708400" imgH="393700" progId="Equation.DSMT4">
                  <p:embed/>
                  <p:pic>
                    <p:nvPicPr>
                      <p:cNvPr id="717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5592763"/>
                        <a:ext cx="700722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71600" y="2565400"/>
            <a:ext cx="1149350" cy="2132013"/>
            <a:chOff x="1371600" y="2565400"/>
            <a:chExt cx="1149350" cy="2131220"/>
          </a:xfrm>
        </p:grpSpPr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1371600" y="2565400"/>
              <a:ext cx="466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(0)</a:t>
              </a:r>
            </a:p>
          </p:txBody>
        </p:sp>
        <p:sp>
          <p:nvSpPr>
            <p:cNvPr id="24586" name="Text Box 8"/>
            <p:cNvSpPr txBox="1">
              <a:spLocks noChangeArrowheads="1"/>
            </p:cNvSpPr>
            <p:nvPr/>
          </p:nvSpPr>
          <p:spPr bwMode="auto">
            <a:xfrm>
              <a:off x="1371600" y="2932115"/>
              <a:ext cx="4667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(1)</a:t>
              </a:r>
            </a:p>
          </p:txBody>
        </p:sp>
        <p:sp>
          <p:nvSpPr>
            <p:cNvPr id="24587" name="Text Box 8"/>
            <p:cNvSpPr txBox="1">
              <a:spLocks noChangeArrowheads="1"/>
            </p:cNvSpPr>
            <p:nvPr/>
          </p:nvSpPr>
          <p:spPr bwMode="auto">
            <a:xfrm>
              <a:off x="1371600" y="3632200"/>
              <a:ext cx="4667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(3)</a:t>
              </a:r>
            </a:p>
          </p:txBody>
        </p:sp>
        <p:sp>
          <p:nvSpPr>
            <p:cNvPr id="24588" name="Text Box 8"/>
            <p:cNvSpPr txBox="1">
              <a:spLocks noChangeArrowheads="1"/>
            </p:cNvSpPr>
            <p:nvPr/>
          </p:nvSpPr>
          <p:spPr bwMode="auto">
            <a:xfrm>
              <a:off x="1371600" y="4326733"/>
              <a:ext cx="4667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(5)</a:t>
              </a:r>
            </a:p>
          </p:txBody>
        </p:sp>
        <p:sp>
          <p:nvSpPr>
            <p:cNvPr id="24589" name="Line 9"/>
            <p:cNvSpPr>
              <a:spLocks noChangeShapeType="1"/>
            </p:cNvSpPr>
            <p:nvPr/>
          </p:nvSpPr>
          <p:spPr bwMode="auto">
            <a:xfrm>
              <a:off x="1828800" y="27940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590" name="Line 9"/>
            <p:cNvSpPr>
              <a:spLocks noChangeShapeType="1"/>
            </p:cNvSpPr>
            <p:nvPr/>
          </p:nvSpPr>
          <p:spPr bwMode="auto">
            <a:xfrm>
              <a:off x="1828800" y="3146427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591" name="Line 9"/>
            <p:cNvSpPr>
              <a:spLocks noChangeShapeType="1"/>
            </p:cNvSpPr>
            <p:nvPr/>
          </p:nvSpPr>
          <p:spPr bwMode="auto">
            <a:xfrm>
              <a:off x="1835150" y="454104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592" name="Line 9"/>
            <p:cNvSpPr>
              <a:spLocks noChangeShapeType="1"/>
            </p:cNvSpPr>
            <p:nvPr/>
          </p:nvSpPr>
          <p:spPr bwMode="auto">
            <a:xfrm>
              <a:off x="1828800" y="384651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pic>
        <p:nvPicPr>
          <p:cNvPr id="24583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94438"/>
            <a:ext cx="19097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7072313" y="5588000"/>
          <a:ext cx="17287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914400" imgH="254000" progId="Equation.DSMT4">
                  <p:embed/>
                </p:oleObj>
              </mc:Choice>
              <mc:Fallback>
                <p:oleObj name="Equation" r:id="rId8" imgW="914400" imgH="254000" progId="Equation.DSMT4">
                  <p:embed/>
                  <p:pic>
                    <p:nvPicPr>
                      <p:cNvPr id="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5588000"/>
                        <a:ext cx="17287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פונקציות: 3. מכפלת סכומים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8FF8D5F-1FF2-472D-BBCF-4DD6DE6B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דוגמא: שער </a:t>
            </a:r>
            <a:r>
              <a:rPr lang="en-US" dirty="0"/>
              <a:t>OR</a:t>
            </a:r>
            <a:endParaRPr lang="he-IL" dirty="0"/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6B8B8398-5531-4294-B416-4C98AE10D126}"/>
              </a:ext>
            </a:extLst>
          </p:cNvPr>
          <p:cNvGraphicFramePr>
            <a:graphicFrameLocks noGrp="1"/>
          </p:cNvGraphicFramePr>
          <p:nvPr/>
        </p:nvGraphicFramePr>
        <p:xfrm>
          <a:off x="1194639" y="2209800"/>
          <a:ext cx="1243761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21017">
                  <a:extLst>
                    <a:ext uri="{9D8B030D-6E8A-4147-A177-3AD203B41FA5}">
                      <a16:colId xmlns:a16="http://schemas.microsoft.com/office/drawing/2014/main" val="2935546818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4195970604"/>
                    </a:ext>
                  </a:extLst>
                </a:gridCol>
                <a:gridCol w="352539">
                  <a:extLst>
                    <a:ext uri="{9D8B030D-6E8A-4147-A177-3AD203B41FA5}">
                      <a16:colId xmlns:a16="http://schemas.microsoft.com/office/drawing/2014/main" val="763468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4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7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0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17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5DF48220-E103-4890-BEEF-7CC7A9492ADD}"/>
                  </a:ext>
                </a:extLst>
              </p:cNvPr>
              <p:cNvSpPr txBox="1"/>
              <p:nvPr/>
            </p:nvSpPr>
            <p:spPr>
              <a:xfrm>
                <a:off x="1066800" y="4685267"/>
                <a:ext cx="617220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5DF48220-E103-4890-BEEF-7CC7A9492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85267"/>
                <a:ext cx="6172200" cy="461665"/>
              </a:xfrm>
              <a:prstGeom prst="rect">
                <a:avLst/>
              </a:prstGeom>
              <a:blipFill>
                <a:blip r:embed="rId2"/>
                <a:stretch>
                  <a:fillRect l="-790" b="-21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DFB39A3B-4293-499D-B491-8C54EFDFE315}"/>
              </a:ext>
            </a:extLst>
          </p:cNvPr>
          <p:cNvCxnSpPr/>
          <p:nvPr/>
        </p:nvCxnSpPr>
        <p:spPr>
          <a:xfrm flipH="1">
            <a:off x="2743200" y="2743200"/>
            <a:ext cx="1524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פונקציות: 3. מכפלת סכומים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8FF8D5F-1FF2-472D-BBCF-4DD6DE6B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דוגמא: שער </a:t>
            </a:r>
            <a:r>
              <a:rPr lang="en-US" dirty="0"/>
              <a:t>AND</a:t>
            </a:r>
            <a:endParaRPr lang="he-IL" dirty="0"/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6B8B8398-5531-4294-B416-4C98AE10D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26592"/>
              </p:ext>
            </p:extLst>
          </p:nvPr>
        </p:nvGraphicFramePr>
        <p:xfrm>
          <a:off x="1194639" y="2209800"/>
          <a:ext cx="1243761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21017">
                  <a:extLst>
                    <a:ext uri="{9D8B030D-6E8A-4147-A177-3AD203B41FA5}">
                      <a16:colId xmlns:a16="http://schemas.microsoft.com/office/drawing/2014/main" val="2935546818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4195970604"/>
                    </a:ext>
                  </a:extLst>
                </a:gridCol>
                <a:gridCol w="352539">
                  <a:extLst>
                    <a:ext uri="{9D8B030D-6E8A-4147-A177-3AD203B41FA5}">
                      <a16:colId xmlns:a16="http://schemas.microsoft.com/office/drawing/2014/main" val="763468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4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7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0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17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5DF48220-E103-4890-BEEF-7CC7A9492ADD}"/>
                  </a:ext>
                </a:extLst>
              </p:cNvPr>
              <p:cNvSpPr txBox="1"/>
              <p:nvPr/>
            </p:nvSpPr>
            <p:spPr>
              <a:xfrm>
                <a:off x="1066800" y="4685267"/>
                <a:ext cx="617220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5DF48220-E103-4890-BEEF-7CC7A9492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85267"/>
                <a:ext cx="6172200" cy="461665"/>
              </a:xfrm>
              <a:prstGeom prst="rect">
                <a:avLst/>
              </a:prstGeom>
              <a:blipFill>
                <a:blip r:embed="rId2"/>
                <a:stretch>
                  <a:fillRect l="-790" b="-21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DFB39A3B-4293-499D-B491-8C54EFDFE315}"/>
              </a:ext>
            </a:extLst>
          </p:cNvPr>
          <p:cNvCxnSpPr/>
          <p:nvPr/>
        </p:nvCxnSpPr>
        <p:spPr>
          <a:xfrm flipH="1">
            <a:off x="2743200" y="2743200"/>
            <a:ext cx="1524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27835B5A-87B3-40F9-890F-659872689912}"/>
              </a:ext>
            </a:extLst>
          </p:cNvPr>
          <p:cNvCxnSpPr/>
          <p:nvPr/>
        </p:nvCxnSpPr>
        <p:spPr>
          <a:xfrm flipH="1">
            <a:off x="2743200" y="3124200"/>
            <a:ext cx="1524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4B7710AB-0144-4803-A712-F420FFBD6423}"/>
              </a:ext>
            </a:extLst>
          </p:cNvPr>
          <p:cNvCxnSpPr/>
          <p:nvPr/>
        </p:nvCxnSpPr>
        <p:spPr>
          <a:xfrm flipH="1">
            <a:off x="2743200" y="3505200"/>
            <a:ext cx="1524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4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פונקציות: 4. דיאגרמה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pic>
        <p:nvPicPr>
          <p:cNvPr id="2560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55838"/>
            <a:ext cx="2590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59013"/>
            <a:ext cx="24765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96962" y="5486400"/>
            <a:ext cx="3140075" cy="36933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2212" y="5486400"/>
            <a:ext cx="3140075" cy="369332"/>
          </a:xfrm>
          <a:prstGeom prst="rect">
            <a:avLst/>
          </a:prstGeom>
          <a:blipFill rotWithShape="0">
            <a:blip r:embed="rId5"/>
            <a:stretch>
              <a:fillRect r="-6602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פונקציות: 4. דיאגרמה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pic>
        <p:nvPicPr>
          <p:cNvPr id="2663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55838"/>
            <a:ext cx="2590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59013"/>
            <a:ext cx="24765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270125"/>
            <a:ext cx="22669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2270125"/>
            <a:ext cx="22955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2212" y="5486400"/>
            <a:ext cx="3140075" cy="369332"/>
          </a:xfrm>
          <a:prstGeom prst="rect">
            <a:avLst/>
          </a:prstGeom>
          <a:blipFill rotWithShape="0">
            <a:blip r:embed="rId6"/>
            <a:stretch>
              <a:fillRect r="-3883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96962" y="5486400"/>
            <a:ext cx="3140075" cy="369332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פונקציות: 4. דיאגרמה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7653" name="Rectangle 8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pic>
        <p:nvPicPr>
          <p:cNvPr id="2765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55838"/>
            <a:ext cx="2590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59013"/>
            <a:ext cx="24765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270125"/>
            <a:ext cx="22669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2270125"/>
            <a:ext cx="22955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2265363"/>
            <a:ext cx="22383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2260600"/>
            <a:ext cx="2200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96962" y="5486400"/>
            <a:ext cx="3140075" cy="369332"/>
          </a:xfrm>
          <a:prstGeom prst="rect">
            <a:avLst/>
          </a:prstGeom>
          <a:blipFill rotWithShape="0">
            <a:blip r:embed="rId8"/>
            <a:stretch>
              <a:fillRect r="-7379" b="-1639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0600" y="5486400"/>
            <a:ext cx="3341687" cy="369332"/>
          </a:xfrm>
          <a:prstGeom prst="rect">
            <a:avLst/>
          </a:prstGeom>
          <a:blipFill rotWithShape="0">
            <a:blip r:embed="rId9"/>
            <a:stretch>
              <a:fillRect b="-1639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אלגברה בוליאנית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22325" y="3810000"/>
            <a:ext cx="7543800" cy="2058988"/>
          </a:xfrm>
          <a:blipFill rotWithShape="0">
            <a:blip r:embed="rId2"/>
            <a:srcRect/>
            <a:stretch>
              <a:fillRect l="-1698" t="-95374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B0245C26-FA5E-4DD2-BB14-71514F95D39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49867" y="2057400"/>
                <a:ext cx="7543800" cy="3979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90488" indent="-90488" algn="r" rtl="1" eaLnBrk="0" fontAlgn="base" hangingPunct="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1pPr>
                <a:lvl2pPr marL="382588" indent="-182563" algn="r" rtl="1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2pPr>
                <a:lvl3pPr marL="566738" indent="-182563" algn="r" rtl="1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3pPr>
                <a:lvl4pPr marL="749300" indent="-182563" algn="r" rtl="1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4pPr>
                <a:lvl5pPr marL="931863" indent="-182563" algn="r" rtl="1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r" defTabSz="914400" rtl="1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r" defTabSz="914400" rtl="1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r" defTabSz="914400" rtl="1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r" defTabSz="914400" rtl="1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𝑩𝑪</m:t>
                    </m:r>
                  </m:oMath>
                </a14:m>
                <a:endParaRPr lang="en-US" sz="2400" b="1" i="1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bar>
                    <m:r>
                      <a:rPr lang="en-US" sz="24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2400" b="1" i="1" dirty="0"/>
              </a:p>
              <a:p>
                <a:pPr algn="l" rtl="0"/>
                <a:endParaRPr lang="en-US" sz="2400" b="1" i="1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B0245C26-FA5E-4DD2-BB14-71514F95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9867" y="2057400"/>
                <a:ext cx="7543800" cy="397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פונקציות: 4. דיאגרמה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pic>
        <p:nvPicPr>
          <p:cNvPr id="2867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000"/>
            <a:ext cx="19621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פונקציות: 4. דיאגרמה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7850"/>
            <a:ext cx="8229600" cy="838200"/>
          </a:xfrm>
        </p:spPr>
        <p:txBody>
          <a:bodyPr/>
          <a:lstStyle/>
          <a:p>
            <a:pPr eaLnBrk="1" hangingPunct="1"/>
            <a:r>
              <a:rPr lang="he-IL" altLang="he-IL" sz="2800"/>
              <a:t>לאחר צמצום: </a:t>
            </a:r>
            <a:endParaRPr lang="en-US" altLang="he-IL" sz="2800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2895600" y="1928813"/>
          <a:ext cx="31718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574800" imgH="228600" progId="Equation.DSMT4">
                  <p:embed/>
                </p:oleObj>
              </mc:Choice>
              <mc:Fallback>
                <p:oleObj name="Equation" r:id="rId3" imgW="1574800" imgH="228600" progId="Equation.DSMT4">
                  <p:embed/>
                  <p:pic>
                    <p:nvPicPr>
                      <p:cNvPr id="297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28813"/>
                        <a:ext cx="31718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graphicFrame>
        <p:nvGraphicFramePr>
          <p:cNvPr id="29704" name="Object 7"/>
          <p:cNvGraphicFramePr>
            <a:graphicFrameLocks noChangeAspect="1"/>
          </p:cNvGraphicFramePr>
          <p:nvPr/>
        </p:nvGraphicFramePr>
        <p:xfrm>
          <a:off x="631825" y="2667000"/>
          <a:ext cx="79248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Bitmap Image" r:id="rId5" imgW="6961905" imgH="3134162" progId="Paint.Picture">
                  <p:embed/>
                </p:oleObj>
              </mc:Choice>
              <mc:Fallback>
                <p:oleObj name="Bitmap Image" r:id="rId5" imgW="6961905" imgH="3134162" progId="Paint.Picture">
                  <p:embed/>
                  <p:pic>
                    <p:nvPicPr>
                      <p:cNvPr id="2970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667000"/>
                        <a:ext cx="7924800" cy="356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דוגמא נוספת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eaLnBrk="1" hangingPunct="1">
              <a:buFontTx/>
              <a:buNone/>
            </a:pPr>
            <a:r>
              <a:rPr lang="pl-PL" altLang="he-IL" sz="3200" i="1" dirty="0"/>
              <a:t>f</a:t>
            </a:r>
            <a:r>
              <a:rPr lang="en-US" altLang="he-IL" sz="3200" i="1" baseline="-25000" dirty="0"/>
              <a:t>105</a:t>
            </a:r>
            <a:r>
              <a:rPr lang="pl-PL" altLang="he-IL" sz="3200" i="1" dirty="0"/>
              <a:t> </a:t>
            </a:r>
            <a:r>
              <a:rPr lang="en-US" altLang="he-IL" sz="3200" i="1" dirty="0"/>
              <a:t>	= </a:t>
            </a:r>
            <a:r>
              <a:rPr lang="pl-PL" altLang="he-IL" sz="3200" i="1" dirty="0"/>
              <a:t>XOR</a:t>
            </a:r>
            <a:r>
              <a:rPr lang="pl-PL" altLang="he-IL" sz="3200" dirty="0"/>
              <a:t>(</a:t>
            </a:r>
            <a:r>
              <a:rPr lang="pl-PL" altLang="he-IL" sz="3200" i="1" dirty="0"/>
              <a:t>x</a:t>
            </a:r>
            <a:r>
              <a:rPr lang="pl-PL" altLang="he-IL" sz="3200" dirty="0"/>
              <a:t>, </a:t>
            </a:r>
            <a:r>
              <a:rPr lang="pl-PL" altLang="he-IL" sz="3200" i="1" dirty="0"/>
              <a:t>y</a:t>
            </a:r>
            <a:r>
              <a:rPr lang="pl-PL" altLang="he-IL" sz="3200" dirty="0"/>
              <a:t>, </a:t>
            </a:r>
            <a:r>
              <a:rPr lang="pl-PL" altLang="he-IL" sz="3200" i="1" dirty="0"/>
              <a:t>z</a:t>
            </a:r>
            <a:r>
              <a:rPr lang="pl-PL" altLang="he-IL" sz="3200" dirty="0"/>
              <a:t>) </a:t>
            </a:r>
            <a:endParaRPr lang="en-US" altLang="he-IL" sz="3200" dirty="0"/>
          </a:p>
          <a:p>
            <a:pPr marL="0" indent="0" algn="l" rtl="0" eaLnBrk="1" hangingPunct="1">
              <a:buFontTx/>
              <a:buNone/>
            </a:pPr>
            <a:r>
              <a:rPr lang="en-US" altLang="he-IL" sz="3200" dirty="0"/>
              <a:t>	= </a:t>
            </a:r>
            <a:r>
              <a:rPr lang="pl-PL" altLang="he-IL" sz="3200" i="1" dirty="0"/>
              <a:t>XOR</a:t>
            </a:r>
            <a:r>
              <a:rPr lang="pl-PL" altLang="he-IL" sz="3200" dirty="0"/>
              <a:t>(</a:t>
            </a:r>
            <a:r>
              <a:rPr lang="pl-PL" altLang="he-IL" sz="3200" i="1" dirty="0"/>
              <a:t>XOR</a:t>
            </a:r>
            <a:r>
              <a:rPr lang="pl-PL" altLang="he-IL" sz="3200" dirty="0"/>
              <a:t>(</a:t>
            </a:r>
            <a:r>
              <a:rPr lang="pl-PL" altLang="he-IL" sz="3200" i="1" dirty="0"/>
              <a:t>x</a:t>
            </a:r>
            <a:r>
              <a:rPr lang="pl-PL" altLang="he-IL" sz="3200" dirty="0"/>
              <a:t>, </a:t>
            </a:r>
            <a:r>
              <a:rPr lang="pl-PL" altLang="he-IL" sz="3200" i="1" dirty="0"/>
              <a:t>y</a:t>
            </a:r>
            <a:r>
              <a:rPr lang="pl-PL" altLang="he-IL" sz="3200" dirty="0"/>
              <a:t>), </a:t>
            </a:r>
            <a:r>
              <a:rPr lang="pl-PL" altLang="he-IL" sz="3200" i="1" dirty="0"/>
              <a:t>z</a:t>
            </a:r>
            <a:r>
              <a:rPr lang="pl-PL" altLang="he-IL" sz="3200" dirty="0"/>
              <a:t>)</a:t>
            </a:r>
            <a:endParaRPr lang="en-US" altLang="he-IL" sz="3200" dirty="0"/>
          </a:p>
          <a:p>
            <a:pPr marL="0" indent="0" algn="l" rtl="0" eaLnBrk="1" hangingPunct="1">
              <a:buFontTx/>
              <a:buNone/>
            </a:pPr>
            <a:r>
              <a:rPr lang="en-US" altLang="he-IL" sz="3200" dirty="0"/>
              <a:t>	=XOR(</a:t>
            </a:r>
            <a:r>
              <a:rPr lang="en-US" altLang="he-IL" sz="3200" dirty="0" err="1"/>
              <a:t>x’y+xy</a:t>
            </a:r>
            <a:r>
              <a:rPr lang="en-US" altLang="he-IL" sz="3200" dirty="0"/>
              <a:t>’, z)</a:t>
            </a:r>
          </a:p>
          <a:p>
            <a:pPr marL="0" indent="0" algn="l" rtl="0" eaLnBrk="1" hangingPunct="1">
              <a:buFontTx/>
              <a:buNone/>
            </a:pPr>
            <a:r>
              <a:rPr lang="en-US" altLang="he-IL" sz="3200" dirty="0"/>
              <a:t>	=</a:t>
            </a:r>
            <a:r>
              <a:rPr lang="pl-PL" altLang="he-IL" sz="3200" dirty="0"/>
              <a:t> </a:t>
            </a:r>
            <a:r>
              <a:rPr lang="pl-PL" altLang="he-IL" sz="3200" i="1" dirty="0"/>
              <a:t>x</a:t>
            </a:r>
            <a:r>
              <a:rPr lang="pl-PL" altLang="he-IL" sz="3200" dirty="0"/>
              <a:t>'</a:t>
            </a:r>
            <a:r>
              <a:rPr lang="pl-PL" altLang="he-IL" sz="3200" i="1" dirty="0"/>
              <a:t>yz</a:t>
            </a:r>
            <a:r>
              <a:rPr lang="pl-PL" altLang="he-IL" sz="3200" dirty="0"/>
              <a:t>'</a:t>
            </a:r>
            <a:r>
              <a:rPr lang="en-US" altLang="he-IL" sz="3200" dirty="0"/>
              <a:t>+</a:t>
            </a:r>
            <a:r>
              <a:rPr lang="pl-PL" altLang="he-IL" sz="3200" i="1" dirty="0"/>
              <a:t>xy</a:t>
            </a:r>
            <a:r>
              <a:rPr lang="pl-PL" altLang="he-IL" sz="3200" dirty="0"/>
              <a:t>'</a:t>
            </a:r>
            <a:r>
              <a:rPr lang="pl-PL" altLang="he-IL" sz="3200" i="1" dirty="0"/>
              <a:t>z</a:t>
            </a:r>
            <a:r>
              <a:rPr lang="pl-PL" altLang="he-IL" sz="3200" dirty="0"/>
              <a:t>'</a:t>
            </a:r>
            <a:r>
              <a:rPr lang="en-US" altLang="he-IL" sz="3200" dirty="0"/>
              <a:t>+</a:t>
            </a:r>
            <a:r>
              <a:rPr lang="pl-PL" altLang="he-IL" sz="3200" i="1" dirty="0"/>
              <a:t>xyz</a:t>
            </a:r>
            <a:r>
              <a:rPr lang="en-US" altLang="he-IL" sz="3200" i="1" dirty="0"/>
              <a:t>+</a:t>
            </a:r>
            <a:r>
              <a:rPr lang="pl-PL" altLang="he-IL" sz="3200" i="1" dirty="0"/>
              <a:t>x</a:t>
            </a:r>
            <a:r>
              <a:rPr lang="pl-PL" altLang="he-IL" sz="3200" dirty="0"/>
              <a:t>'</a:t>
            </a:r>
            <a:r>
              <a:rPr lang="pl-PL" altLang="he-IL" sz="3200" i="1" dirty="0"/>
              <a:t>y</a:t>
            </a:r>
            <a:r>
              <a:rPr lang="pl-PL" altLang="he-IL" sz="3200" dirty="0"/>
              <a:t>'</a:t>
            </a:r>
            <a:r>
              <a:rPr lang="pl-PL" altLang="he-IL" sz="3200" i="1" dirty="0"/>
              <a:t>z</a:t>
            </a:r>
            <a:endParaRPr lang="en-US" altLang="he-IL" sz="3200" i="1" dirty="0"/>
          </a:p>
          <a:p>
            <a:pPr marL="0" indent="0" eaLnBrk="1" hangingPunct="1">
              <a:buFontTx/>
              <a:buNone/>
            </a:pPr>
            <a:endParaRPr lang="he-IL" altLang="he-IL" sz="3200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343400"/>
            <a:ext cx="493553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מעבר לסכום מכפלות קנוני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76200" y="5638800"/>
            <a:ext cx="9067800" cy="461665"/>
          </a:xfrm>
          <a:prstGeom prst="rect">
            <a:avLst/>
          </a:prstGeom>
          <a:blipFill rotWithShape="0">
            <a:blip r:embed="rId2"/>
            <a:stretch>
              <a:fillRect t="-9211" r="-1008" b="-30263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1846907"/>
                <a:ext cx="7543800" cy="4022725"/>
              </a:xfrm>
            </p:spPr>
            <p:txBody>
              <a:bodyPr/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𝒚</m:t>
                    </m:r>
                    <m:acc>
                      <m:accPr>
                        <m:chr m:val="̅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endParaRPr lang="en-US" sz="2800" dirty="0"/>
              </a:p>
              <a:p>
                <a:pPr algn="l" rtl="0"/>
                <a14:m>
                  <m:oMath xmlns:m="http://schemas.openxmlformats.org/officeDocument/2006/math">
                    <m:limLow>
                      <m:limLow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groupChr>
                      </m:e>
                      <m:lim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acc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lim>
                    </m:limLow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𝒚𝒛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𝒙𝒚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endParaRPr lang="en-US" dirty="0"/>
              </a:p>
              <a:p>
                <a:pPr algn="l" rtl="0"/>
                <a14:m>
                  <m:oMath xmlns:m="http://schemas.openxmlformats.org/officeDocument/2006/math">
                    <m:limLow>
                      <m:limLow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groupChr>
                      </m:e>
                      <m:li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𝒆𝒓𝒂𝒔𝒆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𝒅𝒖𝒑𝒍𝒊𝒄𝒂𝒕𝒊𝒐𝒏𝒔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lim>
                    </m:limLow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𝒚𝒛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𝒙𝒚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endParaRPr lang="en-US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</m:d>
                      </m:e>
                    </m:nary>
                  </m:oMath>
                </a14:m>
                <a:endParaRPr lang="en-US" b="1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bHide m:val="on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846907"/>
                <a:ext cx="7543800" cy="4022725"/>
              </a:xfrm>
              <a:blipFill rotWithShape="0">
                <a:blip r:embed="rId3"/>
                <a:stretch>
                  <a:fillRect l="-21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מעבר למכפלת סכומים קנונית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76200" y="5638800"/>
            <a:ext cx="9067800" cy="461665"/>
          </a:xfrm>
          <a:prstGeom prst="rect">
            <a:avLst/>
          </a:prstGeom>
          <a:blipFill rotWithShape="0">
            <a:blip r:embed="rId2"/>
            <a:stretch>
              <a:fillRect t="-9211" r="-1008" b="-30263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846263"/>
                <a:ext cx="8534399" cy="4022725"/>
              </a:xfrm>
            </p:spPr>
            <p:txBody>
              <a:bodyPr/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algn="l" rtl="0"/>
                <a14:m>
                  <m:oMath xmlns:m="http://schemas.openxmlformats.org/officeDocument/2006/math">
                    <m:limLow>
                      <m:limLowPr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1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1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groupChr>
                      </m:e>
                      <m:lim>
                        <m:d>
                          <m:dPr>
                            <m:ctrlPr>
                              <a:rPr lang="en-US" b="1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b="1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acc>
                          </m:e>
                        </m:d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lim>
                    </m:limLow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algn="l" rtl="0"/>
                <a14:m>
                  <m:oMath xmlns:m="http://schemas.openxmlformats.org/officeDocument/2006/math">
                    <m:limLow>
                      <m:limLowPr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1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1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groupChr>
                      </m:e>
                      <m:lim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𝑩𝑪</m:t>
                        </m:r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d>
                          <m:dPr>
                            <m:ctrlPr>
                              <a:rPr lang="en-US" b="1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</m:lim>
                    </m:limLow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d>
                      <m:dPr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d>
                      <m:dPr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1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1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US" b="1" dirty="0">
                  <a:solidFill>
                    <a:srgbClr val="404040"/>
                  </a:solidFill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𝒚𝒛</m:t>
                    </m:r>
                  </m:oMath>
                </a14:m>
                <a:endParaRPr lang="he-IL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846263"/>
                <a:ext cx="8534399" cy="4022725"/>
              </a:xfrm>
              <a:blipFill rotWithShape="0">
                <a:blip r:embed="rId3"/>
                <a:stretch>
                  <a:fillRect l="-185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מערכת פעולות שלמה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sz="2400" b="1"/>
              <a:t>הגדרה:</a:t>
            </a:r>
            <a:r>
              <a:rPr lang="he-IL" altLang="he-IL" sz="2400"/>
              <a:t> קבוצת פעולות נקראת שלמה אם ניתן להציג בעזרתה את כל הפונקציות הלוגיות.</a:t>
            </a:r>
            <a:r>
              <a:rPr lang="en-US" altLang="he-IL" sz="2400"/>
              <a:t> </a:t>
            </a:r>
            <a:endParaRPr lang="he-IL" altLang="he-IL" sz="2400"/>
          </a:p>
          <a:p>
            <a:pPr eaLnBrk="1" hangingPunct="1"/>
            <a:endParaRPr lang="he-IL" altLang="he-IL" sz="2400"/>
          </a:p>
          <a:p>
            <a:pPr eaLnBrk="1" hangingPunct="1"/>
            <a:endParaRPr lang="he-IL" altLang="he-IL" sz="2400"/>
          </a:p>
          <a:p>
            <a:pPr eaLnBrk="1" hangingPunct="1"/>
            <a:r>
              <a:rPr lang="he-IL" altLang="he-IL" sz="2400"/>
              <a:t>בעזרת דה-מורגן :</a:t>
            </a:r>
          </a:p>
          <a:p>
            <a:pPr eaLnBrk="1" hangingPunct="1"/>
            <a:endParaRPr lang="he-IL" altLang="he-IL" sz="2400"/>
          </a:p>
          <a:p>
            <a:pPr eaLnBrk="1" hangingPunct="1"/>
            <a:endParaRPr lang="he-IL" altLang="he-IL" sz="2400"/>
          </a:p>
          <a:p>
            <a:pPr eaLnBrk="1" hangingPunct="1"/>
            <a:endParaRPr lang="he-IL" altLang="he-IL" sz="2400"/>
          </a:p>
          <a:p>
            <a:pPr eaLnBrk="1" hangingPunct="1"/>
            <a:r>
              <a:rPr lang="he-IL" altLang="he-IL" sz="2400"/>
              <a:t>הפעולות </a:t>
            </a:r>
            <a:r>
              <a:rPr lang="en-US" altLang="he-IL" sz="2400"/>
              <a:t>NOR, NAND</a:t>
            </a:r>
            <a:r>
              <a:rPr lang="he-IL" altLang="he-IL" sz="2400"/>
              <a:t> הינן מערכות פעולות שלמות.</a:t>
            </a:r>
            <a:endParaRPr lang="en-US" altLang="he-IL" sz="2400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3276600" y="2695575"/>
          <a:ext cx="18288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622030" imgH="228501" progId="Equation.DSMT4">
                  <p:embed/>
                </p:oleObj>
              </mc:Choice>
              <mc:Fallback>
                <p:oleObj name="Equation" r:id="rId3" imgW="622030" imgH="228501" progId="Equation.DSMT4">
                  <p:embed/>
                  <p:pic>
                    <p:nvPicPr>
                      <p:cNvPr id="327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95575"/>
                        <a:ext cx="18288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graphicFrame>
        <p:nvGraphicFramePr>
          <p:cNvPr id="32775" name="Object 6"/>
          <p:cNvGraphicFramePr>
            <a:graphicFrameLocks noChangeAspect="1"/>
          </p:cNvGraphicFramePr>
          <p:nvPr/>
        </p:nvGraphicFramePr>
        <p:xfrm>
          <a:off x="2743200" y="3848100"/>
          <a:ext cx="28956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990600" imgH="228600" progId="Equation.DSMT4">
                  <p:embed/>
                </p:oleObj>
              </mc:Choice>
              <mc:Fallback>
                <p:oleObj name="Equation" r:id="rId5" imgW="990600" imgH="228600" progId="Equation.DSMT4">
                  <p:embed/>
                  <p:pic>
                    <p:nvPicPr>
                      <p:cNvPr id="327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48100"/>
                        <a:ext cx="28956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מערכת פעולות שלמה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sz="2400" dirty="0"/>
              <a:t>משפט ללא הוכחה:</a:t>
            </a:r>
            <a:br>
              <a:rPr lang="en-US" altLang="he-IL" sz="2400" dirty="0"/>
            </a:br>
            <a:r>
              <a:rPr lang="he-IL" altLang="he-IL" sz="2400" dirty="0"/>
              <a:t>אם הדבר הבא </a:t>
            </a:r>
            <a:r>
              <a:rPr lang="he-IL" altLang="he-IL" sz="2400" b="1" dirty="0"/>
              <a:t>לא</a:t>
            </a:r>
            <a:r>
              <a:rPr lang="he-IL" altLang="he-IL" sz="2400" dirty="0"/>
              <a:t> מתקיים :</a:t>
            </a:r>
            <a:br>
              <a:rPr lang="en-US" altLang="he-IL" sz="2400" dirty="0"/>
            </a:br>
            <a:br>
              <a:rPr lang="en-US" altLang="he-IL" sz="2400" dirty="0"/>
            </a:br>
            <a:r>
              <a:rPr lang="he-IL" altLang="he-IL" sz="2400" dirty="0"/>
              <a:t>אזי הפונקציה אינה מערכת פעולות שלמה.</a:t>
            </a:r>
            <a:br>
              <a:rPr lang="en-US" altLang="he-IL" sz="2400" dirty="0"/>
            </a:br>
            <a:endParaRPr lang="he-IL" altLang="he-IL" sz="2400" dirty="0"/>
          </a:p>
          <a:p>
            <a:pPr eaLnBrk="1" hangingPunct="1"/>
            <a:endParaRPr lang="he-IL" altLang="he-IL" sz="2400" b="1" dirty="0"/>
          </a:p>
          <a:p>
            <a:pPr eaLnBrk="1" hangingPunct="1"/>
            <a:endParaRPr lang="he-IL" altLang="he-IL" sz="2400" b="1" dirty="0"/>
          </a:p>
          <a:p>
            <a:pPr eaLnBrk="1" hangingPunct="1"/>
            <a:r>
              <a:rPr lang="he-IL" altLang="he-IL" sz="2400" b="1" dirty="0"/>
              <a:t>נכון רק לגבי מערכת שבה פונקציה יחידה.</a:t>
            </a:r>
            <a:endParaRPr lang="en-US" altLang="he-IL" sz="2400" b="1" dirty="0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133600" y="2057400"/>
          <a:ext cx="23685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977476" imgH="253890" progId="Equation.DSMT4">
                  <p:embed/>
                </p:oleObj>
              </mc:Choice>
              <mc:Fallback>
                <p:oleObj name="Equation" r:id="rId3" imgW="977476" imgH="253890" progId="Equation.DSMT4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23685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מערכת פעולות חצי שלמה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he-IL" altLang="he-IL" sz="2800" b="1"/>
          </a:p>
          <a:p>
            <a:pPr eaLnBrk="1" hangingPunct="1"/>
            <a:r>
              <a:rPr lang="he-IL" altLang="he-IL" sz="2800" b="1"/>
              <a:t>הגדרה</a:t>
            </a:r>
            <a:r>
              <a:rPr lang="he-IL" altLang="he-IL" sz="2800"/>
              <a:t>: מערכת פעולות תיקרא </a:t>
            </a:r>
            <a:r>
              <a:rPr lang="he-IL" altLang="he-IL" sz="2800" u="sng"/>
              <a:t>חצי שלמה</a:t>
            </a:r>
            <a:r>
              <a:rPr lang="he-IL" altLang="he-IL" sz="2800"/>
              <a:t>  אם הינה שלמה רק בתוספת קבועים ( 0 או 1 או שניהם).</a:t>
            </a:r>
            <a:endParaRPr lang="en-US" altLang="he-IL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מערכת פעולות שלמה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 eaLnBrk="1" fontAlgn="auto" hangingPunct="1">
              <a:defRPr/>
            </a:pPr>
            <a:r>
              <a:rPr lang="he-IL" alt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האם הפעולה  </a:t>
            </a:r>
            <a:r>
              <a:rPr lang="en-US" altLang="he-IL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</a:t>
            </a:r>
            <a:r>
              <a:rPr lang="en-US" altLang="he-IL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a,b,c</a:t>
            </a:r>
            <a:r>
              <a:rPr lang="en-US" altLang="he-IL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)=a’+</a:t>
            </a:r>
            <a:r>
              <a:rPr lang="en-US" altLang="he-IL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bc</a:t>
            </a:r>
            <a:r>
              <a:rPr lang="en-US" altLang="he-IL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  <a:r>
              <a:rPr lang="he-IL" alt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היא מערכת פעולות שלמה?</a:t>
            </a:r>
            <a:br>
              <a:rPr lang="en-US" alt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he-I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he-IL" alt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האם הפעולה </a:t>
            </a:r>
            <a:r>
              <a:rPr lang="en-US" altLang="he-IL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</a:t>
            </a:r>
            <a:r>
              <a:rPr lang="en-US" altLang="he-IL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a,b,c</a:t>
            </a:r>
            <a:r>
              <a:rPr lang="en-US" altLang="he-IL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)=a’+</a:t>
            </a:r>
            <a:r>
              <a:rPr lang="en-US" altLang="he-IL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bc</a:t>
            </a:r>
            <a:r>
              <a:rPr lang="en-US" altLang="he-IL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alt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היא מערכת פעולות שלמה?</a:t>
            </a:r>
            <a:endParaRPr lang="en-US" altLang="he-I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buFontTx/>
              <a:buNone/>
              <a:defRPr/>
            </a:pPr>
            <a:r>
              <a:rPr lang="he-IL" alt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ואם נוסיף את הקבוע 0 ?</a:t>
            </a:r>
            <a:r>
              <a:rPr lang="en-US" altLang="he-I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מערכת פעולות שלמה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 rtlCol="0">
                <a:normAutofit fontScale="85000" lnSpcReduction="10000"/>
              </a:bodyPr>
              <a:lstStyle/>
              <a:p>
                <a:pPr marL="91440" indent="-91440" eaLnBrk="1" fontAlgn="auto" hangingPunct="1">
                  <a:defRPr/>
                </a:pPr>
                <a:r>
                  <a:rPr lang="he-IL" altLang="he-I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האם הפעולה  </a:t>
                </a:r>
                <a:r>
                  <a:rPr lang="en-US" altLang="he-IL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f(</a:t>
                </a:r>
                <a:r>
                  <a:rPr lang="en-US" altLang="he-IL" sz="28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a,b,c</a:t>
                </a:r>
                <a:r>
                  <a:rPr lang="en-US" altLang="he-IL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)=a’+</a:t>
                </a:r>
                <a:r>
                  <a:rPr lang="en-US" altLang="he-IL" sz="28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bc</a:t>
                </a:r>
                <a:r>
                  <a:rPr lang="en-US" altLang="he-IL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’ </a:t>
                </a:r>
                <a:r>
                  <a:rPr lang="he-IL" altLang="he-I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היא מערכת פעולות שלמה?</a:t>
                </a:r>
                <a:br>
                  <a:rPr lang="en-US" altLang="he-I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endParaRPr lang="he-IL" altLang="he-IL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 algn="l" eaLnBrk="1" fontAlgn="auto" hangingPunct="1">
                  <a:defRPr/>
                </a:pPr>
                <a14:m>
                  <m:oMath xmlns:m="http://schemas.openxmlformats.org/officeDocument/2006/math"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he-IL" sz="28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 algn="l" eaLnBrk="1" fontAlgn="auto" hangingPunct="1">
                  <a:defRPr/>
                </a:pPr>
                <a14:m>
                  <m:oMath xmlns:m="http://schemas.openxmlformats.org/officeDocument/2006/math"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he-IL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he-IL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he-IL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he-IL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he-IL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he-IL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he-IL" sz="28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 algn="l" eaLnBrk="1" fontAlgn="auto" hangingPunct="1">
                  <a:defRPr/>
                </a:pPr>
                <a:endParaRPr lang="he-IL" altLang="he-IL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 eaLnBrk="1" fontAlgn="auto" hangingPunct="1">
                  <a:defRPr/>
                </a:pPr>
                <a:r>
                  <a:rPr lang="he-IL" altLang="he-I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לכן מערכת פעולות שלמה. </a:t>
                </a:r>
                <a:endParaRPr lang="en-US" altLang="he-IL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 eaLnBrk="1" fontAlgn="auto" hangingPunct="1">
                  <a:defRPr/>
                </a:pPr>
                <a:endParaRPr lang="en-US" altLang="he-IL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9" t="-3030" r="-250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98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65304"/>
            <a:ext cx="7543800" cy="14493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אלגברה בוליאנית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A4519945-4F75-4DBC-97C1-5BB1A487263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49867" y="2057400"/>
                <a:ext cx="7543800" cy="402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90488" indent="-90488" algn="r" rtl="1" eaLnBrk="0" fontAlgn="base" hangingPunct="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1pPr>
                <a:lvl2pPr marL="382588" indent="-182563" algn="r" rtl="1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2pPr>
                <a:lvl3pPr marL="566738" indent="-182563" algn="r" rtl="1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3pPr>
                <a:lvl4pPr marL="749300" indent="-182563" algn="r" rtl="1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4pPr>
                <a:lvl5pPr marL="931863" indent="-182563" algn="r" rtl="1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r" defTabSz="914400" rtl="1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r" defTabSz="914400" rtl="1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r" defTabSz="914400" rtl="1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r" defTabSz="914400" rtl="1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800" b="1" i="1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limLow>
                      <m:limLow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groupCh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li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lim>
                    </m:limLow>
                  </m:oMath>
                </a14:m>
                <a:endParaRPr lang="en-US" b="1" i="1" dirty="0"/>
              </a:p>
              <a:p>
                <a:pPr algn="l" rtl="0"/>
                <a:endParaRPr lang="en-US" b="1" i="1" dirty="0">
                  <a:latin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𝑩𝑪</m:t>
                    </m:r>
                  </m:oMath>
                </a14:m>
                <a:endParaRPr lang="en-US" sz="2400" b="1" i="1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𝑩𝑪</m:t>
                    </m:r>
                    <m:limLow>
                      <m:limLow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groupChr>
                      </m:e>
                      <m:li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lim>
                    </m:limLow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1" i="1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𝑩𝑪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A4519945-4F75-4DBC-97C1-5BB1A487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9867" y="2057400"/>
                <a:ext cx="7543800" cy="4022725"/>
              </a:xfrm>
              <a:prstGeom prst="rect">
                <a:avLst/>
              </a:prstGeom>
              <a:blipFill>
                <a:blip r:embed="rId2"/>
                <a:stretch>
                  <a:fillRect l="-20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77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מערכת פעולות שלמה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 rtlCol="0">
                <a:noAutofit/>
              </a:bodyPr>
              <a:lstStyle/>
              <a:p>
                <a:pPr marL="91440" indent="-91440" eaLnBrk="1" fontAlgn="auto" hangingPunct="1">
                  <a:defRPr/>
                </a:pPr>
                <a:r>
                  <a:rPr lang="he-IL" altLang="he-I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האם הפעולה </a:t>
                </a:r>
                <a:r>
                  <a:rPr lang="en-US" altLang="he-IL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f(</a:t>
                </a:r>
                <a:r>
                  <a:rPr lang="en-US" altLang="he-IL" sz="28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a,b,c</a:t>
                </a:r>
                <a:r>
                  <a:rPr lang="en-US" altLang="he-IL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)=a’+</a:t>
                </a:r>
                <a:r>
                  <a:rPr lang="en-US" altLang="he-IL" sz="28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bc</a:t>
                </a:r>
                <a:r>
                  <a:rPr lang="en-US" altLang="he-IL" sz="2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he-IL" altLang="he-I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היא מערכת פעולות שלמה?</a:t>
                </a:r>
              </a:p>
              <a:p>
                <a:pPr marL="91440" indent="-91440" algn="l" eaLnBrk="1" fontAlgn="auto" hangingPunct="1">
                  <a:defRPr/>
                </a:pPr>
                <a14:m>
                  <m:oMath xmlns:m="http://schemas.openxmlformats.org/officeDocument/2006/math">
                    <m:r>
                      <a:rPr lang="en-US" altLang="he-IL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he-IL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he-IL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he-IL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he-IL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altLang="he-IL" sz="28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 eaLnBrk="1" fontAlgn="auto" hangingPunct="1">
                  <a:defRPr/>
                </a:pPr>
                <a:r>
                  <a:rPr lang="he-IL" altLang="he-I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לכן לא מערכת פעולות שלמה. </a:t>
                </a:r>
              </a:p>
              <a:p>
                <a:pPr marL="91440" indent="-91440" eaLnBrk="1" fontAlgn="auto" hangingPunct="1">
                  <a:defRPr/>
                </a:pPr>
                <a:r>
                  <a:rPr lang="he-IL" altLang="he-I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ואם נוסיף את הקבוע 0 ?</a:t>
                </a:r>
                <a:endParaRPr lang="en-US" altLang="he-IL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 algn="l" eaLnBrk="1" fontAlgn="auto" hangingPunct="1">
                  <a:defRPr/>
                </a:pPr>
                <a14:m>
                  <m:oMath xmlns:m="http://schemas.openxmlformats.org/officeDocument/2006/math">
                    <m:r>
                      <a:rPr lang="en-US" altLang="he-IL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he-IL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he-IL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he-IL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he-IL" sz="28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 algn="l" eaLnBrk="1" fontAlgn="auto" hangingPunct="1">
                  <a:defRPr/>
                </a:pPr>
                <a14:m>
                  <m:oMath xmlns:m="http://schemas.openxmlformats.org/officeDocument/2006/math"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he-IL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he-IL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he-IL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he-IL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altLang="he-IL" sz="28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 eaLnBrk="1" fontAlgn="auto" hangingPunct="1">
                  <a:defRPr/>
                </a:pPr>
                <a:r>
                  <a:rPr lang="he-IL" altLang="he-I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לכן מערכת פעולות חצי שלמה. </a:t>
                </a:r>
              </a:p>
              <a:p>
                <a:pPr marL="91440" indent="-91440" algn="l" eaLnBrk="1" fontAlgn="auto" hangingPunct="1">
                  <a:defRPr/>
                </a:pPr>
                <a:endParaRPr lang="en-US" altLang="he-IL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 algn="l" eaLnBrk="1" fontAlgn="auto" hangingPunct="1">
                  <a:defRPr/>
                </a:pPr>
                <a:endParaRPr lang="he-IL" altLang="he-IL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 eaLnBrk="1" fontAlgn="auto" hangingPunct="1">
                  <a:defRPr/>
                </a:pPr>
                <a:endParaRPr lang="en-US" altLang="he-IL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 eaLnBrk="1" fontAlgn="auto" hangingPunct="1">
                  <a:buFontTx/>
                  <a:buNone/>
                  <a:defRPr/>
                </a:pPr>
                <a:r>
                  <a:rPr lang="he-IL" altLang="he-I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</a:t>
                </a:r>
                <a:endParaRPr lang="en-US" altLang="he-IL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30" r="-2910" b="-6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61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ממבחן 1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91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905000"/>
            <a:ext cx="84963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ממבחן 1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1434F30F-BB2F-4AA8-8254-0BDD6C3B27FE}"/>
                  </a:ext>
                </a:extLst>
              </p:cNvPr>
              <p:cNvSpPr txBox="1"/>
              <p:nvPr/>
            </p:nvSpPr>
            <p:spPr>
              <a:xfrm>
                <a:off x="457200" y="1828800"/>
                <a:ext cx="8153400" cy="304698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/>
                <a:r>
                  <a:rPr lang="he-IL" dirty="0"/>
                  <a:t>ראשית נפתח את הביטוי לצורה יותר פשוטה: </a:t>
                </a:r>
                <a:endParaRPr lang="en-US" dirty="0"/>
              </a:p>
              <a:p>
                <a:pPr algn="r"/>
                <a:endParaRPr lang="he-IL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he-IL" sz="2400" dirty="0"/>
              </a:p>
              <a:p>
                <a:pPr algn="r"/>
                <a:endParaRPr lang="he-IL" dirty="0"/>
              </a:p>
              <a:p>
                <a:pPr algn="r"/>
                <a:endParaRPr lang="he-IL" dirty="0"/>
              </a:p>
              <a:p>
                <a:pPr algn="r"/>
                <a:endParaRPr lang="he-IL" dirty="0"/>
              </a:p>
              <a:p>
                <a:pPr algn="r" rtl="1"/>
                <a:r>
                  <a:rPr lang="he-IL" dirty="0" err="1"/>
                  <a:t>אנחחנו</a:t>
                </a:r>
                <a:r>
                  <a:rPr lang="he-IL" dirty="0"/>
                  <a:t> רואים שאנחנו צריכים לממש שער </a:t>
                </a:r>
                <a:r>
                  <a:rPr lang="en-US" dirty="0"/>
                  <a:t>Not</a:t>
                </a:r>
                <a:r>
                  <a:rPr lang="he-IL" dirty="0"/>
                  <a:t>. מבדיקת הכלל הראשון עבור </a:t>
                </a:r>
                <a:r>
                  <a:rPr lang="he-IL" dirty="0" err="1"/>
                  <a:t>הפונקצייה</a:t>
                </a:r>
                <a:r>
                  <a:rPr lang="he-IL" dirty="0"/>
                  <a:t> </a:t>
                </a:r>
                <a:r>
                  <a:rPr lang="en-US" dirty="0"/>
                  <a:t>g</a:t>
                </a:r>
                <a:r>
                  <a:rPr lang="he-IL" dirty="0"/>
                  <a:t> אנחנו רואים כי לא ניתן לממש פעולת </a:t>
                </a:r>
                <a:r>
                  <a:rPr lang="en-US" dirty="0"/>
                  <a:t>not</a:t>
                </a:r>
                <a:r>
                  <a:rPr lang="he-IL" dirty="0"/>
                  <a:t> ולכן לא נוכל לממש את </a:t>
                </a:r>
                <a:r>
                  <a:rPr lang="en-US" dirty="0"/>
                  <a:t>f</a:t>
                </a:r>
                <a:r>
                  <a:rPr lang="he-IL" dirty="0"/>
                  <a:t> באמצעות </a:t>
                </a:r>
                <a:r>
                  <a:rPr lang="en-US" dirty="0"/>
                  <a:t>g</a:t>
                </a:r>
                <a:r>
                  <a:rPr lang="he-IL" dirty="0"/>
                  <a:t> </a:t>
                </a:r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1434F30F-BB2F-4AA8-8254-0BDD6C3B2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8800"/>
                <a:ext cx="8153400" cy="3046988"/>
              </a:xfrm>
              <a:prstGeom prst="rect">
                <a:avLst/>
              </a:prstGeom>
              <a:blipFill>
                <a:blip r:embed="rId2"/>
                <a:stretch>
                  <a:fillRect t="-1000" r="-52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74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874D-95E8-43BB-94FA-293E3057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33</a:t>
            </a:fld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3DD29CA-DB6D-434A-B7C9-CEECA20EBBC3}"/>
              </a:ext>
            </a:extLst>
          </p:cNvPr>
          <p:cNvSpPr/>
          <p:nvPr/>
        </p:nvSpPr>
        <p:spPr>
          <a:xfrm>
            <a:off x="2357755" y="2834935"/>
            <a:ext cx="430117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500" dirty="0"/>
              <a:t>שאלות על הוידאו?</a:t>
            </a:r>
          </a:p>
        </p:txBody>
      </p:sp>
    </p:spTree>
    <p:extLst>
      <p:ext uri="{BB962C8B-B14F-4D97-AF65-F5344CB8AC3E}">
        <p14:creationId xmlns:p14="http://schemas.microsoft.com/office/powerpoint/2010/main" val="3364313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1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0CA98FDC-C5AC-4E44-A282-706864724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251" y="1764267"/>
            <a:ext cx="5791498" cy="438807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4EC40C11-C09A-49E0-9AE1-C17697CBA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057400"/>
            <a:ext cx="6945763" cy="198120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57701EC-AD47-4660-80AD-6DFEFA1E2760}"/>
              </a:ext>
            </a:extLst>
          </p:cNvPr>
          <p:cNvSpPr txBox="1"/>
          <p:nvPr/>
        </p:nvSpPr>
        <p:spPr>
          <a:xfrm>
            <a:off x="6629400" y="5791200"/>
            <a:ext cx="762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1050" dirty="0"/>
              <a:t>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0295906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1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0CA98FDC-C5AC-4E44-A282-706864724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3945307" cy="29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7918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1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F420D42-A49B-420C-9D81-906674059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16687"/>
            <a:ext cx="8502942" cy="77411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FF8B8B2-410B-4EDD-8505-C667B3B7A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666008"/>
            <a:ext cx="8663218" cy="68679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97B4CBB-EEC2-4613-9A98-B2B0FD1CD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03" y="3399437"/>
            <a:ext cx="8458201" cy="70803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102587E-4B44-4279-96D7-E8886C5FA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25" y="4173094"/>
            <a:ext cx="7940675" cy="86695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2176A783-9B4A-4ADC-B63B-EABFF860D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5121277"/>
            <a:ext cx="8458201" cy="77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564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2 חורף 2020 מועד ב'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EAE5216-008B-4F20-B738-27616EBD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24" y="1981200"/>
            <a:ext cx="7988893" cy="196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62989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2 חורף 2020 מועד ב'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75EA0E23-7ABC-4643-8975-D3542E1EFB43}"/>
                  </a:ext>
                </a:extLst>
              </p:cNvPr>
              <p:cNvSpPr txBox="1"/>
              <p:nvPr/>
            </p:nvSpPr>
            <p:spPr>
              <a:xfrm>
                <a:off x="791845" y="2009205"/>
                <a:ext cx="7543800" cy="31393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𝑁𝑎𝑛𝑑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𝑁𝑎𝑛𝑑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𝑁𝑎𝑛𝑑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r" rtl="1"/>
                <a:r>
                  <a:rPr lang="he-IL" sz="2000" i="1" dirty="0">
                    <a:latin typeface="Cambria Math" panose="02040503050406030204" pitchFamily="18" charset="0"/>
                  </a:rPr>
                  <a:t>כלומר, נצטרך 2 שערי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NAND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:endParaRPr lang="he-IL" dirty="0"/>
              </a:p>
            </p:txBody>
          </p:sp>
        </mc:Choice>
        <mc:Fallback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75EA0E23-7ABC-4643-8975-D3542E1E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45" y="2009205"/>
                <a:ext cx="7543800" cy="3139321"/>
              </a:xfrm>
              <a:prstGeom prst="rect">
                <a:avLst/>
              </a:prstGeom>
              <a:blipFill>
                <a:blip r:embed="rId2"/>
                <a:stretch>
                  <a:fillRect l="-404" r="-8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1702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3 </a:t>
            </a:r>
            <a:r>
              <a:rPr lang="he-IL" dirty="0"/>
              <a:t>בוחן אמצע - חורף תשעט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FD29410-F95A-4345-B741-6A5C7016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14" y="1889755"/>
            <a:ext cx="7326711" cy="321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8713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65304"/>
            <a:ext cx="7543800" cy="14493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אלגברה בוליאנית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A4519945-4F75-4DBC-97C1-5BB1A487263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49867" y="2057400"/>
                <a:ext cx="7543800" cy="402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90488" indent="-90488" algn="r" rtl="1" eaLnBrk="0" fontAlgn="base" hangingPunct="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1pPr>
                <a:lvl2pPr marL="382588" indent="-182563" algn="r" rtl="1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2pPr>
                <a:lvl3pPr marL="566738" indent="-182563" algn="r" rtl="1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3pPr>
                <a:lvl4pPr marL="749300" indent="-182563" algn="r" rtl="1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4pPr>
                <a:lvl5pPr marL="931863" indent="-182563" algn="r" rtl="1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r" defTabSz="914400" rtl="1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r" defTabSz="914400" rtl="1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r" defTabSz="914400" rtl="1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r" defTabSz="914400" rtl="1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bar>
                    <m:r>
                      <a:rPr lang="en-US" sz="28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2800" b="1" i="1" dirty="0"/>
              </a:p>
              <a:p>
                <a:pPr algn="l" rtl="0"/>
                <a:endParaRPr lang="en-US" b="1" i="1" dirty="0">
                  <a:latin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ba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bar>
                      </m:e>
                    </m:d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limLow>
                      <m:limLow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groupChr>
                      </m:e>
                      <m:li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ba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lim>
                    </m:limLow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A4519945-4F75-4DBC-97C1-5BB1A487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9867" y="2057400"/>
                <a:ext cx="7543800" cy="4022725"/>
              </a:xfrm>
              <a:prstGeom prst="rect">
                <a:avLst/>
              </a:prstGeom>
              <a:blipFill>
                <a:blip r:embed="rId2"/>
                <a:stretch>
                  <a:fillRect l="-20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6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3 </a:t>
            </a:r>
            <a:r>
              <a:rPr lang="he-IL" dirty="0"/>
              <a:t>בוחן אמצע - חורף תשעט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8E7EF087-5C6A-400E-B7B6-ADAA11CF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75" y="1981200"/>
            <a:ext cx="8578325" cy="45878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5277FD5-9E4C-473A-BE8F-37A507288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73" y="3206730"/>
            <a:ext cx="8114253" cy="86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43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3 </a:t>
            </a:r>
            <a:r>
              <a:rPr lang="he-IL" dirty="0"/>
              <a:t>בוחן אמצע - חורף תשעט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465C30F-FFE1-4EB2-A98B-7B889083D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3" y="1736724"/>
            <a:ext cx="8114253" cy="701676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BCDE3DCF-626C-44EB-BA20-F5BFB5CB7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55" y="3084497"/>
            <a:ext cx="8121471" cy="17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267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3 </a:t>
            </a:r>
            <a:r>
              <a:rPr lang="he-IL" dirty="0"/>
              <a:t>בוחן אמצע - חורף תשעט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08BB7C42-42C1-451C-A420-F75CE684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3" y="3276600"/>
            <a:ext cx="8269104" cy="140337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85A7760-14D5-4BBD-A2AB-E9B0A9F7B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06" y="1736725"/>
            <a:ext cx="8619471" cy="9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229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4 </a:t>
            </a:r>
            <a:r>
              <a:rPr lang="he-IL" dirty="0"/>
              <a:t>אביב 18 מועד ב'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A08766A1-6A1A-4E62-9530-9FF53BABC76A}"/>
                  </a:ext>
                </a:extLst>
              </p:cNvPr>
              <p:cNvSpPr txBox="1"/>
              <p:nvPr/>
            </p:nvSpPr>
            <p:spPr>
              <a:xfrm>
                <a:off x="685800" y="2362200"/>
                <a:ext cx="7680325" cy="317317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he-IL" dirty="0"/>
                  <a:t>סעיף א (10 נק')</a:t>
                </a:r>
                <a:endParaRPr lang="he-IL" b="1" dirty="0"/>
              </a:p>
              <a:p>
                <a:pPr algn="r" rtl="1"/>
                <a:r>
                  <a:rPr lang="he-IL" dirty="0"/>
                  <a:t>נתונה הפונקציה הצירופית הבאה:</a:t>
                </a:r>
              </a:p>
              <a:p>
                <a:pPr algn="r" rtl="1"/>
                <a:br>
                  <a:rPr lang="en-US" dirty="0"/>
                </a:br>
                <a:endParaRPr lang="he-IL" dirty="0"/>
              </a:p>
              <a:p>
                <a:pPr algn="r" rtl="1"/>
                <a:r>
                  <a:rPr lang="he-IL" dirty="0"/>
                  <a:t>האם הפונקציה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he-IL" dirty="0"/>
                  <a:t> מהווה מערכת פעולות שלמה? </a:t>
                </a:r>
              </a:p>
              <a:p>
                <a:pPr algn="r" rtl="1"/>
                <a:r>
                  <a:rPr lang="he-IL" u="sng" dirty="0"/>
                  <a:t>אם כן</a:t>
                </a:r>
                <a:r>
                  <a:rPr lang="he-IL" dirty="0"/>
                  <a:t> – נמקו, </a:t>
                </a:r>
                <a:r>
                  <a:rPr lang="he-IL" b="1" dirty="0"/>
                  <a:t>וציירו</a:t>
                </a:r>
                <a:r>
                  <a:rPr lang="he-IL" dirty="0"/>
                  <a:t> מימוש של שער </a:t>
                </a:r>
                <a:r>
                  <a:rPr lang="en-US" dirty="0"/>
                  <a:t> AND </a:t>
                </a:r>
                <a:r>
                  <a:rPr lang="he-IL" dirty="0"/>
                  <a:t>בן שתי כניסות תוך שימוש בפונקציה </a:t>
                </a:r>
                <a:r>
                  <a:rPr lang="en-US" dirty="0"/>
                  <a:t>f</a:t>
                </a:r>
                <a:r>
                  <a:rPr lang="he-IL" dirty="0"/>
                  <a:t>. </a:t>
                </a:r>
                <a:endParaRPr lang="en-US" dirty="0"/>
              </a:p>
              <a:p>
                <a:pPr algn="r" rtl="1"/>
                <a:r>
                  <a:rPr lang="he-IL" u="sng" dirty="0"/>
                  <a:t>אם לא</a:t>
                </a:r>
                <a:r>
                  <a:rPr lang="he-IL" dirty="0"/>
                  <a:t> – נמקו, והסבירו האם הסטים: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  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en-US" dirty="0"/>
                </a:br>
                <a:r>
                  <a:rPr lang="he-IL" dirty="0"/>
                  <a:t>מהווים מערכת פעולות שלמה (ענו עבור כל סט בנפרד).</a:t>
                </a:r>
              </a:p>
              <a:p>
                <a:pPr algn="r" rtl="1"/>
                <a:br>
                  <a:rPr lang="he-IL" dirty="0"/>
                </a:br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A08766A1-6A1A-4E62-9530-9FF53BAB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62200"/>
                <a:ext cx="7680325" cy="3173176"/>
              </a:xfrm>
              <a:prstGeom prst="rect">
                <a:avLst/>
              </a:prstGeom>
              <a:blipFill>
                <a:blip r:embed="rId2"/>
                <a:stretch>
                  <a:fillRect t="-1154" r="-7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>
            <a:extLst>
              <a:ext uri="{FF2B5EF4-FFF2-40B4-BE49-F238E27FC236}">
                <a16:creationId xmlns:a16="http://schemas.microsoft.com/office/drawing/2014/main" id="{8C747B08-143E-46A7-9E81-80F4668D0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53" y="2590800"/>
            <a:ext cx="2948247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15066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4 </a:t>
            </a:r>
            <a:r>
              <a:rPr lang="he-IL" dirty="0"/>
              <a:t>אביב 18 מועד ב'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A08766A1-6A1A-4E62-9530-9FF53BABC76A}"/>
                  </a:ext>
                </a:extLst>
              </p:cNvPr>
              <p:cNvSpPr txBox="1"/>
              <p:nvPr/>
            </p:nvSpPr>
            <p:spPr>
              <a:xfrm>
                <a:off x="685800" y="2362200"/>
                <a:ext cx="7680325" cy="34163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br>
                  <a:rPr lang="he-IL" dirty="0"/>
                </a:br>
                <a:r>
                  <a:rPr lang="he-IL" dirty="0"/>
                  <a:t>נבדוק ראשית את התנאי הראשון: </a:t>
                </a:r>
              </a:p>
              <a:p>
                <a:pPr algn="r" rtl="1"/>
                <a:endParaRPr lang="he-IL" dirty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כל הצירופים של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dirty="0"/>
                  <a:t> עם '1' יתנו לנו '1', ולכן המערכת אינה מערכת פעולות שלמה. 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לכן גם הסט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 אינו מערכת פעולות שלמה. כי הוא יניב אותן התוצאות שראינו למעלה. </a:t>
                </a:r>
              </a:p>
              <a:p>
                <a:pPr algn="r" rtl="1"/>
                <a:endParaRPr lang="he-IL" dirty="0"/>
              </a:p>
              <a:p>
                <a:pPr algn="r" rtl="1"/>
                <a:br>
                  <a:rPr lang="en-US" dirty="0"/>
                </a:br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A08766A1-6A1A-4E62-9530-9FF53BAB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62200"/>
                <a:ext cx="7680325" cy="3416320"/>
              </a:xfrm>
              <a:prstGeom prst="rect">
                <a:avLst/>
              </a:prstGeom>
              <a:blipFill>
                <a:blip r:embed="rId2"/>
                <a:stretch>
                  <a:fillRect l="-238" r="-7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66636158-9DBD-48B4-9988-8C8C26A07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33400"/>
            <a:ext cx="2948247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293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4 </a:t>
            </a:r>
            <a:r>
              <a:rPr lang="he-IL" dirty="0"/>
              <a:t>אביב 18 מועד ב'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A08766A1-6A1A-4E62-9530-9FF53BABC76A}"/>
                  </a:ext>
                </a:extLst>
              </p:cNvPr>
              <p:cNvSpPr txBox="1"/>
              <p:nvPr/>
            </p:nvSpPr>
            <p:spPr>
              <a:xfrm>
                <a:off x="655504" y="2362200"/>
                <a:ext cx="7680325" cy="42624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br>
                  <a:rPr lang="he-IL" dirty="0"/>
                </a:br>
                <a:r>
                  <a:rPr lang="he-IL" dirty="0"/>
                  <a:t>לעומת זאת, עבור הסט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dirty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𝑐𝑎𝑟𝑒</m:t>
                      </m:r>
                    </m:oMath>
                  </m:oMathPara>
                </a14:m>
                <a:endParaRPr lang="he-IL" dirty="0"/>
              </a:p>
              <a:p>
                <a:pPr algn="r" rtl="1"/>
                <a:r>
                  <a:rPr lang="he-IL" dirty="0"/>
                  <a:t>נשים לב שאין משמעות לערך הכניסה של </a:t>
                </a:r>
                <a:r>
                  <a:rPr lang="en-US" dirty="0"/>
                  <a:t>w</a:t>
                </a:r>
                <a:r>
                  <a:rPr lang="he-IL" dirty="0"/>
                  <a:t> שכן הוא מוכפל ב-0. </a:t>
                </a:r>
                <a:endParaRPr lang="en-US" dirty="0"/>
              </a:p>
              <a:p>
                <a:pPr algn="r" rtl="1"/>
                <a:r>
                  <a:rPr lang="he-IL" dirty="0"/>
                  <a:t>לכן כבר הצלחנו לממש </a:t>
                </a:r>
                <a:r>
                  <a:rPr lang="en-US" dirty="0"/>
                  <a:t>not</a:t>
                </a:r>
                <a:r>
                  <a:rPr lang="he-IL" dirty="0"/>
                  <a:t>. </a:t>
                </a:r>
              </a:p>
              <a:p>
                <a:pPr algn="r" rtl="1"/>
                <a:r>
                  <a:rPr lang="he-IL" dirty="0"/>
                  <a:t>את הערך '1' ראינו שניתן לקבל ע"י הכנסת </a:t>
                </a:r>
                <a:r>
                  <a:rPr lang="en-US" dirty="0"/>
                  <a:t>x</a:t>
                </a:r>
                <a:r>
                  <a:rPr lang="he-IL" dirty="0"/>
                  <a:t> בכל הכניסות. 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ולכן נותר לנו לממש </a:t>
                </a:r>
                <a:r>
                  <a:rPr lang="en-US" dirty="0"/>
                  <a:t>and/or</a:t>
                </a:r>
                <a:r>
                  <a:rPr lang="he-IL" dirty="0"/>
                  <a:t> וסיימנו. </a:t>
                </a:r>
              </a:p>
              <a:p>
                <a:pPr algn="r" rtl="1"/>
                <a:r>
                  <a:rPr lang="he-IL" dirty="0"/>
                  <a:t>מימוש </a:t>
                </a:r>
                <a:r>
                  <a:rPr lang="en-US" dirty="0"/>
                  <a:t>and</a:t>
                </a:r>
                <a:r>
                  <a:rPr lang="he-IL" dirty="0"/>
                  <a:t>: </a:t>
                </a:r>
              </a:p>
              <a:p>
                <a:pPr algn="r" rtl="1"/>
                <a:endParaRPr lang="he-IL" dirty="0"/>
              </a:p>
              <a:p>
                <a:pPr algn="just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he-IL" dirty="0"/>
              </a:p>
              <a:p>
                <a:pPr algn="r" rtl="1"/>
                <a:endParaRPr lang="en-US" dirty="0"/>
              </a:p>
              <a:p>
                <a:pPr algn="r" rtl="1"/>
                <a:br>
                  <a:rPr lang="en-US" dirty="0"/>
                </a:br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A08766A1-6A1A-4E62-9530-9FF53BAB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04" y="2362200"/>
                <a:ext cx="7680325" cy="4262449"/>
              </a:xfrm>
              <a:prstGeom prst="rect">
                <a:avLst/>
              </a:prstGeom>
              <a:blipFill>
                <a:blip r:embed="rId2"/>
                <a:stretch>
                  <a:fillRect l="-238" r="-7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>
            <a:extLst>
              <a:ext uri="{FF2B5EF4-FFF2-40B4-BE49-F238E27FC236}">
                <a16:creationId xmlns:a16="http://schemas.microsoft.com/office/drawing/2014/main" id="{157271B6-32B2-4D58-81BF-FEA6F2270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78631"/>
            <a:ext cx="2948247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176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4 </a:t>
            </a:r>
            <a:r>
              <a:rPr lang="he-IL" dirty="0"/>
              <a:t>אביב 18 מועד ב'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A08766A1-6A1A-4E62-9530-9FF53BABC76A}"/>
                  </a:ext>
                </a:extLst>
              </p:cNvPr>
              <p:cNvSpPr txBox="1"/>
              <p:nvPr/>
            </p:nvSpPr>
            <p:spPr>
              <a:xfrm>
                <a:off x="685800" y="2362200"/>
                <a:ext cx="7680325" cy="34163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he-IL" dirty="0"/>
                  <a:t>סעיף ב (10 נק')</a:t>
                </a:r>
                <a:endParaRPr lang="he-IL" b="1" dirty="0"/>
              </a:p>
              <a:p>
                <a:pPr algn="r" rtl="1"/>
                <a:r>
                  <a:rPr lang="he-IL" dirty="0"/>
                  <a:t>נתונה פונקציה דומה לנתונה בסעיף הקודם (שימו לב ל-</a:t>
                </a:r>
                <a:r>
                  <a:rPr lang="en-US" dirty="0"/>
                  <a:t>not</a:t>
                </a:r>
                <a:r>
                  <a:rPr lang="he-IL" dirty="0"/>
                  <a:t> ברכיב ה-</a:t>
                </a:r>
                <a:r>
                  <a:rPr lang="en-US" dirty="0"/>
                  <a:t>y</a:t>
                </a:r>
                <a:r>
                  <a:rPr lang="he-IL" dirty="0"/>
                  <a:t>): </a:t>
                </a:r>
              </a:p>
              <a:p>
                <a:pPr algn="r" rtl="1"/>
                <a:r>
                  <a:rPr lang="he-IL" dirty="0"/>
                  <a:t>:</a:t>
                </a:r>
              </a:p>
              <a:p>
                <a:pPr algn="r" rtl="1"/>
                <a:br>
                  <a:rPr lang="en-US" dirty="0"/>
                </a:br>
                <a:endParaRPr lang="he-IL" dirty="0"/>
              </a:p>
              <a:p>
                <a:pPr algn="r" rtl="1"/>
                <a:r>
                  <a:rPr lang="he-IL" dirty="0"/>
                  <a:t>האם הפונקציה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he-IL" dirty="0"/>
                  <a:t> מהווה מערכת פעולות שלמה? </a:t>
                </a:r>
              </a:p>
              <a:p>
                <a:pPr algn="r" rtl="1"/>
                <a:r>
                  <a:rPr lang="he-IL" u="sng" dirty="0"/>
                  <a:t>אם כן</a:t>
                </a:r>
                <a:r>
                  <a:rPr lang="he-IL" dirty="0"/>
                  <a:t> – נמקו, </a:t>
                </a:r>
                <a:r>
                  <a:rPr lang="he-IL" b="1" dirty="0"/>
                  <a:t>וציירו</a:t>
                </a:r>
                <a:r>
                  <a:rPr lang="he-IL" dirty="0"/>
                  <a:t> מימוש של שער </a:t>
                </a:r>
                <a:r>
                  <a:rPr lang="en-US" dirty="0"/>
                  <a:t> AND </a:t>
                </a:r>
                <a:r>
                  <a:rPr lang="he-IL" dirty="0"/>
                  <a:t>בן שתי כניסות תוך שימוש בפונקציה </a:t>
                </a:r>
                <a:r>
                  <a:rPr lang="en-US" dirty="0"/>
                  <a:t>f</a:t>
                </a:r>
                <a:r>
                  <a:rPr lang="he-IL" dirty="0"/>
                  <a:t>. </a:t>
                </a:r>
                <a:endParaRPr lang="en-US" dirty="0"/>
              </a:p>
              <a:p>
                <a:pPr algn="r" rtl="1"/>
                <a:r>
                  <a:rPr lang="he-IL" u="sng" dirty="0"/>
                  <a:t>אם לא</a:t>
                </a:r>
                <a:r>
                  <a:rPr lang="he-IL" dirty="0"/>
                  <a:t> – נמקו, והסבירו האם הסטים: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en-US" dirty="0"/>
                </a:br>
                <a:r>
                  <a:rPr lang="he-IL" dirty="0"/>
                  <a:t>מהווים מערכת פעולות שלמה (ענו עבור כל סט בנפרד).</a:t>
                </a:r>
              </a:p>
              <a:p>
                <a:pPr algn="r" rtl="1"/>
                <a:br>
                  <a:rPr lang="he-IL" dirty="0"/>
                </a:br>
                <a:endParaRPr lang="he-IL" dirty="0"/>
              </a:p>
            </p:txBody>
          </p:sp>
        </mc:Choice>
        <mc:Fallback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A08766A1-6A1A-4E62-9530-9FF53BAB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62200"/>
                <a:ext cx="7680325" cy="3416320"/>
              </a:xfrm>
              <a:prstGeom prst="rect">
                <a:avLst/>
              </a:prstGeom>
              <a:blipFill>
                <a:blip r:embed="rId2"/>
                <a:stretch>
                  <a:fillRect t="-1071" r="-7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תמונה 1">
            <a:extLst>
              <a:ext uri="{FF2B5EF4-FFF2-40B4-BE49-F238E27FC236}">
                <a16:creationId xmlns:a16="http://schemas.microsoft.com/office/drawing/2014/main" id="{3C1BD84A-4CA3-43A1-95B5-9A7C6FA01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8000"/>
            <a:ext cx="3657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23507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4 </a:t>
            </a:r>
            <a:r>
              <a:rPr lang="he-IL" dirty="0"/>
              <a:t>אביב 18 מועד ב'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A08766A1-6A1A-4E62-9530-9FF53BABC76A}"/>
                  </a:ext>
                </a:extLst>
              </p:cNvPr>
              <p:cNvSpPr txBox="1"/>
              <p:nvPr/>
            </p:nvSpPr>
            <p:spPr>
              <a:xfrm>
                <a:off x="685800" y="2362200"/>
                <a:ext cx="7680325" cy="453944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br>
                  <a:rPr lang="he-IL" dirty="0"/>
                </a:br>
                <a:r>
                  <a:rPr lang="he-IL" dirty="0"/>
                  <a:t>נבדוק ראשית את התנאי הראשון: </a:t>
                </a:r>
              </a:p>
              <a:p>
                <a:pPr algn="r" rtl="1"/>
                <a:endParaRPr lang="he-IL" dirty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לכן כבר הצלחנו לממש </a:t>
                </a:r>
                <a:r>
                  <a:rPr lang="en-US" dirty="0"/>
                  <a:t>not</a:t>
                </a:r>
                <a:r>
                  <a:rPr lang="he-IL" dirty="0"/>
                  <a:t>. </a:t>
                </a:r>
              </a:p>
              <a:p>
                <a:pPr algn="r" rtl="1"/>
                <a:r>
                  <a:rPr lang="he-IL" dirty="0"/>
                  <a:t>ולכן נותן לנו לממש </a:t>
                </a:r>
                <a:r>
                  <a:rPr lang="en-US" dirty="0"/>
                  <a:t>and/or</a:t>
                </a:r>
                <a:r>
                  <a:rPr lang="he-IL" dirty="0"/>
                  <a:t> וסיימנו. 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מימוש </a:t>
                </a:r>
                <a:r>
                  <a:rPr lang="en-US" dirty="0"/>
                  <a:t>or</a:t>
                </a:r>
                <a:r>
                  <a:rPr lang="he-IL" dirty="0"/>
                  <a:t>: 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he-IL" dirty="0"/>
              </a:p>
              <a:p>
                <a:pPr algn="r" rtl="1"/>
                <a:r>
                  <a:rPr lang="he-IL" dirty="0"/>
                  <a:t>הצלחנו לממש את הסט </a:t>
                </a:r>
                <a:r>
                  <a:rPr lang="en-US" dirty="0"/>
                  <a:t>{not, or}</a:t>
                </a:r>
                <a:r>
                  <a:rPr lang="he-IL" dirty="0"/>
                  <a:t> שהוא מהווה מערכת פעולות שלמה, ולמעשה הוכחנו כי </a:t>
                </a:r>
                <a:r>
                  <a:rPr lang="en-US" dirty="0"/>
                  <a:t>f</a:t>
                </a:r>
                <a:r>
                  <a:rPr lang="he-IL" dirty="0"/>
                  <a:t> היא מערכת פעולות שלמה. </a:t>
                </a:r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br>
                  <a:rPr lang="en-US" dirty="0"/>
                </a:br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A08766A1-6A1A-4E62-9530-9FF53BAB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62200"/>
                <a:ext cx="7680325" cy="4539448"/>
              </a:xfrm>
              <a:prstGeom prst="rect">
                <a:avLst/>
              </a:prstGeom>
              <a:blipFill>
                <a:blip r:embed="rId2"/>
                <a:stretch>
                  <a:fillRect l="-238" r="-7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תמונה 1">
            <a:extLst>
              <a:ext uri="{FF2B5EF4-FFF2-40B4-BE49-F238E27FC236}">
                <a16:creationId xmlns:a16="http://schemas.microsoft.com/office/drawing/2014/main" id="{3B552B28-66CF-4069-A4ED-C9753F792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7338"/>
            <a:ext cx="3962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28938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5 </a:t>
            </a:r>
            <a:r>
              <a:rPr lang="he-IL" dirty="0"/>
              <a:t>חורף 18 ספרתיות מועד א'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3FC0BE6-F65E-4184-B98D-5440752A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71" y="1828800"/>
            <a:ext cx="7016899" cy="42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19765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5 </a:t>
            </a:r>
            <a:r>
              <a:rPr lang="he-IL" dirty="0"/>
              <a:t>חורף 18 ספרתיות מועד א'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טבלה 4">
                <a:extLst>
                  <a:ext uri="{FF2B5EF4-FFF2-40B4-BE49-F238E27FC236}">
                    <a16:creationId xmlns:a16="http://schemas.microsoft.com/office/drawing/2014/main" id="{CF0D4C89-F33A-4115-B24E-447AC227B0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2730143"/>
                  </p:ext>
                </p:extLst>
              </p:nvPr>
            </p:nvGraphicFramePr>
            <p:xfrm>
              <a:off x="107700" y="2057400"/>
              <a:ext cx="1683130" cy="3403602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820428">
                      <a:extLst>
                        <a:ext uri="{9D8B030D-6E8A-4147-A177-3AD203B41FA5}">
                          <a16:colId xmlns:a16="http://schemas.microsoft.com/office/drawing/2014/main" val="2588070176"/>
                        </a:ext>
                      </a:extLst>
                    </a:gridCol>
                    <a:gridCol w="862702">
                      <a:extLst>
                        <a:ext uri="{9D8B030D-6E8A-4147-A177-3AD203B41FA5}">
                          <a16:colId xmlns:a16="http://schemas.microsoft.com/office/drawing/2014/main" val="2537228445"/>
                        </a:ext>
                      </a:extLst>
                    </a:gridCol>
                  </a:tblGrid>
                  <a:tr h="378178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Z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X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0329909"/>
                      </a:ext>
                    </a:extLst>
                  </a:tr>
                  <a:tr h="378178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0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000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26356"/>
                      </a:ext>
                    </a:extLst>
                  </a:tr>
                  <a:tr h="378178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1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001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2521886"/>
                      </a:ext>
                    </a:extLst>
                  </a:tr>
                  <a:tr h="378178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1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010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199774"/>
                      </a:ext>
                    </a:extLst>
                  </a:tr>
                  <a:tr h="378178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0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011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2604798"/>
                      </a:ext>
                    </a:extLst>
                  </a:tr>
                  <a:tr h="378178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1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100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9067960"/>
                      </a:ext>
                    </a:extLst>
                  </a:tr>
                  <a:tr h="378178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1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101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5964098"/>
                      </a:ext>
                    </a:extLst>
                  </a:tr>
                  <a:tr h="378178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110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169989"/>
                      </a:ext>
                    </a:extLst>
                  </a:tr>
                  <a:tr h="378178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111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691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טבלה 4">
                <a:extLst>
                  <a:ext uri="{FF2B5EF4-FFF2-40B4-BE49-F238E27FC236}">
                    <a16:creationId xmlns:a16="http://schemas.microsoft.com/office/drawing/2014/main" id="{CF0D4C89-F33A-4115-B24E-447AC227B0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2730143"/>
                  </p:ext>
                </p:extLst>
              </p:nvPr>
            </p:nvGraphicFramePr>
            <p:xfrm>
              <a:off x="107700" y="2057400"/>
              <a:ext cx="1683130" cy="3403602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820428">
                      <a:extLst>
                        <a:ext uri="{9D8B030D-6E8A-4147-A177-3AD203B41FA5}">
                          <a16:colId xmlns:a16="http://schemas.microsoft.com/office/drawing/2014/main" val="2588070176"/>
                        </a:ext>
                      </a:extLst>
                    </a:gridCol>
                    <a:gridCol w="862702">
                      <a:extLst>
                        <a:ext uri="{9D8B030D-6E8A-4147-A177-3AD203B41FA5}">
                          <a16:colId xmlns:a16="http://schemas.microsoft.com/office/drawing/2014/main" val="2537228445"/>
                        </a:ext>
                      </a:extLst>
                    </a:gridCol>
                  </a:tblGrid>
                  <a:tr h="378178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Z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X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0329909"/>
                      </a:ext>
                    </a:extLst>
                  </a:tr>
                  <a:tr h="378178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0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000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26356"/>
                      </a:ext>
                    </a:extLst>
                  </a:tr>
                  <a:tr h="378178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1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001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2521886"/>
                      </a:ext>
                    </a:extLst>
                  </a:tr>
                  <a:tr h="378178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1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010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199774"/>
                      </a:ext>
                    </a:extLst>
                  </a:tr>
                  <a:tr h="378178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0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011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2604798"/>
                      </a:ext>
                    </a:extLst>
                  </a:tr>
                  <a:tr h="378178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1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100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9067960"/>
                      </a:ext>
                    </a:extLst>
                  </a:tr>
                  <a:tr h="378178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1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101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5964098"/>
                      </a:ext>
                    </a:extLst>
                  </a:tr>
                  <a:tr h="378178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741" t="-709677" r="-10666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110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169989"/>
                      </a:ext>
                    </a:extLst>
                  </a:tr>
                  <a:tr h="378178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741" t="-809677" r="-1066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/>
                            <a:t>111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691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מלבן 5">
            <a:extLst>
              <a:ext uri="{FF2B5EF4-FFF2-40B4-BE49-F238E27FC236}">
                <a16:creationId xmlns:a16="http://schemas.microsoft.com/office/drawing/2014/main" id="{F16F936F-0DAA-4865-A807-479B756EDE7A}"/>
              </a:ext>
            </a:extLst>
          </p:cNvPr>
          <p:cNvSpPr/>
          <p:nvPr/>
        </p:nvSpPr>
        <p:spPr>
          <a:xfrm>
            <a:off x="1076570" y="243840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470F7454-8D47-453C-9C21-B14EC02BA234}"/>
              </a:ext>
            </a:extLst>
          </p:cNvPr>
          <p:cNvSpPr/>
          <p:nvPr/>
        </p:nvSpPr>
        <p:spPr>
          <a:xfrm>
            <a:off x="1109292" y="281940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471A97E-714B-40B9-9A06-70CC76F70518}"/>
              </a:ext>
            </a:extLst>
          </p:cNvPr>
          <p:cNvSpPr/>
          <p:nvPr/>
        </p:nvSpPr>
        <p:spPr>
          <a:xfrm>
            <a:off x="1076570" y="320040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9BC5AA3-DCF9-49E3-B8A5-0C5FCC93A6B7}"/>
              </a:ext>
            </a:extLst>
          </p:cNvPr>
          <p:cNvSpPr/>
          <p:nvPr/>
        </p:nvSpPr>
        <p:spPr>
          <a:xfrm>
            <a:off x="1066800" y="3592571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43EAD38F-60B0-4689-B6D1-65DEBEC8ADA7}"/>
              </a:ext>
            </a:extLst>
          </p:cNvPr>
          <p:cNvSpPr/>
          <p:nvPr/>
        </p:nvSpPr>
        <p:spPr>
          <a:xfrm>
            <a:off x="1004021" y="3973571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EE79D73D-2A73-4D56-A81E-8654B42D84C7}"/>
              </a:ext>
            </a:extLst>
          </p:cNvPr>
          <p:cNvSpPr/>
          <p:nvPr/>
        </p:nvSpPr>
        <p:spPr>
          <a:xfrm>
            <a:off x="1036743" y="4354571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8E498CDA-5007-4B5D-9981-77BFF5A6D346}"/>
              </a:ext>
            </a:extLst>
          </p:cNvPr>
          <p:cNvSpPr/>
          <p:nvPr/>
        </p:nvSpPr>
        <p:spPr>
          <a:xfrm>
            <a:off x="1004021" y="4735571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A12F0C87-FDA6-4E08-B241-6094DA96CCDA}"/>
              </a:ext>
            </a:extLst>
          </p:cNvPr>
          <p:cNvSpPr/>
          <p:nvPr/>
        </p:nvSpPr>
        <p:spPr>
          <a:xfrm>
            <a:off x="1066800" y="5127742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984DC695-8681-46C5-BE7F-FE28A4C9A9F8}"/>
                  </a:ext>
                </a:extLst>
              </p:cNvPr>
              <p:cNvSpPr txBox="1"/>
              <p:nvPr/>
            </p:nvSpPr>
            <p:spPr>
              <a:xfrm>
                <a:off x="2286000" y="2110842"/>
                <a:ext cx="5396779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dirty="0"/>
                </a:br>
                <a:br>
                  <a:rPr lang="en-US" b="0" dirty="0"/>
                </a:br>
                <a:endParaRPr lang="he-IL" dirty="0"/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984DC695-8681-46C5-BE7F-FE28A4C9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110842"/>
                <a:ext cx="539677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תמונה 20">
            <a:extLst>
              <a:ext uri="{FF2B5EF4-FFF2-40B4-BE49-F238E27FC236}">
                <a16:creationId xmlns:a16="http://schemas.microsoft.com/office/drawing/2014/main" id="{F7B5FE24-6532-45F0-A5AD-FD6BFC56E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5381840"/>
            <a:ext cx="2679787" cy="695133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E57F32DF-0BCF-455F-9259-49397EB32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170" y="3003524"/>
            <a:ext cx="1587582" cy="501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תיבת טקסט 22">
                <a:extLst>
                  <a:ext uri="{FF2B5EF4-FFF2-40B4-BE49-F238E27FC236}">
                    <a16:creationId xmlns:a16="http://schemas.microsoft.com/office/drawing/2014/main" id="{940CFA45-FEA7-4BE6-8996-AC5EDEBB1F24}"/>
                  </a:ext>
                </a:extLst>
              </p:cNvPr>
              <p:cNvSpPr txBox="1"/>
              <p:nvPr/>
            </p:nvSpPr>
            <p:spPr>
              <a:xfrm>
                <a:off x="2469789" y="2462000"/>
                <a:ext cx="5029200" cy="3693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dirty="0"/>
                </a:br>
                <a:endParaRPr lang="he-IL" dirty="0"/>
              </a:p>
            </p:txBody>
          </p:sp>
        </mc:Choice>
        <mc:Fallback xmlns="">
          <p:sp>
            <p:nvSpPr>
              <p:cNvPr id="23" name="תיבת טקסט 22">
                <a:extLst>
                  <a:ext uri="{FF2B5EF4-FFF2-40B4-BE49-F238E27FC236}">
                    <a16:creationId xmlns:a16="http://schemas.microsoft.com/office/drawing/2014/main" id="{940CFA45-FEA7-4BE6-8996-AC5EDEBB1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789" y="2462000"/>
                <a:ext cx="5029200" cy="369397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0ABC28DC-91CB-4DAE-A51F-976384917819}"/>
                  </a:ext>
                </a:extLst>
              </p:cNvPr>
              <p:cNvSpPr txBox="1"/>
              <p:nvPr/>
            </p:nvSpPr>
            <p:spPr>
              <a:xfrm>
                <a:off x="2057400" y="2761609"/>
                <a:ext cx="4343400" cy="3693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dirty="0"/>
                </a:br>
                <a:endParaRPr lang="he-IL" dirty="0"/>
              </a:p>
            </p:txBody>
          </p:sp>
        </mc:Choice>
        <mc:Fallback xmlns=""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0ABC28DC-91CB-4DAE-A51F-976384917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761609"/>
                <a:ext cx="4343400" cy="369397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תיבת טקסט 25">
                <a:extLst>
                  <a:ext uri="{FF2B5EF4-FFF2-40B4-BE49-F238E27FC236}">
                    <a16:creationId xmlns:a16="http://schemas.microsoft.com/office/drawing/2014/main" id="{4ACC99A8-D1E5-4F3A-833A-9814D0403666}"/>
                  </a:ext>
                </a:extLst>
              </p:cNvPr>
              <p:cNvSpPr txBox="1"/>
              <p:nvPr/>
            </p:nvSpPr>
            <p:spPr>
              <a:xfrm>
                <a:off x="2362200" y="3045124"/>
                <a:ext cx="3006653" cy="3693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br>
                  <a:rPr lang="en-US" dirty="0"/>
                </a:br>
                <a:endParaRPr lang="he-IL" dirty="0"/>
              </a:p>
            </p:txBody>
          </p:sp>
        </mc:Choice>
        <mc:Fallback xmlns="">
          <p:sp>
            <p:nvSpPr>
              <p:cNvPr id="26" name="תיבת טקסט 25">
                <a:extLst>
                  <a:ext uri="{FF2B5EF4-FFF2-40B4-BE49-F238E27FC236}">
                    <a16:creationId xmlns:a16="http://schemas.microsoft.com/office/drawing/2014/main" id="{4ACC99A8-D1E5-4F3A-833A-9814D0403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045124"/>
                <a:ext cx="3006653" cy="369397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תיבת טקסט 26">
                <a:extLst>
                  <a:ext uri="{FF2B5EF4-FFF2-40B4-BE49-F238E27FC236}">
                    <a16:creationId xmlns:a16="http://schemas.microsoft.com/office/drawing/2014/main" id="{F597B2F4-FA67-40CB-8B45-C4C08A1C7E5E}"/>
                  </a:ext>
                </a:extLst>
              </p:cNvPr>
              <p:cNvSpPr txBox="1"/>
              <p:nvPr/>
            </p:nvSpPr>
            <p:spPr>
              <a:xfrm>
                <a:off x="2548286" y="3364468"/>
                <a:ext cx="2209799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7" name="תיבת טקסט 26">
                <a:extLst>
                  <a:ext uri="{FF2B5EF4-FFF2-40B4-BE49-F238E27FC236}">
                    <a16:creationId xmlns:a16="http://schemas.microsoft.com/office/drawing/2014/main" id="{F597B2F4-FA67-40CB-8B45-C4C08A1C7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286" y="3364468"/>
                <a:ext cx="2209799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תיבת טקסט 27">
                <a:extLst>
                  <a:ext uri="{FF2B5EF4-FFF2-40B4-BE49-F238E27FC236}">
                    <a16:creationId xmlns:a16="http://schemas.microsoft.com/office/drawing/2014/main" id="{1F2364F6-9187-4EB1-82EE-E8F8A4AE52C1}"/>
                  </a:ext>
                </a:extLst>
              </p:cNvPr>
              <p:cNvSpPr txBox="1"/>
              <p:nvPr/>
            </p:nvSpPr>
            <p:spPr>
              <a:xfrm>
                <a:off x="2648921" y="3689659"/>
                <a:ext cx="1461221" cy="3693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8" name="תיבת טקסט 27">
                <a:extLst>
                  <a:ext uri="{FF2B5EF4-FFF2-40B4-BE49-F238E27FC236}">
                    <a16:creationId xmlns:a16="http://schemas.microsoft.com/office/drawing/2014/main" id="{1F2364F6-9187-4EB1-82EE-E8F8A4AE5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921" y="3689659"/>
                <a:ext cx="1461221" cy="369397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0328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6" grpId="0" animBg="1"/>
      <p:bldP spid="17" grpId="0" animBg="1"/>
      <p:bldP spid="18" grpId="0" animBg="1"/>
      <p:bldP spid="19" grpId="0" animBg="1"/>
      <p:bldP spid="23" grpId="0"/>
      <p:bldP spid="24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אלגברה בוליאנית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3200400"/>
            <a:ext cx="7239000" cy="2362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5867400"/>
            <a:ext cx="8382000" cy="400110"/>
          </a:xfrm>
          <a:prstGeom prst="rect">
            <a:avLst/>
          </a:prstGeom>
          <a:blipFill rotWithShape="0">
            <a:blip r:embed="rId3"/>
            <a:stretch>
              <a:fillRect l="-800" t="-9231" b="-26154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sz="2800" b="1" dirty="0"/>
                  <a:t>Minimize the following Boolean expression:</a:t>
                </a:r>
                <a:endParaRPr lang="en-US" sz="2800" b="1" i="1" dirty="0"/>
              </a:p>
              <a:p>
                <a:pPr algn="l" rtl="0"/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sz="2800" b="1" i="1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𝑨𝑩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b="1" i="1" dirty="0"/>
              </a:p>
              <a:p>
                <a:pPr algn="l" rtl="0"/>
                <a14:m>
                  <m:oMath xmlns:m="http://schemas.openxmlformats.org/officeDocument/2006/math">
                    <m:limLow>
                      <m:limLow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groupChr>
                      </m:e>
                      <m:li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lim>
                    </m:limLow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b="1" i="1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acc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b="1" i="1" dirty="0"/>
              </a:p>
              <a:p>
                <a:pPr algn="l" rtl="0"/>
                <a14:m>
                  <m:oMath xmlns:m="http://schemas.openxmlformats.org/officeDocument/2006/math">
                    <m:limLow>
                      <m:limLow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groupChr>
                      </m:e>
                      <m:lim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lim>
                    </m:limLow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b="1" i="1" dirty="0"/>
              </a:p>
              <a:p>
                <a:pPr algn="l" rtl="0"/>
                <a14:m>
                  <m:oMath xmlns:m="http://schemas.openxmlformats.org/officeDocument/2006/math">
                    <m:limLow>
                      <m:limLow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groupChr>
                      </m:e>
                      <m:li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lim>
                    </m:limLow>
                    <m:borderBox>
                      <m:borderBox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𝑨𝑪</m:t>
                        </m:r>
                      </m:e>
                    </m:borderBox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2102" t="-2576" b="-15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5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ממבחן 2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9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2209800"/>
            <a:ext cx="87439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ממבחן 3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6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1"/>
          <a:stretch>
            <a:fillRect/>
          </a:stretch>
        </p:blipFill>
        <p:spPr bwMode="auto">
          <a:xfrm>
            <a:off x="2286000" y="1828800"/>
            <a:ext cx="6437313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שאלה ממבחן 4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98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442325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אלגברה בוליאנית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3200400"/>
            <a:ext cx="7239000" cy="2362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22324" y="1846263"/>
                <a:ext cx="7788275" cy="4022725"/>
              </a:xfrm>
            </p:spPr>
            <p:txBody>
              <a:bodyPr/>
              <a:lstStyle/>
              <a:p>
                <a:pPr algn="l" rtl="0"/>
                <a:r>
                  <a:rPr lang="en-US" sz="2800" b="1" dirty="0"/>
                  <a:t>Minimize the following Boolean expression:</a:t>
                </a:r>
                <a:endParaRPr lang="en-US" sz="2800" b="1" i="1" dirty="0"/>
              </a:p>
              <a:p>
                <a:pPr marL="200025" lvl="1" indent="0" algn="l" rtl="0">
                  <a:buNone/>
                </a:pPr>
                <a:endParaRPr lang="en-US" sz="2800" b="1" i="1" dirty="0"/>
              </a:p>
              <a:p>
                <a:pPr marL="200025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+ </m:t>
                      </m:r>
                      <m:acc>
                        <m:accPr>
                          <m:chr m:val="̅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𝑨𝑩</m:t>
                      </m:r>
                      <m:acc>
                        <m:accPr>
                          <m:chr m:val="̅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𝑨𝑩𝑪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800" b="1" i="1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𝑨𝑪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e>
                    </m:d>
                  </m:oMath>
                </a14:m>
                <a:endParaRPr lang="en-US" b="1" i="1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𝑨𝑪</m:t>
                    </m:r>
                  </m:oMath>
                </a14:m>
                <a:endParaRPr lang="en-US" b="1" i="1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𝑨𝑪</m:t>
                    </m:r>
                  </m:oMath>
                </a14:m>
                <a:endParaRPr lang="en-US" b="1" i="1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endParaRPr lang="en-US" b="1" i="1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borderBox>
                      <m:borderBox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borderBox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324" y="1846263"/>
                <a:ext cx="7788275" cy="4022725"/>
              </a:xfrm>
              <a:blipFill rotWithShape="0">
                <a:blip r:embed="rId3"/>
                <a:stretch>
                  <a:fillRect l="-2036" t="-25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אלגברה בוליאנית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3200400"/>
            <a:ext cx="7239000" cy="2362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22324" y="1846263"/>
                <a:ext cx="7788275" cy="4022725"/>
              </a:xfrm>
            </p:spPr>
            <p:txBody>
              <a:bodyPr/>
              <a:lstStyle/>
              <a:p>
                <a:pPr algn="l" rtl="0"/>
                <a:r>
                  <a:rPr lang="en-US" sz="2800" b="1" dirty="0"/>
                  <a:t>Minimize the following Boolean expression:</a:t>
                </a:r>
                <a:endParaRPr lang="en-US" sz="2800" b="1" i="1" dirty="0"/>
              </a:p>
              <a:p>
                <a:pPr algn="l" rtl="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acc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acc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𝑩𝑪</m:t>
                            </m:r>
                          </m:e>
                        </m:d>
                      </m:e>
                    </m:acc>
                  </m:oMath>
                </a14:m>
                <a:endParaRPr lang="en-US" sz="2800" b="1" i="1" dirty="0"/>
              </a:p>
              <a:p>
                <a:pPr algn="l" rtl="0"/>
                <a14:m>
                  <m:oMath xmlns:m="http://schemas.openxmlformats.org/officeDocument/2006/math">
                    <m:limLow>
                      <m:limLow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groupChr>
                      </m:e>
                      <m:li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𝐃𝐞𝐌𝐨𝐫𝐠𝐚𝐧</m:t>
                        </m:r>
                      </m:lim>
                    </m:limLow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𝑩𝑪</m:t>
                        </m:r>
                      </m:e>
                    </m:acc>
                  </m:oMath>
                </a14:m>
                <a:endParaRPr lang="en-US" b="1" i="1" dirty="0"/>
              </a:p>
              <a:p>
                <a:pPr algn="l" rtl="0"/>
                <a14:m>
                  <m:oMath xmlns:m="http://schemas.openxmlformats.org/officeDocument/2006/math">
                    <m:limLow>
                      <m:limLow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groupChr>
                      </m:e>
                      <m:li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𝐃𝐞𝐌𝐨𝐫𝐠𝐚𝐧</m:t>
                        </m:r>
                      </m:lim>
                    </m:limLow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∙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𝑩𝑪</m:t>
                        </m:r>
                      </m:e>
                    </m:acc>
                  </m:oMath>
                </a14:m>
                <a:endParaRPr lang="en-US" b="1" i="1" dirty="0"/>
              </a:p>
              <a:p>
                <a:pPr algn="l" rtl="0"/>
                <a14:m>
                  <m:oMath xmlns:m="http://schemas.openxmlformats.org/officeDocument/2006/math">
                    <m:limLow>
                      <m:limLow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groupChr>
                      </m:e>
                      <m:li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𝐃𝐞𝐌𝐨𝐫𝐠𝐚𝐧</m:t>
                        </m:r>
                      </m:lim>
                    </m:limLow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</m:d>
                  </m:oMath>
                </a14:m>
                <a:endParaRPr lang="en-US" b="1" i="1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endParaRPr lang="en-US" b="1" i="1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borderBox>
                      <m:borderBox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e>
                    </m:borderBox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324" y="1846263"/>
                <a:ext cx="7788275" cy="4022725"/>
              </a:xfrm>
              <a:blipFill rotWithShape="0">
                <a:blip r:embed="rId3"/>
                <a:stretch>
                  <a:fillRect l="-2036" t="-2576" b="-31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1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פונקציות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46263"/>
            <a:ext cx="7832725" cy="4022725"/>
          </a:xfrm>
        </p:spPr>
        <p:txBody>
          <a:bodyPr/>
          <a:lstStyle/>
          <a:p>
            <a:pPr eaLnBrk="1" hangingPunct="1"/>
            <a:r>
              <a:rPr lang="he-IL" altLang="he-IL" sz="2400"/>
              <a:t>פונקציה לוגית                     מתאימה ערך (1 או 0) לכל אחד מ-</a:t>
            </a:r>
            <a:r>
              <a:rPr lang="en-US" altLang="he-IL" sz="2400"/>
              <a:t>2</a:t>
            </a:r>
            <a:r>
              <a:rPr lang="en-US" altLang="he-IL" sz="2400" baseline="30000"/>
              <a:t>n</a:t>
            </a:r>
            <a:r>
              <a:rPr lang="he-IL" altLang="he-IL" sz="2400" baseline="30000"/>
              <a:t> </a:t>
            </a:r>
            <a:r>
              <a:rPr lang="he-IL" altLang="he-IL" sz="2400"/>
              <a:t>הצרופים של המשתנים שלה</a:t>
            </a:r>
            <a:endParaRPr lang="en-US" altLang="he-IL" sz="2400"/>
          </a:p>
          <a:p>
            <a:pPr eaLnBrk="1" hangingPunct="1"/>
            <a:r>
              <a:rPr lang="he-IL" altLang="he-IL" sz="2400"/>
              <a:t>למשל:</a:t>
            </a:r>
            <a:endParaRPr lang="en-US" altLang="he-IL" sz="2400"/>
          </a:p>
          <a:p>
            <a:pPr eaLnBrk="1" hangingPunct="1"/>
            <a:endParaRPr lang="he-IL" altLang="he-IL" sz="2400"/>
          </a:p>
          <a:p>
            <a:pPr eaLnBrk="1" hangingPunct="1"/>
            <a:endParaRPr lang="he-IL" altLang="he-IL" sz="2400"/>
          </a:p>
          <a:p>
            <a:pPr eaLnBrk="1" hangingPunct="1"/>
            <a:r>
              <a:rPr lang="he-IL" altLang="he-IL" sz="2400"/>
              <a:t>קיימות         פונקציות שונות ב-</a:t>
            </a:r>
            <a:r>
              <a:rPr lang="en-US" altLang="he-IL" sz="2400"/>
              <a:t>n</a:t>
            </a:r>
            <a:r>
              <a:rPr lang="he-IL" altLang="he-IL" sz="2400"/>
              <a:t> משתנים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5095875" y="1789113"/>
          <a:ext cx="1447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748975" imgH="253890" progId="Equation.DSMT4">
                  <p:embed/>
                </p:oleObj>
              </mc:Choice>
              <mc:Fallback>
                <p:oleObj name="Equation" r:id="rId3" imgW="748975" imgH="253890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1789113"/>
                        <a:ext cx="1447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5819775" y="2667000"/>
          <a:ext cx="152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799753" imgH="253890" progId="Equation.DSMT4">
                  <p:embed/>
                </p:oleObj>
              </mc:Choice>
              <mc:Fallback>
                <p:oleObj name="Equation" r:id="rId5" imgW="799753" imgH="253890" progId="Equation.DSMT4">
                  <p:embed/>
                  <p:pic>
                    <p:nvPicPr>
                      <p:cNvPr id="204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2667000"/>
                        <a:ext cx="1524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6934200" y="4038600"/>
          <a:ext cx="514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15619" imgH="215619" progId="Equation.DSMT4">
                  <p:embed/>
                </p:oleObj>
              </mc:Choice>
              <mc:Fallback>
                <p:oleObj name="Equation" r:id="rId7" imgW="215619" imgH="215619" progId="Equation.DSMT4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038600"/>
                        <a:ext cx="5143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alt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פונקציות</a:t>
            </a:r>
            <a:endParaRPr lang="en-US" alt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sz="3200"/>
              <a:t>ארבע דרכים עיקריות לייצוג פונקציה :</a:t>
            </a:r>
          </a:p>
          <a:p>
            <a:pPr lvl="1" eaLnBrk="1" hangingPunct="1"/>
            <a:r>
              <a:rPr lang="he-IL" altLang="he-IL" sz="2800"/>
              <a:t>1. טבלת אמת</a:t>
            </a:r>
          </a:p>
          <a:p>
            <a:pPr lvl="1" eaLnBrk="1" hangingPunct="1"/>
            <a:r>
              <a:rPr lang="he-IL" altLang="he-IL" sz="2800"/>
              <a:t>2. סכום מכפלות (</a:t>
            </a:r>
            <a:r>
              <a:rPr lang="en-US" altLang="he-IL" sz="2800"/>
              <a:t>minterm</a:t>
            </a:r>
            <a:r>
              <a:rPr lang="he-IL" altLang="he-IL" sz="2800"/>
              <a:t>)</a:t>
            </a:r>
          </a:p>
          <a:p>
            <a:pPr lvl="1" eaLnBrk="1" hangingPunct="1"/>
            <a:r>
              <a:rPr lang="he-IL" altLang="he-IL" sz="2800"/>
              <a:t>3. מכפלת סכומים (</a:t>
            </a:r>
            <a:r>
              <a:rPr lang="en-US" altLang="he-IL" sz="2800"/>
              <a:t>maxterm</a:t>
            </a:r>
            <a:r>
              <a:rPr lang="he-IL" altLang="he-IL" sz="2800"/>
              <a:t>)</a:t>
            </a:r>
          </a:p>
          <a:p>
            <a:pPr lvl="1" eaLnBrk="1" hangingPunct="1"/>
            <a:r>
              <a:rPr lang="he-IL" altLang="he-IL" sz="2800"/>
              <a:t>4. דיאגרמת מעגל לוגי</a:t>
            </a:r>
            <a:endParaRPr lang="en-US" altLang="he-IL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CD88665544244CB8A518F334EBA660" ma:contentTypeVersion="12" ma:contentTypeDescription="Create a new document." ma:contentTypeScope="" ma:versionID="9932fdfba476ab917adc4507a2b28a03">
  <xsd:schema xmlns:xsd="http://www.w3.org/2001/XMLSchema" xmlns:xs="http://www.w3.org/2001/XMLSchema" xmlns:p="http://schemas.microsoft.com/office/2006/metadata/properties" xmlns:ns3="fc679c0a-10ca-4006-b255-fa7e7faef444" xmlns:ns4="7f9ce069-e6c0-4690-98c3-882f05602da4" targetNamespace="http://schemas.microsoft.com/office/2006/metadata/properties" ma:root="true" ma:fieldsID="ced85a807a46e46457402a671950eb97" ns3:_="" ns4:_="">
    <xsd:import namespace="fc679c0a-10ca-4006-b255-fa7e7faef444"/>
    <xsd:import namespace="7f9ce069-e6c0-4690-98c3-882f05602da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79c0a-10ca-4006-b255-fa7e7faef4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9ce069-e6c0-4690-98c3-882f05602d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DCF961-A9D8-4A85-AD60-98F75A453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79c0a-10ca-4006-b255-fa7e7faef444"/>
    <ds:schemaRef ds:uri="7f9ce069-e6c0-4690-98c3-882f05602d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44FDAD-A6A3-4DE7-B177-5870E4317E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A24A31-86D5-4713-9C2C-76D8613F5B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2006</TotalTime>
  <Words>1665</Words>
  <Application>Microsoft Office PowerPoint</Application>
  <PresentationFormat>‫הצגה על המסך (4:3)</PresentationFormat>
  <Paragraphs>334</Paragraphs>
  <Slides>52</Slides>
  <Notes>4</Notes>
  <HiddenSlides>10</HiddenSlides>
  <MMClips>0</MMClips>
  <ScaleCrop>false</ScaleCrop>
  <HeadingPairs>
    <vt:vector size="8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3</vt:i4>
      </vt:variant>
      <vt:variant>
        <vt:lpstr>כותרות שקופיות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Retrospect</vt:lpstr>
      <vt:lpstr>Equation</vt:lpstr>
      <vt:lpstr>Document</vt:lpstr>
      <vt:lpstr>Bitmap Image</vt:lpstr>
      <vt:lpstr>   תרגול 4  אלגברה בוליאנית פונקציות מיתוג מערכת פעולות שלמה  </vt:lpstr>
      <vt:lpstr>אלגברה בוליאנית</vt:lpstr>
      <vt:lpstr>אלגברה בוליאנית</vt:lpstr>
      <vt:lpstr>אלגברה בוליאנית</vt:lpstr>
      <vt:lpstr>אלגברה בוליאנית</vt:lpstr>
      <vt:lpstr>אלגברה בוליאנית</vt:lpstr>
      <vt:lpstr>אלגברה בוליאנית</vt:lpstr>
      <vt:lpstr>פונקציות</vt:lpstr>
      <vt:lpstr>פונקציות</vt:lpstr>
      <vt:lpstr>פונקציות: 1. טבלת אמת</vt:lpstr>
      <vt:lpstr>פונקציות: 2. סכום מכפלות</vt:lpstr>
      <vt:lpstr>פונקציות: 2. סכום מכפלות</vt:lpstr>
      <vt:lpstr>פונקציות: 2. סכום מכפלות</vt:lpstr>
      <vt:lpstr>פונקציות: 3. מכפלת סכומים</vt:lpstr>
      <vt:lpstr>פונקציות: 3. מכפלת סכומים</vt:lpstr>
      <vt:lpstr>פונקציות: 3. מכפלת סכומים</vt:lpstr>
      <vt:lpstr>פונקציות: 4. דיאגרמה</vt:lpstr>
      <vt:lpstr>פונקציות: 4. דיאגרמה</vt:lpstr>
      <vt:lpstr>פונקציות: 4. דיאגרמה</vt:lpstr>
      <vt:lpstr>פונקציות: 4. דיאגרמה</vt:lpstr>
      <vt:lpstr>פונקציות: 4. דיאגרמה</vt:lpstr>
      <vt:lpstr>דוגמא נוספת</vt:lpstr>
      <vt:lpstr>מעבר לסכום מכפלות קנוני</vt:lpstr>
      <vt:lpstr>מעבר למכפלת סכומים קנונית</vt:lpstr>
      <vt:lpstr>מערכת פעולות שלמה</vt:lpstr>
      <vt:lpstr>מערכת פעולות שלמה</vt:lpstr>
      <vt:lpstr>מערכת פעולות חצי שלמה</vt:lpstr>
      <vt:lpstr>מערכת פעולות שלמה</vt:lpstr>
      <vt:lpstr>מערכת פעולות שלמה</vt:lpstr>
      <vt:lpstr>מערכת פעולות שלמה</vt:lpstr>
      <vt:lpstr>שאלה ממבחן 1</vt:lpstr>
      <vt:lpstr>שאלה ממבחן 1</vt:lpstr>
      <vt:lpstr>מצגת של PowerPoint‏</vt:lpstr>
      <vt:lpstr>שאלה 1</vt:lpstr>
      <vt:lpstr>שאלה 1</vt:lpstr>
      <vt:lpstr>שאלה 1</vt:lpstr>
      <vt:lpstr>שאלה 2 חורף 2020 מועד ב'</vt:lpstr>
      <vt:lpstr>שאלה 2 חורף 2020 מועד ב'</vt:lpstr>
      <vt:lpstr>שאלה 3 בוחן אמצע - חורף תשעט</vt:lpstr>
      <vt:lpstr>שאלה 3 בוחן אמצע - חורף תשעט</vt:lpstr>
      <vt:lpstr>שאלה 3 בוחן אמצע - חורף תשעט</vt:lpstr>
      <vt:lpstr>שאלה 3 בוחן אמצע - חורף תשעט</vt:lpstr>
      <vt:lpstr>שאלה 4 אביב 18 מועד ב'</vt:lpstr>
      <vt:lpstr>שאלה 4 אביב 18 מועד ב'</vt:lpstr>
      <vt:lpstr>שאלה 4 אביב 18 מועד ב'</vt:lpstr>
      <vt:lpstr>שאלה 4 אביב 18 מועד ב'</vt:lpstr>
      <vt:lpstr>שאלה 4 אביב 18 מועד ב'</vt:lpstr>
      <vt:lpstr>שאלה 5 חורף 18 ספרתיות מועד א'</vt:lpstr>
      <vt:lpstr>שאלה 5 חורף 18 ספרתיות מועד א'</vt:lpstr>
      <vt:lpstr>שאלה ממבחן 2</vt:lpstr>
      <vt:lpstr>שאלה ממבחן 3</vt:lpstr>
      <vt:lpstr>שאלה ממבחן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פונקציות מיתוג, מערכת פעולות שלמה</dc:title>
  <dc:creator>tnt</dc:creator>
  <cp:lastModifiedBy>adirco@outlook.co.il</cp:lastModifiedBy>
  <cp:revision>155</cp:revision>
  <cp:lastPrinted>2019-04-01T11:18:56Z</cp:lastPrinted>
  <dcterms:created xsi:type="dcterms:W3CDTF">2007-04-06T10:06:29Z</dcterms:created>
  <dcterms:modified xsi:type="dcterms:W3CDTF">2020-04-19T21:11:12Z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0x01010042CD88665544244CB8A518F334EBA660</vt:lpwstr>
  </property>
</Properties>
</file>