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36"/>
  </p:notesMasterIdLst>
  <p:sldIdLst>
    <p:sldId id="256" r:id="rId2"/>
    <p:sldId id="278" r:id="rId3"/>
    <p:sldId id="280" r:id="rId4"/>
    <p:sldId id="330" r:id="rId5"/>
    <p:sldId id="328" r:id="rId6"/>
    <p:sldId id="329" r:id="rId7"/>
    <p:sldId id="282" r:id="rId8"/>
    <p:sldId id="283" r:id="rId9"/>
    <p:sldId id="333" r:id="rId10"/>
    <p:sldId id="368" r:id="rId11"/>
    <p:sldId id="369" r:id="rId12"/>
    <p:sldId id="288" r:id="rId13"/>
    <p:sldId id="370" r:id="rId14"/>
    <p:sldId id="355" r:id="rId15"/>
    <p:sldId id="357" r:id="rId16"/>
    <p:sldId id="358" r:id="rId17"/>
    <p:sldId id="359" r:id="rId18"/>
    <p:sldId id="365" r:id="rId19"/>
    <p:sldId id="366" r:id="rId20"/>
    <p:sldId id="367" r:id="rId21"/>
    <p:sldId id="336" r:id="rId22"/>
    <p:sldId id="326" r:id="rId23"/>
    <p:sldId id="306" r:id="rId24"/>
    <p:sldId id="311" r:id="rId25"/>
    <p:sldId id="312" r:id="rId26"/>
    <p:sldId id="356" r:id="rId27"/>
    <p:sldId id="323" r:id="rId28"/>
    <p:sldId id="371" r:id="rId29"/>
    <p:sldId id="372" r:id="rId30"/>
    <p:sldId id="360" r:id="rId31"/>
    <p:sldId id="361" r:id="rId32"/>
    <p:sldId id="362" r:id="rId33"/>
    <p:sldId id="363" r:id="rId34"/>
    <p:sldId id="364"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E18"/>
    <a:srgbClr val="FFFFFF"/>
    <a:srgbClr val="89A4A7"/>
    <a:srgbClr val="FFCC00"/>
    <a:srgbClr val="66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2" autoAdjust="0"/>
    <p:restoredTop sz="94660"/>
  </p:normalViewPr>
  <p:slideViewPr>
    <p:cSldViewPr>
      <p:cViewPr>
        <p:scale>
          <a:sx n="66" d="100"/>
          <a:sy n="66" d="100"/>
        </p:scale>
        <p:origin x="1626" y="14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B46FF-7181-455E-A454-A00BE9C6211D}" type="datetimeFigureOut">
              <a:rPr lang="en-US" smtClean="0"/>
              <a:t>4/27/2020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3B33A-3083-4869-B19E-D402D5247EB1}" type="slidenum">
              <a:rPr lang="en-US" smtClean="0"/>
              <a:t>‹#›</a:t>
            </a:fld>
            <a:endParaRPr lang="en-US"/>
          </a:p>
        </p:txBody>
      </p:sp>
    </p:spTree>
    <p:extLst>
      <p:ext uri="{BB962C8B-B14F-4D97-AF65-F5344CB8AC3E}">
        <p14:creationId xmlns:p14="http://schemas.microsoft.com/office/powerpoint/2010/main" val="1683618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להזכיר</a:t>
            </a:r>
            <a:r>
              <a:rPr lang="he-IL" baseline="0" dirty="0"/>
              <a:t> </a:t>
            </a:r>
            <a:r>
              <a:rPr lang="he-IL" baseline="0" dirty="0" err="1"/>
              <a:t>ציקליות</a:t>
            </a:r>
            <a:r>
              <a:rPr lang="he-IL" baseline="0" dirty="0"/>
              <a:t> של הטבלה (שכנים של 8 לדוגמה)</a:t>
            </a:r>
          </a:p>
          <a:p>
            <a:r>
              <a:rPr lang="he-IL" baseline="0" dirty="0"/>
              <a:t>מפת קרנו מתאימה עד 5 משתנים (בדרך כלל משתמשים עד 4)</a:t>
            </a:r>
            <a:endParaRPr lang="he-IL" dirty="0"/>
          </a:p>
        </p:txBody>
      </p:sp>
      <p:sp>
        <p:nvSpPr>
          <p:cNvPr id="4" name="מציין מיקום של מספר שקופית 3"/>
          <p:cNvSpPr>
            <a:spLocks noGrp="1"/>
          </p:cNvSpPr>
          <p:nvPr>
            <p:ph type="sldNum" sz="quarter" idx="10"/>
          </p:nvPr>
        </p:nvSpPr>
        <p:spPr/>
        <p:txBody>
          <a:bodyPr/>
          <a:lstStyle/>
          <a:p>
            <a:fld id="{FC23B33A-3083-4869-B19E-D402D5247EB1}" type="slidenum">
              <a:rPr lang="en-US" smtClean="0"/>
              <a:t>2</a:t>
            </a:fld>
            <a:endParaRPr lang="en-US"/>
          </a:p>
        </p:txBody>
      </p:sp>
    </p:spTree>
    <p:extLst>
      <p:ext uri="{BB962C8B-B14F-4D97-AF65-F5344CB8AC3E}">
        <p14:creationId xmlns:p14="http://schemas.microsoft.com/office/powerpoint/2010/main" val="139862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מה שבאדום זהה</a:t>
            </a:r>
            <a:r>
              <a:rPr lang="he-IL" baseline="0" dirty="0"/>
              <a:t> (אינטואיציה למה מפת קרנו פועלת)</a:t>
            </a:r>
            <a:endParaRPr lang="he-IL" dirty="0"/>
          </a:p>
        </p:txBody>
      </p:sp>
      <p:sp>
        <p:nvSpPr>
          <p:cNvPr id="4" name="מציין מיקום של מספר שקופית 3"/>
          <p:cNvSpPr>
            <a:spLocks noGrp="1"/>
          </p:cNvSpPr>
          <p:nvPr>
            <p:ph type="sldNum" sz="quarter" idx="10"/>
          </p:nvPr>
        </p:nvSpPr>
        <p:spPr/>
        <p:txBody>
          <a:bodyPr/>
          <a:lstStyle/>
          <a:p>
            <a:fld id="{FC23B33A-3083-4869-B19E-D402D5247EB1}" type="slidenum">
              <a:rPr lang="en-US" smtClean="0"/>
              <a:t>3</a:t>
            </a:fld>
            <a:endParaRPr lang="en-US"/>
          </a:p>
        </p:txBody>
      </p:sp>
    </p:spTree>
    <p:extLst>
      <p:ext uri="{BB962C8B-B14F-4D97-AF65-F5344CB8AC3E}">
        <p14:creationId xmlns:p14="http://schemas.microsoft.com/office/powerpoint/2010/main" val="288645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31ED46-7FB7-4668-A144-D0CF08306A14}" type="slidenum">
              <a:rPr lang="he-IL" smtClean="0"/>
              <a:t>26</a:t>
            </a:fld>
            <a:endParaRPr lang="he-IL"/>
          </a:p>
        </p:txBody>
      </p:sp>
    </p:spTree>
    <p:extLst>
      <p:ext uri="{BB962C8B-B14F-4D97-AF65-F5344CB8AC3E}">
        <p14:creationId xmlns:p14="http://schemas.microsoft.com/office/powerpoint/2010/main" val="3806716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6CFBD84-783D-4D3A-A305-6D71C8208EC0}" type="slidenum">
              <a:rPr lang="he-IL" altLang="he-IL"/>
              <a:pPr>
                <a:defRPr/>
              </a:pPr>
              <a:t>‹#›</a:t>
            </a:fld>
            <a:endParaRPr lang="en-US" altLang="he-IL"/>
          </a:p>
        </p:txBody>
      </p:sp>
    </p:spTree>
    <p:extLst>
      <p:ext uri="{BB962C8B-B14F-4D97-AF65-F5344CB8AC3E}">
        <p14:creationId xmlns:p14="http://schemas.microsoft.com/office/powerpoint/2010/main" val="413669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183135-566D-4451-8699-C0AB65E0065C}" type="slidenum">
              <a:rPr lang="he-IL" altLang="he-IL"/>
              <a:pPr>
                <a:defRPr/>
              </a:pPr>
              <a:t>‹#›</a:t>
            </a:fld>
            <a:endParaRPr lang="en-US" altLang="he-IL"/>
          </a:p>
        </p:txBody>
      </p:sp>
    </p:spTree>
    <p:extLst>
      <p:ext uri="{BB962C8B-B14F-4D97-AF65-F5344CB8AC3E}">
        <p14:creationId xmlns:p14="http://schemas.microsoft.com/office/powerpoint/2010/main" val="230448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BAC3F5E-08DC-4E4A-8098-12B6DBD88707}" type="slidenum">
              <a:rPr lang="he-IL" altLang="he-IL"/>
              <a:pPr>
                <a:defRPr/>
              </a:pPr>
              <a:t>‹#›</a:t>
            </a:fld>
            <a:endParaRPr lang="en-US" altLang="he-IL"/>
          </a:p>
        </p:txBody>
      </p:sp>
    </p:spTree>
    <p:extLst>
      <p:ext uri="{BB962C8B-B14F-4D97-AF65-F5344CB8AC3E}">
        <p14:creationId xmlns:p14="http://schemas.microsoft.com/office/powerpoint/2010/main" val="159518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FB994E-79F7-4532-9E66-E4B49D0D40C6}" type="slidenum">
              <a:rPr lang="he-IL" altLang="he-IL"/>
              <a:pPr>
                <a:defRPr/>
              </a:pPr>
              <a:t>‹#›</a:t>
            </a:fld>
            <a:endParaRPr lang="en-US" altLang="he-IL"/>
          </a:p>
        </p:txBody>
      </p:sp>
    </p:spTree>
    <p:extLst>
      <p:ext uri="{BB962C8B-B14F-4D97-AF65-F5344CB8AC3E}">
        <p14:creationId xmlns:p14="http://schemas.microsoft.com/office/powerpoint/2010/main" val="58156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A992311-89E6-41CD-8DC4-089AE6B5077E}" type="slidenum">
              <a:rPr lang="he-IL" altLang="he-IL"/>
              <a:pPr>
                <a:defRPr/>
              </a:pPr>
              <a:t>‹#›</a:t>
            </a:fld>
            <a:endParaRPr lang="en-US" altLang="he-IL"/>
          </a:p>
        </p:txBody>
      </p:sp>
    </p:spTree>
    <p:extLst>
      <p:ext uri="{BB962C8B-B14F-4D97-AF65-F5344CB8AC3E}">
        <p14:creationId xmlns:p14="http://schemas.microsoft.com/office/powerpoint/2010/main" val="466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5F8306-5497-4DA4-946B-AE49F3BB4028}" type="slidenum">
              <a:rPr lang="he-IL" altLang="he-IL"/>
              <a:pPr>
                <a:defRPr/>
              </a:pPr>
              <a:t>‹#›</a:t>
            </a:fld>
            <a:endParaRPr lang="en-US" altLang="he-IL"/>
          </a:p>
        </p:txBody>
      </p:sp>
    </p:spTree>
    <p:extLst>
      <p:ext uri="{BB962C8B-B14F-4D97-AF65-F5344CB8AC3E}">
        <p14:creationId xmlns:p14="http://schemas.microsoft.com/office/powerpoint/2010/main" val="20151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E7A062C-3C17-4763-A201-5B5A733CCF5B}" type="slidenum">
              <a:rPr lang="he-IL" altLang="he-IL"/>
              <a:pPr>
                <a:defRPr/>
              </a:pPr>
              <a:t>‹#›</a:t>
            </a:fld>
            <a:endParaRPr lang="en-US" altLang="he-IL"/>
          </a:p>
        </p:txBody>
      </p:sp>
    </p:spTree>
    <p:extLst>
      <p:ext uri="{BB962C8B-B14F-4D97-AF65-F5344CB8AC3E}">
        <p14:creationId xmlns:p14="http://schemas.microsoft.com/office/powerpoint/2010/main" val="315493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4D3F279-3280-4D6B-A13F-437E2A0E1C64}" type="slidenum">
              <a:rPr lang="he-IL" altLang="he-IL"/>
              <a:pPr>
                <a:defRPr/>
              </a:pPr>
              <a:t>‹#›</a:t>
            </a:fld>
            <a:endParaRPr lang="en-US" altLang="he-IL"/>
          </a:p>
        </p:txBody>
      </p:sp>
    </p:spTree>
    <p:extLst>
      <p:ext uri="{BB962C8B-B14F-4D97-AF65-F5344CB8AC3E}">
        <p14:creationId xmlns:p14="http://schemas.microsoft.com/office/powerpoint/2010/main" val="105868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92FA6DC4-2A9A-4D34-98CC-2BC58D0723CE}" type="slidenum">
              <a:rPr lang="he-IL" altLang="he-IL"/>
              <a:pPr>
                <a:defRPr/>
              </a:pPr>
              <a:t>‹#›</a:t>
            </a:fld>
            <a:endParaRPr lang="en-US" altLang="he-IL"/>
          </a:p>
        </p:txBody>
      </p:sp>
    </p:spTree>
    <p:extLst>
      <p:ext uri="{BB962C8B-B14F-4D97-AF65-F5344CB8AC3E}">
        <p14:creationId xmlns:p14="http://schemas.microsoft.com/office/powerpoint/2010/main" val="211907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BA9F70AB-6E5A-4E3C-B2EB-D41C33B3AB5F}" type="slidenum">
              <a:rPr lang="he-IL" altLang="he-IL"/>
              <a:pPr>
                <a:defRPr/>
              </a:pPr>
              <a:t>‹#›</a:t>
            </a:fld>
            <a:endParaRPr lang="en-US" altLang="he-IL"/>
          </a:p>
        </p:txBody>
      </p:sp>
    </p:spTree>
    <p:extLst>
      <p:ext uri="{BB962C8B-B14F-4D97-AF65-F5344CB8AC3E}">
        <p14:creationId xmlns:p14="http://schemas.microsoft.com/office/powerpoint/2010/main" val="385124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611E38C0-20E3-4179-BB0F-710C54E13C9A}" type="slidenum">
              <a:rPr lang="he-IL" altLang="he-IL"/>
              <a:pPr>
                <a:defRPr/>
              </a:pPr>
              <a:t>‹#›</a:t>
            </a:fld>
            <a:endParaRPr lang="en-US" altLang="he-IL"/>
          </a:p>
        </p:txBody>
      </p:sp>
    </p:spTree>
    <p:extLst>
      <p:ext uri="{BB962C8B-B14F-4D97-AF65-F5344CB8AC3E}">
        <p14:creationId xmlns:p14="http://schemas.microsoft.com/office/powerpoint/2010/main" val="9378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he-IL"/>
              <a:t>Click to 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0A64DCC4-4D1A-4326-A09E-F0C6741E708D}" type="slidenum">
              <a:rPr lang="he-IL" altLang="he-IL"/>
              <a:pPr>
                <a:defRPr/>
              </a:pPr>
              <a:t>‹#›</a:t>
            </a:fld>
            <a:endParaRPr lang="en-US" altLang="he-IL"/>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0" r:id="rId1"/>
    <p:sldLayoutId id="2147484075" r:id="rId2"/>
    <p:sldLayoutId id="2147484081" r:id="rId3"/>
    <p:sldLayoutId id="2147484076" r:id="rId4"/>
    <p:sldLayoutId id="2147484077" r:id="rId5"/>
    <p:sldLayoutId id="2147484078" r:id="rId6"/>
    <p:sldLayoutId id="2147484082" r:id="rId7"/>
    <p:sldLayoutId id="2147484083" r:id="rId8"/>
    <p:sldLayoutId id="2147484084" r:id="rId9"/>
    <p:sldLayoutId id="2147484079" r:id="rId10"/>
    <p:sldLayoutId id="2147484085" r:id="rId11"/>
  </p:sldLayoutIdLst>
  <p:txStyles>
    <p:titleStyle>
      <a:lvl1pPr algn="l" rtl="1"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1"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1"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1"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1"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1"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1"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1"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1"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r" rtl="1"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r" rtl="1"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r" rtl="1"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r" rtl="1"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r" rtl="1"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png"/><Relationship Id="rId5" Type="http://schemas.openxmlformats.org/officeDocument/2006/relationships/image" Target="../media/image13.emf"/><Relationship Id="rId4" Type="http://schemas.openxmlformats.org/officeDocument/2006/relationships/package" Target="../embeddings/Microsoft_Visio_Drawing.vsdx"/></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70.png"/><Relationship Id="rId5" Type="http://schemas.openxmlformats.org/officeDocument/2006/relationships/image" Target="../media/image19.e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png"/><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28600" y="182563"/>
            <a:ext cx="8763000" cy="6175375"/>
          </a:xfrm>
          <a:ln>
            <a:miter lim="800000"/>
            <a:headEnd/>
            <a:tailEnd/>
          </a:ln>
        </p:spPr>
        <p:txBody>
          <a:bodyPr>
            <a:noAutofit/>
          </a:bodyPr>
          <a:lstStyle/>
          <a:p>
            <a:pPr algn="ctr" eaLnBrk="1" fontAlgn="auto" hangingPunct="1">
              <a:spcAft>
                <a:spcPts val="0"/>
              </a:spcAft>
              <a:defRPr/>
            </a:pPr>
            <a:r>
              <a:rPr lang="he-IL" sz="5400" dirty="0">
                <a:solidFill>
                  <a:schemeClr val="tx1">
                    <a:lumMod val="75000"/>
                    <a:lumOff val="25000"/>
                  </a:schemeClr>
                </a:solidFill>
              </a:rPr>
              <a:t/>
            </a:r>
            <a:br>
              <a:rPr lang="he-IL" sz="5400" dirty="0">
                <a:solidFill>
                  <a:schemeClr val="tx1">
                    <a:lumMod val="75000"/>
                    <a:lumOff val="25000"/>
                  </a:schemeClr>
                </a:solidFill>
              </a:rPr>
            </a:br>
            <a:r>
              <a:rPr lang="he-IL" sz="5400" dirty="0">
                <a:solidFill>
                  <a:schemeClr val="tx1">
                    <a:lumMod val="75000"/>
                    <a:lumOff val="25000"/>
                  </a:schemeClr>
                </a:solidFill>
              </a:rPr>
              <a:t/>
            </a:r>
            <a:br>
              <a:rPr lang="he-IL" sz="5400" dirty="0">
                <a:solidFill>
                  <a:schemeClr val="tx1">
                    <a:lumMod val="75000"/>
                    <a:lumOff val="25000"/>
                  </a:schemeClr>
                </a:solidFill>
              </a:rPr>
            </a:br>
            <a:r>
              <a:rPr lang="he-IL" sz="5400">
                <a:solidFill>
                  <a:schemeClr val="tx1">
                    <a:lumMod val="75000"/>
                    <a:lumOff val="25000"/>
                  </a:schemeClr>
                </a:solidFill>
              </a:rPr>
              <a:t>תרגול 5</a:t>
            </a:r>
            <a:r>
              <a:rPr lang="he-IL" sz="5400" dirty="0">
                <a:solidFill>
                  <a:schemeClr val="tx1">
                    <a:lumMod val="75000"/>
                    <a:lumOff val="25000"/>
                  </a:schemeClr>
                </a:solidFill>
              </a:rPr>
              <a:t/>
            </a:r>
            <a:br>
              <a:rPr lang="he-IL" sz="5400" dirty="0">
                <a:solidFill>
                  <a:schemeClr val="tx1">
                    <a:lumMod val="75000"/>
                    <a:lumOff val="25000"/>
                  </a:schemeClr>
                </a:solidFill>
              </a:rPr>
            </a:br>
            <a:r>
              <a:rPr lang="he-IL" sz="5400" dirty="0">
                <a:solidFill>
                  <a:schemeClr val="tx1">
                    <a:lumMod val="75000"/>
                    <a:lumOff val="25000"/>
                  </a:schemeClr>
                </a:solidFill>
              </a:rPr>
              <a:t/>
            </a:r>
            <a:br>
              <a:rPr lang="he-IL" sz="5400" dirty="0">
                <a:solidFill>
                  <a:schemeClr val="tx1">
                    <a:lumMod val="75000"/>
                    <a:lumOff val="25000"/>
                  </a:schemeClr>
                </a:solidFill>
              </a:rPr>
            </a:br>
            <a:r>
              <a:rPr lang="he-IL" sz="5400" dirty="0">
                <a:solidFill>
                  <a:schemeClr val="tx1">
                    <a:lumMod val="75000"/>
                    <a:lumOff val="25000"/>
                  </a:schemeClr>
                </a:solidFill>
              </a:rPr>
              <a:t/>
            </a:r>
            <a:br>
              <a:rPr lang="he-IL" sz="5400" dirty="0">
                <a:solidFill>
                  <a:schemeClr val="tx1">
                    <a:lumMod val="75000"/>
                    <a:lumOff val="25000"/>
                  </a:schemeClr>
                </a:solidFill>
              </a:rPr>
            </a:br>
            <a:r>
              <a:rPr lang="he-IL" sz="5400" dirty="0">
                <a:solidFill>
                  <a:schemeClr val="tx1">
                    <a:lumMod val="75000"/>
                    <a:lumOff val="25000"/>
                  </a:schemeClr>
                </a:solidFill>
              </a:rPr>
              <a:t>צמצום פונקציות מיתוג</a:t>
            </a:r>
            <a:br>
              <a:rPr lang="he-IL" sz="5400" dirty="0">
                <a:solidFill>
                  <a:schemeClr val="tx1">
                    <a:lumMod val="75000"/>
                    <a:lumOff val="25000"/>
                  </a:schemeClr>
                </a:solidFill>
              </a:rPr>
            </a:br>
            <a:r>
              <a:rPr lang="he-IL" sz="5400" dirty="0">
                <a:solidFill>
                  <a:schemeClr val="tx1">
                    <a:lumMod val="75000"/>
                    <a:lumOff val="25000"/>
                  </a:schemeClr>
                </a:solidFill>
              </a:rPr>
              <a:t>ע"י מפות קרנו</a:t>
            </a:r>
            <a:br>
              <a:rPr lang="he-IL" sz="5400" dirty="0">
                <a:solidFill>
                  <a:schemeClr val="tx1">
                    <a:lumMod val="75000"/>
                    <a:lumOff val="25000"/>
                  </a:schemeClr>
                </a:solidFill>
              </a:rPr>
            </a:br>
            <a:r>
              <a:rPr lang="he-IL" sz="5400" dirty="0">
                <a:solidFill>
                  <a:schemeClr val="tx1">
                    <a:lumMod val="75000"/>
                    <a:lumOff val="25000"/>
                  </a:schemeClr>
                </a:solidFill>
              </a:rPr>
              <a:t>וחישוב השהיה</a:t>
            </a:r>
            <a:br>
              <a:rPr lang="he-IL" sz="5400" dirty="0">
                <a:solidFill>
                  <a:schemeClr val="tx1">
                    <a:lumMod val="75000"/>
                    <a:lumOff val="25000"/>
                  </a:schemeClr>
                </a:solidFill>
              </a:rPr>
            </a:br>
            <a:r>
              <a:rPr lang="he-IL" sz="5400" dirty="0">
                <a:solidFill>
                  <a:schemeClr val="tx1">
                    <a:lumMod val="75000"/>
                    <a:lumOff val="25000"/>
                  </a:schemeClr>
                </a:solidFill>
              </a:rPr>
              <a:t/>
            </a:r>
            <a:br>
              <a:rPr lang="he-IL" sz="5400" dirty="0">
                <a:solidFill>
                  <a:schemeClr val="tx1">
                    <a:lumMod val="75000"/>
                    <a:lumOff val="25000"/>
                  </a:schemeClr>
                </a:solidFill>
              </a:rPr>
            </a:br>
            <a:endParaRPr lang="en-US" sz="5400"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idx="4294967295"/>
          </p:nvPr>
        </p:nvSpPr>
        <p:spPr>
          <a:xfrm>
            <a:off x="1142999" y="252200"/>
            <a:ext cx="7543800" cy="1008062"/>
          </a:xfrm>
        </p:spPr>
        <p:txBody>
          <a:bodyPr>
            <a:normAutofit fontScale="90000"/>
          </a:bodyPr>
          <a:lstStyle/>
          <a:p>
            <a:r>
              <a:rPr lang="he-IL" dirty="0"/>
              <a:t>קובץ תרגילים יבש 1 חלק א'- שאלה 2</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4294967295"/>
              </p:nvPr>
            </p:nvSpPr>
            <p:spPr>
              <a:xfrm>
                <a:off x="838200" y="1447800"/>
                <a:ext cx="7924800" cy="4421188"/>
              </a:xfrm>
            </p:spPr>
            <p:txBody>
              <a:bodyPr/>
              <a:lstStyle/>
              <a:p>
                <a:pPr algn="r" eaLnBrk="1" hangingPunct="1"/>
                <a:r>
                  <a:rPr lang="he-IL" altLang="he-IL" sz="3200" b="1" dirty="0"/>
                  <a:t>נתונה הפונקציה:</a:t>
                </a:r>
                <a:r>
                  <a:rPr lang="en-US" altLang="he-IL" sz="3200" b="1" dirty="0"/>
                  <a:t/>
                </a:r>
                <a:br>
                  <a:rPr lang="en-US" altLang="he-IL" sz="3200" b="1" dirty="0"/>
                </a:br>
                <a14:m>
                  <m:oMath xmlns:m="http://schemas.openxmlformats.org/officeDocument/2006/math">
                    <m:r>
                      <m:rPr>
                        <m:nor/>
                      </m:rPr>
                      <a:rPr lang="en-US" sz="3200" dirty="0"/>
                      <m:t>f</m:t>
                    </m:r>
                    <m:r>
                      <m:rPr>
                        <m:nor/>
                      </m:rPr>
                      <a:rPr lang="en-US" sz="3200" dirty="0"/>
                      <m:t>(</m:t>
                    </m:r>
                    <m:r>
                      <m:rPr>
                        <m:nor/>
                      </m:rPr>
                      <a:rPr lang="en-US" sz="3200" dirty="0"/>
                      <m:t>w</m:t>
                    </m:r>
                    <m:r>
                      <m:rPr>
                        <m:nor/>
                      </m:rPr>
                      <a:rPr lang="en-US" sz="3200" dirty="0"/>
                      <m:t>,</m:t>
                    </m:r>
                    <m:r>
                      <m:rPr>
                        <m:nor/>
                      </m:rPr>
                      <a:rPr lang="en-US" sz="3200" dirty="0"/>
                      <m:t>x</m:t>
                    </m:r>
                    <m:r>
                      <m:rPr>
                        <m:nor/>
                      </m:rPr>
                      <a:rPr lang="en-US" sz="3200" dirty="0"/>
                      <m:t>,</m:t>
                    </m:r>
                    <m:r>
                      <m:rPr>
                        <m:nor/>
                      </m:rPr>
                      <a:rPr lang="en-US" sz="3200" dirty="0"/>
                      <m:t>y</m:t>
                    </m:r>
                    <m:r>
                      <m:rPr>
                        <m:nor/>
                      </m:rPr>
                      <a:rPr lang="en-US" sz="3200" dirty="0"/>
                      <m:t>,</m:t>
                    </m:r>
                    <m:r>
                      <m:rPr>
                        <m:nor/>
                      </m:rPr>
                      <a:rPr lang="en-US" sz="3200" dirty="0"/>
                      <m:t>z</m:t>
                    </m:r>
                    <m:r>
                      <m:rPr>
                        <m:nor/>
                      </m:rPr>
                      <a:rPr lang="en-US" sz="3200" dirty="0"/>
                      <m:t>)=</m:t>
                    </m:r>
                    <m:r>
                      <m:rPr>
                        <m:nor/>
                      </m:rPr>
                      <a:rPr lang="en-US" sz="3200" dirty="0"/>
                      <m:t>xy</m:t>
                    </m:r>
                    <m:r>
                      <m:rPr>
                        <m:nor/>
                      </m:rPr>
                      <a:rPr lang="en-US" sz="3200" dirty="0"/>
                      <m:t>+</m:t>
                    </m:r>
                    <m:r>
                      <m:rPr>
                        <m:nor/>
                      </m:rPr>
                      <a:rPr lang="en-US" sz="3200" dirty="0"/>
                      <m:t>x</m:t>
                    </m:r>
                    <m:r>
                      <m:rPr>
                        <m:nor/>
                      </m:rPr>
                      <a:rPr lang="en-US" sz="3200" dirty="0"/>
                      <m:t>’</m:t>
                    </m:r>
                    <m:r>
                      <m:rPr>
                        <m:nor/>
                      </m:rPr>
                      <a:rPr lang="en-US" sz="3200" dirty="0"/>
                      <m:t>z</m:t>
                    </m:r>
                    <m:r>
                      <m:rPr>
                        <m:nor/>
                      </m:rPr>
                      <a:rPr lang="en-US" sz="3200" dirty="0"/>
                      <m:t>+</m:t>
                    </m:r>
                    <m:r>
                      <m:rPr>
                        <m:nor/>
                      </m:rPr>
                      <a:rPr lang="en-US" sz="3200" dirty="0"/>
                      <m:t>yz</m:t>
                    </m:r>
                    <m:r>
                      <m:rPr>
                        <m:nor/>
                      </m:rPr>
                      <a:rPr lang="en-US" sz="3200" dirty="0"/>
                      <m:t>+</m:t>
                    </m:r>
                    <m:r>
                      <m:rPr>
                        <m:nor/>
                      </m:rPr>
                      <a:rPr lang="en-US" sz="3200" dirty="0"/>
                      <m:t>wzx</m:t>
                    </m:r>
                    <m:r>
                      <m:rPr>
                        <m:nor/>
                      </m:rPr>
                      <a:rPr lang="en-US" sz="3200" dirty="0"/>
                      <m:t>’</m:t>
                    </m:r>
                    <m:r>
                      <m:rPr>
                        <m:nor/>
                      </m:rPr>
                      <a:rPr lang="en-US" sz="3200" dirty="0"/>
                      <m:t>+</m:t>
                    </m:r>
                    <m:r>
                      <m:rPr>
                        <m:nor/>
                      </m:rPr>
                      <a:rPr lang="en-US" sz="3200" dirty="0"/>
                      <m:t>yw</m:t>
                    </m:r>
                    <m:r>
                      <m:rPr>
                        <m:nor/>
                      </m:rPr>
                      <a:rPr lang="en-US" sz="3200" b="0" i="0" dirty="0" smtClean="0"/>
                      <m:t>(</m:t>
                    </m:r>
                    <m:r>
                      <m:rPr>
                        <m:nor/>
                      </m:rPr>
                      <a:rPr lang="en-US" sz="3200" dirty="0"/>
                      <m:t>z</m:t>
                    </m:r>
                    <m:r>
                      <m:rPr>
                        <m:nor/>
                      </m:rPr>
                      <a:rPr lang="en-US" sz="3200" dirty="0"/>
                      <m:t>+</m:t>
                    </m:r>
                    <m:r>
                      <m:rPr>
                        <m:nor/>
                      </m:rPr>
                      <a:rPr lang="en-US" sz="3200" dirty="0"/>
                      <m:t>x</m:t>
                    </m:r>
                    <m:r>
                      <m:rPr>
                        <m:nor/>
                      </m:rPr>
                      <a:rPr lang="en-US" sz="3200" b="0" i="0" dirty="0" smtClean="0"/>
                      <m:t>)</m:t>
                    </m:r>
                  </m:oMath>
                </a14:m>
                <a:r>
                  <a:rPr lang="en-US" altLang="he-IL" sz="3200" b="1" dirty="0"/>
                  <a:t/>
                </a:r>
                <a:br>
                  <a:rPr lang="en-US" altLang="he-IL" sz="3200" b="1" dirty="0"/>
                </a:br>
                <a:endParaRPr lang="he-IL" altLang="he-IL" sz="3200" b="1" dirty="0"/>
              </a:p>
              <a:p>
                <a:pPr algn="r" eaLnBrk="1" hangingPunct="1"/>
                <a:r>
                  <a:rPr lang="he-IL" altLang="he-IL" sz="3200" dirty="0"/>
                  <a:t>מצאו ביטוי מינימלי ל-</a:t>
                </a:r>
                <a:r>
                  <a:rPr lang="en-US" altLang="he-IL" sz="3200" dirty="0"/>
                  <a:t>f</a:t>
                </a:r>
                <a:r>
                  <a:rPr lang="he-IL" altLang="he-IL" sz="3200" dirty="0"/>
                  <a:t>.</a:t>
                </a:r>
              </a:p>
              <a:p>
                <a:pPr algn="r" eaLnBrk="1" hangingPunct="1"/>
                <a:r>
                  <a:rPr lang="he-IL" altLang="he-IL" dirty="0"/>
                  <a:t>פתיחת סוגריים:</a:t>
                </a:r>
              </a:p>
              <a:p>
                <a:pPr eaLnBrk="1" hangingPunct="1"/>
                <a14:m>
                  <m:oMath xmlns:m="http://schemas.openxmlformats.org/officeDocument/2006/math">
                    <m:r>
                      <m:rPr>
                        <m:nor/>
                      </m:rPr>
                      <a:rPr lang="en-US" sz="2800" dirty="0"/>
                      <m:t>f</m:t>
                    </m:r>
                    <m:r>
                      <m:rPr>
                        <m:nor/>
                      </m:rPr>
                      <a:rPr lang="en-US" sz="2800" dirty="0"/>
                      <m:t>(</m:t>
                    </m:r>
                    <m:r>
                      <m:rPr>
                        <m:nor/>
                      </m:rPr>
                      <a:rPr lang="en-US" sz="2800" dirty="0"/>
                      <m:t>w</m:t>
                    </m:r>
                    <m:r>
                      <m:rPr>
                        <m:nor/>
                      </m:rPr>
                      <a:rPr lang="en-US" sz="2800" dirty="0"/>
                      <m:t>,</m:t>
                    </m:r>
                    <m:r>
                      <m:rPr>
                        <m:nor/>
                      </m:rPr>
                      <a:rPr lang="en-US" sz="2800" dirty="0"/>
                      <m:t>x</m:t>
                    </m:r>
                    <m:r>
                      <m:rPr>
                        <m:nor/>
                      </m:rPr>
                      <a:rPr lang="en-US" sz="2800" dirty="0"/>
                      <m:t>,</m:t>
                    </m:r>
                    <m:r>
                      <m:rPr>
                        <m:nor/>
                      </m:rPr>
                      <a:rPr lang="en-US" sz="2800" dirty="0"/>
                      <m:t>y</m:t>
                    </m:r>
                    <m:r>
                      <m:rPr>
                        <m:nor/>
                      </m:rPr>
                      <a:rPr lang="en-US" sz="2800" dirty="0"/>
                      <m:t>,</m:t>
                    </m:r>
                    <m:r>
                      <m:rPr>
                        <m:nor/>
                      </m:rPr>
                      <a:rPr lang="en-US" sz="2800" dirty="0"/>
                      <m:t>z</m:t>
                    </m:r>
                    <m:r>
                      <m:rPr>
                        <m:nor/>
                      </m:rPr>
                      <a:rPr lang="en-US" sz="2800" dirty="0"/>
                      <m:t>)=</m:t>
                    </m:r>
                    <m:r>
                      <m:rPr>
                        <m:nor/>
                      </m:rPr>
                      <a:rPr lang="en-US" sz="2800" dirty="0"/>
                      <m:t>xy</m:t>
                    </m:r>
                    <m:r>
                      <m:rPr>
                        <m:nor/>
                      </m:rPr>
                      <a:rPr lang="en-US" sz="2800" dirty="0"/>
                      <m:t>+</m:t>
                    </m:r>
                    <m:r>
                      <m:rPr>
                        <m:nor/>
                      </m:rPr>
                      <a:rPr lang="en-US" sz="2800" dirty="0"/>
                      <m:t>x</m:t>
                    </m:r>
                    <m:r>
                      <m:rPr>
                        <m:nor/>
                      </m:rPr>
                      <a:rPr lang="en-US" sz="2800" dirty="0"/>
                      <m:t>’</m:t>
                    </m:r>
                    <m:r>
                      <m:rPr>
                        <m:nor/>
                      </m:rPr>
                      <a:rPr lang="en-US" sz="2800" dirty="0"/>
                      <m:t>z</m:t>
                    </m:r>
                    <m:r>
                      <m:rPr>
                        <m:nor/>
                      </m:rPr>
                      <a:rPr lang="en-US" sz="2800" dirty="0"/>
                      <m:t>+</m:t>
                    </m:r>
                    <m:r>
                      <m:rPr>
                        <m:nor/>
                      </m:rPr>
                      <a:rPr lang="en-US" sz="2800" dirty="0"/>
                      <m:t>yz</m:t>
                    </m:r>
                    <m:r>
                      <m:rPr>
                        <m:nor/>
                      </m:rPr>
                      <a:rPr lang="en-US" sz="2800" dirty="0"/>
                      <m:t>+</m:t>
                    </m:r>
                    <m:r>
                      <m:rPr>
                        <m:nor/>
                      </m:rPr>
                      <a:rPr lang="en-US" sz="2800" dirty="0"/>
                      <m:t>wzx</m:t>
                    </m:r>
                    <m:r>
                      <m:rPr>
                        <m:nor/>
                      </m:rPr>
                      <a:rPr lang="en-US" sz="2800" dirty="0"/>
                      <m:t>’</m:t>
                    </m:r>
                    <m:r>
                      <m:rPr>
                        <m:nor/>
                      </m:rPr>
                      <a:rPr lang="en-US" sz="2800" dirty="0"/>
                      <m:t>+</m:t>
                    </m:r>
                    <m:r>
                      <m:rPr>
                        <m:nor/>
                      </m:rPr>
                      <a:rPr lang="en-US" sz="2800" dirty="0"/>
                      <m:t>ywz</m:t>
                    </m:r>
                    <m:r>
                      <m:rPr>
                        <m:nor/>
                      </m:rPr>
                      <a:rPr lang="en-US" sz="2800" dirty="0"/>
                      <m:t>+</m:t>
                    </m:r>
                    <m:r>
                      <m:rPr>
                        <m:nor/>
                      </m:rPr>
                      <a:rPr lang="en-US" sz="2800" dirty="0"/>
                      <m:t>ywx</m:t>
                    </m:r>
                  </m:oMath>
                </a14:m>
                <a:endParaRPr lang="he-IL" altLang="he-IL" sz="2800" dirty="0"/>
              </a:p>
              <a:p>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4294967295"/>
              </p:nvPr>
            </p:nvSpPr>
            <p:spPr>
              <a:xfrm>
                <a:off x="838200" y="1447800"/>
                <a:ext cx="7924800" cy="4421188"/>
              </a:xfrm>
              <a:blipFill>
                <a:blip r:embed="rId2"/>
                <a:stretch>
                  <a:fillRect t="-3172" r="-3154"/>
                </a:stretch>
              </a:blipFill>
            </p:spPr>
            <p:txBody>
              <a:bodyPr/>
              <a:lstStyle/>
              <a:p>
                <a:r>
                  <a:rPr lang="he-IL">
                    <a:noFill/>
                  </a:rPr>
                  <a:t> </a:t>
                </a:r>
              </a:p>
            </p:txBody>
          </p:sp>
        </mc:Fallback>
      </mc:AlternateContent>
      <p:graphicFrame>
        <p:nvGraphicFramePr>
          <p:cNvPr id="4" name="Table 12"/>
          <p:cNvGraphicFramePr>
            <a:graphicFrameLocks noGrp="1"/>
          </p:cNvGraphicFramePr>
          <p:nvPr>
            <p:extLst>
              <p:ext uri="{D42A27DB-BD31-4B8C-83A1-F6EECF244321}">
                <p14:modId xmlns:p14="http://schemas.microsoft.com/office/powerpoint/2010/main" val="3315855296"/>
              </p:ext>
            </p:extLst>
          </p:nvPr>
        </p:nvGraphicFramePr>
        <p:xfrm>
          <a:off x="533400" y="30480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5" name="Group 12"/>
          <p:cNvGrpSpPr>
            <a:grpSpLocks/>
          </p:cNvGrpSpPr>
          <p:nvPr/>
        </p:nvGrpSpPr>
        <p:grpSpPr bwMode="auto">
          <a:xfrm>
            <a:off x="457200" y="3048000"/>
            <a:ext cx="695325" cy="598488"/>
            <a:chOff x="4876800" y="3200400"/>
            <a:chExt cx="695394" cy="597932"/>
          </a:xfrm>
        </p:grpSpPr>
        <p:cxnSp>
          <p:nvCxnSpPr>
            <p:cNvPr id="6" name="Straight Connector 14"/>
            <p:cNvCxnSpPr/>
            <p:nvPr/>
          </p:nvCxnSpPr>
          <p:spPr>
            <a:xfrm rot="10800000">
              <a:off x="4953008" y="3325696"/>
              <a:ext cx="541392" cy="431399"/>
            </a:xfrm>
            <a:prstGeom prst="line">
              <a:avLst/>
            </a:prstGeom>
          </p:spPr>
          <p:style>
            <a:lnRef idx="1">
              <a:schemeClr val="dk1"/>
            </a:lnRef>
            <a:fillRef idx="0">
              <a:schemeClr val="dk1"/>
            </a:fillRef>
            <a:effectRef idx="0">
              <a:schemeClr val="dk1"/>
            </a:effectRef>
            <a:fontRef idx="minor">
              <a:schemeClr val="tx1"/>
            </a:fontRef>
          </p:style>
        </p:cxnSp>
        <p:sp>
          <p:nvSpPr>
            <p:cNvPr id="7" name="TextBox 61"/>
            <p:cNvSpPr txBox="1">
              <a:spLocks noChangeArrowheads="1"/>
            </p:cNvSpPr>
            <p:nvPr/>
          </p:nvSpPr>
          <p:spPr bwMode="auto">
            <a:xfrm>
              <a:off x="5105400" y="32004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err="1"/>
                <a:t>wx</a:t>
              </a:r>
              <a:endParaRPr lang="en-US" altLang="en-US" dirty="0"/>
            </a:p>
          </p:txBody>
        </p:sp>
        <p:sp>
          <p:nvSpPr>
            <p:cNvPr id="8" name="TextBox 62"/>
            <p:cNvSpPr txBox="1">
              <a:spLocks noChangeArrowheads="1"/>
            </p:cNvSpPr>
            <p:nvPr/>
          </p:nvSpPr>
          <p:spPr bwMode="auto">
            <a:xfrm>
              <a:off x="4876800" y="3429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yz</a:t>
              </a:r>
            </a:p>
          </p:txBody>
        </p:sp>
      </p:grpSp>
      <p:sp>
        <p:nvSpPr>
          <p:cNvPr id="14" name="חץ למטה 13"/>
          <p:cNvSpPr/>
          <p:nvPr/>
        </p:nvSpPr>
        <p:spPr>
          <a:xfrm rot="10800000">
            <a:off x="4914900" y="4114800"/>
            <a:ext cx="457200" cy="6096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8571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533400" y="304800"/>
                <a:ext cx="7696200" cy="369332"/>
              </a:xfrm>
              <a:prstGeom prst="rect">
                <a:avLst/>
              </a:prstGeom>
              <a:noFill/>
            </p:spPr>
            <p:txBody>
              <a:bodyPr wrap="square" rtlCol="1">
                <a:spAutoFit/>
              </a:bodyPr>
              <a:lstStyle/>
              <a:p>
                <a:pPr eaLnBrk="1" hangingPunct="1"/>
                <a14:m>
                  <m:oMathPara xmlns:m="http://schemas.openxmlformats.org/officeDocument/2006/math">
                    <m:oMathParaPr>
                      <m:jc m:val="right"/>
                    </m:oMathParaPr>
                    <m:oMath xmlns:m="http://schemas.openxmlformats.org/officeDocument/2006/math">
                      <m:r>
                        <m:rPr>
                          <m:nor/>
                        </m:rPr>
                        <a:rPr lang="en-US" dirty="0"/>
                        <m:t>f</m:t>
                      </m:r>
                      <m:r>
                        <m:rPr>
                          <m:nor/>
                        </m:rPr>
                        <a:rPr lang="en-US" dirty="0"/>
                        <m:t>(</m:t>
                      </m:r>
                      <m:r>
                        <m:rPr>
                          <m:nor/>
                        </m:rPr>
                        <a:rPr lang="en-US" dirty="0"/>
                        <m:t>w</m:t>
                      </m:r>
                      <m:r>
                        <m:rPr>
                          <m:nor/>
                        </m:rPr>
                        <a:rPr lang="en-US" dirty="0"/>
                        <m:t>,</m:t>
                      </m:r>
                      <m:r>
                        <m:rPr>
                          <m:nor/>
                        </m:rPr>
                        <a:rPr lang="en-US" dirty="0"/>
                        <m:t>x</m:t>
                      </m:r>
                      <m:r>
                        <m:rPr>
                          <m:nor/>
                        </m:rPr>
                        <a:rPr lang="en-US" dirty="0"/>
                        <m:t>,</m:t>
                      </m:r>
                      <m:r>
                        <m:rPr>
                          <m:nor/>
                        </m:rPr>
                        <a:rPr lang="en-US" dirty="0"/>
                        <m:t>y</m:t>
                      </m:r>
                      <m:r>
                        <m:rPr>
                          <m:nor/>
                        </m:rPr>
                        <a:rPr lang="en-US" dirty="0"/>
                        <m:t>,</m:t>
                      </m:r>
                      <m:r>
                        <m:rPr>
                          <m:nor/>
                        </m:rPr>
                        <a:rPr lang="en-US" dirty="0"/>
                        <m:t>z</m:t>
                      </m:r>
                      <m:r>
                        <m:rPr>
                          <m:nor/>
                        </m:rPr>
                        <a:rPr lang="en-US" dirty="0"/>
                        <m:t>)=</m:t>
                      </m:r>
                      <m:r>
                        <m:rPr>
                          <m:nor/>
                        </m:rPr>
                        <a:rPr lang="en-US" dirty="0"/>
                        <m:t>xy</m:t>
                      </m:r>
                      <m:r>
                        <m:rPr>
                          <m:nor/>
                        </m:rPr>
                        <a:rPr lang="en-US" dirty="0"/>
                        <m:t>+</m:t>
                      </m:r>
                      <m:r>
                        <m:rPr>
                          <m:nor/>
                        </m:rPr>
                        <a:rPr lang="en-US" dirty="0"/>
                        <m:t>x</m:t>
                      </m:r>
                      <m:r>
                        <m:rPr>
                          <m:nor/>
                        </m:rPr>
                        <a:rPr lang="en-US" dirty="0"/>
                        <m:t>’</m:t>
                      </m:r>
                      <m:r>
                        <m:rPr>
                          <m:nor/>
                        </m:rPr>
                        <a:rPr lang="en-US" dirty="0"/>
                        <m:t>z</m:t>
                      </m:r>
                      <m:r>
                        <m:rPr>
                          <m:nor/>
                        </m:rPr>
                        <a:rPr lang="en-US" dirty="0"/>
                        <m:t>+</m:t>
                      </m:r>
                      <m:r>
                        <m:rPr>
                          <m:nor/>
                        </m:rPr>
                        <a:rPr lang="en-US" dirty="0"/>
                        <m:t>yz</m:t>
                      </m:r>
                      <m:r>
                        <m:rPr>
                          <m:nor/>
                        </m:rPr>
                        <a:rPr lang="en-US" dirty="0"/>
                        <m:t>+</m:t>
                      </m:r>
                      <m:r>
                        <m:rPr>
                          <m:nor/>
                        </m:rPr>
                        <a:rPr lang="en-US" dirty="0"/>
                        <m:t>wzx</m:t>
                      </m:r>
                      <m:r>
                        <m:rPr>
                          <m:nor/>
                        </m:rPr>
                        <a:rPr lang="en-US" dirty="0"/>
                        <m:t>’</m:t>
                      </m:r>
                      <m:r>
                        <m:rPr>
                          <m:nor/>
                        </m:rPr>
                        <a:rPr lang="en-US" dirty="0"/>
                        <m:t>+</m:t>
                      </m:r>
                      <m:r>
                        <m:rPr>
                          <m:nor/>
                        </m:rPr>
                        <a:rPr lang="en-US" dirty="0"/>
                        <m:t>ywz</m:t>
                      </m:r>
                      <m:r>
                        <m:rPr>
                          <m:nor/>
                        </m:rPr>
                        <a:rPr lang="en-US" dirty="0"/>
                        <m:t>+</m:t>
                      </m:r>
                      <m:r>
                        <m:rPr>
                          <m:nor/>
                        </m:rPr>
                        <a:rPr lang="en-US" dirty="0"/>
                        <m:t>ywx</m:t>
                      </m:r>
                    </m:oMath>
                  </m:oMathPara>
                </a14:m>
                <a:endParaRPr lang="he-IL" altLang="he-IL" dirty="0"/>
              </a:p>
            </p:txBody>
          </p:sp>
        </mc:Choice>
        <mc:Fallback xmlns="">
          <p:sp>
            <p:nvSpPr>
              <p:cNvPr id="4" name="TextBox 3"/>
              <p:cNvSpPr txBox="1">
                <a:spLocks noRot="1" noChangeAspect="1" noMove="1" noResize="1" noEditPoints="1" noAdjustHandles="1" noChangeArrowheads="1" noChangeShapeType="1" noTextEdit="1"/>
              </p:cNvSpPr>
              <p:nvPr/>
            </p:nvSpPr>
            <p:spPr>
              <a:xfrm>
                <a:off x="533400" y="304800"/>
                <a:ext cx="7696200" cy="369332"/>
              </a:xfrm>
              <a:prstGeom prst="rect">
                <a:avLst/>
              </a:prstGeom>
              <a:blipFill>
                <a:blip r:embed="rId2"/>
                <a:stretch>
                  <a:fillRect b="-13115"/>
                </a:stretch>
              </a:blipFill>
            </p:spPr>
            <p:txBody>
              <a:bodyPr/>
              <a:lstStyle/>
              <a:p>
                <a:r>
                  <a:rPr lang="he-IL">
                    <a:noFill/>
                  </a:rPr>
                  <a:t> </a:t>
                </a:r>
              </a:p>
            </p:txBody>
          </p:sp>
        </mc:Fallback>
      </mc:AlternateContent>
      <p:sp>
        <p:nvSpPr>
          <p:cNvPr id="6" name="חץ למטה 5"/>
          <p:cNvSpPr/>
          <p:nvPr/>
        </p:nvSpPr>
        <p:spPr>
          <a:xfrm rot="10800000">
            <a:off x="5715000" y="641895"/>
            <a:ext cx="457200" cy="6096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7" name="Table 12"/>
          <p:cNvGraphicFramePr>
            <a:graphicFrameLocks noGrp="1"/>
          </p:cNvGraphicFramePr>
          <p:nvPr>
            <p:extLst>
              <p:ext uri="{D42A27DB-BD31-4B8C-83A1-F6EECF244321}">
                <p14:modId xmlns:p14="http://schemas.microsoft.com/office/powerpoint/2010/main" val="592168002"/>
              </p:ext>
            </p:extLst>
          </p:nvPr>
        </p:nvGraphicFramePr>
        <p:xfrm>
          <a:off x="533400" y="667205"/>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8" name="Group 12"/>
          <p:cNvGrpSpPr>
            <a:grpSpLocks/>
          </p:cNvGrpSpPr>
          <p:nvPr/>
        </p:nvGrpSpPr>
        <p:grpSpPr bwMode="auto">
          <a:xfrm>
            <a:off x="457200" y="667205"/>
            <a:ext cx="695325" cy="598488"/>
            <a:chOff x="4876800" y="3200400"/>
            <a:chExt cx="695394" cy="597932"/>
          </a:xfrm>
        </p:grpSpPr>
        <p:cxnSp>
          <p:nvCxnSpPr>
            <p:cNvPr id="9" name="Straight Connector 14"/>
            <p:cNvCxnSpPr/>
            <p:nvPr/>
          </p:nvCxnSpPr>
          <p:spPr>
            <a:xfrm rot="10800000">
              <a:off x="4953008" y="3325696"/>
              <a:ext cx="541392" cy="431399"/>
            </a:xfrm>
            <a:prstGeom prst="line">
              <a:avLst/>
            </a:prstGeom>
          </p:spPr>
          <p:style>
            <a:lnRef idx="1">
              <a:schemeClr val="dk1"/>
            </a:lnRef>
            <a:fillRef idx="0">
              <a:schemeClr val="dk1"/>
            </a:fillRef>
            <a:effectRef idx="0">
              <a:schemeClr val="dk1"/>
            </a:effectRef>
            <a:fontRef idx="minor">
              <a:schemeClr val="tx1"/>
            </a:fontRef>
          </p:style>
        </p:cxnSp>
        <p:sp>
          <p:nvSpPr>
            <p:cNvPr id="10" name="TextBox 61"/>
            <p:cNvSpPr txBox="1">
              <a:spLocks noChangeArrowheads="1"/>
            </p:cNvSpPr>
            <p:nvPr/>
          </p:nvSpPr>
          <p:spPr bwMode="auto">
            <a:xfrm>
              <a:off x="5105400" y="32004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err="1"/>
                <a:t>wx</a:t>
              </a:r>
              <a:endParaRPr lang="en-US" altLang="en-US" dirty="0"/>
            </a:p>
          </p:txBody>
        </p:sp>
        <p:sp>
          <p:nvSpPr>
            <p:cNvPr id="11" name="TextBox 62"/>
            <p:cNvSpPr txBox="1">
              <a:spLocks noChangeArrowheads="1"/>
            </p:cNvSpPr>
            <p:nvPr/>
          </p:nvSpPr>
          <p:spPr bwMode="auto">
            <a:xfrm>
              <a:off x="4876800" y="3429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yz</a:t>
              </a:r>
            </a:p>
          </p:txBody>
        </p:sp>
      </p:grpSp>
      <mc:AlternateContent xmlns:mc="http://schemas.openxmlformats.org/markup-compatibility/2006" xmlns:a14="http://schemas.microsoft.com/office/drawing/2010/main">
        <mc:Choice Requires="a14">
          <p:sp>
            <p:nvSpPr>
              <p:cNvPr id="12" name="TextBox 11"/>
              <p:cNvSpPr txBox="1"/>
              <p:nvPr/>
            </p:nvSpPr>
            <p:spPr>
              <a:xfrm>
                <a:off x="804068" y="3400737"/>
                <a:ext cx="7696200" cy="369332"/>
              </a:xfrm>
              <a:prstGeom prst="rect">
                <a:avLst/>
              </a:prstGeom>
              <a:noFill/>
            </p:spPr>
            <p:txBody>
              <a:bodyPr wrap="square" rtlCol="1">
                <a:spAutoFit/>
              </a:bodyPr>
              <a:lstStyle/>
              <a:p>
                <a:pPr eaLnBrk="1" hangingPunct="1"/>
                <a14:m>
                  <m:oMathPara xmlns:m="http://schemas.openxmlformats.org/officeDocument/2006/math">
                    <m:oMathParaPr>
                      <m:jc m:val="right"/>
                    </m:oMathParaPr>
                    <m:oMath xmlns:m="http://schemas.openxmlformats.org/officeDocument/2006/math">
                      <m:r>
                        <m:rPr>
                          <m:nor/>
                        </m:rPr>
                        <a:rPr lang="en-US" dirty="0"/>
                        <m:t>f</m:t>
                      </m:r>
                      <m:r>
                        <m:rPr>
                          <m:nor/>
                        </m:rPr>
                        <a:rPr lang="en-US" dirty="0"/>
                        <m:t>(</m:t>
                      </m:r>
                      <m:r>
                        <m:rPr>
                          <m:nor/>
                        </m:rPr>
                        <a:rPr lang="en-US" dirty="0"/>
                        <m:t>w</m:t>
                      </m:r>
                      <m:r>
                        <m:rPr>
                          <m:nor/>
                        </m:rPr>
                        <a:rPr lang="en-US" dirty="0"/>
                        <m:t>,</m:t>
                      </m:r>
                      <m:r>
                        <m:rPr>
                          <m:nor/>
                        </m:rPr>
                        <a:rPr lang="en-US" dirty="0"/>
                        <m:t>x</m:t>
                      </m:r>
                      <m:r>
                        <m:rPr>
                          <m:nor/>
                        </m:rPr>
                        <a:rPr lang="en-US" dirty="0"/>
                        <m:t>,</m:t>
                      </m:r>
                      <m:r>
                        <m:rPr>
                          <m:nor/>
                        </m:rPr>
                        <a:rPr lang="en-US" dirty="0"/>
                        <m:t>y</m:t>
                      </m:r>
                      <m:r>
                        <m:rPr>
                          <m:nor/>
                        </m:rPr>
                        <a:rPr lang="en-US" dirty="0"/>
                        <m:t>,</m:t>
                      </m:r>
                      <m:r>
                        <m:rPr>
                          <m:nor/>
                        </m:rPr>
                        <a:rPr lang="en-US" dirty="0"/>
                        <m:t>z</m:t>
                      </m:r>
                      <m:r>
                        <m:rPr>
                          <m:nor/>
                        </m:rPr>
                        <a:rPr lang="en-US" dirty="0"/>
                        <m:t>)=</m:t>
                      </m:r>
                      <m:r>
                        <m:rPr>
                          <m:nor/>
                        </m:rPr>
                        <a:rPr lang="en-US" dirty="0"/>
                        <m:t>xy</m:t>
                      </m:r>
                      <m:r>
                        <m:rPr>
                          <m:nor/>
                        </m:rPr>
                        <a:rPr lang="en-US" dirty="0"/>
                        <m:t>+</m:t>
                      </m:r>
                      <m:r>
                        <m:rPr>
                          <m:nor/>
                        </m:rPr>
                        <a:rPr lang="en-US" dirty="0"/>
                        <m:t>x</m:t>
                      </m:r>
                      <m:r>
                        <m:rPr>
                          <m:nor/>
                        </m:rPr>
                        <a:rPr lang="en-US" dirty="0"/>
                        <m:t>’</m:t>
                      </m:r>
                      <m:r>
                        <m:rPr>
                          <m:nor/>
                        </m:rPr>
                        <a:rPr lang="en-US" dirty="0"/>
                        <m:t>z</m:t>
                      </m:r>
                      <m:r>
                        <m:rPr>
                          <m:nor/>
                        </m:rPr>
                        <a:rPr lang="en-US" dirty="0"/>
                        <m:t>+</m:t>
                      </m:r>
                      <m:r>
                        <m:rPr>
                          <m:nor/>
                        </m:rPr>
                        <a:rPr lang="en-US" dirty="0"/>
                        <m:t>yz</m:t>
                      </m:r>
                      <m:r>
                        <m:rPr>
                          <m:nor/>
                        </m:rPr>
                        <a:rPr lang="en-US" dirty="0"/>
                        <m:t>+</m:t>
                      </m:r>
                      <m:r>
                        <m:rPr>
                          <m:nor/>
                        </m:rPr>
                        <a:rPr lang="en-US" dirty="0"/>
                        <m:t>wzx</m:t>
                      </m:r>
                      <m:r>
                        <m:rPr>
                          <m:nor/>
                        </m:rPr>
                        <a:rPr lang="en-US" dirty="0"/>
                        <m:t>’</m:t>
                      </m:r>
                      <m:r>
                        <m:rPr>
                          <m:nor/>
                        </m:rPr>
                        <a:rPr lang="en-US" dirty="0"/>
                        <m:t>+</m:t>
                      </m:r>
                      <m:r>
                        <m:rPr>
                          <m:nor/>
                        </m:rPr>
                        <a:rPr lang="en-US" dirty="0"/>
                        <m:t>ywz</m:t>
                      </m:r>
                      <m:r>
                        <m:rPr>
                          <m:nor/>
                        </m:rPr>
                        <a:rPr lang="en-US" dirty="0"/>
                        <m:t>+</m:t>
                      </m:r>
                      <m:r>
                        <m:rPr>
                          <m:nor/>
                        </m:rPr>
                        <a:rPr lang="en-US" dirty="0"/>
                        <m:t>ywx</m:t>
                      </m:r>
                    </m:oMath>
                  </m:oMathPara>
                </a14:m>
                <a:endParaRPr lang="he-IL" altLang="he-IL" dirty="0"/>
              </a:p>
            </p:txBody>
          </p:sp>
        </mc:Choice>
        <mc:Fallback xmlns="">
          <p:sp>
            <p:nvSpPr>
              <p:cNvPr id="12" name="TextBox 11"/>
              <p:cNvSpPr txBox="1">
                <a:spLocks noRot="1" noChangeAspect="1" noMove="1" noResize="1" noEditPoints="1" noAdjustHandles="1" noChangeArrowheads="1" noChangeShapeType="1" noTextEdit="1"/>
              </p:cNvSpPr>
              <p:nvPr/>
            </p:nvSpPr>
            <p:spPr>
              <a:xfrm>
                <a:off x="804068" y="3400737"/>
                <a:ext cx="7696200" cy="369332"/>
              </a:xfrm>
              <a:prstGeom prst="rect">
                <a:avLst/>
              </a:prstGeom>
              <a:blipFill>
                <a:blip r:embed="rId3"/>
                <a:stretch>
                  <a:fillRect b="-15000"/>
                </a:stretch>
              </a:blipFill>
            </p:spPr>
            <p:txBody>
              <a:bodyPr/>
              <a:lstStyle/>
              <a:p>
                <a:r>
                  <a:rPr lang="he-IL">
                    <a:noFill/>
                  </a:rPr>
                  <a:t> </a:t>
                </a:r>
              </a:p>
            </p:txBody>
          </p:sp>
        </mc:Fallback>
      </mc:AlternateContent>
      <p:sp>
        <p:nvSpPr>
          <p:cNvPr id="13" name="חץ למטה 12"/>
          <p:cNvSpPr/>
          <p:nvPr/>
        </p:nvSpPr>
        <p:spPr>
          <a:xfrm rot="10800000">
            <a:off x="6400800" y="3815464"/>
            <a:ext cx="457200" cy="6096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14" name="Table 12"/>
          <p:cNvGraphicFramePr>
            <a:graphicFrameLocks noGrp="1"/>
          </p:cNvGraphicFramePr>
          <p:nvPr>
            <p:extLst>
              <p:ext uri="{D42A27DB-BD31-4B8C-83A1-F6EECF244321}">
                <p14:modId xmlns:p14="http://schemas.microsoft.com/office/powerpoint/2010/main" val="1906724759"/>
              </p:ext>
            </p:extLst>
          </p:nvPr>
        </p:nvGraphicFramePr>
        <p:xfrm>
          <a:off x="533399" y="3474151"/>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lumMod val="65000"/>
                            <a:lumOff val="35000"/>
                          </a:schemeClr>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15" name="Group 12"/>
          <p:cNvGrpSpPr>
            <a:grpSpLocks/>
          </p:cNvGrpSpPr>
          <p:nvPr/>
        </p:nvGrpSpPr>
        <p:grpSpPr bwMode="auto">
          <a:xfrm>
            <a:off x="457199" y="3474151"/>
            <a:ext cx="695325" cy="598488"/>
            <a:chOff x="4876800" y="3200400"/>
            <a:chExt cx="695394" cy="597932"/>
          </a:xfrm>
        </p:grpSpPr>
        <p:cxnSp>
          <p:nvCxnSpPr>
            <p:cNvPr id="16" name="Straight Connector 14"/>
            <p:cNvCxnSpPr/>
            <p:nvPr/>
          </p:nvCxnSpPr>
          <p:spPr>
            <a:xfrm rot="10800000">
              <a:off x="4953008" y="3325696"/>
              <a:ext cx="541392" cy="431399"/>
            </a:xfrm>
            <a:prstGeom prst="line">
              <a:avLst/>
            </a:prstGeom>
          </p:spPr>
          <p:style>
            <a:lnRef idx="1">
              <a:schemeClr val="dk1"/>
            </a:lnRef>
            <a:fillRef idx="0">
              <a:schemeClr val="dk1"/>
            </a:fillRef>
            <a:effectRef idx="0">
              <a:schemeClr val="dk1"/>
            </a:effectRef>
            <a:fontRef idx="minor">
              <a:schemeClr val="tx1"/>
            </a:fontRef>
          </p:style>
        </p:cxnSp>
        <p:sp>
          <p:nvSpPr>
            <p:cNvPr id="17" name="TextBox 61"/>
            <p:cNvSpPr txBox="1">
              <a:spLocks noChangeArrowheads="1"/>
            </p:cNvSpPr>
            <p:nvPr/>
          </p:nvSpPr>
          <p:spPr bwMode="auto">
            <a:xfrm>
              <a:off x="5105400" y="32004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err="1"/>
                <a:t>wx</a:t>
              </a:r>
              <a:endParaRPr lang="en-US" altLang="en-US" dirty="0"/>
            </a:p>
          </p:txBody>
        </p:sp>
        <p:sp>
          <p:nvSpPr>
            <p:cNvPr id="18" name="TextBox 62"/>
            <p:cNvSpPr txBox="1">
              <a:spLocks noChangeArrowheads="1"/>
            </p:cNvSpPr>
            <p:nvPr/>
          </p:nvSpPr>
          <p:spPr bwMode="auto">
            <a:xfrm>
              <a:off x="4876800" y="3429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yz</a:t>
              </a:r>
            </a:p>
          </p:txBody>
        </p:sp>
      </p:grpSp>
      <p:sp>
        <p:nvSpPr>
          <p:cNvPr id="19" name="מלבן מעוגל 18"/>
          <p:cNvSpPr/>
          <p:nvPr/>
        </p:nvSpPr>
        <p:spPr>
          <a:xfrm>
            <a:off x="1676400" y="5257800"/>
            <a:ext cx="914400" cy="8382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מעוגל 19"/>
          <p:cNvSpPr/>
          <p:nvPr/>
        </p:nvSpPr>
        <p:spPr>
          <a:xfrm>
            <a:off x="2743200" y="4648200"/>
            <a:ext cx="457199" cy="990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מעוגל 20"/>
          <p:cNvSpPr/>
          <p:nvPr/>
        </p:nvSpPr>
        <p:spPr>
          <a:xfrm>
            <a:off x="1066801" y="4648200"/>
            <a:ext cx="457199" cy="990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p:cNvSpPr txBox="1"/>
          <p:nvPr/>
        </p:nvSpPr>
        <p:spPr>
          <a:xfrm>
            <a:off x="4419600" y="4953000"/>
            <a:ext cx="3276600" cy="369332"/>
          </a:xfrm>
          <a:prstGeom prst="rect">
            <a:avLst/>
          </a:prstGeom>
          <a:noFill/>
        </p:spPr>
        <p:txBody>
          <a:bodyPr wrap="square" rtlCol="1">
            <a:spAutoFit/>
          </a:bodyPr>
          <a:lstStyle/>
          <a:p>
            <a:r>
              <a:rPr lang="en-US" dirty="0"/>
              <a:t>F(</a:t>
            </a:r>
            <a:r>
              <a:rPr lang="en-US" dirty="0" err="1"/>
              <a:t>w,x,y,z</a:t>
            </a:r>
            <a:r>
              <a:rPr lang="en-US" dirty="0"/>
              <a:t>)=</a:t>
            </a:r>
            <a:r>
              <a:rPr lang="en-US" dirty="0" err="1"/>
              <a:t>x’z+xy</a:t>
            </a:r>
            <a:endParaRPr lang="he-IL" dirty="0"/>
          </a:p>
        </p:txBody>
      </p:sp>
    </p:spTree>
    <p:extLst>
      <p:ext uri="{BB962C8B-B14F-4D97-AF65-F5344CB8AC3E}">
        <p14:creationId xmlns:p14="http://schemas.microsoft.com/office/powerpoint/2010/main" val="40216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1" nodeType="clickEffect">
                                  <p:stCondLst>
                                    <p:cond delay="0"/>
                                  </p:stCondLst>
                                  <p:childTnLst>
                                    <p:animMotion origin="layout" path="M 1.11022E-16 -4.44444E-6 L 0.175 -0.00694 " pathEditMode="relative" rAng="0" ptsTypes="AA">
                                      <p:cBhvr>
                                        <p:cTn id="42" dur="2000" fill="hold"/>
                                        <p:tgtEl>
                                          <p:spTgt spid="13"/>
                                        </p:tgtEl>
                                        <p:attrNameLst>
                                          <p:attrName>ppt_x</p:attrName>
                                          <p:attrName>ppt_y</p:attrName>
                                        </p:attrNameLst>
                                      </p:cBhvr>
                                      <p:rCtr x="8750" y="-347"/>
                                    </p:animMotion>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3" grpId="1" animBg="1"/>
      <p:bldP spid="19" grpId="0" animBg="1"/>
      <p:bldP spid="20" grpId="0" animBg="1"/>
      <p:bldP spid="21" grpId="0" animBg="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r" eaLnBrk="1" fontAlgn="auto" hangingPunct="1">
              <a:spcAft>
                <a:spcPts val="0"/>
              </a:spcAft>
              <a:defRPr/>
            </a:pPr>
            <a:r>
              <a:rPr lang="he-IL" altLang="he-IL">
                <a:solidFill>
                  <a:schemeClr val="tx1">
                    <a:lumMod val="75000"/>
                    <a:lumOff val="25000"/>
                  </a:schemeClr>
                </a:solidFill>
              </a:rPr>
              <a:t>צירופי ברירה </a:t>
            </a:r>
            <a:r>
              <a:rPr lang="en-US" altLang="he-IL">
                <a:solidFill>
                  <a:schemeClr val="tx1">
                    <a:lumMod val="75000"/>
                    <a:lumOff val="25000"/>
                  </a:schemeClr>
                </a:solidFill>
              </a:rPr>
              <a:t>ø</a:t>
            </a:r>
          </a:p>
        </p:txBody>
      </p:sp>
      <p:sp>
        <p:nvSpPr>
          <p:cNvPr id="25603" name="Content Placeholder 2"/>
          <p:cNvSpPr>
            <a:spLocks noGrp="1"/>
          </p:cNvSpPr>
          <p:nvPr>
            <p:ph idx="1"/>
          </p:nvPr>
        </p:nvSpPr>
        <p:spPr/>
        <p:txBody>
          <a:bodyPr/>
          <a:lstStyle/>
          <a:p>
            <a:pPr eaLnBrk="1" hangingPunct="1"/>
            <a:r>
              <a:rPr lang="he-IL" altLang="he-IL" sz="3200" dirty="0"/>
              <a:t>צירופים שבהם הפונקציה אינה מוגדרת, ואפשר להגדירם כ-0 או 1 כרצוננו</a:t>
            </a:r>
          </a:p>
          <a:p>
            <a:pPr eaLnBrk="1" hangingPunct="1"/>
            <a:endParaRPr lang="he-IL" altLang="he-IL" sz="3200" dirty="0"/>
          </a:p>
          <a:p>
            <a:pPr eaLnBrk="1" hangingPunct="1"/>
            <a:r>
              <a:rPr lang="he-IL" altLang="he-IL" sz="3200" dirty="0"/>
              <a:t>אם נכסה </a:t>
            </a:r>
            <a:r>
              <a:rPr lang="en-US" altLang="he-IL" sz="3200" dirty="0"/>
              <a:t>don’t care</a:t>
            </a:r>
            <a:r>
              <a:rPr lang="he-IL" altLang="he-IL" sz="3200" dirty="0"/>
              <a:t> תתקבל בסוף תהליך הצמצום פונקציה שונה מאשר אם לא היינו מכסים אותו, אך שתי הפונקציות נכונות – כלומר שתיהן מייצגות נכון את הצירופים שבהם הפונקציה מוגדרת.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66800" y="304800"/>
            <a:ext cx="7543800" cy="931862"/>
          </a:xfrm>
        </p:spPr>
        <p:txBody>
          <a:bodyPr/>
          <a:lstStyle/>
          <a:p>
            <a:r>
              <a:rPr lang="he-IL" dirty="0"/>
              <a:t>קובץ תרגילים יבש 2 - שאלה 1</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872762" y="1653164"/>
                <a:ext cx="7543800" cy="4022725"/>
              </a:xfrm>
            </p:spPr>
            <p:txBody>
              <a:bodyPr/>
              <a:lstStyle/>
              <a:p>
                <a:r>
                  <a:rPr lang="he-IL" dirty="0"/>
                  <a:t>מצא מעגל עם 4 כניסות שהוא מימוש מינימלי תחת הדרישות הבאות:</a:t>
                </a:r>
              </a:p>
              <a:p>
                <a:r>
                  <a:rPr lang="he-IL" dirty="0"/>
                  <a:t>המעגל יוציא 1 עבור </a:t>
                </a:r>
                <a:r>
                  <a:rPr lang="he-IL" dirty="0" err="1"/>
                  <a:t>הקלטים</a:t>
                </a:r>
                <a:r>
                  <a:rPr lang="he-IL" dirty="0"/>
                  <a:t> 15,12,11,5,3,0 ו-0 עבור שאר המספרים אשר מחלקים את</a:t>
                </a:r>
              </a:p>
              <a:p>
                <a:r>
                  <a:rPr lang="he-IL" dirty="0"/>
                  <a:t>234( עבור כל קלט אחר </a:t>
                </a:r>
                <a:r>
                  <a:rPr lang="en-US" dirty="0"/>
                  <a:t>don’t care</a:t>
                </a:r>
                <a:r>
                  <a:rPr lang="he-IL" dirty="0"/>
                  <a:t>).</a:t>
                </a:r>
              </a:p>
              <a:p>
                <a:r>
                  <a:rPr lang="he-IL" dirty="0"/>
                  <a:t>המחלקים של 234 :1,2,6,9,13</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𝑥𝑦</m:t>
                    </m:r>
                    <m:r>
                      <a:rPr lang="en-US" b="0" i="1" smtClean="0">
                        <a:latin typeface="Cambria Math" panose="02040503050406030204" pitchFamily="18" charset="0"/>
                        <a:ea typeface="Cambria Math" panose="02040503050406030204" pitchFamily="18" charset="0"/>
                      </a:rPr>
                      <m:t>′</m:t>
                    </m:r>
                  </m:oMath>
                </a14:m>
                <a:endParaRPr lang="en-US" b="0" dirty="0"/>
              </a:p>
              <a:p>
                <a:endParaRPr lang="en-US" b="0" dirty="0"/>
              </a:p>
              <a:p>
                <a:pPr marL="0" indent="0">
                  <a:buNone/>
                </a:pPr>
                <a:endParaRPr lang="en-US" b="0" dirty="0"/>
              </a:p>
              <a:p>
                <a:pPr marL="0" indent="0">
                  <a:buNone/>
                </a:pP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872762" y="1653164"/>
                <a:ext cx="7543800" cy="4022725"/>
              </a:xfrm>
              <a:blipFill>
                <a:blip r:embed="rId2"/>
                <a:stretch>
                  <a:fillRect l="-1858" t="-1364" r="-210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graphicFrame>
            <p:nvGraphicFramePr>
              <p:cNvPr id="4" name="Table 59"/>
              <p:cNvGraphicFramePr>
                <a:graphicFrameLocks noGrp="1"/>
              </p:cNvGraphicFramePr>
              <p:nvPr>
                <p:extLst>
                  <p:ext uri="{D42A27DB-BD31-4B8C-83A1-F6EECF244321}">
                    <p14:modId xmlns:p14="http://schemas.microsoft.com/office/powerpoint/2010/main" val="2432923768"/>
                  </p:ext>
                </p:extLst>
              </p:nvPr>
            </p:nvGraphicFramePr>
            <p:xfrm>
              <a:off x="228600" y="28194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kern="1200" smtClean="0">
                                    <a:solidFill>
                                      <a:schemeClr val="tx1"/>
                                    </a:solidFill>
                                    <a:latin typeface="Cambria Math" panose="02040503050406030204" pitchFamily="18" charset="0"/>
                                    <a:ea typeface="+mn-ea"/>
                                    <a:cs typeface="Arial" charset="0"/>
                                  </a:rPr>
                                  <m:t>𝜙</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kern="1200" smtClean="0">
                                    <a:solidFill>
                                      <a:schemeClr val="tx1"/>
                                    </a:solidFill>
                                    <a:latin typeface="Cambria Math" panose="02040503050406030204" pitchFamily="18" charset="0"/>
                                    <a:ea typeface="+mn-ea"/>
                                    <a:cs typeface="Arial" charset="0"/>
                                  </a:rPr>
                                  <m:t>𝜙</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kern="1200" smtClean="0">
                                    <a:solidFill>
                                      <a:schemeClr val="tx1"/>
                                    </a:solidFill>
                                    <a:latin typeface="Cambria Math" panose="02040503050406030204" pitchFamily="18" charset="0"/>
                                    <a:ea typeface="+mn-ea"/>
                                    <a:cs typeface="Arial" charset="0"/>
                                  </a:rPr>
                                  <m:t>0</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kern="1200" smtClean="0">
                                    <a:solidFill>
                                      <a:schemeClr val="tx1"/>
                                    </a:solidFill>
                                    <a:latin typeface="Cambria Math" panose="02040503050406030204" pitchFamily="18" charset="0"/>
                                    <a:ea typeface="+mn-ea"/>
                                    <a:cs typeface="Arial" charset="0"/>
                                  </a:rPr>
                                  <m:t>0</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kern="1200" smtClean="0">
                                    <a:solidFill>
                                      <a:schemeClr val="tx1"/>
                                    </a:solidFill>
                                    <a:latin typeface="Cambria Math" panose="02040503050406030204" pitchFamily="18" charset="0"/>
                                    <a:ea typeface="+mn-ea"/>
                                    <a:cs typeface="Arial" charset="0"/>
                                  </a:rPr>
                                  <m:t>𝜙</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el-GR" b="0" i="1" kern="1200" smtClean="0">
                                    <a:solidFill>
                                      <a:schemeClr val="tx1"/>
                                    </a:solidFill>
                                    <a:latin typeface="Cambria Math" panose="02040503050406030204" pitchFamily="18" charset="0"/>
                                    <a:ea typeface="+mn-ea"/>
                                    <a:cs typeface="Arial" charset="0"/>
                                  </a:rPr>
                                  <m:t>Φ</m:t>
                                </m:r>
                              </m:oMath>
                            </m:oMathPara>
                          </a14:m>
                          <a:endParaRPr lang="en-US" b="0"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kern="1200" dirty="0" smtClean="0">
                                    <a:solidFill>
                                      <a:schemeClr val="tx1"/>
                                    </a:solidFill>
                                    <a:latin typeface="Cambria Math" panose="02040503050406030204" pitchFamily="18" charset="0"/>
                                    <a:ea typeface="+mn-ea"/>
                                    <a:cs typeface="Arial" charset="0"/>
                                  </a:rPr>
                                  <m:t>𝜙</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mc:Choice>
        <mc:Fallback xmlns="">
          <p:graphicFrame>
            <p:nvGraphicFramePr>
              <p:cNvPr id="4" name="Table 59"/>
              <p:cNvGraphicFramePr>
                <a:graphicFrameLocks noGrp="1"/>
              </p:cNvGraphicFramePr>
              <p:nvPr>
                <p:extLst>
                  <p:ext uri="{D42A27DB-BD31-4B8C-83A1-F6EECF244321}">
                    <p14:modId xmlns:p14="http://schemas.microsoft.com/office/powerpoint/2010/main" val="2432923768"/>
                  </p:ext>
                </p:extLst>
              </p:nvPr>
            </p:nvGraphicFramePr>
            <p:xfrm>
              <a:off x="228600" y="28194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8864" t="-100000" r="-202273" b="-3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727" t="-100000" r="-3409" b="-303333"/>
                          </a:stretch>
                        </a:blip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197802" r="-104598" b="-200000"/>
                          </a:stretch>
                        </a:blip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727" t="-197802" r="-3409" b="-200000"/>
                          </a:stretch>
                        </a:blip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8864" t="-301111" r="-202273" b="-102222"/>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401111" r="-104598" b="-2222"/>
                          </a:stretch>
                        </a:blip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727" t="-401111" r="-3409" b="-2222"/>
                          </a:stretch>
                        </a:blipFill>
                      </a:tcPr>
                    </a:tc>
                    <a:extLst>
                      <a:ext uri="{0D108BD9-81ED-4DB2-BD59-A6C34878D82A}">
                        <a16:rowId xmlns:a16="http://schemas.microsoft.com/office/drawing/2014/main" val="10004"/>
                      </a:ext>
                    </a:extLst>
                  </a:tr>
                </a:tbl>
              </a:graphicData>
            </a:graphic>
          </p:graphicFrame>
        </mc:Fallback>
      </mc:AlternateContent>
      <p:grpSp>
        <p:nvGrpSpPr>
          <p:cNvPr id="5" name="Group 12"/>
          <p:cNvGrpSpPr>
            <a:grpSpLocks/>
          </p:cNvGrpSpPr>
          <p:nvPr/>
        </p:nvGrpSpPr>
        <p:grpSpPr bwMode="auto">
          <a:xfrm>
            <a:off x="163513" y="2819400"/>
            <a:ext cx="695394" cy="597932"/>
            <a:chOff x="4876800" y="3200400"/>
            <a:chExt cx="695394" cy="597932"/>
          </a:xfrm>
        </p:grpSpPr>
        <p:cxnSp>
          <p:nvCxnSpPr>
            <p:cNvPr id="6"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7" name="TextBox 61"/>
            <p:cNvSpPr txBox="1">
              <a:spLocks noChangeArrowheads="1"/>
            </p:cNvSpPr>
            <p:nvPr/>
          </p:nvSpPr>
          <p:spPr bwMode="auto">
            <a:xfrm>
              <a:off x="5105400" y="32004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wx</a:t>
              </a:r>
              <a:endParaRPr lang="en-US" altLang="he-IL" dirty="0"/>
            </a:p>
          </p:txBody>
        </p:sp>
        <p:sp>
          <p:nvSpPr>
            <p:cNvPr id="8" name="TextBox 62"/>
            <p:cNvSpPr txBox="1">
              <a:spLocks noChangeArrowheads="1"/>
            </p:cNvSpPr>
            <p:nvPr/>
          </p:nvSpPr>
          <p:spPr bwMode="auto">
            <a:xfrm>
              <a:off x="4876800" y="3429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yz</a:t>
              </a:r>
              <a:endParaRPr lang="en-US" altLang="he-IL" dirty="0"/>
            </a:p>
          </p:txBody>
        </p:sp>
      </p:grpSp>
      <p:sp>
        <p:nvSpPr>
          <p:cNvPr id="15" name="מלבן מעוגל 14"/>
          <p:cNvSpPr/>
          <p:nvPr/>
        </p:nvSpPr>
        <p:spPr>
          <a:xfrm>
            <a:off x="808038" y="4495800"/>
            <a:ext cx="2087562"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מעוגל 15"/>
          <p:cNvSpPr/>
          <p:nvPr/>
        </p:nvSpPr>
        <p:spPr>
          <a:xfrm>
            <a:off x="746416" y="3435927"/>
            <a:ext cx="2087562"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מעוגל 16"/>
          <p:cNvSpPr/>
          <p:nvPr/>
        </p:nvSpPr>
        <p:spPr>
          <a:xfrm rot="5400000">
            <a:off x="1150543" y="3723841"/>
            <a:ext cx="82210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9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wipe(down)">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תשע"ח - מועד א' שאלה 2 	</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822325" y="1846263"/>
                <a:ext cx="7543800" cy="4022725"/>
              </a:xfrm>
            </p:spPr>
            <p:txBody>
              <a:bodyPr/>
              <a:lstStyle/>
              <a:p>
                <a:r>
                  <a:rPr lang="he-IL" dirty="0"/>
                  <a:t>נתון שעון מחוגים הכולל מוצא חשמלי הפולט את השעה הנוכחית (1-12) בייצוג בינארי לא מכוון (</a:t>
                </a:r>
                <a:r>
                  <a:rPr lang="en-US" i="1" dirty="0"/>
                  <a:t>Unsigned</a:t>
                </a:r>
                <a:r>
                  <a:rPr lang="he-IL" dirty="0"/>
                  <a:t>) בן ארבע סיביות (נניח שהן מסומנות </a:t>
                </a:r>
                <a:r>
                  <a:rPr lang="en-US" i="1" dirty="0" err="1"/>
                  <a:t>xyzw</a:t>
                </a:r>
                <a:r>
                  <a:rPr lang="he-IL" dirty="0"/>
                  <a:t>).  רופא, אשר רשם תרופה לחולה, מעוניין שהחולה ייקח את התרופה בשעות 2,4,6,8,10.  סייעו לרופא בכך שתבנו מעגל צירופי, המכיל כמה שפחות שערים בעלי שתי כניסות, והמוציא '1' בשעות שעל החולה לקחת את התרופה. </a:t>
                </a:r>
                <a:r>
                  <a:rPr lang="he-IL" dirty="0" err="1"/>
                  <a:t>רישמו</a:t>
                </a:r>
                <a:r>
                  <a:rPr lang="he-IL" dirty="0"/>
                  <a:t> את ביטוי המיתוג של המעגל, וציירו את המעגל.</a:t>
                </a:r>
              </a:p>
              <a:p>
                <a:pPr marL="0" indent="0">
                  <a:buNone/>
                </a:pPr>
                <a:r>
                  <a:rPr lang="he-IL" dirty="0"/>
                  <a:t> רמז:</a:t>
                </a:r>
                <a:endParaRPr lang="en-US" dirty="0"/>
              </a:p>
              <a:p>
                <a:r>
                  <a:rPr lang="he-IL" dirty="0"/>
                  <a:t>רמז נוסף:</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𝑢𝑠𝑒</m:t>
                      </m:r>
                      <m:r>
                        <a:rPr lang="en-US" b="0" i="1" smtClean="0">
                          <a:latin typeface="Cambria Math" panose="02040503050406030204" pitchFamily="18" charset="0"/>
                        </a:rPr>
                        <m:t> </m:t>
                      </m:r>
                      <m:r>
                        <a:rPr lang="en-US" b="0" i="1" smtClean="0">
                          <a:latin typeface="Cambria Math" panose="02040503050406030204" pitchFamily="18" charset="0"/>
                        </a:rPr>
                        <m:t>𝑑𝑜</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𝑐𝑎𝑟𝑒</m:t>
                      </m:r>
                      <m:r>
                        <a:rPr lang="en-US" b="0" i="1" smtClean="0">
                          <a:latin typeface="Cambria Math" panose="02040503050406030204" pitchFamily="18" charset="0"/>
                        </a:rPr>
                        <m:t> </m:t>
                      </m:r>
                      <m:r>
                        <m:rPr>
                          <m:sty m:val="p"/>
                        </m:rPr>
                        <a:rPr lang="en-US" b="0" i="0" smtClean="0">
                          <a:latin typeface="Cambria Math" panose="02040503050406030204" pitchFamily="18" charset="0"/>
                        </a:rPr>
                        <m:t>Φ</m:t>
                      </m:r>
                    </m:oMath>
                  </m:oMathPara>
                </a14:m>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822325" y="1846263"/>
                <a:ext cx="7543800" cy="4022725"/>
              </a:xfrm>
              <a:blipFill>
                <a:blip r:embed="rId2"/>
                <a:stretch>
                  <a:fillRect l="-970" t="-1515" r="-2102"/>
                </a:stretch>
              </a:blipFill>
            </p:spPr>
            <p:txBody>
              <a:bodyPr/>
              <a:lstStyle/>
              <a:p>
                <a:r>
                  <a:rPr lang="he-IL">
                    <a:noFill/>
                  </a:rPr>
                  <a:t> </a:t>
                </a:r>
              </a:p>
            </p:txBody>
          </p:sp>
        </mc:Fallback>
      </mc:AlternateContent>
      <p:graphicFrame>
        <p:nvGraphicFramePr>
          <p:cNvPr id="4" name="Table 59"/>
          <p:cNvGraphicFramePr>
            <a:graphicFrameLocks noGrp="1"/>
          </p:cNvGraphicFramePr>
          <p:nvPr>
            <p:extLst>
              <p:ext uri="{D42A27DB-BD31-4B8C-83A1-F6EECF244321}">
                <p14:modId xmlns:p14="http://schemas.microsoft.com/office/powerpoint/2010/main" val="1038643214"/>
              </p:ext>
            </p:extLst>
          </p:nvPr>
        </p:nvGraphicFramePr>
        <p:xfrm>
          <a:off x="685800" y="35052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5" name="Group 12"/>
          <p:cNvGrpSpPr>
            <a:grpSpLocks/>
          </p:cNvGrpSpPr>
          <p:nvPr/>
        </p:nvGrpSpPr>
        <p:grpSpPr bwMode="auto">
          <a:xfrm>
            <a:off x="603250" y="3505200"/>
            <a:ext cx="644525" cy="598488"/>
            <a:chOff x="4876800" y="3200400"/>
            <a:chExt cx="644525" cy="598488"/>
          </a:xfrm>
        </p:grpSpPr>
        <p:cxnSp>
          <p:nvCxnSpPr>
            <p:cNvPr id="6"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7" name="TextBox 61"/>
            <p:cNvSpPr txBox="1">
              <a:spLocks noChangeArrowheads="1"/>
            </p:cNvSpPr>
            <p:nvPr/>
          </p:nvSpPr>
          <p:spPr bwMode="auto">
            <a:xfrm>
              <a:off x="5105400" y="3200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8" name="TextBox 62"/>
            <p:cNvSpPr txBox="1">
              <a:spLocks noChangeArrowheads="1"/>
            </p:cNvSpPr>
            <p:nvPr/>
          </p:nvSpPr>
          <p:spPr bwMode="auto">
            <a:xfrm>
              <a:off x="4876800" y="3429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zw</a:t>
              </a:r>
            </a:p>
          </p:txBody>
        </p:sp>
      </p:grpSp>
    </p:spTree>
    <p:extLst>
      <p:ext uri="{BB962C8B-B14F-4D97-AF65-F5344CB8AC3E}">
        <p14:creationId xmlns:p14="http://schemas.microsoft.com/office/powerpoint/2010/main" val="397429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822325" y="381001"/>
                <a:ext cx="7543800" cy="5487988"/>
              </a:xfrm>
            </p:spPr>
            <p:txBody>
              <a:bodyPr/>
              <a:lstStyle/>
              <a:p>
                <a:r>
                  <a:rPr lang="he-IL" dirty="0"/>
                  <a:t>נניח שהמוצא של השעון הוא </a:t>
                </a:r>
                <a:r>
                  <a:rPr lang="en-US" i="1" dirty="0" err="1"/>
                  <a:t>xyzw</a:t>
                </a:r>
                <a:r>
                  <a:rPr lang="he-IL" dirty="0"/>
                  <a:t>, ונבנה את מפת קרנו של המעגל :</a:t>
                </a:r>
              </a:p>
              <a:p>
                <a:r>
                  <a:rPr lang="he-IL" dirty="0"/>
                  <a:t>נשים לב שערכי הכניסה 0,13-15 אינם מוגדרים ולכן נשתמש ב </a:t>
                </a:r>
                <a14:m>
                  <m:oMath xmlns:m="http://schemas.openxmlformats.org/officeDocument/2006/math">
                    <m:r>
                      <m:rPr>
                        <m:sty m:val="p"/>
                      </m:rPr>
                      <a:rPr lang="he-IL" b="0" i="0" smtClean="0">
                        <a:latin typeface="Cambria Math" panose="02040503050406030204" pitchFamily="18" charset="0"/>
                      </a:rPr>
                      <m:t>Φ</m:t>
                    </m:r>
                  </m:oMath>
                </a14:m>
                <a:r>
                  <a:rPr lang="he-IL" dirty="0"/>
                  <a:t>  בכדי לסמן את ערכי היציאות עבורן.</a:t>
                </a:r>
                <a:endParaRPr lang="en-US" dirty="0"/>
              </a:p>
              <a:p>
                <a:endParaRPr lang="en-US" dirty="0"/>
              </a:p>
              <a:p>
                <a:r>
                  <a:rPr lang="he-IL" dirty="0"/>
                  <a:t>מפת קרנו המתאימה:</a:t>
                </a:r>
              </a:p>
              <a:p>
                <a:endParaRPr lang="he-IL" dirty="0"/>
              </a:p>
              <a:p>
                <a:r>
                  <a:rPr lang="he-IL" dirty="0"/>
                  <a:t>מה עושים עכשיו?</a:t>
                </a: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822325" y="381001"/>
                <a:ext cx="7543800" cy="5487988"/>
              </a:xfrm>
              <a:blipFill>
                <a:blip r:embed="rId2"/>
                <a:stretch>
                  <a:fillRect t="-1333" r="-210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graphicFrame>
            <p:nvGraphicFramePr>
              <p:cNvPr id="4" name="Table 59"/>
              <p:cNvGraphicFramePr>
                <a:graphicFrameLocks noGrp="1"/>
              </p:cNvGraphicFramePr>
              <p:nvPr>
                <p:extLst>
                  <p:ext uri="{D42A27DB-BD31-4B8C-83A1-F6EECF244321}">
                    <p14:modId xmlns:p14="http://schemas.microsoft.com/office/powerpoint/2010/main" val="2517106242"/>
                  </p:ext>
                </p:extLst>
              </p:nvPr>
            </p:nvGraphicFramePr>
            <p:xfrm>
              <a:off x="897948" y="18288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mc:Choice>
        <mc:Fallback xmlns="">
          <p:graphicFrame>
            <p:nvGraphicFramePr>
              <p:cNvPr id="4" name="Table 59"/>
              <p:cNvGraphicFramePr>
                <a:graphicFrameLocks noGrp="1"/>
              </p:cNvGraphicFramePr>
              <p:nvPr>
                <p:extLst>
                  <p:ext uri="{D42A27DB-BD31-4B8C-83A1-F6EECF244321}">
                    <p14:modId xmlns:p14="http://schemas.microsoft.com/office/powerpoint/2010/main" val="2517106242"/>
                  </p:ext>
                </p:extLst>
              </p:nvPr>
            </p:nvGraphicFramePr>
            <p:xfrm>
              <a:off x="897948" y="18288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1149" t="-100000" r="-304598" b="-3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200000" r="-103448" b="-2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300000" r="-103448" b="-1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400000" r="-103448" b="-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mc:Fallback>
      </mc:AlternateContent>
      <p:grpSp>
        <p:nvGrpSpPr>
          <p:cNvPr id="5" name="Group 12"/>
          <p:cNvGrpSpPr>
            <a:grpSpLocks/>
          </p:cNvGrpSpPr>
          <p:nvPr/>
        </p:nvGrpSpPr>
        <p:grpSpPr bwMode="auto">
          <a:xfrm>
            <a:off x="815398" y="1828800"/>
            <a:ext cx="644525" cy="598488"/>
            <a:chOff x="4876800" y="3200400"/>
            <a:chExt cx="644525" cy="598488"/>
          </a:xfrm>
        </p:grpSpPr>
        <p:cxnSp>
          <p:nvCxnSpPr>
            <p:cNvPr id="6"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7" name="TextBox 61"/>
            <p:cNvSpPr txBox="1">
              <a:spLocks noChangeArrowheads="1"/>
            </p:cNvSpPr>
            <p:nvPr/>
          </p:nvSpPr>
          <p:spPr bwMode="auto">
            <a:xfrm>
              <a:off x="5105400" y="3200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8" name="TextBox 62"/>
            <p:cNvSpPr txBox="1">
              <a:spLocks noChangeArrowheads="1"/>
            </p:cNvSpPr>
            <p:nvPr/>
          </p:nvSpPr>
          <p:spPr bwMode="auto">
            <a:xfrm>
              <a:off x="4876800" y="3429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zw</a:t>
              </a:r>
              <a:endParaRPr lang="en-US" altLang="he-IL" dirty="0"/>
            </a:p>
          </p:txBody>
        </p:sp>
      </p:grpSp>
    </p:spTree>
    <p:extLst>
      <p:ext uri="{BB962C8B-B14F-4D97-AF65-F5344CB8AC3E}">
        <p14:creationId xmlns:p14="http://schemas.microsoft.com/office/powerpoint/2010/main" val="386592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גישה ראשונה סכום מכפלות	 </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750455" y="1736725"/>
                <a:ext cx="7543800" cy="4022725"/>
              </a:xfrm>
            </p:spPr>
            <p:txBody>
              <a:bodyPr/>
              <a:lstStyle/>
              <a:p>
                <a:r>
                  <a:rPr lang="he-IL" dirty="0"/>
                  <a:t>בגישה זו נשתמש בסכום מכפלות, </a:t>
                </a:r>
              </a:p>
              <a:p>
                <a:r>
                  <a:rPr lang="en-US" dirty="0"/>
                  <a:t/>
                </a:r>
                <a:br>
                  <a:rPr lang="en-US" dirty="0"/>
                </a:br>
                <a:endParaRPr lang="he-IL" dirty="0"/>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endParaRPr lang="en-US" b="0" dirty="0"/>
              </a:p>
              <a:p>
                <a:r>
                  <a:rPr lang="he-IL" dirty="0"/>
                  <a:t>כמות השערים בעלי שתי כניסות היא:</a:t>
                </a:r>
              </a:p>
              <a:p>
                <a:r>
                  <a:rPr lang="en-US" dirty="0"/>
                  <a:t>3</a:t>
                </a:r>
                <a:r>
                  <a:rPr lang="he-IL" dirty="0"/>
                  <a:t> (כל פעולת </a:t>
                </a:r>
                <a:r>
                  <a:rPr lang="en-US" dirty="0"/>
                  <a:t>and</a:t>
                </a:r>
                <a:r>
                  <a:rPr lang="he-IL" dirty="0"/>
                  <a:t> ו </a:t>
                </a:r>
                <a:r>
                  <a:rPr lang="en-US" dirty="0"/>
                  <a:t> or</a:t>
                </a:r>
                <a:r>
                  <a:rPr lang="he-IL" dirty="0"/>
                  <a:t> נספרת)</a:t>
                </a:r>
              </a:p>
              <a:p>
                <a:r>
                  <a:rPr lang="he-IL" b="1" dirty="0"/>
                  <a:t>האם זהו הביטוי המינימלי אליו נוכל להגיע?</a:t>
                </a:r>
              </a:p>
              <a:p>
                <a:endParaRPr lang="he-IL" dirty="0"/>
              </a:p>
              <a:p>
                <a:endParaRPr lang="he-IL" dirty="0"/>
              </a:p>
              <a:p>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750455" y="1736725"/>
                <a:ext cx="7543800" cy="4022725"/>
              </a:xfrm>
              <a:blipFill>
                <a:blip r:embed="rId2"/>
                <a:stretch>
                  <a:fillRect t="-1515" r="-210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graphicFrame>
            <p:nvGraphicFramePr>
              <p:cNvPr id="4" name="Table 59"/>
              <p:cNvGraphicFramePr>
                <a:graphicFrameLocks noGrp="1"/>
              </p:cNvGraphicFramePr>
              <p:nvPr>
                <p:extLst>
                  <p:ext uri="{D42A27DB-BD31-4B8C-83A1-F6EECF244321}">
                    <p14:modId xmlns:p14="http://schemas.microsoft.com/office/powerpoint/2010/main" val="2237414805"/>
                  </p:ext>
                </p:extLst>
              </p:nvPr>
            </p:nvGraphicFramePr>
            <p:xfrm>
              <a:off x="897948" y="18288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mc:Choice>
        <mc:Fallback xmlns="">
          <p:graphicFrame>
            <p:nvGraphicFramePr>
              <p:cNvPr id="4" name="Table 59"/>
              <p:cNvGraphicFramePr>
                <a:graphicFrameLocks noGrp="1"/>
              </p:cNvGraphicFramePr>
              <p:nvPr>
                <p:extLst>
                  <p:ext uri="{D42A27DB-BD31-4B8C-83A1-F6EECF244321}">
                    <p14:modId xmlns:p14="http://schemas.microsoft.com/office/powerpoint/2010/main" val="2237414805"/>
                  </p:ext>
                </p:extLst>
              </p:nvPr>
            </p:nvGraphicFramePr>
            <p:xfrm>
              <a:off x="897948" y="18288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1149" t="-100000" r="-304598" b="-3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200000" r="-103448" b="-2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300000" r="-103448" b="-1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400000" r="-103448" b="-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mc:Fallback>
      </mc:AlternateContent>
      <p:grpSp>
        <p:nvGrpSpPr>
          <p:cNvPr id="5" name="Group 12"/>
          <p:cNvGrpSpPr>
            <a:grpSpLocks/>
          </p:cNvGrpSpPr>
          <p:nvPr/>
        </p:nvGrpSpPr>
        <p:grpSpPr bwMode="auto">
          <a:xfrm>
            <a:off x="815398" y="1828800"/>
            <a:ext cx="644525" cy="598488"/>
            <a:chOff x="4876800" y="3200400"/>
            <a:chExt cx="644525" cy="598488"/>
          </a:xfrm>
        </p:grpSpPr>
        <p:cxnSp>
          <p:nvCxnSpPr>
            <p:cNvPr id="6"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7" name="TextBox 61"/>
            <p:cNvSpPr txBox="1">
              <a:spLocks noChangeArrowheads="1"/>
            </p:cNvSpPr>
            <p:nvPr/>
          </p:nvSpPr>
          <p:spPr bwMode="auto">
            <a:xfrm>
              <a:off x="5105400" y="3200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8" name="TextBox 62"/>
            <p:cNvSpPr txBox="1">
              <a:spLocks noChangeArrowheads="1"/>
            </p:cNvSpPr>
            <p:nvPr/>
          </p:nvSpPr>
          <p:spPr bwMode="auto">
            <a:xfrm>
              <a:off x="4876800" y="3429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zw</a:t>
              </a:r>
            </a:p>
          </p:txBody>
        </p:sp>
      </p:grpSp>
      <p:sp>
        <p:nvSpPr>
          <p:cNvPr id="11" name="מלבן מעוגל 10"/>
          <p:cNvSpPr/>
          <p:nvPr/>
        </p:nvSpPr>
        <p:spPr>
          <a:xfrm>
            <a:off x="3124200" y="2386013"/>
            <a:ext cx="440748" cy="35718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מעוגל 11"/>
          <p:cNvSpPr/>
          <p:nvPr/>
        </p:nvSpPr>
        <p:spPr>
          <a:xfrm>
            <a:off x="3124200" y="4138613"/>
            <a:ext cx="440748" cy="35718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מעוגל 12"/>
          <p:cNvSpPr/>
          <p:nvPr/>
        </p:nvSpPr>
        <p:spPr>
          <a:xfrm>
            <a:off x="1432936" y="4176713"/>
            <a:ext cx="440748" cy="35718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מעוגל 13"/>
          <p:cNvSpPr/>
          <p:nvPr/>
        </p:nvSpPr>
        <p:spPr>
          <a:xfrm>
            <a:off x="1396783" y="2388539"/>
            <a:ext cx="440748" cy="35718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מעוגל 16"/>
          <p:cNvSpPr/>
          <p:nvPr/>
        </p:nvSpPr>
        <p:spPr>
          <a:xfrm>
            <a:off x="1473416" y="2286000"/>
            <a:ext cx="1023215" cy="585932"/>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5" name="מלבן מעוגל 16">
            <a:extLst>
              <a:ext uri="{FF2B5EF4-FFF2-40B4-BE49-F238E27FC236}">
                <a16:creationId xmlns:a16="http://schemas.microsoft.com/office/drawing/2014/main" id="{0318017E-6528-4221-8798-C957C055A10C}"/>
              </a:ext>
            </a:extLst>
          </p:cNvPr>
          <p:cNvSpPr/>
          <p:nvPr/>
        </p:nvSpPr>
        <p:spPr>
          <a:xfrm>
            <a:off x="1459923" y="4114800"/>
            <a:ext cx="1023215" cy="585932"/>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22332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par>
                                <p:cTn id="40" presetID="1" presetClass="entr" presetSubtype="0" fill="hold" nodeType="with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גישה שנייה מכפלת סכומים 	</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lstStyle/>
              <a:p>
                <a:r>
                  <a:rPr lang="he-IL" dirty="0"/>
                  <a:t>בגישה זו נשתמש במכפלת סכומים,</a:t>
                </a:r>
              </a:p>
              <a:p>
                <a:pPr marL="0" indent="0">
                  <a:buNone/>
                </a:pPr>
                <a:endParaRPr lang="he-IL" dirty="0"/>
              </a:p>
              <a:p>
                <a:pPr marL="0" indent="0">
                  <a:buNone/>
                </a:pP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b="0" i="0" smtClean="0">
                        <a:latin typeface="Cambria Math" panose="02040503050406030204" pitchFamily="18" charset="0"/>
                      </a:rPr>
                      <m:t>=</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𝑤</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𝑥𝑦</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𝑥𝑦</m:t>
                      </m:r>
                      <m:r>
                        <a:rPr lang="en-US" b="0" i="1" smtClean="0">
                          <a:latin typeface="Cambria Math" panose="02040503050406030204" pitchFamily="18" charset="0"/>
                        </a:rPr>
                        <m:t>)</m:t>
                      </m:r>
                      <m:r>
                        <a:rPr lang="en-US" b="0" i="1" smtClean="0">
                          <a:latin typeface="Cambria Math" panose="02040503050406030204" pitchFamily="18" charset="0"/>
                        </a:rPr>
                        <m:t>′</m:t>
                      </m:r>
                    </m:oMath>
                  </m:oMathPara>
                </a14:m>
                <a:endParaRPr lang="he-IL" dirty="0"/>
              </a:p>
              <a:p>
                <a:r>
                  <a:rPr lang="he-IL" dirty="0"/>
                  <a:t>* המעברים הינם קוסמטיים בלבד ולא דרושים </a:t>
                </a:r>
              </a:p>
              <a:p>
                <a:r>
                  <a:rPr lang="he-IL" dirty="0"/>
                  <a:t>לקבלת התשובה הנכונה</a:t>
                </a:r>
                <a:r>
                  <a:rPr lang="en-US" dirty="0"/>
                  <a:t/>
                </a:r>
                <a:br>
                  <a:rPr lang="en-US" dirty="0"/>
                </a:br>
                <a:endParaRPr lang="en-US" dirty="0"/>
              </a:p>
              <a:p>
                <a:r>
                  <a:rPr lang="he-IL" dirty="0"/>
                  <a:t>התוצאה המתקבלת היא 2 שערים בעלי שתי כניסות וזוהי התשובה הנכונה.</a:t>
                </a:r>
              </a:p>
              <a:p>
                <a:pPr marL="0" indent="0">
                  <a:buNone/>
                </a:pPr>
                <a:endParaRPr lang="he-IL" dirty="0"/>
              </a:p>
              <a:p>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t="-1515" r="-210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graphicFrame>
            <p:nvGraphicFramePr>
              <p:cNvPr id="4" name="Table 59"/>
              <p:cNvGraphicFramePr>
                <a:graphicFrameLocks noGrp="1"/>
              </p:cNvGraphicFramePr>
              <p:nvPr>
                <p:extLst>
                  <p:ext uri="{D42A27DB-BD31-4B8C-83A1-F6EECF244321}">
                    <p14:modId xmlns:p14="http://schemas.microsoft.com/office/powerpoint/2010/main" val="1879665113"/>
                  </p:ext>
                </p:extLst>
              </p:nvPr>
            </p:nvGraphicFramePr>
            <p:xfrm>
              <a:off x="897948" y="18288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he-IL" b="0" i="0" smtClean="0">
                                    <a:latin typeface="Cambria Math" panose="02040503050406030204" pitchFamily="18" charset="0"/>
                                  </a:rPr>
                                  <m:t>Φ</m:t>
                                </m:r>
                              </m:oMath>
                            </m:oMathPara>
                          </a14:m>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mc:Choice>
        <mc:Fallback xmlns="">
          <p:graphicFrame>
            <p:nvGraphicFramePr>
              <p:cNvPr id="4" name="Table 59"/>
              <p:cNvGraphicFramePr>
                <a:graphicFrameLocks noGrp="1"/>
              </p:cNvGraphicFramePr>
              <p:nvPr>
                <p:extLst>
                  <p:ext uri="{D42A27DB-BD31-4B8C-83A1-F6EECF244321}">
                    <p14:modId xmlns:p14="http://schemas.microsoft.com/office/powerpoint/2010/main" val="1879665113"/>
                  </p:ext>
                </p:extLst>
              </p:nvPr>
            </p:nvGraphicFramePr>
            <p:xfrm>
              <a:off x="897948" y="18288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1149" t="-100000" r="-304598" b="-3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200000" r="-103448" b="-2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300000" r="-103448" b="-10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0</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2299" t="-400000" r="-103448" b="-3333"/>
                          </a:stretch>
                        </a:blipFill>
                      </a:tcPr>
                    </a:tc>
                    <a:tc>
                      <a:txBody>
                        <a:bodyPr/>
                        <a:lstStyle/>
                        <a:p>
                          <a:pPr algn="ctr" rtl="0" fontAlgn="base">
                            <a:spcBef>
                              <a:spcPct val="0"/>
                            </a:spcBef>
                            <a:spcAft>
                              <a:spcPct val="0"/>
                            </a:spcAft>
                          </a:pPr>
                          <a:r>
                            <a:rPr lang="en-US" kern="1200" dirty="0" smtClean="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mc:Fallback>
      </mc:AlternateContent>
      <p:grpSp>
        <p:nvGrpSpPr>
          <p:cNvPr id="5" name="Group 12"/>
          <p:cNvGrpSpPr>
            <a:grpSpLocks/>
          </p:cNvGrpSpPr>
          <p:nvPr/>
        </p:nvGrpSpPr>
        <p:grpSpPr bwMode="auto">
          <a:xfrm>
            <a:off x="815398" y="1828800"/>
            <a:ext cx="644525" cy="598488"/>
            <a:chOff x="4876800" y="3200400"/>
            <a:chExt cx="644525" cy="598488"/>
          </a:xfrm>
        </p:grpSpPr>
        <p:cxnSp>
          <p:nvCxnSpPr>
            <p:cNvPr id="6"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7" name="TextBox 61"/>
            <p:cNvSpPr txBox="1">
              <a:spLocks noChangeArrowheads="1"/>
            </p:cNvSpPr>
            <p:nvPr/>
          </p:nvSpPr>
          <p:spPr bwMode="auto">
            <a:xfrm>
              <a:off x="5105400" y="3200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8" name="TextBox 62"/>
            <p:cNvSpPr txBox="1">
              <a:spLocks noChangeArrowheads="1"/>
            </p:cNvSpPr>
            <p:nvPr/>
          </p:nvSpPr>
          <p:spPr bwMode="auto">
            <a:xfrm>
              <a:off x="4876800" y="3429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zw</a:t>
              </a:r>
              <a:endParaRPr lang="en-US" altLang="he-IL" dirty="0"/>
            </a:p>
          </p:txBody>
        </p:sp>
      </p:grpSp>
      <p:sp>
        <p:nvSpPr>
          <p:cNvPr id="9" name="מלבן מעוגל 8"/>
          <p:cNvSpPr/>
          <p:nvPr/>
        </p:nvSpPr>
        <p:spPr>
          <a:xfrm>
            <a:off x="1432936" y="2971800"/>
            <a:ext cx="2132012"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מעוגל 9"/>
          <p:cNvSpPr/>
          <p:nvPr/>
        </p:nvSpPr>
        <p:spPr>
          <a:xfrm>
            <a:off x="2590800" y="2427288"/>
            <a:ext cx="381000" cy="214471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26543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תשע"ח מועד ב' – שאלה 4</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lstStyle/>
              <a:p>
                <a:r>
                  <a:rPr lang="he-IL" dirty="0"/>
                  <a:t>נתונות שתי הפונקציות הצירופיות הבאות:</a:t>
                </a:r>
                <a:endParaRPr lang="en-US" dirty="0"/>
              </a:p>
              <a:p>
                <a14:m>
                  <m:oMath xmlns:m="http://schemas.openxmlformats.org/officeDocument/2006/math">
                    <m:r>
                      <a:rPr lang="en-US" b="1" i="1">
                        <a:latin typeface="Cambria Math" panose="02040503050406030204" pitchFamily="18" charset="0"/>
                      </a:rPr>
                      <m:t>𝒇</m:t>
                    </m:r>
                    <m:d>
                      <m:dPr>
                        <m:ctrlPr>
                          <a:rPr lang="en-US" b="1" i="1">
                            <a:latin typeface="Cambria Math" panose="02040503050406030204" pitchFamily="18" charset="0"/>
                          </a:rPr>
                        </m:ctrlPr>
                      </m:dPr>
                      <m:e>
                        <m:r>
                          <a:rPr lang="en-US" b="1" i="1">
                            <a:latin typeface="Cambria Math" panose="02040503050406030204" pitchFamily="18" charset="0"/>
                          </a:rPr>
                          <m:t>𝒘</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𝒛</m:t>
                        </m:r>
                      </m:e>
                    </m:d>
                    <m:r>
                      <a:rPr lang="en-US" b="1" i="1">
                        <a:latin typeface="Cambria Math" panose="02040503050406030204" pitchFamily="18" charset="0"/>
                      </a:rPr>
                      <m:t>=</m:t>
                    </m:r>
                    <m:nary>
                      <m:naryPr>
                        <m:chr m:val="∑"/>
                        <m:limLoc m:val="undOvr"/>
                        <m:subHide m:val="on"/>
                        <m:supHide m:val="on"/>
                        <m:ctrlPr>
                          <a:rPr lang="en-US" b="1" i="1">
                            <a:latin typeface="Cambria Math" panose="02040503050406030204" pitchFamily="18" charset="0"/>
                          </a:rPr>
                        </m:ctrlPr>
                      </m:naryPr>
                      <m:sub/>
                      <m:sup/>
                      <m:e>
                        <m:d>
                          <m:dPr>
                            <m:ctrlPr>
                              <a:rPr lang="en-US" b="1" i="1">
                                <a:latin typeface="Cambria Math" panose="02040503050406030204" pitchFamily="18" charset="0"/>
                              </a:rPr>
                            </m:ctrlPr>
                          </m:dPr>
                          <m:e>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 </m:t>
                            </m:r>
                            <m:r>
                              <a:rPr lang="en-US" b="1" i="1">
                                <a:latin typeface="Cambria Math" panose="02040503050406030204" pitchFamily="18" charset="0"/>
                              </a:rPr>
                              <m:t>𝟕</m:t>
                            </m:r>
                            <m:r>
                              <a:rPr lang="en-US" b="1" i="1">
                                <a:latin typeface="Cambria Math" panose="02040503050406030204" pitchFamily="18" charset="0"/>
                              </a:rPr>
                              <m:t>, </m:t>
                            </m:r>
                            <m:r>
                              <a:rPr lang="en-US" b="1" i="1">
                                <a:latin typeface="Cambria Math" panose="02040503050406030204" pitchFamily="18" charset="0"/>
                              </a:rPr>
                              <m:t>𝟖</m:t>
                            </m:r>
                            <m:r>
                              <a:rPr lang="en-US" b="1" i="1">
                                <a:latin typeface="Cambria Math" panose="02040503050406030204" pitchFamily="18" charset="0"/>
                              </a:rPr>
                              <m:t>, </m:t>
                            </m:r>
                            <m:r>
                              <a:rPr lang="en-US" b="1" i="1">
                                <a:latin typeface="Cambria Math" panose="02040503050406030204" pitchFamily="18" charset="0"/>
                              </a:rPr>
                              <m:t>𝟏𝟎</m:t>
                            </m:r>
                            <m:r>
                              <a:rPr lang="en-US" b="1" i="1">
                                <a:latin typeface="Cambria Math" panose="02040503050406030204" pitchFamily="18" charset="0"/>
                              </a:rPr>
                              <m:t>, </m:t>
                            </m:r>
                            <m:r>
                              <a:rPr lang="en-US" b="1" i="1">
                                <a:latin typeface="Cambria Math" panose="02040503050406030204" pitchFamily="18" charset="0"/>
                              </a:rPr>
                              <m:t>𝟏𝟏</m:t>
                            </m:r>
                            <m:r>
                              <a:rPr lang="en-US" b="1" i="1">
                                <a:latin typeface="Cambria Math" panose="02040503050406030204" pitchFamily="18" charset="0"/>
                              </a:rPr>
                              <m:t>, </m:t>
                            </m:r>
                            <m:r>
                              <a:rPr lang="en-US" b="1" i="1">
                                <a:latin typeface="Cambria Math" panose="02040503050406030204" pitchFamily="18" charset="0"/>
                              </a:rPr>
                              <m:t>𝟏𝟓</m:t>
                            </m:r>
                          </m:e>
                        </m:d>
                      </m:e>
                    </m:nary>
                  </m:oMath>
                </a14:m>
                <a:endParaRPr lang="en-US" dirty="0"/>
              </a:p>
              <a:p>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𝒘</m:t>
                        </m:r>
                        <m:r>
                          <a:rPr lang="en-US" b="1" i="1">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 </m:t>
                        </m:r>
                        <m:r>
                          <a:rPr lang="en-US" b="1" i="1">
                            <a:latin typeface="Cambria Math" panose="02040503050406030204" pitchFamily="18" charset="0"/>
                          </a:rPr>
                          <m:t>𝒚</m:t>
                        </m:r>
                        <m:r>
                          <a:rPr lang="en-US" b="1" i="1">
                            <a:latin typeface="Cambria Math" panose="02040503050406030204" pitchFamily="18" charset="0"/>
                          </a:rPr>
                          <m:t>, </m:t>
                        </m:r>
                        <m:r>
                          <a:rPr lang="en-US" b="1" i="1">
                            <a:latin typeface="Cambria Math" panose="02040503050406030204" pitchFamily="18" charset="0"/>
                          </a:rPr>
                          <m:t>𝒛</m:t>
                        </m:r>
                      </m:e>
                    </m:d>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𝒛</m:t>
                        </m:r>
                      </m:e>
                    </m:acc>
                    <m:r>
                      <a:rPr lang="en-US" b="1" i="1">
                        <a:latin typeface="Cambria Math" panose="02040503050406030204" pitchFamily="18" charset="0"/>
                      </a:rPr>
                      <m:t> )( </m:t>
                    </m:r>
                    <m:r>
                      <a:rPr lang="en-US" b="1" i="1">
                        <a:latin typeface="Cambria Math" panose="02040503050406030204" pitchFamily="18" charset="0"/>
                      </a:rPr>
                      <m:t>𝒘</m:t>
                    </m:r>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𝒛</m:t>
                        </m:r>
                      </m:e>
                    </m:acc>
                    <m:r>
                      <a:rPr lang="en-US" b="1" i="1">
                        <a:latin typeface="Cambria Math" panose="02040503050406030204" pitchFamily="18" charset="0"/>
                      </a:rPr>
                      <m:t> )( </m:t>
                    </m:r>
                    <m:r>
                      <a:rPr lang="en-US" b="1" i="1">
                        <a:latin typeface="Cambria Math" panose="02040503050406030204" pitchFamily="18" charset="0"/>
                      </a:rPr>
                      <m:t>𝒘</m:t>
                    </m:r>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1" i="1">
                        <a:latin typeface="Cambria Math" panose="02040503050406030204" pitchFamily="18" charset="0"/>
                      </a:rPr>
                      <m:t> )</m:t>
                    </m:r>
                  </m:oMath>
                </a14:m>
                <a:endParaRPr lang="en-US" dirty="0"/>
              </a:p>
              <a:p>
                <a:r>
                  <a:rPr lang="he-IL" dirty="0"/>
                  <a:t>נתון המעגל הצירופי הבא:</a:t>
                </a:r>
                <a:endParaRPr lang="en-US" dirty="0"/>
              </a:p>
              <a:p>
                <a:endParaRPr lang="he-IL" dirty="0"/>
              </a:p>
              <a:p>
                <a:endParaRPr lang="he-IL" dirty="0"/>
              </a:p>
              <a:p>
                <a:endParaRPr lang="he-IL" dirty="0"/>
              </a:p>
              <a:p>
                <a:r>
                  <a:rPr lang="he-IL" dirty="0"/>
                  <a:t>רשמו את הפונקציה </a:t>
                </a:r>
                <a:r>
                  <a:rPr lang="en-US" dirty="0"/>
                  <a:t>h(</a:t>
                </a:r>
                <a:r>
                  <a:rPr lang="en-US" dirty="0" err="1"/>
                  <a:t>w,x,y,z</a:t>
                </a:r>
                <a:r>
                  <a:rPr lang="en-US" dirty="0"/>
                  <a:t>)</a:t>
                </a:r>
                <a:r>
                  <a:rPr lang="he-IL" dirty="0"/>
                  <a:t> כסכום של מכפלות משתני הכניסה (ביטוי ליטרלי - </a:t>
                </a:r>
                <a:r>
                  <a:rPr lang="en-US" dirty="0"/>
                  <a:t>DNF</a:t>
                </a:r>
                <a:r>
                  <a:rPr lang="he-IL" dirty="0"/>
                  <a:t>).</a:t>
                </a:r>
              </a:p>
              <a:p>
                <a:endParaRPr lang="he-IL" dirty="0"/>
              </a:p>
              <a:p>
                <a:pPr marL="0" indent="0">
                  <a:buNone/>
                </a:pP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t="-1818" r="-2829"/>
                </a:stretch>
              </a:blipFill>
            </p:spPr>
            <p:txBody>
              <a:bodyPr/>
              <a:lstStyle/>
              <a:p>
                <a:r>
                  <a:rPr lang="he-IL">
                    <a:noFill/>
                  </a:rPr>
                  <a:t> </a:t>
                </a:r>
              </a:p>
            </p:txBody>
          </p:sp>
        </mc:Fallback>
      </mc:AlternateContent>
      <p:pic>
        <p:nvPicPr>
          <p:cNvPr id="7" name="Picture 17424"/>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0"/>
            <a:ext cx="5267325" cy="1885950"/>
          </a:xfrm>
          <a:prstGeom prst="rect">
            <a:avLst/>
          </a:prstGeom>
          <a:noFill/>
          <a:ln>
            <a:noFill/>
          </a:ln>
        </p:spPr>
      </p:pic>
    </p:spTree>
    <p:extLst>
      <p:ext uri="{BB962C8B-B14F-4D97-AF65-F5344CB8AC3E}">
        <p14:creationId xmlns:p14="http://schemas.microsoft.com/office/powerpoint/2010/main" val="1082592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930714" y="304800"/>
                <a:ext cx="7543800" cy="5943599"/>
              </a:xfrm>
            </p:spPr>
            <p:txBody>
              <a:bodyPr/>
              <a:lstStyle/>
              <a:p>
                <a:r>
                  <a:rPr lang="he-IL" dirty="0"/>
                  <a:t>כיצד ניגש לתרגיל?</a:t>
                </a:r>
              </a:p>
              <a:p>
                <a:r>
                  <a:rPr lang="he-IL" dirty="0"/>
                  <a:t>קודם כל נכתוב את </a:t>
                </a:r>
                <a:r>
                  <a:rPr lang="en-US" dirty="0"/>
                  <a:t>g(</a:t>
                </a:r>
                <a:r>
                  <a:rPr lang="en-US" dirty="0" err="1"/>
                  <a:t>x,y,z,w</a:t>
                </a:r>
                <a:r>
                  <a:rPr lang="en-US" dirty="0"/>
                  <a:t>)</a:t>
                </a:r>
                <a:r>
                  <a:rPr lang="he-IL" dirty="0"/>
                  <a:t> בתור סכום מכפלות (דורשים בשאלה להציג את התשובה כסכום מכפלות), כיצד נעשה זאת?</a:t>
                </a:r>
              </a:p>
              <a:p>
                <a:r>
                  <a:rPr lang="he-IL" dirty="0"/>
                  <a:t>ראשית נמפה את </a:t>
                </a:r>
                <a:r>
                  <a:rPr lang="en-US" dirty="0"/>
                  <a:t>g</a:t>
                </a:r>
                <a:r>
                  <a:rPr lang="he-IL" dirty="0"/>
                  <a:t> לפי שורות:</a:t>
                </a:r>
              </a:p>
              <a:p>
                <a:pPr marL="0" indent="0">
                  <a:buNone/>
                </a:pPr>
                <a:r>
                  <a:rPr lang="he-IL" dirty="0"/>
                  <a:t>נמפה למפת קרנו ונחזור לביטוי של סכום מכפלות.</a:t>
                </a:r>
              </a:p>
              <a:p>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𝒘</m:t>
                        </m:r>
                        <m:r>
                          <a:rPr lang="en-US" b="1" i="1">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 </m:t>
                        </m:r>
                        <m:r>
                          <a:rPr lang="en-US" b="1" i="1">
                            <a:latin typeface="Cambria Math" panose="02040503050406030204" pitchFamily="18" charset="0"/>
                          </a:rPr>
                          <m:t>𝒚</m:t>
                        </m:r>
                        <m:r>
                          <a:rPr lang="en-US" b="1" i="1">
                            <a:latin typeface="Cambria Math" panose="02040503050406030204" pitchFamily="18" charset="0"/>
                          </a:rPr>
                          <m:t>, </m:t>
                        </m:r>
                        <m:r>
                          <a:rPr lang="en-US" b="1" i="1">
                            <a:latin typeface="Cambria Math" panose="02040503050406030204" pitchFamily="18" charset="0"/>
                          </a:rPr>
                          <m:t>𝒛</m:t>
                        </m:r>
                      </m:e>
                    </m:d>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𝒛</m:t>
                        </m:r>
                      </m:e>
                    </m:acc>
                    <m:r>
                      <a:rPr lang="en-US" b="1" i="1">
                        <a:latin typeface="Cambria Math" panose="02040503050406030204" pitchFamily="18" charset="0"/>
                      </a:rPr>
                      <m:t> )( </m:t>
                    </m:r>
                    <m:r>
                      <a:rPr lang="en-US" b="1" i="1">
                        <a:latin typeface="Cambria Math" panose="02040503050406030204" pitchFamily="18" charset="0"/>
                      </a:rPr>
                      <m:t>𝒘</m:t>
                    </m:r>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𝒛</m:t>
                        </m:r>
                      </m:e>
                    </m:acc>
                    <m:r>
                      <a:rPr lang="en-US" b="1" i="1">
                        <a:latin typeface="Cambria Math" panose="02040503050406030204" pitchFamily="18" charset="0"/>
                      </a:rPr>
                      <m:t> )( </m:t>
                    </m:r>
                    <m:r>
                      <a:rPr lang="en-US" b="1" i="1">
                        <a:latin typeface="Cambria Math" panose="02040503050406030204" pitchFamily="18" charset="0"/>
                      </a:rPr>
                      <m:t>𝒘</m:t>
                    </m:r>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1" i="1">
                        <a:latin typeface="Cambria Math" panose="02040503050406030204" pitchFamily="18" charset="0"/>
                      </a:rPr>
                      <m:t> )</m:t>
                    </m:r>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he-IL" dirty="0"/>
                  <a:t>כלומר: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r>
                      <m:rPr>
                        <m:sty m:val="p"/>
                      </m:rPr>
                      <a:rPr lang="en-US" b="0" i="0" smtClean="0">
                        <a:latin typeface="Cambria Math" panose="02040503050406030204" pitchFamily="18" charset="0"/>
                      </a:rPr>
                      <m:t>Σ</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14</m:t>
                    </m:r>
                    <m:r>
                      <a:rPr lang="en-US" b="0" i="1" smtClean="0">
                        <a:latin typeface="Cambria Math" panose="02040503050406030204" pitchFamily="18" charset="0"/>
                      </a:rPr>
                      <m:t>,</m:t>
                    </m:r>
                    <m:r>
                      <a:rPr lang="en-US" b="0" i="1" smtClean="0">
                        <a:latin typeface="Cambria Math" panose="02040503050406030204" pitchFamily="18" charset="0"/>
                      </a:rPr>
                      <m:t>15</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930714" y="304800"/>
                <a:ext cx="7543800" cy="5943599"/>
              </a:xfrm>
              <a:blipFill>
                <a:blip r:embed="rId2"/>
                <a:stretch>
                  <a:fillRect l="-2587" t="-923" r="-2829" b="-3795"/>
                </a:stretch>
              </a:blipFill>
            </p:spPr>
            <p:txBody>
              <a:bodyPr/>
              <a:lstStyle/>
              <a:p>
                <a:r>
                  <a:rPr lang="en-IL">
                    <a:noFill/>
                  </a:rPr>
                  <a:t> </a:t>
                </a:r>
              </a:p>
            </p:txBody>
          </p:sp>
        </mc:Fallback>
      </mc:AlternateContent>
      <p:graphicFrame>
        <p:nvGraphicFramePr>
          <p:cNvPr id="9" name="Table 59"/>
          <p:cNvGraphicFramePr>
            <a:graphicFrameLocks noGrp="1"/>
          </p:cNvGraphicFramePr>
          <p:nvPr>
            <p:extLst>
              <p:ext uri="{D42A27DB-BD31-4B8C-83A1-F6EECF244321}">
                <p14:modId xmlns:p14="http://schemas.microsoft.com/office/powerpoint/2010/main" val="1340149711"/>
              </p:ext>
            </p:extLst>
          </p:nvPr>
        </p:nvGraphicFramePr>
        <p:xfrm>
          <a:off x="457200" y="27432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10" name="Group 12"/>
          <p:cNvGrpSpPr>
            <a:grpSpLocks/>
          </p:cNvGrpSpPr>
          <p:nvPr/>
        </p:nvGrpSpPr>
        <p:grpSpPr bwMode="auto">
          <a:xfrm>
            <a:off x="401782" y="2743200"/>
            <a:ext cx="695394" cy="597932"/>
            <a:chOff x="4876800" y="3200400"/>
            <a:chExt cx="695394" cy="597932"/>
          </a:xfrm>
        </p:grpSpPr>
        <p:cxnSp>
          <p:nvCxnSpPr>
            <p:cNvPr id="11"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12" name="TextBox 61"/>
            <p:cNvSpPr txBox="1">
              <a:spLocks noChangeArrowheads="1"/>
            </p:cNvSpPr>
            <p:nvPr/>
          </p:nvSpPr>
          <p:spPr bwMode="auto">
            <a:xfrm>
              <a:off x="5105400" y="32004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wx</a:t>
              </a:r>
              <a:endParaRPr lang="en-US" altLang="he-IL" dirty="0"/>
            </a:p>
          </p:txBody>
        </p:sp>
        <p:sp>
          <p:nvSpPr>
            <p:cNvPr id="13" name="TextBox 62"/>
            <p:cNvSpPr txBox="1">
              <a:spLocks noChangeArrowheads="1"/>
            </p:cNvSpPr>
            <p:nvPr/>
          </p:nvSpPr>
          <p:spPr bwMode="auto">
            <a:xfrm>
              <a:off x="4876800" y="3429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yz</a:t>
              </a:r>
              <a:endParaRPr lang="en-US" altLang="he-IL" dirty="0"/>
            </a:p>
          </p:txBody>
        </p:sp>
      </p:grpSp>
    </p:spTree>
    <p:extLst>
      <p:ext uri="{BB962C8B-B14F-4D97-AF65-F5344CB8AC3E}">
        <p14:creationId xmlns:p14="http://schemas.microsoft.com/office/powerpoint/2010/main" val="71260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6" presetClass="entr" presetSubtype="21"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533400"/>
            <a:ext cx="8229600" cy="1143000"/>
          </a:xfrm>
        </p:spPr>
        <p:txBody>
          <a:bodyPr/>
          <a:lstStyle/>
          <a:p>
            <a:pPr algn="r" eaLnBrk="1" fontAlgn="auto" hangingPunct="1">
              <a:spcAft>
                <a:spcPts val="0"/>
              </a:spcAft>
              <a:defRPr/>
            </a:pPr>
            <a:r>
              <a:rPr lang="he-IL" altLang="he-IL">
                <a:solidFill>
                  <a:schemeClr val="tx1">
                    <a:lumMod val="75000"/>
                    <a:lumOff val="25000"/>
                  </a:schemeClr>
                </a:solidFill>
              </a:rPr>
              <a:t>מפות קרנו</a:t>
            </a:r>
            <a:endParaRPr lang="en-US" altLang="he-IL">
              <a:solidFill>
                <a:schemeClr val="tx1">
                  <a:lumMod val="75000"/>
                  <a:lumOff val="25000"/>
                </a:schemeClr>
              </a:solidFill>
            </a:endParaRPr>
          </a:p>
        </p:txBody>
      </p:sp>
      <p:sp>
        <p:nvSpPr>
          <p:cNvPr id="6147" name="Content Placeholder 2"/>
          <p:cNvSpPr>
            <a:spLocks noGrp="1"/>
          </p:cNvSpPr>
          <p:nvPr>
            <p:ph idx="1"/>
          </p:nvPr>
        </p:nvSpPr>
        <p:spPr>
          <a:xfrm>
            <a:off x="457200" y="1754188"/>
            <a:ext cx="8229600" cy="2044700"/>
          </a:xfrm>
        </p:spPr>
        <p:txBody>
          <a:bodyPr rtlCol="0">
            <a:normAutofit/>
          </a:bodyPr>
          <a:lstStyle/>
          <a:p>
            <a:pPr marL="514350" indent="-514350" eaLnBrk="1" fontAlgn="auto" hangingPunct="1">
              <a:buFont typeface="Calibri" panose="020F0502020204030204" pitchFamily="34" charset="0"/>
              <a:buAutoNum type="arabicPeriod"/>
              <a:defRPr/>
            </a:pPr>
            <a:r>
              <a:rPr lang="en-US" altLang="he-IL" dirty="0">
                <a:solidFill>
                  <a:schemeClr val="tx1">
                    <a:lumMod val="75000"/>
                    <a:lumOff val="25000"/>
                  </a:schemeClr>
                </a:solidFill>
              </a:rPr>
              <a:t>2</a:t>
            </a:r>
            <a:r>
              <a:rPr lang="en-US" altLang="he-IL" baseline="30000" dirty="0">
                <a:solidFill>
                  <a:schemeClr val="tx1">
                    <a:lumMod val="75000"/>
                    <a:lumOff val="25000"/>
                  </a:schemeClr>
                </a:solidFill>
              </a:rPr>
              <a:t>n</a:t>
            </a:r>
            <a:r>
              <a:rPr lang="he-IL" altLang="he-IL" dirty="0">
                <a:solidFill>
                  <a:schemeClr val="tx1">
                    <a:lumMod val="75000"/>
                    <a:lumOff val="25000"/>
                  </a:schemeClr>
                </a:solidFill>
              </a:rPr>
              <a:t> משבצות עבור </a:t>
            </a:r>
            <a:r>
              <a:rPr lang="en-US" altLang="he-IL" dirty="0">
                <a:solidFill>
                  <a:schemeClr val="tx1">
                    <a:lumMod val="75000"/>
                    <a:lumOff val="25000"/>
                  </a:schemeClr>
                </a:solidFill>
              </a:rPr>
              <a:t>n</a:t>
            </a:r>
            <a:r>
              <a:rPr lang="he-IL" altLang="he-IL" dirty="0">
                <a:solidFill>
                  <a:schemeClr val="tx1">
                    <a:lumMod val="75000"/>
                    <a:lumOff val="25000"/>
                  </a:schemeClr>
                </a:solidFill>
              </a:rPr>
              <a:t> משתנים</a:t>
            </a:r>
          </a:p>
          <a:p>
            <a:pPr marL="514350" indent="-514350" eaLnBrk="1" fontAlgn="auto" hangingPunct="1">
              <a:buFont typeface="Calibri" panose="020F0502020204030204" pitchFamily="34" charset="0"/>
              <a:buAutoNum type="arabicPeriod"/>
              <a:defRPr/>
            </a:pPr>
            <a:r>
              <a:rPr lang="he-IL" altLang="he-IL" dirty="0">
                <a:solidFill>
                  <a:schemeClr val="tx1">
                    <a:lumMod val="75000"/>
                    <a:lumOff val="25000"/>
                  </a:schemeClr>
                </a:solidFill>
              </a:rPr>
              <a:t>כל  משבצת מתאימה </a:t>
            </a:r>
            <a:r>
              <a:rPr lang="he-IL" altLang="he-IL" dirty="0" err="1">
                <a:solidFill>
                  <a:schemeClr val="tx1">
                    <a:lumMod val="75000"/>
                    <a:lumOff val="25000"/>
                  </a:schemeClr>
                </a:solidFill>
              </a:rPr>
              <a:t>למינטרם</a:t>
            </a:r>
            <a:r>
              <a:rPr lang="he-IL" altLang="he-IL" dirty="0">
                <a:solidFill>
                  <a:schemeClr val="tx1">
                    <a:lumMod val="75000"/>
                    <a:lumOff val="25000"/>
                  </a:schemeClr>
                </a:solidFill>
              </a:rPr>
              <a:t> (מתאים לסכום מכפלות) או </a:t>
            </a:r>
            <a:r>
              <a:rPr lang="he-IL" altLang="he-IL" dirty="0" err="1">
                <a:solidFill>
                  <a:schemeClr val="tx1">
                    <a:lumMod val="75000"/>
                    <a:lumOff val="25000"/>
                  </a:schemeClr>
                </a:solidFill>
              </a:rPr>
              <a:t>למקסטרם</a:t>
            </a:r>
            <a:r>
              <a:rPr lang="he-IL" altLang="he-IL" dirty="0">
                <a:solidFill>
                  <a:schemeClr val="tx1">
                    <a:lumMod val="75000"/>
                    <a:lumOff val="25000"/>
                  </a:schemeClr>
                </a:solidFill>
              </a:rPr>
              <a:t> (מתאים למכפלת סכומים)</a:t>
            </a:r>
          </a:p>
          <a:p>
            <a:pPr marL="514350" indent="-514350" eaLnBrk="1" fontAlgn="auto" hangingPunct="1">
              <a:buFont typeface="Calibri" panose="020F0502020204030204" pitchFamily="34" charset="0"/>
              <a:buAutoNum type="arabicPeriod"/>
              <a:defRPr/>
            </a:pPr>
            <a:r>
              <a:rPr lang="he-IL" altLang="he-IL" dirty="0">
                <a:solidFill>
                  <a:schemeClr val="tx1">
                    <a:lumMod val="75000"/>
                    <a:lumOff val="25000"/>
                  </a:schemeClr>
                </a:solidFill>
              </a:rPr>
              <a:t>סדר העמודות/שורות – לפי קוד </a:t>
            </a:r>
            <a:r>
              <a:rPr lang="he-IL" altLang="he-IL" dirty="0" err="1">
                <a:solidFill>
                  <a:schemeClr val="tx1">
                    <a:lumMod val="75000"/>
                    <a:lumOff val="25000"/>
                  </a:schemeClr>
                </a:solidFill>
              </a:rPr>
              <a:t>גריי</a:t>
            </a:r>
            <a:r>
              <a:rPr lang="he-IL" altLang="he-IL" dirty="0">
                <a:solidFill>
                  <a:schemeClr val="tx1">
                    <a:lumMod val="75000"/>
                    <a:lumOff val="25000"/>
                  </a:schemeClr>
                </a:solidFill>
              </a:rPr>
              <a:t> (קוד </a:t>
            </a:r>
            <a:r>
              <a:rPr lang="he-IL" altLang="he-IL" dirty="0" err="1">
                <a:solidFill>
                  <a:schemeClr val="tx1">
                    <a:lumMod val="75000"/>
                    <a:lumOff val="25000"/>
                  </a:schemeClr>
                </a:solidFill>
              </a:rPr>
              <a:t>ציקלי</a:t>
            </a:r>
            <a:r>
              <a:rPr lang="he-IL" altLang="he-IL" dirty="0">
                <a:solidFill>
                  <a:schemeClr val="tx1">
                    <a:lumMod val="75000"/>
                    <a:lumOff val="25000"/>
                  </a:schemeClr>
                </a:solidFill>
              </a:rPr>
              <a:t>)</a:t>
            </a:r>
          </a:p>
          <a:p>
            <a:pPr marL="514350" indent="-514350" eaLnBrk="1" fontAlgn="auto" hangingPunct="1">
              <a:buFont typeface="Calibri" panose="020F0502020204030204" pitchFamily="34" charset="0"/>
              <a:buAutoNum type="arabicPeriod"/>
              <a:defRPr/>
            </a:pPr>
            <a:r>
              <a:rPr lang="he-IL" altLang="he-IL" dirty="0">
                <a:solidFill>
                  <a:schemeClr val="tx1">
                    <a:lumMod val="75000"/>
                    <a:lumOff val="25000"/>
                  </a:schemeClr>
                </a:solidFill>
              </a:rPr>
              <a:t>לכל משבצת יש </a:t>
            </a:r>
            <a:r>
              <a:rPr lang="en-US" altLang="he-IL" dirty="0">
                <a:solidFill>
                  <a:schemeClr val="tx1">
                    <a:lumMod val="75000"/>
                    <a:lumOff val="25000"/>
                  </a:schemeClr>
                </a:solidFill>
              </a:rPr>
              <a:t>n</a:t>
            </a:r>
            <a:r>
              <a:rPr lang="he-IL" altLang="he-IL" dirty="0">
                <a:solidFill>
                  <a:schemeClr val="tx1">
                    <a:lumMod val="75000"/>
                    <a:lumOff val="25000"/>
                  </a:schemeClr>
                </a:solidFill>
              </a:rPr>
              <a:t> משבצות סמוכות</a:t>
            </a:r>
          </a:p>
          <a:p>
            <a:pPr marL="0" indent="0" eaLnBrk="1" fontAlgn="auto" hangingPunct="1">
              <a:buFont typeface="Wingdings 2" panose="05020102010507070707" pitchFamily="18" charset="2"/>
              <a:buNone/>
              <a:defRPr/>
            </a:pPr>
            <a:endParaRPr lang="en-US" altLang="he-IL" dirty="0">
              <a:solidFill>
                <a:schemeClr val="tx1">
                  <a:lumMod val="75000"/>
                  <a:lumOff val="25000"/>
                </a:schemeClr>
              </a:solidFill>
            </a:endParaRPr>
          </a:p>
          <a:p>
            <a:pPr marL="514350" indent="-514350" eaLnBrk="1" fontAlgn="auto" hangingPunct="1">
              <a:buFont typeface="Wingdings 2" panose="05020102010507070707" pitchFamily="18" charset="2"/>
              <a:buNone/>
              <a:defRPr/>
            </a:pPr>
            <a:endParaRPr lang="he-IL" altLang="he-IL" dirty="0">
              <a:solidFill>
                <a:schemeClr val="tx1">
                  <a:lumMod val="75000"/>
                  <a:lumOff val="25000"/>
                </a:schemeClr>
              </a:solidFill>
            </a:endParaRPr>
          </a:p>
          <a:p>
            <a:pPr marL="514350" indent="-514350" eaLnBrk="1" fontAlgn="auto" hangingPunct="1">
              <a:buFont typeface="Calibri" panose="020F0502020204030204" pitchFamily="34" charset="0"/>
              <a:buAutoNum type="arabicPeriod"/>
              <a:defRPr/>
            </a:pPr>
            <a:endParaRPr lang="he-IL" altLang="he-IL" dirty="0">
              <a:solidFill>
                <a:schemeClr val="tx1">
                  <a:lumMod val="75000"/>
                  <a:lumOff val="25000"/>
                </a:schemeClr>
              </a:solidFill>
            </a:endParaRPr>
          </a:p>
        </p:txBody>
      </p:sp>
      <p:graphicFrame>
        <p:nvGraphicFramePr>
          <p:cNvPr id="60" name="Table 59"/>
          <p:cNvGraphicFramePr>
            <a:graphicFrameLocks noGrp="1"/>
          </p:cNvGraphicFramePr>
          <p:nvPr/>
        </p:nvGraphicFramePr>
        <p:xfrm>
          <a:off x="1266825" y="34290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9256" name="Group 12"/>
          <p:cNvGrpSpPr>
            <a:grpSpLocks/>
          </p:cNvGrpSpPr>
          <p:nvPr/>
        </p:nvGrpSpPr>
        <p:grpSpPr bwMode="auto">
          <a:xfrm>
            <a:off x="1184275" y="3429000"/>
            <a:ext cx="644525" cy="598488"/>
            <a:chOff x="4876800" y="3200400"/>
            <a:chExt cx="644525" cy="598488"/>
          </a:xfrm>
        </p:grpSpPr>
        <p:cxnSp>
          <p:nvCxnSpPr>
            <p:cNvPr id="61"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9286" name="TextBox 61"/>
            <p:cNvSpPr txBox="1">
              <a:spLocks noChangeArrowheads="1"/>
            </p:cNvSpPr>
            <p:nvPr/>
          </p:nvSpPr>
          <p:spPr bwMode="auto">
            <a:xfrm>
              <a:off x="5105400" y="3200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9287" name="TextBox 62"/>
            <p:cNvSpPr txBox="1">
              <a:spLocks noChangeArrowheads="1"/>
            </p:cNvSpPr>
            <p:nvPr/>
          </p:nvSpPr>
          <p:spPr bwMode="auto">
            <a:xfrm>
              <a:off x="4876800" y="3429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zw</a:t>
              </a:r>
            </a:p>
          </p:txBody>
        </p:sp>
      </p:grpSp>
      <p:graphicFrame>
        <p:nvGraphicFramePr>
          <p:cNvPr id="64" name="Table 63"/>
          <p:cNvGraphicFramePr>
            <a:graphicFrameLocks noGrp="1"/>
          </p:cNvGraphicFramePr>
          <p:nvPr/>
        </p:nvGraphicFramePr>
        <p:xfrm>
          <a:off x="5253038" y="3995738"/>
          <a:ext cx="2667000" cy="1646238"/>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746">
                <a:tc>
                  <a:txBody>
                    <a:bodyPr/>
                    <a:lstStyle/>
                    <a:p>
                      <a:endParaRPr lang="en-US" sz="1800" dirty="0"/>
                    </a:p>
                  </a:txBody>
                  <a:tcPr marT="45729" marB="4572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solidFill>
                            <a:schemeClr val="tx1"/>
                          </a:solidFill>
                        </a:rPr>
                        <a:t>00</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01</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11</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10</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746">
                <a:tc>
                  <a:txBody>
                    <a:bodyPr/>
                    <a:lstStyle/>
                    <a:p>
                      <a:pPr algn="ctr"/>
                      <a:r>
                        <a:rPr lang="en-US" sz="1800" dirty="0">
                          <a:solidFill>
                            <a:schemeClr val="tx1"/>
                          </a:solidFill>
                        </a:rPr>
                        <a:t>0</a:t>
                      </a:r>
                    </a:p>
                  </a:txBody>
                  <a:tcPr marT="45729" marB="45729"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0</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2</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6</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4</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746">
                <a:tc>
                  <a:txBody>
                    <a:bodyPr/>
                    <a:lstStyle/>
                    <a:p>
                      <a:pPr algn="ctr"/>
                      <a:r>
                        <a:rPr lang="en-US" sz="1800" dirty="0">
                          <a:solidFill>
                            <a:schemeClr val="tx1"/>
                          </a:solidFill>
                        </a:rPr>
                        <a:t>1</a:t>
                      </a:r>
                    </a:p>
                  </a:txBody>
                  <a:tcPr marT="45729" marB="4572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3</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7</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5</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bl>
          </a:graphicData>
        </a:graphic>
      </p:graphicFrame>
      <p:grpSp>
        <p:nvGrpSpPr>
          <p:cNvPr id="9281" name="Group 11"/>
          <p:cNvGrpSpPr>
            <a:grpSpLocks/>
          </p:cNvGrpSpPr>
          <p:nvPr/>
        </p:nvGrpSpPr>
        <p:grpSpPr bwMode="auto">
          <a:xfrm>
            <a:off x="5253038" y="4011613"/>
            <a:ext cx="568325" cy="598487"/>
            <a:chOff x="762000" y="3276600"/>
            <a:chExt cx="568325" cy="598488"/>
          </a:xfrm>
        </p:grpSpPr>
        <p:cxnSp>
          <p:nvCxnSpPr>
            <p:cNvPr id="65" name="Straight Connector 64"/>
            <p:cNvCxnSpPr/>
            <p:nvPr/>
          </p:nvCxnSpPr>
          <p:spPr>
            <a:xfrm rot="10800000">
              <a:off x="762000" y="3402012"/>
              <a:ext cx="541337" cy="431801"/>
            </a:xfrm>
            <a:prstGeom prst="line">
              <a:avLst/>
            </a:prstGeom>
          </p:spPr>
          <p:style>
            <a:lnRef idx="1">
              <a:schemeClr val="dk1"/>
            </a:lnRef>
            <a:fillRef idx="0">
              <a:schemeClr val="dk1"/>
            </a:fillRef>
            <a:effectRef idx="0">
              <a:schemeClr val="dk1"/>
            </a:effectRef>
            <a:fontRef idx="minor">
              <a:schemeClr val="tx1"/>
            </a:fontRef>
          </p:style>
        </p:cxnSp>
        <p:sp>
          <p:nvSpPr>
            <p:cNvPr id="9283" name="TextBox 65"/>
            <p:cNvSpPr txBox="1">
              <a:spLocks noChangeArrowheads="1"/>
            </p:cNvSpPr>
            <p:nvPr/>
          </p:nvSpPr>
          <p:spPr bwMode="auto">
            <a:xfrm>
              <a:off x="914400" y="3276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9284" name="TextBox 66"/>
            <p:cNvSpPr txBox="1">
              <a:spLocks noChangeArrowheads="1"/>
            </p:cNvSpPr>
            <p:nvPr/>
          </p:nvSpPr>
          <p:spPr bwMode="auto">
            <a:xfrm>
              <a:off x="762000" y="35052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z</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822325" y="304801"/>
                <a:ext cx="7543800" cy="5564188"/>
              </a:xfrm>
            </p:spPr>
            <p:txBody>
              <a:bodyPr/>
              <a:lstStyle/>
              <a:p>
                <a:r>
                  <a:rPr lang="he-IL" dirty="0"/>
                  <a:t>קיבלנו כעת רכיב אנד בין שתי הפונקציות: </a:t>
                </a:r>
                <a:r>
                  <a:rPr lang="en-US" dirty="0" err="1"/>
                  <a:t>f,g</a:t>
                </a:r>
                <a:r>
                  <a:rPr lang="en-US" dirty="0"/>
                  <a:t> </a:t>
                </a:r>
                <a:r>
                  <a:rPr lang="he-IL" dirty="0"/>
                  <a:t> מכיוון שהצגנו אותן כסכום מכפלות נוכל בקלות לדעת מה יהיה ערך התוצאה (השורות המשותפות מסמלות כי עבור כניסה מסוימת שתי היציאות הן 1)</a:t>
                </a:r>
              </a:p>
              <a:p>
                <a:r>
                  <a:rPr lang="he-IL" dirty="0"/>
                  <a:t>כלומר נקבל:</a:t>
                </a:r>
              </a:p>
              <a:p>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r>
                      <m:rPr>
                        <m:sty m:val="p"/>
                      </m:rPr>
                      <a:rPr lang="en-US" b="0" i="0" smtClean="0">
                        <a:latin typeface="Cambria Math" panose="02040503050406030204" pitchFamily="18" charset="0"/>
                      </a:rPr>
                      <m:t>Σ</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15</m:t>
                    </m:r>
                    <m:r>
                      <a:rPr lang="en-US" b="0" i="1" smtClean="0">
                        <a:latin typeface="Cambria Math" panose="02040503050406030204" pitchFamily="18" charset="0"/>
                      </a:rPr>
                      <m:t>)</m:t>
                    </m:r>
                  </m:oMath>
                </a14:m>
                <a:endParaRPr lang="he-IL" dirty="0"/>
              </a:p>
              <a:p>
                <a:r>
                  <a:rPr lang="he-IL" dirty="0"/>
                  <a:t>נמפה למפת קרנו:</a:t>
                </a:r>
              </a:p>
              <a:p>
                <a:r>
                  <a:rPr lang="he-IL" dirty="0"/>
                  <a:t>נקבל:</a:t>
                </a:r>
              </a:p>
              <a:p>
                <a:r>
                  <a:rPr lang="he-IL"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𝑤𝑥𝑦𝑧</m:t>
                    </m:r>
                  </m:oMath>
                </a14:m>
                <a:endParaRPr lang="he-IL" dirty="0"/>
              </a:p>
              <a:p>
                <a:endParaRPr lang="en-US"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822325" y="304801"/>
                <a:ext cx="7543800" cy="5564188"/>
              </a:xfrm>
              <a:blipFill>
                <a:blip r:embed="rId2"/>
                <a:stretch>
                  <a:fillRect t="-1205" r="-2102"/>
                </a:stretch>
              </a:blipFill>
            </p:spPr>
            <p:txBody>
              <a:bodyPr/>
              <a:lstStyle/>
              <a:p>
                <a:r>
                  <a:rPr lang="he-IL">
                    <a:noFill/>
                  </a:rPr>
                  <a:t> </a:t>
                </a:r>
              </a:p>
            </p:txBody>
          </p:sp>
        </mc:Fallback>
      </mc:AlternateContent>
      <p:graphicFrame>
        <p:nvGraphicFramePr>
          <p:cNvPr id="4" name="Table 59"/>
          <p:cNvGraphicFramePr>
            <a:graphicFrameLocks noGrp="1"/>
          </p:cNvGraphicFramePr>
          <p:nvPr>
            <p:extLst>
              <p:ext uri="{D42A27DB-BD31-4B8C-83A1-F6EECF244321}">
                <p14:modId xmlns:p14="http://schemas.microsoft.com/office/powerpoint/2010/main" val="3185210750"/>
              </p:ext>
            </p:extLst>
          </p:nvPr>
        </p:nvGraphicFramePr>
        <p:xfrm>
          <a:off x="685800" y="19050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5" name="Group 12"/>
          <p:cNvGrpSpPr>
            <a:grpSpLocks/>
          </p:cNvGrpSpPr>
          <p:nvPr/>
        </p:nvGrpSpPr>
        <p:grpSpPr bwMode="auto">
          <a:xfrm>
            <a:off x="630382" y="1905000"/>
            <a:ext cx="695394" cy="597932"/>
            <a:chOff x="4876800" y="3200400"/>
            <a:chExt cx="695394" cy="597932"/>
          </a:xfrm>
        </p:grpSpPr>
        <p:cxnSp>
          <p:nvCxnSpPr>
            <p:cNvPr id="6" name="Straight Connector 60"/>
            <p:cNvCxnSpPr/>
            <p:nvPr/>
          </p:nvCxnSpPr>
          <p:spPr>
            <a:xfrm rot="10800000">
              <a:off x="4953000" y="33258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7" name="TextBox 61"/>
            <p:cNvSpPr txBox="1">
              <a:spLocks noChangeArrowheads="1"/>
            </p:cNvSpPr>
            <p:nvPr/>
          </p:nvSpPr>
          <p:spPr bwMode="auto">
            <a:xfrm>
              <a:off x="5105400" y="32004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wx</a:t>
              </a:r>
              <a:endParaRPr lang="en-US" altLang="he-IL" dirty="0"/>
            </a:p>
          </p:txBody>
        </p:sp>
        <p:sp>
          <p:nvSpPr>
            <p:cNvPr id="8" name="TextBox 62"/>
            <p:cNvSpPr txBox="1">
              <a:spLocks noChangeArrowheads="1"/>
            </p:cNvSpPr>
            <p:nvPr/>
          </p:nvSpPr>
          <p:spPr bwMode="auto">
            <a:xfrm>
              <a:off x="4876800" y="3429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err="1"/>
                <a:t>yz</a:t>
              </a:r>
              <a:endParaRPr lang="en-US" altLang="he-IL" dirty="0"/>
            </a:p>
          </p:txBody>
        </p:sp>
      </p:grpSp>
      <p:sp>
        <p:nvSpPr>
          <p:cNvPr id="9" name="מלבן מעוגל 8"/>
          <p:cNvSpPr/>
          <p:nvPr/>
        </p:nvSpPr>
        <p:spPr>
          <a:xfrm>
            <a:off x="2895600" y="2462213"/>
            <a:ext cx="457200" cy="46886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מעוגל 9"/>
          <p:cNvSpPr/>
          <p:nvPr/>
        </p:nvSpPr>
        <p:spPr>
          <a:xfrm>
            <a:off x="2895600" y="4179332"/>
            <a:ext cx="457200" cy="46886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מעוגל 10"/>
          <p:cNvSpPr/>
          <p:nvPr/>
        </p:nvSpPr>
        <p:spPr>
          <a:xfrm>
            <a:off x="1218556" y="2462213"/>
            <a:ext cx="457200" cy="46886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מעוגל 11"/>
          <p:cNvSpPr/>
          <p:nvPr/>
        </p:nvSpPr>
        <p:spPr>
          <a:xfrm>
            <a:off x="1173163" y="4199692"/>
            <a:ext cx="457200" cy="46886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מעוגל 12"/>
          <p:cNvSpPr/>
          <p:nvPr/>
        </p:nvSpPr>
        <p:spPr>
          <a:xfrm>
            <a:off x="1273974" y="2521507"/>
            <a:ext cx="457200" cy="966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מעוגל 13"/>
          <p:cNvSpPr/>
          <p:nvPr/>
        </p:nvSpPr>
        <p:spPr>
          <a:xfrm>
            <a:off x="2313387" y="3488294"/>
            <a:ext cx="457200" cy="46886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7747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זמני השהייה של שערים לוגיים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878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he-IL" dirty="0">
                <a:solidFill>
                  <a:schemeClr val="tx1">
                    <a:lumMod val="75000"/>
                    <a:lumOff val="25000"/>
                  </a:schemeClr>
                </a:solidFill>
              </a:rPr>
              <a:t>זמני</a:t>
            </a:r>
            <a:r>
              <a:rPr lang="he-IL" dirty="0">
                <a:solidFill>
                  <a:schemeClr val="tx2">
                    <a:satMod val="130000"/>
                  </a:schemeClr>
                </a:solidFill>
              </a:rPr>
              <a:t> </a:t>
            </a:r>
            <a:r>
              <a:rPr lang="he-IL" dirty="0">
                <a:solidFill>
                  <a:schemeClr val="tx1">
                    <a:lumMod val="75000"/>
                    <a:lumOff val="25000"/>
                  </a:schemeClr>
                </a:solidFill>
              </a:rPr>
              <a:t>השהיה של שערים</a:t>
            </a:r>
            <a:endParaRPr lang="en-US" dirty="0">
              <a:solidFill>
                <a:schemeClr val="tx1">
                  <a:lumMod val="75000"/>
                  <a:lumOff val="25000"/>
                </a:schemeClr>
              </a:solidFill>
            </a:endParaRPr>
          </a:p>
        </p:txBody>
      </p:sp>
      <p:sp>
        <p:nvSpPr>
          <p:cNvPr id="26627" name="Content Placeholder 2"/>
          <p:cNvSpPr>
            <a:spLocks noGrp="1"/>
          </p:cNvSpPr>
          <p:nvPr>
            <p:ph idx="1"/>
          </p:nvPr>
        </p:nvSpPr>
        <p:spPr>
          <a:xfrm>
            <a:off x="685800" y="1792287"/>
            <a:ext cx="8124825" cy="4267200"/>
          </a:xfrm>
        </p:spPr>
        <p:txBody>
          <a:bodyPr/>
          <a:lstStyle/>
          <a:p>
            <a:pPr eaLnBrk="1" hangingPunct="1"/>
            <a:r>
              <a:rPr lang="en-US" altLang="he-IL" sz="3200" dirty="0" err="1"/>
              <a:t>t</a:t>
            </a:r>
            <a:r>
              <a:rPr lang="en-US" altLang="he-IL" sz="3200" baseline="-25000" dirty="0" err="1"/>
              <a:t>CD</a:t>
            </a:r>
            <a:r>
              <a:rPr lang="he-IL" altLang="he-IL" sz="3200" baseline="-25000" dirty="0"/>
              <a:t> </a:t>
            </a:r>
            <a:r>
              <a:rPr lang="he-IL" altLang="he-IL" sz="3200" dirty="0"/>
              <a:t>– הזמן מתחילת ביצוע שינוי בכניסה במהלכו מובטח כי היציאה אינה משתנה את ערכה הלוגי</a:t>
            </a:r>
          </a:p>
          <a:p>
            <a:pPr eaLnBrk="1" hangingPunct="1"/>
            <a:r>
              <a:rPr lang="en-US" altLang="he-IL" sz="3200" dirty="0" err="1"/>
              <a:t>t</a:t>
            </a:r>
            <a:r>
              <a:rPr lang="en-US" altLang="he-IL" sz="3200" baseline="-25000" dirty="0" err="1"/>
              <a:t>PD</a:t>
            </a:r>
            <a:r>
              <a:rPr lang="he-IL" altLang="he-IL" sz="3200" baseline="-25000" dirty="0"/>
              <a:t> </a:t>
            </a:r>
            <a:r>
              <a:rPr lang="he-IL" altLang="he-IL" sz="3200" dirty="0"/>
              <a:t>– הזמן מרגע סיום ביצוע השינוי בכניסה שלאחריו מובטח כי היציאה התייצבה על ערכה הלוגי הסופי</a:t>
            </a:r>
            <a:endParaRPr lang="en-US" altLang="he-IL" sz="3200" dirty="0"/>
          </a:p>
          <a:p>
            <a:pPr eaLnBrk="1" hangingPunct="1"/>
            <a:endParaRPr lang="en-US" altLang="he-IL" sz="3200" dirty="0"/>
          </a:p>
          <a:p>
            <a:pPr eaLnBrk="1" hangingPunct="1"/>
            <a:endParaRPr lang="en-US" altLang="he-IL" sz="3200" dirty="0"/>
          </a:p>
          <a:p>
            <a:pPr eaLnBrk="1" hangingPunct="1"/>
            <a:endParaRPr lang="en-US" altLang="he-IL" sz="3200" dirty="0"/>
          </a:p>
        </p:txBody>
      </p:sp>
      <p:sp>
        <p:nvSpPr>
          <p:cNvPr id="266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tLang="he-IL">
              <a:latin typeface="Gill Sans MT" panose="020B0502020104020203" pitchFamily="34" charset="0"/>
            </a:endParaRPr>
          </a:p>
        </p:txBody>
      </p:sp>
      <p:sp>
        <p:nvSpPr>
          <p:cNvPr id="266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tLang="he-IL">
              <a:latin typeface="Gill Sans MT" panose="020B0502020104020203" pitchFamily="34" charset="0"/>
            </a:endParaRPr>
          </a:p>
        </p:txBody>
      </p:sp>
      <p:sp>
        <p:nvSpPr>
          <p:cNvPr id="26630" name="Rectangle 5"/>
          <p:cNvSpPr>
            <a:spLocks noChangeArrowheads="1"/>
          </p:cNvSpPr>
          <p:nvPr/>
        </p:nvSpPr>
        <p:spPr bwMode="auto">
          <a:xfrm>
            <a:off x="0" y="257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tLang="he-IL">
              <a:latin typeface="Gill Sans MT" panose="020B0502020104020203"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086600"/>
            <a:ext cx="54864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he-IL" dirty="0">
                <a:solidFill>
                  <a:schemeClr val="tx1"/>
                </a:solidFill>
              </a:rPr>
              <a:t>סוגים של זמני השהיה</a:t>
            </a:r>
            <a:endParaRPr lang="en-US" dirty="0">
              <a:solidFill>
                <a:schemeClr val="tx1"/>
              </a:solidFill>
            </a:endParaRPr>
          </a:p>
        </p:txBody>
      </p:sp>
      <p:sp>
        <p:nvSpPr>
          <p:cNvPr id="27651" name="Content Placeholder 2"/>
          <p:cNvSpPr>
            <a:spLocks noGrp="1"/>
          </p:cNvSpPr>
          <p:nvPr>
            <p:ph idx="1"/>
          </p:nvPr>
        </p:nvSpPr>
        <p:spPr>
          <a:xfrm>
            <a:off x="250825" y="1736725"/>
            <a:ext cx="8686800" cy="4267200"/>
          </a:xfrm>
        </p:spPr>
        <p:txBody>
          <a:bodyPr/>
          <a:lstStyle/>
          <a:p>
            <a:pPr eaLnBrk="1" hangingPunct="1"/>
            <a:r>
              <a:rPr lang="en-US" altLang="he-IL" sz="3600" dirty="0"/>
              <a:t>, </a:t>
            </a:r>
            <a:r>
              <a:rPr lang="en-US" altLang="he-IL" sz="3600" dirty="0" err="1"/>
              <a:t>t</a:t>
            </a:r>
            <a:r>
              <a:rPr lang="en-US" altLang="he-IL" sz="3600" baseline="-25000" dirty="0" err="1"/>
              <a:t>pdHL</a:t>
            </a:r>
            <a:r>
              <a:rPr lang="he-IL" altLang="he-IL" sz="3600" baseline="-25000" dirty="0"/>
              <a:t> </a:t>
            </a:r>
            <a:r>
              <a:rPr lang="en-US" altLang="he-IL" sz="3600" dirty="0" err="1"/>
              <a:t>t</a:t>
            </a:r>
            <a:r>
              <a:rPr lang="en-US" altLang="he-IL" sz="3600" baseline="-25000" dirty="0" err="1"/>
              <a:t>pdLH</a:t>
            </a:r>
            <a:r>
              <a:rPr lang="he-IL" altLang="he-IL" sz="3600" baseline="-25000" dirty="0"/>
              <a:t> </a:t>
            </a:r>
            <a:r>
              <a:rPr lang="he-IL" altLang="he-IL" sz="3600" dirty="0"/>
              <a:t>– לפי כיוון השינוי ביציאה</a:t>
            </a:r>
          </a:p>
          <a:p>
            <a:pPr eaLnBrk="1" hangingPunct="1"/>
            <a:endParaRPr lang="he-IL" altLang="he-IL" sz="700" dirty="0"/>
          </a:p>
          <a:p>
            <a:pPr eaLnBrk="1" hangingPunct="1"/>
            <a:r>
              <a:rPr lang="en-US" altLang="he-IL" sz="3600" dirty="0"/>
              <a:t>, </a:t>
            </a:r>
            <a:r>
              <a:rPr lang="en-US" altLang="he-IL" sz="3600" dirty="0" err="1"/>
              <a:t>t</a:t>
            </a:r>
            <a:r>
              <a:rPr lang="en-US" altLang="he-IL" sz="3600" baseline="-25000" dirty="0" err="1"/>
              <a:t>pdLL</a:t>
            </a:r>
            <a:r>
              <a:rPr lang="he-IL" altLang="he-IL" sz="3600" baseline="-25000" dirty="0"/>
              <a:t> </a:t>
            </a:r>
            <a:r>
              <a:rPr lang="en-US" altLang="he-IL" sz="3600" dirty="0" err="1"/>
              <a:t>t</a:t>
            </a:r>
            <a:r>
              <a:rPr lang="en-US" altLang="he-IL" sz="3600" baseline="-25000" dirty="0" err="1"/>
              <a:t>pdHH</a:t>
            </a:r>
            <a:r>
              <a:rPr lang="he-IL" altLang="he-IL" sz="3600" baseline="-25000" dirty="0"/>
              <a:t> </a:t>
            </a:r>
            <a:r>
              <a:rPr lang="he-IL" altLang="he-IL" sz="3600" dirty="0"/>
              <a:t>– במקרה של שינוי רגעי ביציאה (</a:t>
            </a:r>
            <a:r>
              <a:rPr lang="en-US" altLang="he-IL" sz="3600" dirty="0"/>
              <a:t>glitch</a:t>
            </a:r>
            <a:r>
              <a:rPr lang="he-IL" altLang="he-IL" sz="3600" dirty="0"/>
              <a:t> או </a:t>
            </a:r>
            <a:r>
              <a:rPr lang="en-US" altLang="he-IL" sz="3600" dirty="0"/>
              <a:t>hazard</a:t>
            </a:r>
            <a:r>
              <a:rPr lang="he-IL" altLang="he-IL" sz="3600" dirty="0"/>
              <a:t>)</a:t>
            </a:r>
          </a:p>
          <a:p>
            <a:pPr eaLnBrk="1" hangingPunct="1"/>
            <a:endParaRPr lang="he-IL" altLang="he-IL" sz="3600" dirty="0"/>
          </a:p>
          <a:p>
            <a:pPr eaLnBrk="1" hangingPunct="1"/>
            <a:endParaRPr lang="en-US" altLang="he-IL" sz="3600" dirty="0"/>
          </a:p>
          <a:p>
            <a:pPr eaLnBrk="1" hangingPunct="1"/>
            <a:endParaRPr lang="en-US" altLang="he-IL" sz="3600" dirty="0"/>
          </a:p>
          <a:p>
            <a:pPr eaLnBrk="1" hangingPunct="1"/>
            <a:endParaRPr lang="en-US" altLang="he-IL" sz="3600" dirty="0"/>
          </a:p>
        </p:txBody>
      </p:sp>
      <p:sp>
        <p:nvSpPr>
          <p:cNvPr id="276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gn="r" rtl="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l" rtl="0" eaLnBrk="1" hangingPunct="1">
              <a:lnSpc>
                <a:spcPct val="100000"/>
              </a:lnSpc>
              <a:spcBef>
                <a:spcPct val="0"/>
              </a:spcBef>
              <a:spcAft>
                <a:spcPct val="0"/>
              </a:spcAft>
              <a:buClrTx/>
              <a:buSzTx/>
              <a:buFontTx/>
              <a:buNone/>
            </a:pPr>
            <a:endParaRPr lang="he-IL" altLang="he-IL" sz="1800">
              <a:solidFill>
                <a:schemeClr val="tx1"/>
              </a:solidFill>
              <a:latin typeface="Gill Sans MT" panose="020B0502020104020203" pitchFamily="34" charset="0"/>
            </a:endParaRPr>
          </a:p>
        </p:txBody>
      </p:sp>
      <p:sp>
        <p:nvSpPr>
          <p:cNvPr id="2765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gn="r" rtl="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l" rtl="0" eaLnBrk="1" hangingPunct="1">
              <a:lnSpc>
                <a:spcPct val="100000"/>
              </a:lnSpc>
              <a:spcBef>
                <a:spcPct val="0"/>
              </a:spcBef>
              <a:spcAft>
                <a:spcPct val="0"/>
              </a:spcAft>
              <a:buClrTx/>
              <a:buSzTx/>
              <a:buFontTx/>
              <a:buNone/>
            </a:pPr>
            <a:endParaRPr lang="he-IL" altLang="he-IL" sz="1800">
              <a:solidFill>
                <a:schemeClr val="tx1"/>
              </a:solidFill>
              <a:latin typeface="Gill Sans MT" panose="020B0502020104020203" pitchFamily="34" charset="0"/>
            </a:endParaRPr>
          </a:p>
        </p:txBody>
      </p:sp>
      <p:sp>
        <p:nvSpPr>
          <p:cNvPr id="27654" name="Rectangle 5"/>
          <p:cNvSpPr>
            <a:spLocks noChangeArrowheads="1"/>
          </p:cNvSpPr>
          <p:nvPr/>
        </p:nvSpPr>
        <p:spPr bwMode="auto">
          <a:xfrm>
            <a:off x="0" y="257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gn="r" rtl="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l" rtl="0" eaLnBrk="1" hangingPunct="1">
              <a:lnSpc>
                <a:spcPct val="100000"/>
              </a:lnSpc>
              <a:spcBef>
                <a:spcPct val="0"/>
              </a:spcBef>
              <a:spcAft>
                <a:spcPct val="0"/>
              </a:spcAft>
              <a:buClrTx/>
              <a:buSzTx/>
              <a:buFontTx/>
              <a:buNone/>
            </a:pPr>
            <a:endParaRPr lang="he-IL" altLang="he-IL" sz="1800">
              <a:solidFill>
                <a:schemeClr val="tx1"/>
              </a:solidFill>
              <a:latin typeface="Gill Sans MT" panose="020B0502020104020203" pitchFamily="34" charset="0"/>
            </a:endParaRPr>
          </a:p>
        </p:txBody>
      </p:sp>
      <p:graphicFrame>
        <p:nvGraphicFramePr>
          <p:cNvPr id="27655" name="Object 2"/>
          <p:cNvGraphicFramePr>
            <a:graphicFrameLocks noChangeAspect="1"/>
          </p:cNvGraphicFramePr>
          <p:nvPr>
            <p:extLst>
              <p:ext uri="{D42A27DB-BD31-4B8C-83A1-F6EECF244321}">
                <p14:modId xmlns:p14="http://schemas.microsoft.com/office/powerpoint/2010/main" val="2841308128"/>
              </p:ext>
            </p:extLst>
          </p:nvPr>
        </p:nvGraphicFramePr>
        <p:xfrm>
          <a:off x="2743200" y="3870325"/>
          <a:ext cx="4191000" cy="2262188"/>
        </p:xfrm>
        <a:graphic>
          <a:graphicData uri="http://schemas.openxmlformats.org/presentationml/2006/ole">
            <mc:AlternateContent xmlns:mc="http://schemas.openxmlformats.org/markup-compatibility/2006">
              <mc:Choice xmlns:v="urn:schemas-microsoft-com:vml" Requires="v">
                <p:oleObj spid="_x0000_s27704" name="Equation" r:id="rId3" imgW="1600200" imgH="863600" progId="Equation.DSMT4">
                  <p:embed/>
                </p:oleObj>
              </mc:Choice>
              <mc:Fallback>
                <p:oleObj name="Equation" r:id="rId3" imgW="1600200" imgH="863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870325"/>
                        <a:ext cx="4191000" cy="22621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he-IL" dirty="0">
                <a:solidFill>
                  <a:schemeClr val="tx1"/>
                </a:solidFill>
              </a:rPr>
              <a:t>השהיה של פונקציה צירופית</a:t>
            </a:r>
            <a:endParaRPr lang="en-US" dirty="0">
              <a:solidFill>
                <a:schemeClr val="tx1"/>
              </a:solidFill>
            </a:endParaRPr>
          </a:p>
        </p:txBody>
      </p:sp>
      <p:sp>
        <p:nvSpPr>
          <p:cNvPr id="32771" name="Content Placeholder 2"/>
          <p:cNvSpPr>
            <a:spLocks noGrp="1"/>
          </p:cNvSpPr>
          <p:nvPr>
            <p:ph idx="1"/>
          </p:nvPr>
        </p:nvSpPr>
        <p:spPr>
          <a:xfrm>
            <a:off x="479425" y="1828800"/>
            <a:ext cx="8229600" cy="4953000"/>
          </a:xfrm>
        </p:spPr>
        <p:txBody>
          <a:bodyPr/>
          <a:lstStyle/>
          <a:p>
            <a:pPr marL="365125" indent="-282575" eaLnBrk="1" hangingPunct="1">
              <a:spcAft>
                <a:spcPct val="0"/>
              </a:spcAft>
              <a:buFont typeface="Wingdings 2" panose="05020102010507070707" pitchFamily="18" charset="2"/>
              <a:buChar char=""/>
            </a:pPr>
            <a:r>
              <a:rPr lang="he-IL" altLang="he-IL" sz="2800" u="sng" dirty="0"/>
              <a:t>הגדרה:</a:t>
            </a:r>
            <a:r>
              <a:rPr lang="he-IL" altLang="he-IL" sz="2800" dirty="0"/>
              <a:t> זמן השהיה של כניסה </a:t>
            </a:r>
            <a:r>
              <a:rPr lang="en-US" altLang="he-IL" sz="2800" dirty="0"/>
              <a:t>x</a:t>
            </a:r>
            <a:r>
              <a:rPr lang="en-US" altLang="he-IL" sz="2800" baseline="-25000" dirty="0"/>
              <a:t>0</a:t>
            </a:r>
            <a:r>
              <a:rPr lang="he-IL" altLang="he-IL" sz="2800" dirty="0"/>
              <a:t>: הזמן שנדרש מרגע שכניסה זו משתנה ועד שמוצא המערכת משתנה, כאשר שאר הכניסות קבועות.</a:t>
            </a:r>
          </a:p>
          <a:p>
            <a:pPr marL="365125" indent="-282575" eaLnBrk="1" hangingPunct="1">
              <a:spcAft>
                <a:spcPct val="0"/>
              </a:spcAft>
              <a:buFont typeface="Wingdings 2" panose="05020102010507070707" pitchFamily="18" charset="2"/>
              <a:buNone/>
            </a:pPr>
            <a:endParaRPr lang="he-IL" altLang="he-IL" sz="1000" dirty="0"/>
          </a:p>
          <a:p>
            <a:pPr marL="365125" indent="-282575" eaLnBrk="1" hangingPunct="1">
              <a:spcAft>
                <a:spcPct val="0"/>
              </a:spcAft>
              <a:buFont typeface="Wingdings 2" panose="05020102010507070707" pitchFamily="18" charset="2"/>
              <a:buChar char=""/>
            </a:pPr>
            <a:r>
              <a:rPr lang="he-IL" altLang="he-IL" sz="2800" dirty="0"/>
              <a:t>זמן ההשהיה תלוי במימוש ולא בלוגיקה.</a:t>
            </a:r>
          </a:p>
          <a:p>
            <a:pPr marL="365125" indent="-282575" eaLnBrk="1" hangingPunct="1">
              <a:spcAft>
                <a:spcPct val="0"/>
              </a:spcAft>
              <a:buFont typeface="Wingdings 2" panose="05020102010507070707" pitchFamily="18" charset="2"/>
              <a:buNone/>
            </a:pPr>
            <a:endParaRPr lang="he-IL" altLang="he-IL" sz="1000" dirty="0"/>
          </a:p>
          <a:p>
            <a:pPr marL="365125" indent="-282575" eaLnBrk="1" hangingPunct="1">
              <a:spcAft>
                <a:spcPct val="0"/>
              </a:spcAft>
              <a:buFont typeface="Wingdings 2" panose="05020102010507070707" pitchFamily="18" charset="2"/>
              <a:buChar char=""/>
            </a:pPr>
            <a:r>
              <a:rPr lang="he-IL" altLang="he-IL" sz="2800" dirty="0"/>
              <a:t>יתכן זמן השהיה שונה מכניסה מסוימת למוצא בהתאם לערך ביתר הכניסות.</a:t>
            </a:r>
          </a:p>
          <a:p>
            <a:pPr marL="365125" indent="-282575" eaLnBrk="1" hangingPunct="1">
              <a:spcAft>
                <a:spcPct val="0"/>
              </a:spcAft>
              <a:buFont typeface="Wingdings 2" panose="05020102010507070707" pitchFamily="18" charset="2"/>
              <a:buNone/>
            </a:pPr>
            <a:endParaRPr lang="he-IL" altLang="he-IL" sz="1000" dirty="0"/>
          </a:p>
          <a:p>
            <a:pPr marL="365125" indent="-282575" eaLnBrk="1" hangingPunct="1">
              <a:spcAft>
                <a:spcPct val="0"/>
              </a:spcAft>
              <a:buFont typeface="Wingdings 2" panose="05020102010507070707" pitchFamily="18" charset="2"/>
              <a:buChar char=""/>
            </a:pPr>
            <a:r>
              <a:rPr lang="he-IL" altLang="he-IL" sz="2800" dirty="0"/>
              <a:t>יתכן שעבור ערכים בכניסות האחרות, כניסה </a:t>
            </a:r>
            <a:r>
              <a:rPr lang="en-US" altLang="he-IL" sz="2800" dirty="0"/>
              <a:t>x</a:t>
            </a:r>
            <a:r>
              <a:rPr lang="en-US" altLang="he-IL" sz="2800" baseline="-25000" dirty="0"/>
              <a:t>0</a:t>
            </a:r>
            <a:r>
              <a:rPr lang="he-IL" altLang="he-IL" sz="2800" baseline="-25000" dirty="0"/>
              <a:t> </a:t>
            </a:r>
            <a:r>
              <a:rPr lang="he-IL" altLang="he-IL" sz="2800" dirty="0"/>
              <a:t>לא תשנה את המוצא.</a:t>
            </a:r>
            <a:endParaRPr lang="en-US" altLang="he-IL" sz="2800" baseline="-25000" dirty="0"/>
          </a:p>
        </p:txBody>
      </p:sp>
      <p:sp>
        <p:nvSpPr>
          <p:cNvPr id="327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gn="r" rtl="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gn="r" rtl="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l" rtl="0" eaLnBrk="1" hangingPunct="1">
              <a:lnSpc>
                <a:spcPct val="100000"/>
              </a:lnSpc>
              <a:spcBef>
                <a:spcPct val="0"/>
              </a:spcBef>
              <a:spcAft>
                <a:spcPct val="0"/>
              </a:spcAft>
              <a:buClrTx/>
              <a:buSzTx/>
              <a:buFontTx/>
              <a:buNone/>
            </a:pPr>
            <a:endParaRPr lang="he-IL" altLang="he-IL" sz="1800">
              <a:solidFill>
                <a:schemeClr val="tx1"/>
              </a:solidFill>
              <a:latin typeface="Gill Sans MT" panose="020B05020201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he-IL" dirty="0">
                <a:solidFill>
                  <a:schemeClr val="tx2">
                    <a:satMod val="130000"/>
                  </a:schemeClr>
                </a:solidFill>
              </a:rPr>
              <a:t>השהיה של פונקציה צירופית</a:t>
            </a:r>
            <a:endParaRPr lang="en-US" dirty="0">
              <a:solidFill>
                <a:schemeClr val="tx2">
                  <a:satMod val="130000"/>
                </a:schemeClr>
              </a:solidFill>
            </a:endParaRPr>
          </a:p>
        </p:txBody>
      </p:sp>
      <p:sp>
        <p:nvSpPr>
          <p:cNvPr id="4100" name="Content Placeholder 2"/>
          <p:cNvSpPr>
            <a:spLocks noGrp="1"/>
          </p:cNvSpPr>
          <p:nvPr>
            <p:ph idx="1"/>
          </p:nvPr>
        </p:nvSpPr>
        <p:spPr>
          <a:xfrm>
            <a:off x="228600" y="1841500"/>
            <a:ext cx="8229600" cy="3048000"/>
          </a:xfrm>
        </p:spPr>
        <p:txBody>
          <a:bodyPr/>
          <a:lstStyle/>
          <a:p>
            <a:pPr eaLnBrk="1" hangingPunct="1"/>
            <a:r>
              <a:rPr lang="he-IL" altLang="he-IL" sz="2800" dirty="0"/>
              <a:t>זמני ההשהיה מכניסה מסוימת נקבעים לפי </a:t>
            </a:r>
            <a:r>
              <a:rPr lang="he-IL" altLang="he-IL" sz="2800" u="sng" dirty="0"/>
              <a:t>המקרה הגרוע ביותר</a:t>
            </a:r>
            <a:r>
              <a:rPr lang="he-IL" altLang="he-IL" sz="2800" dirty="0"/>
              <a:t>.</a:t>
            </a:r>
          </a:p>
          <a:p>
            <a:pPr eaLnBrk="1" hangingPunct="1"/>
            <a:endParaRPr lang="he-IL" altLang="he-IL" sz="1000" dirty="0"/>
          </a:p>
          <a:p>
            <a:pPr eaLnBrk="1" hangingPunct="1"/>
            <a:r>
              <a:rPr lang="he-IL" altLang="he-IL" sz="2800" dirty="0"/>
              <a:t>נשתמש במפת קרנו כדי לראות אילו ערכים צריכים להיות ביתר הכניסות כדי ששינוי יתרחש.</a:t>
            </a:r>
            <a:endParaRPr lang="en-US" altLang="he-IL" sz="2800" dirty="0"/>
          </a:p>
        </p:txBody>
      </p:sp>
      <p:graphicFrame>
        <p:nvGraphicFramePr>
          <p:cNvPr id="4" name="Table 3"/>
          <p:cNvGraphicFramePr>
            <a:graphicFrameLocks noGrp="1"/>
          </p:cNvGraphicFramePr>
          <p:nvPr/>
        </p:nvGraphicFramePr>
        <p:xfrm>
          <a:off x="1338261" y="4267200"/>
          <a:ext cx="5875339" cy="1851660"/>
        </p:xfrm>
        <a:graphic>
          <a:graphicData uri="http://schemas.openxmlformats.org/drawingml/2006/table">
            <a:tbl>
              <a:tblPr rtl="1"/>
              <a:tblGrid>
                <a:gridCol w="1075170">
                  <a:extLst>
                    <a:ext uri="{9D8B030D-6E8A-4147-A177-3AD203B41FA5}">
                      <a16:colId xmlns:a16="http://schemas.microsoft.com/office/drawing/2014/main" val="20000"/>
                    </a:ext>
                  </a:extLst>
                </a:gridCol>
                <a:gridCol w="1200748">
                  <a:extLst>
                    <a:ext uri="{9D8B030D-6E8A-4147-A177-3AD203B41FA5}">
                      <a16:colId xmlns:a16="http://schemas.microsoft.com/office/drawing/2014/main" val="20001"/>
                    </a:ext>
                  </a:extLst>
                </a:gridCol>
                <a:gridCol w="998977">
                  <a:extLst>
                    <a:ext uri="{9D8B030D-6E8A-4147-A177-3AD203B41FA5}">
                      <a16:colId xmlns:a16="http://schemas.microsoft.com/office/drawing/2014/main" val="20002"/>
                    </a:ext>
                  </a:extLst>
                </a:gridCol>
                <a:gridCol w="1200748">
                  <a:extLst>
                    <a:ext uri="{9D8B030D-6E8A-4147-A177-3AD203B41FA5}">
                      <a16:colId xmlns:a16="http://schemas.microsoft.com/office/drawing/2014/main" val="20003"/>
                    </a:ext>
                  </a:extLst>
                </a:gridCol>
                <a:gridCol w="1399696">
                  <a:extLst>
                    <a:ext uri="{9D8B030D-6E8A-4147-A177-3AD203B41FA5}">
                      <a16:colId xmlns:a16="http://schemas.microsoft.com/office/drawing/2014/main" val="20004"/>
                    </a:ext>
                  </a:extLst>
                </a:gridCol>
              </a:tblGrid>
              <a:tr h="617008">
                <a:tc>
                  <a:txBody>
                    <a:bodyPr/>
                    <a:lstStyle/>
                    <a:p>
                      <a:pPr marL="0" marR="0" algn="ctr" rtl="1">
                        <a:lnSpc>
                          <a:spcPct val="150000"/>
                        </a:lnSpc>
                        <a:spcBef>
                          <a:spcPts val="0"/>
                        </a:spcBef>
                        <a:spcAft>
                          <a:spcPts val="0"/>
                        </a:spcAft>
                      </a:pPr>
                      <a:r>
                        <a:rPr lang="he-IL" sz="2700" dirty="0">
                          <a:latin typeface="Times New Roman"/>
                          <a:ea typeface="Times New Roman"/>
                          <a:cs typeface="David"/>
                        </a:rPr>
                        <a:t>10</a:t>
                      </a:r>
                      <a:endParaRPr lang="en-US" sz="2200" dirty="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dirty="0">
                          <a:latin typeface="Times New Roman"/>
                          <a:ea typeface="Times New Roman"/>
                          <a:cs typeface="David"/>
                        </a:rPr>
                        <a:t>11</a:t>
                      </a:r>
                      <a:endParaRPr lang="en-US" sz="2200" dirty="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01</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00</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50000"/>
                        </a:lnSpc>
                        <a:spcBef>
                          <a:spcPts val="0"/>
                        </a:spcBef>
                        <a:spcAft>
                          <a:spcPts val="0"/>
                        </a:spcAft>
                      </a:pPr>
                      <a:endParaRPr lang="he-IL" sz="2700">
                        <a:latin typeface="Times New Roman"/>
                        <a:ea typeface="Times New Roman"/>
                        <a:cs typeface="David"/>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7008">
                <a:tc>
                  <a:txBody>
                    <a:bodyPr/>
                    <a:lstStyle/>
                    <a:p>
                      <a:pPr marL="0" marR="0" algn="ctr" rtl="1">
                        <a:lnSpc>
                          <a:spcPct val="150000"/>
                        </a:lnSpc>
                        <a:spcBef>
                          <a:spcPts val="0"/>
                        </a:spcBef>
                        <a:spcAft>
                          <a:spcPts val="0"/>
                        </a:spcAft>
                      </a:pPr>
                      <a:r>
                        <a:rPr lang="he-IL" sz="2700">
                          <a:latin typeface="Times New Roman"/>
                          <a:ea typeface="Times New Roman"/>
                          <a:cs typeface="David"/>
                        </a:rPr>
                        <a:t>1</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0</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1</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1</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0</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7008">
                <a:tc>
                  <a:txBody>
                    <a:bodyPr/>
                    <a:lstStyle/>
                    <a:p>
                      <a:pPr marL="0" marR="0" algn="ctr" rtl="1">
                        <a:lnSpc>
                          <a:spcPct val="150000"/>
                        </a:lnSpc>
                        <a:spcBef>
                          <a:spcPts val="0"/>
                        </a:spcBef>
                        <a:spcAft>
                          <a:spcPts val="0"/>
                        </a:spcAft>
                      </a:pPr>
                      <a:r>
                        <a:rPr lang="he-IL" sz="2700">
                          <a:latin typeface="Times New Roman"/>
                          <a:ea typeface="Times New Roman"/>
                          <a:cs typeface="David"/>
                        </a:rPr>
                        <a:t>1</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1</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1</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a:latin typeface="Times New Roman"/>
                          <a:ea typeface="Times New Roman"/>
                          <a:cs typeface="David"/>
                        </a:rPr>
                        <a:t>0</a:t>
                      </a:r>
                      <a:endParaRPr lang="en-US" sz="220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50000"/>
                        </a:lnSpc>
                        <a:spcBef>
                          <a:spcPts val="0"/>
                        </a:spcBef>
                        <a:spcAft>
                          <a:spcPts val="0"/>
                        </a:spcAft>
                      </a:pPr>
                      <a:r>
                        <a:rPr lang="he-IL" sz="2700" dirty="0">
                          <a:latin typeface="Times New Roman"/>
                          <a:ea typeface="Times New Roman"/>
                          <a:cs typeface="David"/>
                        </a:rPr>
                        <a:t>1</a:t>
                      </a:r>
                      <a:endParaRPr lang="en-US" sz="2200" dirty="0">
                        <a:latin typeface="Times New Roman"/>
                        <a:ea typeface="Times New Roman"/>
                        <a:cs typeface="Miriam"/>
                      </a:endParaRPr>
                    </a:p>
                  </a:txBody>
                  <a:tcPr marL="152386" marR="152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098" name="Object 3"/>
          <p:cNvGraphicFramePr>
            <a:graphicFrameLocks noChangeAspect="1"/>
          </p:cNvGraphicFramePr>
          <p:nvPr/>
        </p:nvGraphicFramePr>
        <p:xfrm>
          <a:off x="1658938" y="4343400"/>
          <a:ext cx="882650" cy="479425"/>
        </p:xfrm>
        <a:graphic>
          <a:graphicData uri="http://schemas.openxmlformats.org/presentationml/2006/ole">
            <mc:AlternateContent xmlns:mc="http://schemas.openxmlformats.org/markup-compatibility/2006">
              <mc:Choice xmlns:v="urn:schemas-microsoft-com:vml" Requires="v">
                <p:oleObj spid="_x0000_s33873" name="Equation" r:id="rId3" imgW="368140" imgH="203112" progId="Equation.DSMT4">
                  <p:embed/>
                </p:oleObj>
              </mc:Choice>
              <mc:Fallback>
                <p:oleObj name="Equation" r:id="rId3" imgW="368140" imgH="20311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938" y="4343400"/>
                        <a:ext cx="882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 name="Straight Arrow Connector 8"/>
          <p:cNvCxnSpPr/>
          <p:nvPr/>
        </p:nvCxnSpPr>
        <p:spPr>
          <a:xfrm rot="5400000">
            <a:off x="3358357" y="5601494"/>
            <a:ext cx="68580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rot="16200000" flipV="1">
            <a:off x="5453857" y="5561806"/>
            <a:ext cx="76200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Effect transition="in" filter="blinds(horizontal)">
                                      <p:cBhvr>
                                        <p:cTn id="7" dur="500"/>
                                        <p:tgtEl>
                                          <p:spTgt spid="410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blinds(horizontal)">
                                      <p:cBhvr>
                                        <p:cTn id="13" dur="500"/>
                                        <p:tgtEl>
                                          <p:spTgt spid="40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F0874D-95E8-43BB-94FA-293E30570782}"/>
              </a:ext>
            </a:extLst>
          </p:cNvPr>
          <p:cNvSpPr>
            <a:spLocks noGrp="1"/>
          </p:cNvSpPr>
          <p:nvPr>
            <p:ph type="sldNum" sz="quarter" idx="12"/>
          </p:nvPr>
        </p:nvSpPr>
        <p:spPr/>
        <p:txBody>
          <a:bodyPr/>
          <a:lstStyle/>
          <a:p>
            <a:fld id="{A05726DF-CA30-4C16-9A99-4C088F3CDAA0}" type="slidenum">
              <a:rPr lang="he-IL" smtClean="0"/>
              <a:t>26</a:t>
            </a:fld>
            <a:endParaRPr lang="he-IL"/>
          </a:p>
        </p:txBody>
      </p:sp>
      <p:sp>
        <p:nvSpPr>
          <p:cNvPr id="9" name="מלבן 8">
            <a:extLst>
              <a:ext uri="{FF2B5EF4-FFF2-40B4-BE49-F238E27FC236}">
                <a16:creationId xmlns:a16="http://schemas.microsoft.com/office/drawing/2014/main" id="{83DD29CA-DB6D-434A-B7C9-CEECA20EBBC3}"/>
              </a:ext>
            </a:extLst>
          </p:cNvPr>
          <p:cNvSpPr/>
          <p:nvPr/>
        </p:nvSpPr>
        <p:spPr>
          <a:xfrm>
            <a:off x="2357755" y="2834935"/>
            <a:ext cx="4301177" cy="784830"/>
          </a:xfrm>
          <a:prstGeom prst="rect">
            <a:avLst/>
          </a:prstGeom>
        </p:spPr>
        <p:txBody>
          <a:bodyPr wrap="none">
            <a:spAutoFit/>
          </a:bodyPr>
          <a:lstStyle/>
          <a:p>
            <a:r>
              <a:rPr lang="he-IL" sz="4500" dirty="0"/>
              <a:t>שאלות על הוידאו?</a:t>
            </a:r>
          </a:p>
        </p:txBody>
      </p:sp>
    </p:spTree>
    <p:extLst>
      <p:ext uri="{BB962C8B-B14F-4D97-AF65-F5344CB8AC3E}">
        <p14:creationId xmlns:p14="http://schemas.microsoft.com/office/powerpoint/2010/main" val="91083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en-US" dirty="0">
                <a:solidFill>
                  <a:schemeClr val="tx1">
                    <a:lumMod val="75000"/>
                    <a:lumOff val="25000"/>
                  </a:schemeClr>
                </a:solidFill>
              </a:rPr>
              <a:t>Hazard</a:t>
            </a:r>
            <a:endParaRPr lang="he-IL"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37891" name="Content Placeholder 2"/>
              <p:cNvSpPr>
                <a:spLocks noGrp="1"/>
              </p:cNvSpPr>
              <p:nvPr>
                <p:ph idx="1"/>
              </p:nvPr>
            </p:nvSpPr>
            <p:spPr/>
            <p:txBody>
              <a:bodyPr/>
              <a:lstStyle/>
              <a:p>
                <a:pPr eaLnBrk="1" hangingPunct="1"/>
                <a:r>
                  <a:rPr lang="he-IL" altLang="he-IL" sz="3200" dirty="0"/>
                  <a:t>מצאו את ה </a:t>
                </a:r>
                <a:r>
                  <a:rPr lang="en-US" altLang="he-IL" sz="3200" dirty="0"/>
                  <a:t>hazard</a:t>
                </a:r>
                <a:r>
                  <a:rPr lang="he-IL" altLang="he-IL" sz="3200" dirty="0"/>
                  <a:t> המתרחש במימוש של הפונקציה הבאה: </a:t>
                </a:r>
                <a14:m>
                  <m:oMath xmlns:m="http://schemas.openxmlformats.org/officeDocument/2006/math">
                    <m:r>
                      <a:rPr lang="en-US" sz="3200" b="1" i="1">
                        <a:latin typeface="Cambria Math" panose="02040503050406030204" pitchFamily="18" charset="0"/>
                      </a:rPr>
                      <m:t>𝒇</m:t>
                    </m:r>
                    <m:d>
                      <m:dPr>
                        <m:ctrlPr>
                          <a:rPr lang="en-US" sz="3200" b="1" i="1">
                            <a:latin typeface="Cambria Math" panose="02040503050406030204" pitchFamily="18" charset="0"/>
                          </a:rPr>
                        </m:ctrlPr>
                      </m:dPr>
                      <m:e>
                        <m:r>
                          <a:rPr lang="en-US" sz="3200" b="1" i="1">
                            <a:latin typeface="Cambria Math" panose="02040503050406030204" pitchFamily="18" charset="0"/>
                          </a:rPr>
                          <m:t>𝒙</m:t>
                        </m:r>
                        <m:r>
                          <a:rPr lang="en-US" sz="3200" b="1" i="1">
                            <a:latin typeface="Cambria Math" panose="02040503050406030204" pitchFamily="18" charset="0"/>
                          </a:rPr>
                          <m:t>,</m:t>
                        </m:r>
                        <m:r>
                          <a:rPr lang="en-US" sz="3200" b="1" i="1">
                            <a:latin typeface="Cambria Math" panose="02040503050406030204" pitchFamily="18" charset="0"/>
                          </a:rPr>
                          <m:t>𝒚</m:t>
                        </m:r>
                        <m:r>
                          <a:rPr lang="en-US" sz="3200" b="1" i="1">
                            <a:latin typeface="Cambria Math" panose="02040503050406030204" pitchFamily="18" charset="0"/>
                          </a:rPr>
                          <m:t>,</m:t>
                        </m:r>
                        <m:r>
                          <a:rPr lang="en-US" sz="3200" b="1" i="1">
                            <a:latin typeface="Cambria Math" panose="02040503050406030204" pitchFamily="18" charset="0"/>
                          </a:rPr>
                          <m:t>𝒛</m:t>
                        </m:r>
                      </m:e>
                    </m:d>
                    <m:r>
                      <a:rPr lang="en-US" sz="3200" b="1" i="1">
                        <a:latin typeface="Cambria Math" panose="02040503050406030204" pitchFamily="18" charset="0"/>
                      </a:rPr>
                      <m:t>=</m:t>
                    </m:r>
                    <m:r>
                      <a:rPr lang="en-US" sz="3200" b="1" i="1">
                        <a:latin typeface="Cambria Math" panose="02040503050406030204" pitchFamily="18" charset="0"/>
                      </a:rPr>
                      <m:t>𝒙</m:t>
                    </m:r>
                    <m:acc>
                      <m:accPr>
                        <m:chr m:val="̅"/>
                        <m:ctrlPr>
                          <a:rPr lang="en-US" sz="3200" b="1" i="1">
                            <a:latin typeface="Cambria Math" panose="02040503050406030204" pitchFamily="18" charset="0"/>
                          </a:rPr>
                        </m:ctrlPr>
                      </m:accPr>
                      <m:e>
                        <m:r>
                          <a:rPr lang="en-US" sz="3200" b="1" i="1">
                            <a:latin typeface="Cambria Math" panose="02040503050406030204" pitchFamily="18" charset="0"/>
                          </a:rPr>
                          <m:t>𝒛</m:t>
                        </m:r>
                      </m:e>
                    </m:acc>
                    <m:r>
                      <a:rPr lang="en-US" sz="3200" b="1" i="1">
                        <a:latin typeface="Cambria Math" panose="02040503050406030204" pitchFamily="18" charset="0"/>
                      </a:rPr>
                      <m:t>+</m:t>
                    </m:r>
                    <m:r>
                      <a:rPr lang="en-US" sz="3200" b="1" i="1">
                        <a:latin typeface="Cambria Math" panose="02040503050406030204" pitchFamily="18" charset="0"/>
                      </a:rPr>
                      <m:t>𝒚𝒛</m:t>
                    </m:r>
                  </m:oMath>
                </a14:m>
                <a:endParaRPr lang="en-US" sz="3200" dirty="0"/>
              </a:p>
              <a:p>
                <a:pPr eaLnBrk="1" hangingPunct="1"/>
                <a:endParaRPr lang="he-IL" altLang="he-IL" sz="3200" dirty="0"/>
              </a:p>
              <a:p>
                <a:pPr eaLnBrk="1" hangingPunct="1"/>
                <a:endParaRPr lang="he-IL" altLang="he-IL" sz="3200" dirty="0"/>
              </a:p>
              <a:p>
                <a:pPr eaLnBrk="1" hangingPunct="1">
                  <a:buFont typeface="Wingdings 2" panose="05020102010507070707" pitchFamily="18" charset="2"/>
                  <a:buNone/>
                </a:pPr>
                <a:endParaRPr lang="he-IL" altLang="he-IL" dirty="0"/>
              </a:p>
              <a:p>
                <a:pPr eaLnBrk="1" hangingPunct="1"/>
                <a:endParaRPr lang="he-IL" altLang="he-IL" dirty="0"/>
              </a:p>
            </p:txBody>
          </p:sp>
        </mc:Choice>
        <mc:Fallback xmlns="">
          <p:sp>
            <p:nvSpPr>
              <p:cNvPr id="37891"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3485" r="-3314"/>
                </a:stretch>
              </a:blipFill>
            </p:spPr>
            <p:txBody>
              <a:bodyPr/>
              <a:lstStyle/>
              <a:p>
                <a:r>
                  <a:rPr lang="en-US">
                    <a:noFill/>
                  </a:rPr>
                  <a:t> </a:t>
                </a:r>
              </a:p>
            </p:txBody>
          </p:sp>
        </mc:Fallback>
      </mc:AlternateContent>
      <p:sp>
        <p:nvSpPr>
          <p:cNvPr id="3" name="Rectangle 2"/>
          <p:cNvSpPr>
            <a:spLocks noChangeArrowheads="1"/>
          </p:cNvSpPr>
          <p:nvPr/>
        </p:nvSpPr>
        <p:spPr bwMode="auto">
          <a:xfrm>
            <a:off x="990600" y="3428999"/>
            <a:ext cx="150728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049591188"/>
              </p:ext>
            </p:extLst>
          </p:nvPr>
        </p:nvGraphicFramePr>
        <p:xfrm>
          <a:off x="152400" y="2915201"/>
          <a:ext cx="6968729" cy="2057400"/>
        </p:xfrm>
        <a:graphic>
          <a:graphicData uri="http://schemas.openxmlformats.org/presentationml/2006/ole">
            <mc:AlternateContent xmlns:mc="http://schemas.openxmlformats.org/markup-compatibility/2006">
              <mc:Choice xmlns:v="urn:schemas-microsoft-com:vml" Requires="v">
                <p:oleObj spid="_x0000_s57374" r:id="rId4" imgW="3924221" imgH="1152630" progId="Visio.Drawing.15">
                  <p:embed/>
                </p:oleObj>
              </mc:Choice>
              <mc:Fallback>
                <p:oleObj r:id="rId4" imgW="3924221" imgH="115263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915201"/>
                        <a:ext cx="6968729" cy="2057400"/>
                      </a:xfrm>
                      <a:prstGeom prst="rect">
                        <a:avLst/>
                      </a:prstGeom>
                      <a:noFill/>
                    </p:spPr>
                  </p:pic>
                </p:oleObj>
              </mc:Fallback>
            </mc:AlternateContent>
          </a:graphicData>
        </a:graphic>
      </p:graphicFrame>
      <p:pic>
        <p:nvPicPr>
          <p:cNvPr id="6" name="Picture 5"/>
          <p:cNvPicPr>
            <a:picLocks noChangeAspect="1"/>
          </p:cNvPicPr>
          <p:nvPr/>
        </p:nvPicPr>
        <p:blipFill>
          <a:blip r:embed="rId6"/>
          <a:stretch>
            <a:fillRect/>
          </a:stretch>
        </p:blipFill>
        <p:spPr>
          <a:xfrm>
            <a:off x="4784329" y="4431089"/>
            <a:ext cx="4343400" cy="2426911"/>
          </a:xfrm>
          <a:prstGeom prst="rect">
            <a:avLst/>
          </a:prstGeom>
        </p:spPr>
      </p:pic>
      <p:sp>
        <p:nvSpPr>
          <p:cNvPr id="11" name="Rounded Rectangle 10"/>
          <p:cNvSpPr/>
          <p:nvPr/>
        </p:nvSpPr>
        <p:spPr>
          <a:xfrm>
            <a:off x="7467600" y="5105400"/>
            <a:ext cx="609600" cy="1447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a:spLocks noChangeArrowheads="1"/>
          </p:cNvSpPr>
          <p:nvPr/>
        </p:nvSpPr>
        <p:spPr bwMode="auto">
          <a:xfrm>
            <a:off x="-152401" y="3638402"/>
            <a:ext cx="233308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2325" y="287339"/>
            <a:ext cx="7543800" cy="703262"/>
          </a:xfrm>
        </p:spPr>
        <p:txBody>
          <a:bodyPr>
            <a:normAutofit fontScale="90000"/>
          </a:bodyPr>
          <a:lstStyle/>
          <a:p>
            <a:r>
              <a:rPr lang="he-IL" dirty="0"/>
              <a:t>קובץ תרגילים יבש 2 - שאלה 5	</a:t>
            </a:r>
          </a:p>
        </p:txBody>
      </p:sp>
      <p:pic>
        <p:nvPicPr>
          <p:cNvPr id="4" name="מציין מיקום תוכן 3"/>
          <p:cNvPicPr>
            <a:picLocks noGrp="1" noChangeAspect="1"/>
          </p:cNvPicPr>
          <p:nvPr>
            <p:ph idx="1"/>
          </p:nvPr>
        </p:nvPicPr>
        <p:blipFill>
          <a:blip r:embed="rId2"/>
          <a:stretch>
            <a:fillRect/>
          </a:stretch>
        </p:blipFill>
        <p:spPr>
          <a:xfrm>
            <a:off x="822325" y="1143000"/>
            <a:ext cx="7315200" cy="5138777"/>
          </a:xfrm>
          <a:prstGeom prst="rect">
            <a:avLst/>
          </a:prstGeom>
        </p:spPr>
      </p:pic>
    </p:spTree>
    <p:extLst>
      <p:ext uri="{BB962C8B-B14F-4D97-AF65-F5344CB8AC3E}">
        <p14:creationId xmlns:p14="http://schemas.microsoft.com/office/powerpoint/2010/main" val="965065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04800"/>
            <a:ext cx="8001000" cy="923330"/>
          </a:xfrm>
          <a:prstGeom prst="rect">
            <a:avLst/>
          </a:prstGeom>
          <a:noFill/>
        </p:spPr>
        <p:txBody>
          <a:bodyPr wrap="square" rtlCol="1">
            <a:spAutoFit/>
          </a:bodyPr>
          <a:lstStyle/>
          <a:p>
            <a:pPr algn="r"/>
            <a:r>
              <a:rPr lang="he-IL" dirty="0"/>
              <a:t>נמפה את המעגל למפת קרנו:</a:t>
            </a:r>
          </a:p>
          <a:p>
            <a:pPr algn="r"/>
            <a:endParaRPr lang="en-US" dirty="0"/>
          </a:p>
          <a:p>
            <a:pPr algn="r"/>
            <a:endParaRPr lang="he-IL" dirty="0"/>
          </a:p>
        </p:txBody>
      </p:sp>
      <p:graphicFrame>
        <p:nvGraphicFramePr>
          <p:cNvPr id="11" name="Table 63"/>
          <p:cNvGraphicFramePr>
            <a:graphicFrameLocks noGrp="1"/>
          </p:cNvGraphicFramePr>
          <p:nvPr>
            <p:extLst>
              <p:ext uri="{D42A27DB-BD31-4B8C-83A1-F6EECF244321}">
                <p14:modId xmlns:p14="http://schemas.microsoft.com/office/powerpoint/2010/main" val="1319785002"/>
              </p:ext>
            </p:extLst>
          </p:nvPr>
        </p:nvGraphicFramePr>
        <p:xfrm>
          <a:off x="533400" y="4495800"/>
          <a:ext cx="2667000" cy="1646238"/>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746">
                <a:tc>
                  <a:txBody>
                    <a:bodyPr/>
                    <a:lstStyle/>
                    <a:p>
                      <a:endParaRPr lang="en-US" sz="1800" dirty="0"/>
                    </a:p>
                  </a:txBody>
                  <a:tcPr marT="45729" marB="4572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solidFill>
                            <a:schemeClr val="tx1"/>
                          </a:solidFill>
                        </a:rPr>
                        <a:t>00</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01</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11</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10</a:t>
                      </a:r>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746">
                <a:tc>
                  <a:txBody>
                    <a:bodyPr/>
                    <a:lstStyle/>
                    <a:p>
                      <a:pPr algn="ctr"/>
                      <a:r>
                        <a:rPr lang="en-US" sz="1800" dirty="0">
                          <a:solidFill>
                            <a:schemeClr val="tx1"/>
                          </a:solidFill>
                        </a:rPr>
                        <a:t>0</a:t>
                      </a:r>
                    </a:p>
                  </a:txBody>
                  <a:tcPr marT="45729" marB="45729"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sz="1800" kern="1200" dirty="0">
                          <a:solidFill>
                            <a:schemeClr val="tx1"/>
                          </a:solidFill>
                          <a:latin typeface="Arial" charset="0"/>
                          <a:ea typeface="+mn-ea"/>
                          <a:cs typeface="Arial" charset="0"/>
                        </a:rPr>
                        <a:t>1</a:t>
                      </a:r>
                      <a:endParaRPr lang="en-US" sz="1800" kern="1200" dirty="0">
                        <a:solidFill>
                          <a:schemeClr val="tx1"/>
                        </a:solidFill>
                        <a:latin typeface="Arial" charset="0"/>
                        <a:ea typeface="+mn-ea"/>
                        <a:cs typeface="Arial" charset="0"/>
                      </a:endParaRP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746">
                <a:tc>
                  <a:txBody>
                    <a:bodyPr/>
                    <a:lstStyle/>
                    <a:p>
                      <a:pPr algn="ctr"/>
                      <a:r>
                        <a:rPr lang="en-US" sz="1800" dirty="0">
                          <a:solidFill>
                            <a:schemeClr val="tx1"/>
                          </a:solidFill>
                        </a:rPr>
                        <a:t>1</a:t>
                      </a:r>
                    </a:p>
                  </a:txBody>
                  <a:tcPr marT="45729" marB="4572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sz="1800" kern="1200" dirty="0">
                          <a:solidFill>
                            <a:schemeClr val="tx1"/>
                          </a:solidFill>
                          <a:latin typeface="Arial" charset="0"/>
                          <a:ea typeface="+mn-ea"/>
                          <a:cs typeface="Arial" charset="0"/>
                        </a:rPr>
                        <a:t>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bl>
          </a:graphicData>
        </a:graphic>
      </p:graphicFrame>
      <p:grpSp>
        <p:nvGrpSpPr>
          <p:cNvPr id="12" name="Group 11"/>
          <p:cNvGrpSpPr>
            <a:grpSpLocks/>
          </p:cNvGrpSpPr>
          <p:nvPr/>
        </p:nvGrpSpPr>
        <p:grpSpPr bwMode="auto">
          <a:xfrm>
            <a:off x="533400" y="4511675"/>
            <a:ext cx="568325" cy="598487"/>
            <a:chOff x="762000" y="3276600"/>
            <a:chExt cx="568325" cy="598488"/>
          </a:xfrm>
        </p:grpSpPr>
        <p:cxnSp>
          <p:nvCxnSpPr>
            <p:cNvPr id="13" name="Straight Connector 64"/>
            <p:cNvCxnSpPr/>
            <p:nvPr/>
          </p:nvCxnSpPr>
          <p:spPr>
            <a:xfrm rot="10800000">
              <a:off x="762000" y="3402012"/>
              <a:ext cx="541337" cy="431801"/>
            </a:xfrm>
            <a:prstGeom prst="line">
              <a:avLst/>
            </a:prstGeom>
          </p:spPr>
          <p:style>
            <a:lnRef idx="1">
              <a:schemeClr val="dk1"/>
            </a:lnRef>
            <a:fillRef idx="0">
              <a:schemeClr val="dk1"/>
            </a:fillRef>
            <a:effectRef idx="0">
              <a:schemeClr val="dk1"/>
            </a:effectRef>
            <a:fontRef idx="minor">
              <a:schemeClr val="tx1"/>
            </a:fontRef>
          </p:style>
        </p:cxnSp>
        <p:sp>
          <p:nvSpPr>
            <p:cNvPr id="14" name="TextBox 65"/>
            <p:cNvSpPr txBox="1">
              <a:spLocks noChangeArrowheads="1"/>
            </p:cNvSpPr>
            <p:nvPr/>
          </p:nvSpPr>
          <p:spPr bwMode="auto">
            <a:xfrm>
              <a:off x="914400" y="3276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15" name="TextBox 66"/>
            <p:cNvSpPr txBox="1">
              <a:spLocks noChangeArrowheads="1"/>
            </p:cNvSpPr>
            <p:nvPr/>
          </p:nvSpPr>
          <p:spPr bwMode="auto">
            <a:xfrm>
              <a:off x="762000" y="35052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z</a:t>
              </a:r>
            </a:p>
          </p:txBody>
        </p:sp>
      </p:grpSp>
      <p:pic>
        <p:nvPicPr>
          <p:cNvPr id="16" name="תמונה 15"/>
          <p:cNvPicPr>
            <a:picLocks noChangeAspect="1"/>
          </p:cNvPicPr>
          <p:nvPr/>
        </p:nvPicPr>
        <p:blipFill>
          <a:blip r:embed="rId2"/>
          <a:stretch>
            <a:fillRect/>
          </a:stretch>
        </p:blipFill>
        <p:spPr>
          <a:xfrm>
            <a:off x="94669" y="773392"/>
            <a:ext cx="9049331" cy="3182666"/>
          </a:xfrm>
          <a:prstGeom prst="rect">
            <a:avLst/>
          </a:prstGeom>
        </p:spPr>
      </p:pic>
      <p:sp>
        <p:nvSpPr>
          <p:cNvPr id="17" name="TextBox 16"/>
          <p:cNvSpPr txBox="1"/>
          <p:nvPr/>
        </p:nvSpPr>
        <p:spPr>
          <a:xfrm>
            <a:off x="6248400" y="4114800"/>
            <a:ext cx="2286000" cy="369332"/>
          </a:xfrm>
          <a:prstGeom prst="rect">
            <a:avLst/>
          </a:prstGeom>
          <a:noFill/>
        </p:spPr>
        <p:txBody>
          <a:bodyPr wrap="square" rtlCol="1">
            <a:spAutoFit/>
          </a:bodyPr>
          <a:lstStyle/>
          <a:p>
            <a:pPr algn="r"/>
            <a:r>
              <a:rPr lang="he-IL" dirty="0"/>
              <a:t>נשים לב שכל עוד כניסה</a:t>
            </a:r>
          </a:p>
        </p:txBody>
      </p:sp>
      <p:sp>
        <p:nvSpPr>
          <p:cNvPr id="18" name="TextBox 17"/>
          <p:cNvSpPr txBox="1"/>
          <p:nvPr/>
        </p:nvSpPr>
        <p:spPr>
          <a:xfrm>
            <a:off x="5638800" y="4119750"/>
            <a:ext cx="1600200" cy="369332"/>
          </a:xfrm>
          <a:prstGeom prst="rect">
            <a:avLst/>
          </a:prstGeom>
          <a:noFill/>
        </p:spPr>
        <p:txBody>
          <a:bodyPr wrap="square" rtlCol="1">
            <a:spAutoFit/>
          </a:bodyPr>
          <a:lstStyle/>
          <a:p>
            <a:r>
              <a:rPr lang="en-US" dirty="0"/>
              <a:t>X=0</a:t>
            </a:r>
            <a:endParaRPr lang="he-IL" dirty="0"/>
          </a:p>
        </p:txBody>
      </p:sp>
      <p:sp>
        <p:nvSpPr>
          <p:cNvPr id="19" name="TextBox 18"/>
          <p:cNvSpPr txBox="1"/>
          <p:nvPr/>
        </p:nvSpPr>
        <p:spPr>
          <a:xfrm>
            <a:off x="3657600" y="4106999"/>
            <a:ext cx="2286000" cy="369332"/>
          </a:xfrm>
          <a:prstGeom prst="rect">
            <a:avLst/>
          </a:prstGeom>
          <a:noFill/>
        </p:spPr>
        <p:txBody>
          <a:bodyPr wrap="square" rtlCol="1">
            <a:spAutoFit/>
          </a:bodyPr>
          <a:lstStyle/>
          <a:p>
            <a:r>
              <a:rPr lang="he-IL" dirty="0"/>
              <a:t>נקבל מוצא 1 (למה?)</a:t>
            </a:r>
          </a:p>
        </p:txBody>
      </p:sp>
      <mc:AlternateContent xmlns:mc="http://schemas.openxmlformats.org/markup-compatibility/2006" xmlns:a14="http://schemas.microsoft.com/office/drawing/2010/main">
        <mc:Choice Requires="a14">
          <p:sp>
            <p:nvSpPr>
              <p:cNvPr id="20" name="TextBox 19"/>
              <p:cNvSpPr txBox="1"/>
              <p:nvPr/>
            </p:nvSpPr>
            <p:spPr>
              <a:xfrm>
                <a:off x="3810000" y="4637087"/>
                <a:ext cx="4572000" cy="646331"/>
              </a:xfrm>
              <a:prstGeom prst="rect">
                <a:avLst/>
              </a:prstGeom>
              <a:noFill/>
            </p:spPr>
            <p:txBody>
              <a:bodyPr wrap="square" rtlCol="1">
                <a:spAutoFit/>
              </a:bodyPr>
              <a:lstStyle/>
              <a:p>
                <a:pPr algn="r" rtl="1"/>
                <a:r>
                  <a:rPr lang="he-IL" dirty="0"/>
                  <a:t>באופן דומה עבור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1</m:t>
                    </m:r>
                  </m:oMath>
                </a14:m>
                <a:r>
                  <a:rPr lang="he-IL" dirty="0"/>
                  <a:t> נקבל מוצא 1 </a:t>
                </a:r>
              </a:p>
              <a:p>
                <a:pPr algn="r" rtl="1"/>
                <a:r>
                  <a:rPr lang="he-IL" dirty="0"/>
                  <a:t>נשאר לבדוק את הכניסות הנותרות:</a:t>
                </a:r>
              </a:p>
            </p:txBody>
          </p:sp>
        </mc:Choice>
        <mc:Fallback xmlns="">
          <p:sp>
            <p:nvSpPr>
              <p:cNvPr id="20" name="TextBox 19"/>
              <p:cNvSpPr txBox="1">
                <a:spLocks noRot="1" noChangeAspect="1" noMove="1" noResize="1" noEditPoints="1" noAdjustHandles="1" noChangeArrowheads="1" noChangeShapeType="1" noTextEdit="1"/>
              </p:cNvSpPr>
              <p:nvPr/>
            </p:nvSpPr>
            <p:spPr>
              <a:xfrm>
                <a:off x="3810000" y="4637087"/>
                <a:ext cx="4572000" cy="646331"/>
              </a:xfrm>
              <a:prstGeom prst="rect">
                <a:avLst/>
              </a:prstGeom>
              <a:blipFill>
                <a:blip r:embed="rId3"/>
                <a:stretch>
                  <a:fillRect t="-5660" r="-1067" b="-14151"/>
                </a:stretch>
              </a:blipFill>
            </p:spPr>
            <p:txBody>
              <a:bodyPr/>
              <a:lstStyle/>
              <a:p>
                <a:r>
                  <a:rPr lang="he-IL">
                    <a:noFill/>
                  </a:rPr>
                  <a:t> </a:t>
                </a:r>
              </a:p>
            </p:txBody>
          </p:sp>
        </mc:Fallback>
      </mc:AlternateContent>
      <p:sp>
        <p:nvSpPr>
          <p:cNvPr id="21" name="מלבן 20"/>
          <p:cNvSpPr/>
          <p:nvPr/>
        </p:nvSpPr>
        <p:spPr>
          <a:xfrm>
            <a:off x="1122363" y="5110162"/>
            <a:ext cx="935037" cy="985838"/>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22" name="מלבן 21"/>
          <p:cNvSpPr/>
          <p:nvPr/>
        </p:nvSpPr>
        <p:spPr>
          <a:xfrm>
            <a:off x="2171700" y="5110162"/>
            <a:ext cx="457200" cy="985838"/>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24" name="מלבן 23"/>
          <p:cNvSpPr/>
          <p:nvPr/>
        </p:nvSpPr>
        <p:spPr>
          <a:xfrm>
            <a:off x="2701636" y="5110162"/>
            <a:ext cx="457200" cy="985838"/>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27" name="TextBox 26"/>
          <p:cNvSpPr txBox="1"/>
          <p:nvPr/>
        </p:nvSpPr>
        <p:spPr>
          <a:xfrm>
            <a:off x="3810000" y="5318919"/>
            <a:ext cx="4572000" cy="646331"/>
          </a:xfrm>
          <a:prstGeom prst="rect">
            <a:avLst/>
          </a:prstGeom>
          <a:noFill/>
        </p:spPr>
        <p:txBody>
          <a:bodyPr wrap="square" rtlCol="1">
            <a:spAutoFit/>
          </a:bodyPr>
          <a:lstStyle/>
          <a:p>
            <a:pPr algn="r" rtl="1"/>
            <a:r>
              <a:rPr lang="he-IL" dirty="0"/>
              <a:t>נשים לב שנקבל גם כאן כי המוצא הוא 1, כלומר קיבלנו שאין משמעות לשאלה. </a:t>
            </a:r>
          </a:p>
        </p:txBody>
      </p:sp>
    </p:spTree>
    <p:extLst>
      <p:ext uri="{BB962C8B-B14F-4D97-AF65-F5344CB8AC3E}">
        <p14:creationId xmlns:p14="http://schemas.microsoft.com/office/powerpoint/2010/main" val="35008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0" nodeType="clickEffect">
                                  <p:stCondLst>
                                    <p:cond delay="0"/>
                                  </p:stCondLst>
                                  <p:childTnLst>
                                    <p:anim calcmode="lin" valueType="num">
                                      <p:cBhvr additive="base">
                                        <p:cTn id="17" dur="500"/>
                                        <p:tgtEl>
                                          <p:spTgt spid="21"/>
                                        </p:tgtEl>
                                        <p:attrNameLst>
                                          <p:attrName>ppt_x</p:attrName>
                                        </p:attrNameLst>
                                      </p:cBhvr>
                                      <p:tavLst>
                                        <p:tav tm="0">
                                          <p:val>
                                            <p:strVal val="ppt_x"/>
                                          </p:val>
                                        </p:tav>
                                        <p:tav tm="100000">
                                          <p:val>
                                            <p:strVal val="ppt_x"/>
                                          </p:val>
                                        </p:tav>
                                      </p:tavLst>
                                    </p:anim>
                                    <p:anim calcmode="lin" valueType="num">
                                      <p:cBhvr additive="base">
                                        <p:cTn id="18" dur="500"/>
                                        <p:tgtEl>
                                          <p:spTgt spid="21"/>
                                        </p:tgtEl>
                                        <p:attrNameLst>
                                          <p:attrName>ppt_y</p:attrName>
                                        </p:attrNameLst>
                                      </p:cBhvr>
                                      <p:tavLst>
                                        <p:tav tm="0">
                                          <p:val>
                                            <p:strVal val="ppt_y"/>
                                          </p:val>
                                        </p:tav>
                                        <p:tav tm="100000">
                                          <p:val>
                                            <p:strVal val="1+ppt_h/2"/>
                                          </p:val>
                                        </p:tav>
                                      </p:tavLst>
                                    </p:anim>
                                    <p:set>
                                      <p:cBhvr>
                                        <p:cTn id="19" dur="1" fill="hold">
                                          <p:stCondLst>
                                            <p:cond delay="499"/>
                                          </p:stCondLst>
                                        </p:cTn>
                                        <p:tgtEl>
                                          <p:spTgt spid="2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4"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22288"/>
            <a:ext cx="8229600" cy="1143000"/>
          </a:xfrm>
        </p:spPr>
        <p:txBody>
          <a:bodyPr/>
          <a:lstStyle/>
          <a:p>
            <a:pPr algn="r" eaLnBrk="1" fontAlgn="auto" hangingPunct="1">
              <a:spcAft>
                <a:spcPts val="0"/>
              </a:spcAft>
              <a:defRPr/>
            </a:pPr>
            <a:r>
              <a:rPr lang="he-IL" altLang="he-IL">
                <a:solidFill>
                  <a:schemeClr val="tx1">
                    <a:lumMod val="75000"/>
                    <a:lumOff val="25000"/>
                  </a:schemeClr>
                </a:solidFill>
              </a:rPr>
              <a:t>צמצום</a:t>
            </a:r>
            <a:endParaRPr lang="en-US" altLang="he-IL">
              <a:solidFill>
                <a:schemeClr val="tx1">
                  <a:lumMod val="75000"/>
                  <a:lumOff val="25000"/>
                </a:schemeClr>
              </a:solidFill>
            </a:endParaRPr>
          </a:p>
        </p:txBody>
      </p:sp>
      <p:sp>
        <p:nvSpPr>
          <p:cNvPr id="7171" name="Content Placeholder 2"/>
          <p:cNvSpPr>
            <a:spLocks noGrp="1"/>
          </p:cNvSpPr>
          <p:nvPr>
            <p:ph idx="1"/>
          </p:nvPr>
        </p:nvSpPr>
        <p:spPr>
          <a:xfrm>
            <a:off x="533400" y="2019300"/>
            <a:ext cx="8229600" cy="4953000"/>
          </a:xfrm>
        </p:spPr>
        <p:txBody>
          <a:bodyPr rtlCol="0">
            <a:normAutofit/>
          </a:bodyPr>
          <a:lstStyle/>
          <a:p>
            <a:pPr marL="91440" indent="-91440" eaLnBrk="1" fontAlgn="auto" hangingPunct="1">
              <a:defRPr/>
            </a:pPr>
            <a:r>
              <a:rPr lang="he-IL" dirty="0">
                <a:solidFill>
                  <a:schemeClr val="tx1">
                    <a:lumMod val="75000"/>
                    <a:lumOff val="25000"/>
                  </a:schemeClr>
                </a:solidFill>
              </a:rPr>
              <a:t>הצמצום מתבצע לפי הכללים:</a:t>
            </a:r>
          </a:p>
          <a:p>
            <a:pPr marL="91440" indent="-91440" eaLnBrk="1" fontAlgn="auto" hangingPunct="1">
              <a:defRPr/>
            </a:pPr>
            <a:endParaRPr lang="he-IL" dirty="0">
              <a:solidFill>
                <a:schemeClr val="tx1">
                  <a:lumMod val="75000"/>
                  <a:lumOff val="25000"/>
                </a:schemeClr>
              </a:solidFill>
            </a:endParaRPr>
          </a:p>
          <a:p>
            <a:pPr marL="384048" lvl="1" indent="-182880" eaLnBrk="1" fontAlgn="auto" hangingPunct="1">
              <a:defRPr/>
            </a:pPr>
            <a:r>
              <a:rPr lang="he-IL" dirty="0">
                <a:solidFill>
                  <a:schemeClr val="tx1">
                    <a:lumMod val="75000"/>
                    <a:lumOff val="25000"/>
                  </a:schemeClr>
                </a:solidFill>
              </a:rPr>
              <a:t>לסכום מכפלות:</a:t>
            </a:r>
          </a:p>
          <a:p>
            <a:pPr marL="384048" lvl="1" indent="-182880" eaLnBrk="1" fontAlgn="auto" hangingPunct="1">
              <a:defRPr/>
            </a:pPr>
            <a:endParaRPr lang="he-IL" dirty="0">
              <a:solidFill>
                <a:schemeClr val="tx1">
                  <a:lumMod val="75000"/>
                  <a:lumOff val="25000"/>
                </a:schemeClr>
              </a:solidFill>
            </a:endParaRPr>
          </a:p>
          <a:p>
            <a:pPr marL="393700" lvl="1" indent="0" eaLnBrk="1" fontAlgn="auto" hangingPunct="1">
              <a:buFont typeface="Wingdings 2" panose="05020102010507070707" pitchFamily="18" charset="2"/>
              <a:buNone/>
              <a:defRPr/>
            </a:pPr>
            <a:endParaRPr lang="he-IL" dirty="0">
              <a:solidFill>
                <a:schemeClr val="tx1">
                  <a:lumMod val="75000"/>
                  <a:lumOff val="25000"/>
                </a:schemeClr>
              </a:solidFill>
            </a:endParaRPr>
          </a:p>
          <a:p>
            <a:pPr marL="393700" lvl="1" indent="0" eaLnBrk="1" fontAlgn="auto" hangingPunct="1">
              <a:buFont typeface="Wingdings 2" panose="05020102010507070707" pitchFamily="18" charset="2"/>
              <a:buNone/>
              <a:defRPr/>
            </a:pPr>
            <a:endParaRPr lang="he-IL" dirty="0">
              <a:solidFill>
                <a:schemeClr val="tx1">
                  <a:lumMod val="75000"/>
                  <a:lumOff val="25000"/>
                </a:schemeClr>
              </a:solidFill>
            </a:endParaRPr>
          </a:p>
          <a:p>
            <a:pPr marL="384048" lvl="1" indent="-182880" eaLnBrk="1" fontAlgn="auto" hangingPunct="1">
              <a:defRPr/>
            </a:pPr>
            <a:r>
              <a:rPr lang="he-IL" dirty="0">
                <a:solidFill>
                  <a:schemeClr val="tx1">
                    <a:lumMod val="75000"/>
                    <a:lumOff val="25000"/>
                  </a:schemeClr>
                </a:solidFill>
              </a:rPr>
              <a:t>למכפלות סכומים:</a:t>
            </a:r>
          </a:p>
          <a:p>
            <a:pPr marL="91440" indent="-91440" eaLnBrk="1" fontAlgn="auto" hangingPunct="1">
              <a:defRPr/>
            </a:pPr>
            <a:endParaRPr lang="en-US" dirty="0">
              <a:solidFill>
                <a:schemeClr val="tx1">
                  <a:lumMod val="75000"/>
                  <a:lumOff val="25000"/>
                </a:schemeClr>
              </a:solidFill>
            </a:endParaRPr>
          </a:p>
        </p:txBody>
      </p:sp>
      <p:graphicFrame>
        <p:nvGraphicFramePr>
          <p:cNvPr id="4" name="Table 3"/>
          <p:cNvGraphicFramePr>
            <a:graphicFrameLocks noGrp="1"/>
          </p:cNvGraphicFramePr>
          <p:nvPr/>
        </p:nvGraphicFramePr>
        <p:xfrm>
          <a:off x="838200" y="28956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cxnSp>
        <p:nvCxnSpPr>
          <p:cNvPr id="5" name="Straight Connector 4"/>
          <p:cNvCxnSpPr/>
          <p:nvPr/>
        </p:nvCxnSpPr>
        <p:spPr>
          <a:xfrm rot="10800000">
            <a:off x="838200" y="30210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10281" name="TextBox 5"/>
          <p:cNvSpPr txBox="1">
            <a:spLocks noChangeArrowheads="1"/>
          </p:cNvSpPr>
          <p:nvPr/>
        </p:nvSpPr>
        <p:spPr bwMode="auto">
          <a:xfrm>
            <a:off x="990600" y="2895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10282" name="TextBox 6"/>
          <p:cNvSpPr txBox="1">
            <a:spLocks noChangeArrowheads="1"/>
          </p:cNvSpPr>
          <p:nvPr/>
        </p:nvSpPr>
        <p:spPr bwMode="auto">
          <a:xfrm>
            <a:off x="762000" y="3124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zw</a:t>
            </a:r>
          </a:p>
        </p:txBody>
      </p:sp>
      <p:sp>
        <p:nvSpPr>
          <p:cNvPr id="10283" name="TextBox 11"/>
          <p:cNvSpPr txBox="1">
            <a:spLocks noChangeArrowheads="1"/>
          </p:cNvSpPr>
          <p:nvPr/>
        </p:nvSpPr>
        <p:spPr bwMode="auto">
          <a:xfrm>
            <a:off x="1023938" y="5764213"/>
            <a:ext cx="249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b="1" dirty="0" err="1"/>
              <a:t>x’</a:t>
            </a:r>
            <a:r>
              <a:rPr lang="en-US" altLang="he-IL" b="1" dirty="0" err="1">
                <a:solidFill>
                  <a:srgbClr val="FF0000"/>
                </a:solidFill>
              </a:rPr>
              <a:t>yz’w</a:t>
            </a:r>
            <a:r>
              <a:rPr lang="en-US" altLang="he-IL" b="1" dirty="0">
                <a:solidFill>
                  <a:srgbClr val="FF0000"/>
                </a:solidFill>
              </a:rPr>
              <a:t> </a:t>
            </a:r>
            <a:r>
              <a:rPr lang="en-US" altLang="he-IL" b="1" dirty="0"/>
              <a:t>+ </a:t>
            </a:r>
            <a:r>
              <a:rPr lang="en-US" altLang="he-IL" b="1" dirty="0" err="1"/>
              <a:t>x</a:t>
            </a:r>
            <a:r>
              <a:rPr lang="en-US" altLang="he-IL" b="1" dirty="0" err="1">
                <a:solidFill>
                  <a:srgbClr val="FF0000"/>
                </a:solidFill>
              </a:rPr>
              <a:t>yz’w</a:t>
            </a:r>
            <a:r>
              <a:rPr lang="en-US" altLang="he-IL" b="1" dirty="0">
                <a:solidFill>
                  <a:srgbClr val="FF0000"/>
                </a:solidFill>
              </a:rPr>
              <a:t> </a:t>
            </a:r>
            <a:r>
              <a:rPr lang="en-US" altLang="he-IL" b="1" dirty="0"/>
              <a:t>= </a:t>
            </a:r>
            <a:r>
              <a:rPr lang="en-US" altLang="he-IL" b="1" dirty="0" err="1">
                <a:solidFill>
                  <a:srgbClr val="FF0000"/>
                </a:solidFill>
              </a:rPr>
              <a:t>yz’w</a:t>
            </a:r>
            <a:endParaRPr lang="en-US" altLang="he-IL" b="1" dirty="0">
              <a:solidFill>
                <a:srgbClr val="FF0000"/>
              </a:solidFill>
            </a:endParaRPr>
          </a:p>
        </p:txBody>
      </p:sp>
      <p:sp>
        <p:nvSpPr>
          <p:cNvPr id="16" name="Rounded Rectangle 15"/>
          <p:cNvSpPr/>
          <p:nvPr/>
        </p:nvSpPr>
        <p:spPr>
          <a:xfrm>
            <a:off x="1981200" y="40386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0285" name="Object 89"/>
          <p:cNvGraphicFramePr>
            <a:graphicFrameLocks noChangeAspect="1"/>
          </p:cNvGraphicFramePr>
          <p:nvPr/>
        </p:nvGraphicFramePr>
        <p:xfrm>
          <a:off x="4953000" y="3124200"/>
          <a:ext cx="2070100" cy="446088"/>
        </p:xfrm>
        <a:graphic>
          <a:graphicData uri="http://schemas.openxmlformats.org/presentationml/2006/ole">
            <mc:AlternateContent xmlns:mc="http://schemas.openxmlformats.org/markup-compatibility/2006">
              <mc:Choice xmlns:v="urn:schemas-microsoft-com:vml" Requires="v">
                <p:oleObj spid="_x0000_s10381" name="Equation" r:id="rId4" imgW="825142" imgH="177723" progId="Equation.DSMT4">
                  <p:embed/>
                </p:oleObj>
              </mc:Choice>
              <mc:Fallback>
                <p:oleObj name="Equation" r:id="rId4" imgW="825142" imgH="177723" progId="Equation.DSMT4">
                  <p:embed/>
                  <p:pic>
                    <p:nvPicPr>
                      <p:cNvPr id="0" name="Object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124200"/>
                        <a:ext cx="2070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6" name="Object 1"/>
          <p:cNvGraphicFramePr>
            <a:graphicFrameLocks noChangeAspect="1"/>
          </p:cNvGraphicFramePr>
          <p:nvPr/>
        </p:nvGraphicFramePr>
        <p:xfrm>
          <a:off x="4565650" y="4495800"/>
          <a:ext cx="3089275" cy="636588"/>
        </p:xfrm>
        <a:graphic>
          <a:graphicData uri="http://schemas.openxmlformats.org/presentationml/2006/ole">
            <mc:AlternateContent xmlns:mc="http://schemas.openxmlformats.org/markup-compatibility/2006">
              <mc:Choice xmlns:v="urn:schemas-microsoft-com:vml" Requires="v">
                <p:oleObj spid="_x0000_s10382" name="Equation" r:id="rId6" imgW="1231366" imgH="253890" progId="Equation.DSMT4">
                  <p:embed/>
                </p:oleObj>
              </mc:Choice>
              <mc:Fallback>
                <p:oleObj name="Equation" r:id="rId6" imgW="1231366" imgH="25389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5650" y="4495800"/>
                        <a:ext cx="30892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 grpId="0"/>
      <p:bldP spid="10282" grpId="0"/>
      <p:bldP spid="10283" grpId="0"/>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תשע"ח מועד א' – שאלה 	10 </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945429" y="1771361"/>
                <a:ext cx="7543800" cy="4022725"/>
              </a:xfrm>
            </p:spPr>
            <p:txBody>
              <a:bodyPr/>
              <a:lstStyle/>
              <a:p>
                <a:r>
                  <a:rPr lang="he-IL" dirty="0"/>
                  <a:t>הכניסות </a:t>
                </a:r>
                <a:r>
                  <a:rPr lang="en-US" dirty="0"/>
                  <a:t>X,Y</a:t>
                </a:r>
                <a:r>
                  <a:rPr lang="he-IL" dirty="0"/>
                  <a:t> קבועות ומקיימות:</a:t>
                </a:r>
                <a:endParaRPr lang="en-US" dirty="0"/>
              </a:p>
              <a:p>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  </m:t>
                    </m:r>
                    <m:r>
                      <a:rPr lang="en-US" b="1" i="1">
                        <a:latin typeface="Cambria Math" panose="02040503050406030204" pitchFamily="18" charset="0"/>
                      </a:rPr>
                      <m:t>𝒀</m:t>
                    </m:r>
                    <m:r>
                      <a:rPr lang="en-US" b="1" i="1">
                        <a:latin typeface="Cambria Math" panose="02040503050406030204" pitchFamily="18" charset="0"/>
                      </a:rPr>
                      <m:t>=</m:t>
                    </m:r>
                    <m:r>
                      <a:rPr lang="en-US" b="1" i="1">
                        <a:latin typeface="Cambria Math" panose="02040503050406030204" pitchFamily="18" charset="0"/>
                      </a:rPr>
                      <m:t>𝟏</m:t>
                    </m:r>
                  </m:oMath>
                </a14:m>
                <a:endParaRPr lang="en-US" dirty="0"/>
              </a:p>
              <a:p>
                <a:r>
                  <a:rPr lang="he-IL" dirty="0"/>
                  <a:t>ונתונים זמני ההשהיה הבאים:</a:t>
                </a:r>
                <a:endParaRPr lang="en-US" dirty="0"/>
              </a:p>
              <a:p>
                <a:endParaRPr lang="en-US" dirty="0"/>
              </a:p>
              <a:p>
                <a:endParaRPr lang="en-US" dirty="0"/>
              </a:p>
              <a:p>
                <a:endParaRPr lang="en-US" dirty="0"/>
              </a:p>
              <a:p>
                <a:endParaRPr lang="en-US" dirty="0"/>
              </a:p>
              <a:p>
                <a:r>
                  <a:rPr lang="he-IL" dirty="0"/>
                  <a:t>מצאו את ה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r>
                      <a:rPr lang="en-US" b="1">
                        <a:latin typeface="Cambria Math" panose="02040503050406030204" pitchFamily="18" charset="0"/>
                      </a:rPr>
                      <m:t>(</m:t>
                    </m:r>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r>
                      <a:rPr lang="en-US" b="1">
                        <a:latin typeface="Cambria Math" panose="02040503050406030204" pitchFamily="18" charset="0"/>
                      </a:rPr>
                      <m:t>)</m:t>
                    </m:r>
                  </m:oMath>
                </a14:m>
                <a:r>
                  <a:rPr lang="en-US" dirty="0"/>
                  <a:t> </a:t>
                </a:r>
                <a:r>
                  <a:rPr lang="he-IL" u="sng" dirty="0"/>
                  <a:t>המינימלי</a:t>
                </a:r>
                <a:r>
                  <a:rPr lang="he-IL" dirty="0"/>
                  <a:t> עבור המעגל (אשר מתקיים לכל שינוי של הכניסה </a:t>
                </a:r>
                <a:r>
                  <a:rPr lang="en-US" b="1" dirty="0"/>
                  <a:t>Z</a:t>
                </a:r>
                <a:r>
                  <a:rPr lang="he-IL" dirty="0"/>
                  <a:t>).</a:t>
                </a:r>
                <a:endParaRPr lang="en-US" dirty="0"/>
              </a:p>
              <a:p>
                <a:endParaRPr lang="en-US" dirty="0"/>
              </a:p>
              <a:p>
                <a:pPr marL="0" indent="0">
                  <a:buNone/>
                </a:pP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945429" y="1771361"/>
                <a:ext cx="7543800" cy="4022725"/>
              </a:xfrm>
              <a:blipFill>
                <a:blip r:embed="rId3"/>
                <a:stretch>
                  <a:fillRect l="-808" t="-1821" r="-2100"/>
                </a:stretch>
              </a:blipFill>
            </p:spPr>
            <p:txBody>
              <a:bodyPr/>
              <a:lstStyle/>
              <a:p>
                <a:r>
                  <a:rPr lang="he-IL">
                    <a:noFill/>
                  </a:rPr>
                  <a:t> </a:t>
                </a:r>
              </a:p>
            </p:txBody>
          </p:sp>
        </mc:Fallback>
      </mc:AlternateContent>
      <p:sp>
        <p:nvSpPr>
          <p:cNvPr id="12" name="Rectangle 8"/>
          <p:cNvSpPr>
            <a:spLocks noChangeArrowheads="1"/>
          </p:cNvSpPr>
          <p:nvPr/>
        </p:nvSpPr>
        <p:spPr bwMode="auto">
          <a:xfrm>
            <a:off x="798657"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3" name="אובייקט 12"/>
          <p:cNvGraphicFramePr>
            <a:graphicFrameLocks noChangeAspect="1"/>
          </p:cNvGraphicFramePr>
          <p:nvPr>
            <p:extLst>
              <p:ext uri="{D42A27DB-BD31-4B8C-83A1-F6EECF244321}">
                <p14:modId xmlns:p14="http://schemas.microsoft.com/office/powerpoint/2010/main" val="3462774727"/>
              </p:ext>
            </p:extLst>
          </p:nvPr>
        </p:nvGraphicFramePr>
        <p:xfrm>
          <a:off x="1098549" y="2138362"/>
          <a:ext cx="4562475" cy="1971675"/>
        </p:xfrm>
        <a:graphic>
          <a:graphicData uri="http://schemas.openxmlformats.org/presentationml/2006/ole">
            <mc:AlternateContent xmlns:mc="http://schemas.openxmlformats.org/markup-compatibility/2006">
              <mc:Choice xmlns:v="urn:schemas-microsoft-com:vml" Requires="v">
                <p:oleObj spid="_x0000_s59416" r:id="rId4" imgW="14944835" imgH="6410340" progId="Visio.Drawing.15">
                  <p:embed/>
                </p:oleObj>
              </mc:Choice>
              <mc:Fallback>
                <p:oleObj r:id="rId4" imgW="14944835" imgH="6410340" progId="Visio.Drawing.15">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49" y="2138362"/>
                        <a:ext cx="4562475" cy="197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4" name="טבלה 13"/>
              <p:cNvGraphicFramePr>
                <a:graphicFrameLocks noGrp="1"/>
              </p:cNvGraphicFramePr>
              <p:nvPr>
                <p:extLst>
                  <p:ext uri="{D42A27DB-BD31-4B8C-83A1-F6EECF244321}">
                    <p14:modId xmlns:p14="http://schemas.microsoft.com/office/powerpoint/2010/main" val="1436698462"/>
                  </p:ext>
                </p:extLst>
              </p:nvPr>
            </p:nvGraphicFramePr>
            <p:xfrm>
              <a:off x="6172200" y="3124200"/>
              <a:ext cx="1805853" cy="1581614"/>
            </p:xfrm>
            <a:graphic>
              <a:graphicData uri="http://schemas.openxmlformats.org/drawingml/2006/table">
                <a:tbl>
                  <a:tblPr>
                    <a:tableStyleId>{5C22544A-7EE6-4342-B048-85BDC9FD1C3A}</a:tableStyleId>
                  </a:tblPr>
                  <a:tblGrid>
                    <a:gridCol w="596976">
                      <a:extLst>
                        <a:ext uri="{9D8B030D-6E8A-4147-A177-3AD203B41FA5}">
                          <a16:colId xmlns:a16="http://schemas.microsoft.com/office/drawing/2014/main" val="2073254128"/>
                        </a:ext>
                      </a:extLst>
                    </a:gridCol>
                    <a:gridCol w="611901">
                      <a:extLst>
                        <a:ext uri="{9D8B030D-6E8A-4147-A177-3AD203B41FA5}">
                          <a16:colId xmlns:a16="http://schemas.microsoft.com/office/drawing/2014/main" val="960749720"/>
                        </a:ext>
                      </a:extLst>
                    </a:gridCol>
                    <a:gridCol w="596976">
                      <a:extLst>
                        <a:ext uri="{9D8B030D-6E8A-4147-A177-3AD203B41FA5}">
                          <a16:colId xmlns:a16="http://schemas.microsoft.com/office/drawing/2014/main" val="2193544096"/>
                        </a:ext>
                      </a:extLst>
                    </a:gridCol>
                  </a:tblGrid>
                  <a:tr h="452885">
                    <a:tc>
                      <a:txBody>
                        <a:bodyPr/>
                        <a:lstStyle/>
                        <a:p>
                          <a:pPr algn="r" rtl="1">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rtl="1">
                            <a:lnSpc>
                              <a:spcPts val="1770"/>
                            </a:lnSpc>
                            <a:spcAft>
                              <a:spcPts val="8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𝒕</m:t>
                                    </m:r>
                                  </m:e>
                                  <m:sub>
                                    <m:r>
                                      <a:rPr lang="en-US" sz="1200">
                                        <a:effectLst/>
                                        <a:latin typeface="Cambria Math" panose="02040503050406030204" pitchFamily="18" charset="0"/>
                                      </a:rPr>
                                      <m:t>𝒑𝒅</m:t>
                                    </m:r>
                                    <m:r>
                                      <a:rPr lang="en-US" sz="1200">
                                        <a:effectLst/>
                                        <a:latin typeface="Cambria Math" panose="02040503050406030204" pitchFamily="18" charset="0"/>
                                      </a:rPr>
                                      <m:t>,</m:t>
                                    </m:r>
                                    <m:r>
                                      <a:rPr lang="en-US" sz="1200">
                                        <a:effectLst/>
                                        <a:latin typeface="Cambria Math" panose="02040503050406030204" pitchFamily="18" charset="0"/>
                                      </a:rPr>
                                      <m:t>𝑳𝑯</m:t>
                                    </m:r>
                                  </m:sub>
                                </m:sSub>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rtl="1">
                            <a:lnSpc>
                              <a:spcPts val="1770"/>
                            </a:lnSpc>
                            <a:spcAft>
                              <a:spcPts val="8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𝒕</m:t>
                                    </m:r>
                                  </m:e>
                                  <m:sub>
                                    <m:r>
                                      <a:rPr lang="en-US" sz="1200">
                                        <a:effectLst/>
                                        <a:latin typeface="Cambria Math" panose="02040503050406030204" pitchFamily="18" charset="0"/>
                                      </a:rPr>
                                      <m:t>𝒑𝒅</m:t>
                                    </m:r>
                                    <m:r>
                                      <a:rPr lang="en-US" sz="1200">
                                        <a:effectLst/>
                                        <a:latin typeface="Cambria Math" panose="02040503050406030204" pitchFamily="18" charset="0"/>
                                      </a:rPr>
                                      <m:t>,</m:t>
                                    </m:r>
                                    <m:r>
                                      <a:rPr lang="en-US" sz="1200">
                                        <a:effectLst/>
                                        <a:latin typeface="Cambria Math" panose="02040503050406030204" pitchFamily="18" charset="0"/>
                                      </a:rPr>
                                      <m:t>𝑯𝑳</m:t>
                                    </m:r>
                                  </m:sub>
                                </m:sSub>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753964311"/>
                      </a:ext>
                    </a:extLst>
                  </a:tr>
                  <a:tr h="376243">
                    <a:tc>
                      <a:txBody>
                        <a:bodyPr/>
                        <a:lstStyle/>
                        <a:p>
                          <a:pPr marL="40640" algn="ctr" rtl="1">
                            <a:lnSpc>
                              <a:spcPts val="1220"/>
                            </a:lnSpc>
                            <a:spcAft>
                              <a:spcPts val="0"/>
                            </a:spcAft>
                          </a:pPr>
                          <a14:m>
                            <m:oMathPara xmlns:m="http://schemas.openxmlformats.org/officeDocument/2006/math">
                              <m:oMathParaPr>
                                <m:jc m:val="centerGroup"/>
                              </m:oMathParaPr>
                              <m:oMath xmlns:m="http://schemas.openxmlformats.org/officeDocument/2006/math">
                                <m:r>
                                  <a:rPr lang="en-US" sz="1150">
                                    <a:effectLst/>
                                    <a:latin typeface="Cambria Math" panose="02040503050406030204" pitchFamily="18" charset="0"/>
                                  </a:rPr>
                                  <m:t>𝑁𝑂𝑇</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10"/>
                            </a:lnSpc>
                            <a:spcAft>
                              <a:spcPts val="0"/>
                            </a:spcAft>
                          </a:pPr>
                          <a:r>
                            <a:rPr lang="en-US" sz="115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10"/>
                            </a:lnSpc>
                            <a:spcAft>
                              <a:spcPts val="0"/>
                            </a:spcAft>
                          </a:pPr>
                          <a:r>
                            <a:rPr lang="en-US" sz="115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572106200"/>
                      </a:ext>
                    </a:extLst>
                  </a:tr>
                  <a:tr h="376243">
                    <a:tc>
                      <a:txBody>
                        <a:bodyPr/>
                        <a:lstStyle/>
                        <a:p>
                          <a:pPr marL="40640" algn="ctr" rtl="1">
                            <a:lnSpc>
                              <a:spcPts val="1220"/>
                            </a:lnSpc>
                            <a:spcAft>
                              <a:spcPts val="0"/>
                            </a:spcAft>
                          </a:pPr>
                          <a14:m>
                            <m:oMathPara xmlns:m="http://schemas.openxmlformats.org/officeDocument/2006/math">
                              <m:oMathParaPr>
                                <m:jc m:val="centerGroup"/>
                              </m:oMathParaPr>
                              <m:oMath xmlns:m="http://schemas.openxmlformats.org/officeDocument/2006/math">
                                <m:r>
                                  <a:rPr lang="en-US" sz="1150">
                                    <a:effectLst/>
                                    <a:latin typeface="Cambria Math" panose="02040503050406030204" pitchFamily="18" charset="0"/>
                                  </a:rPr>
                                  <m:t>𝑂𝑅</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25"/>
                            </a:lnSpc>
                            <a:spcAft>
                              <a:spcPts val="0"/>
                            </a:spcAft>
                          </a:pPr>
                          <a:r>
                            <a:rPr lang="he-IL"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25"/>
                            </a:lnSpc>
                            <a:spcAft>
                              <a:spcPts val="0"/>
                            </a:spcAft>
                          </a:pPr>
                          <a:r>
                            <a:rPr lang="he-IL" sz="11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731845924"/>
                      </a:ext>
                    </a:extLst>
                  </a:tr>
                  <a:tr h="376243">
                    <a:tc>
                      <a:txBody>
                        <a:bodyPr/>
                        <a:lstStyle/>
                        <a:p>
                          <a:pPr marL="40640" algn="ctr" rtl="1">
                            <a:lnSpc>
                              <a:spcPts val="1220"/>
                            </a:lnSpc>
                            <a:spcAft>
                              <a:spcPts val="0"/>
                            </a:spcAft>
                          </a:pPr>
                          <a14:m>
                            <m:oMathPara xmlns:m="http://schemas.openxmlformats.org/officeDocument/2006/math">
                              <m:oMathParaPr>
                                <m:jc m:val="centerGroup"/>
                              </m:oMathParaPr>
                              <m:oMath xmlns:m="http://schemas.openxmlformats.org/officeDocument/2006/math">
                                <m:r>
                                  <a:rPr lang="en-US" sz="1150">
                                    <a:effectLst/>
                                    <a:latin typeface="Cambria Math" panose="02040503050406030204" pitchFamily="18" charset="0"/>
                                  </a:rPr>
                                  <m:t>𝑁𝐴𝑁𝐷</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25"/>
                            </a:lnSpc>
                            <a:spcAft>
                              <a:spcPts val="0"/>
                            </a:spcAft>
                          </a:pPr>
                          <a:r>
                            <a:rPr lang="en-US" sz="115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25"/>
                            </a:lnSpc>
                            <a:spcAft>
                              <a:spcPts val="0"/>
                            </a:spcAft>
                          </a:pPr>
                          <a:r>
                            <a:rPr lang="he-IL" sz="1100" dirty="0">
                              <a:effectLst/>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551795580"/>
                      </a:ext>
                    </a:extLst>
                  </a:tr>
                </a:tbl>
              </a:graphicData>
            </a:graphic>
          </p:graphicFrame>
        </mc:Choice>
        <mc:Fallback xmlns="">
          <p:graphicFrame>
            <p:nvGraphicFramePr>
              <p:cNvPr id="14" name="טבלה 13"/>
              <p:cNvGraphicFramePr>
                <a:graphicFrameLocks noGrp="1"/>
              </p:cNvGraphicFramePr>
              <p:nvPr>
                <p:extLst>
                  <p:ext uri="{D42A27DB-BD31-4B8C-83A1-F6EECF244321}">
                    <p14:modId xmlns:p14="http://schemas.microsoft.com/office/powerpoint/2010/main" val="1436698462"/>
                  </p:ext>
                </p:extLst>
              </p:nvPr>
            </p:nvGraphicFramePr>
            <p:xfrm>
              <a:off x="6172200" y="3124200"/>
              <a:ext cx="1805853" cy="1581614"/>
            </p:xfrm>
            <a:graphic>
              <a:graphicData uri="http://schemas.openxmlformats.org/drawingml/2006/table">
                <a:tbl>
                  <a:tblPr>
                    <a:tableStyleId>{5C22544A-7EE6-4342-B048-85BDC9FD1C3A}</a:tableStyleId>
                  </a:tblPr>
                  <a:tblGrid>
                    <a:gridCol w="596976">
                      <a:extLst>
                        <a:ext uri="{9D8B030D-6E8A-4147-A177-3AD203B41FA5}">
                          <a16:colId xmlns:a16="http://schemas.microsoft.com/office/drawing/2014/main" val="2073254128"/>
                        </a:ext>
                      </a:extLst>
                    </a:gridCol>
                    <a:gridCol w="611901">
                      <a:extLst>
                        <a:ext uri="{9D8B030D-6E8A-4147-A177-3AD203B41FA5}">
                          <a16:colId xmlns:a16="http://schemas.microsoft.com/office/drawing/2014/main" val="960749720"/>
                        </a:ext>
                      </a:extLst>
                    </a:gridCol>
                    <a:gridCol w="596976">
                      <a:extLst>
                        <a:ext uri="{9D8B030D-6E8A-4147-A177-3AD203B41FA5}">
                          <a16:colId xmlns:a16="http://schemas.microsoft.com/office/drawing/2014/main" val="2193544096"/>
                        </a:ext>
                      </a:extLst>
                    </a:gridCol>
                  </a:tblGrid>
                  <a:tr h="452885">
                    <a:tc>
                      <a:txBody>
                        <a:bodyPr/>
                        <a:lstStyle/>
                        <a:p>
                          <a:pPr algn="r" rtl="1">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endParaRPr lang="he-IL"/>
                        </a:p>
                      </a:txBody>
                      <a:tcPr marL="0" marR="0" marT="0" marB="0" anchor="b">
                        <a:blipFill>
                          <a:blip r:embed="rId6"/>
                          <a:stretch>
                            <a:fillRect l="-98020" t="-1351" r="-99010" b="-255405"/>
                          </a:stretch>
                        </a:blipFill>
                      </a:tcPr>
                    </a:tc>
                    <a:tc>
                      <a:txBody>
                        <a:bodyPr/>
                        <a:lstStyle/>
                        <a:p>
                          <a:endParaRPr lang="he-IL"/>
                        </a:p>
                      </a:txBody>
                      <a:tcPr marL="0" marR="0" marT="0" marB="0" anchor="b">
                        <a:blipFill>
                          <a:blip r:embed="rId6"/>
                          <a:stretch>
                            <a:fillRect l="-204082" t="-1351" r="-2041" b="-255405"/>
                          </a:stretch>
                        </a:blipFill>
                      </a:tcPr>
                    </a:tc>
                    <a:extLst>
                      <a:ext uri="{0D108BD9-81ED-4DB2-BD59-A6C34878D82A}">
                        <a16:rowId xmlns:a16="http://schemas.microsoft.com/office/drawing/2014/main" val="2753964311"/>
                      </a:ext>
                    </a:extLst>
                  </a:tr>
                  <a:tr h="376243">
                    <a:tc>
                      <a:txBody>
                        <a:bodyPr/>
                        <a:lstStyle/>
                        <a:p>
                          <a:endParaRPr lang="he-IL"/>
                        </a:p>
                      </a:txBody>
                      <a:tcPr marL="0" marR="0" marT="0" marB="0" anchor="ctr">
                        <a:blipFill>
                          <a:blip r:embed="rId6"/>
                          <a:stretch>
                            <a:fillRect l="-1020" t="-120968" r="-205102" b="-204839"/>
                          </a:stretch>
                        </a:blipFill>
                      </a:tcPr>
                    </a:tc>
                    <a:tc>
                      <a:txBody>
                        <a:bodyPr/>
                        <a:lstStyle/>
                        <a:p>
                          <a:pPr algn="ctr" rtl="1">
                            <a:lnSpc>
                              <a:spcPts val="1210"/>
                            </a:lnSpc>
                            <a:spcAft>
                              <a:spcPts val="0"/>
                            </a:spcAft>
                          </a:pPr>
                          <a:r>
                            <a:rPr lang="en-US" sz="115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10"/>
                            </a:lnSpc>
                            <a:spcAft>
                              <a:spcPts val="0"/>
                            </a:spcAft>
                          </a:pPr>
                          <a:r>
                            <a:rPr lang="en-US" sz="115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572106200"/>
                      </a:ext>
                    </a:extLst>
                  </a:tr>
                  <a:tr h="376243">
                    <a:tc>
                      <a:txBody>
                        <a:bodyPr/>
                        <a:lstStyle/>
                        <a:p>
                          <a:endParaRPr lang="he-IL"/>
                        </a:p>
                      </a:txBody>
                      <a:tcPr marL="0" marR="0" marT="0" marB="0" anchor="ctr">
                        <a:blipFill>
                          <a:blip r:embed="rId6"/>
                          <a:stretch>
                            <a:fillRect l="-1020" t="-220968" r="-205102" b="-104839"/>
                          </a:stretch>
                        </a:blipFill>
                      </a:tcPr>
                    </a:tc>
                    <a:tc>
                      <a:txBody>
                        <a:bodyPr/>
                        <a:lstStyle/>
                        <a:p>
                          <a:pPr algn="ctr" rtl="1">
                            <a:lnSpc>
                              <a:spcPts val="1225"/>
                            </a:lnSpc>
                            <a:spcAft>
                              <a:spcPts val="0"/>
                            </a:spcAft>
                          </a:pPr>
                          <a:r>
                            <a:rPr lang="he-IL"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25"/>
                            </a:lnSpc>
                            <a:spcAft>
                              <a:spcPts val="0"/>
                            </a:spcAft>
                          </a:pPr>
                          <a:r>
                            <a:rPr lang="he-IL" sz="11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731845924"/>
                      </a:ext>
                    </a:extLst>
                  </a:tr>
                  <a:tr h="376243">
                    <a:tc>
                      <a:txBody>
                        <a:bodyPr/>
                        <a:lstStyle/>
                        <a:p>
                          <a:endParaRPr lang="he-IL"/>
                        </a:p>
                      </a:txBody>
                      <a:tcPr marL="0" marR="0" marT="0" marB="0" anchor="ctr">
                        <a:blipFill>
                          <a:blip r:embed="rId6"/>
                          <a:stretch>
                            <a:fillRect l="-1020" t="-320968" r="-205102" b="-4839"/>
                          </a:stretch>
                        </a:blipFill>
                      </a:tcPr>
                    </a:tc>
                    <a:tc>
                      <a:txBody>
                        <a:bodyPr/>
                        <a:lstStyle/>
                        <a:p>
                          <a:pPr algn="ctr" rtl="1">
                            <a:lnSpc>
                              <a:spcPts val="1225"/>
                            </a:lnSpc>
                            <a:spcAft>
                              <a:spcPts val="0"/>
                            </a:spcAft>
                          </a:pPr>
                          <a:r>
                            <a:rPr lang="en-US" sz="115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rtl="1">
                            <a:lnSpc>
                              <a:spcPts val="1225"/>
                            </a:lnSpc>
                            <a:spcAft>
                              <a:spcPts val="0"/>
                            </a:spcAft>
                          </a:pPr>
                          <a:r>
                            <a:rPr lang="he-IL" sz="1100" dirty="0">
                              <a:effectLst/>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551795580"/>
                      </a:ext>
                    </a:extLst>
                  </a:tr>
                </a:tbl>
              </a:graphicData>
            </a:graphic>
          </p:graphicFrame>
        </mc:Fallback>
      </mc:AlternateContent>
    </p:spTree>
    <p:extLst>
      <p:ext uri="{BB962C8B-B14F-4D97-AF65-F5344CB8AC3E}">
        <p14:creationId xmlns:p14="http://schemas.microsoft.com/office/powerpoint/2010/main" val="202230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914400" y="381000"/>
                <a:ext cx="7543800" cy="5601494"/>
              </a:xfrm>
            </p:spPr>
            <p:txBody>
              <a:bodyPr/>
              <a:lstStyle/>
              <a:p>
                <a:r>
                  <a:rPr lang="he-IL" dirty="0"/>
                  <a:t>נשים לב שכניסה </a:t>
                </a:r>
                <a:r>
                  <a:rPr lang="en-US" dirty="0"/>
                  <a:t>X</a:t>
                </a:r>
                <a:r>
                  <a:rPr lang="he-IL" dirty="0"/>
                  <a:t> קבועה ושווה ל0 ולכן אינה משפיעה על תוצאת ה</a:t>
                </a:r>
                <a:r>
                  <a:rPr lang="en-US" dirty="0"/>
                  <a:t>or</a:t>
                </a:r>
                <a:r>
                  <a:rPr lang="he-IL" dirty="0"/>
                  <a:t> ואילו כניסה </a:t>
                </a:r>
                <a:r>
                  <a:rPr lang="en-US" dirty="0"/>
                  <a:t>y</a:t>
                </a:r>
                <a:r>
                  <a:rPr lang="he-IL" dirty="0"/>
                  <a:t> קבועה ושווה ל1 ולמעשה ה </a:t>
                </a:r>
                <a:r>
                  <a:rPr lang="en-US" dirty="0" err="1"/>
                  <a:t>nand</a:t>
                </a:r>
                <a:r>
                  <a:rPr lang="he-IL" dirty="0"/>
                  <a:t> משמש כהופך לכניסה </a:t>
                </a:r>
                <a:r>
                  <a:rPr lang="en-US" dirty="0"/>
                  <a:t>z</a:t>
                </a:r>
                <a:r>
                  <a:rPr lang="he-IL" dirty="0"/>
                  <a:t>.</a:t>
                </a:r>
              </a:p>
              <a:p>
                <a:r>
                  <a:rPr lang="he-IL" dirty="0"/>
                  <a:t>נחשב את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sSub>
                      <m:sSubPr>
                        <m:ctrlPr>
                          <a:rPr lang="en-US" b="1" i="1" smtClean="0">
                            <a:latin typeface="Cambria Math" panose="02040503050406030204" pitchFamily="18" charset="0"/>
                          </a:rPr>
                        </m:ctrlPr>
                      </m:sSubPr>
                      <m:e>
                        <m:d>
                          <m:dPr>
                            <m:ctrlPr>
                              <a:rPr lang="en-US" b="1" i="1">
                                <a:latin typeface="Cambria Math" panose="02040503050406030204" pitchFamily="18" charset="0"/>
                              </a:rPr>
                            </m:ctrlPr>
                          </m:dPr>
                          <m:e>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e>
                        </m:d>
                      </m:e>
                      <m:sub>
                        <m:r>
                          <a:rPr lang="en-US" b="1" i="0" smtClean="0">
                            <a:latin typeface="Cambria Math" panose="02040503050406030204" pitchFamily="18" charset="0"/>
                          </a:rPr>
                          <m:t>𝐇𝐋</m:t>
                        </m:r>
                      </m:sub>
                    </m:sSub>
                  </m:oMath>
                </a14:m>
                <a:r>
                  <a:rPr lang="he-IL" dirty="0"/>
                  <a:t> ואת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sSub>
                      <m:sSubPr>
                        <m:ctrlPr>
                          <a:rPr lang="en-US" b="1" i="1">
                            <a:latin typeface="Cambria Math" panose="02040503050406030204" pitchFamily="18" charset="0"/>
                          </a:rPr>
                        </m:ctrlPr>
                      </m:sSubPr>
                      <m:e>
                        <m:d>
                          <m:dPr>
                            <m:ctrlPr>
                              <a:rPr lang="en-US" b="1" i="1">
                                <a:latin typeface="Cambria Math" panose="02040503050406030204" pitchFamily="18" charset="0"/>
                              </a:rPr>
                            </m:ctrlPr>
                          </m:dPr>
                          <m:e>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e>
                        </m:d>
                      </m:e>
                      <m:sub>
                        <m:r>
                          <a:rPr lang="en-US" b="1" i="1" smtClean="0">
                            <a:latin typeface="Cambria Math" panose="02040503050406030204" pitchFamily="18" charset="0"/>
                          </a:rPr>
                          <m:t>𝑳𝑯</m:t>
                        </m:r>
                      </m:sub>
                    </m:sSub>
                  </m:oMath>
                </a14:m>
                <a:r>
                  <a:rPr lang="he-IL" dirty="0"/>
                  <a:t> ונבחר את </a:t>
                </a:r>
                <a:r>
                  <a:rPr lang="he-IL" dirty="0" smtClean="0"/>
                  <a:t>הגדול </a:t>
                </a:r>
                <a:r>
                  <a:rPr lang="he-IL" dirty="0" err="1"/>
                  <a:t>מביניהם</a:t>
                </a:r>
                <a:r>
                  <a:rPr lang="he-IL" dirty="0" smtClean="0"/>
                  <a:t>.</a:t>
                </a:r>
                <a:endParaRPr lang="he-IL" dirty="0"/>
              </a:p>
              <a:p>
                <a:endParaRPr lang="he-IL" dirty="0"/>
              </a:p>
              <a:p>
                <a:r>
                  <a:rPr lang="he-IL" dirty="0"/>
                  <a:t>ראשית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sSub>
                      <m:sSubPr>
                        <m:ctrlPr>
                          <a:rPr lang="en-US" b="1" i="1">
                            <a:latin typeface="Cambria Math" panose="02040503050406030204" pitchFamily="18" charset="0"/>
                          </a:rPr>
                        </m:ctrlPr>
                      </m:sSubPr>
                      <m:e>
                        <m:d>
                          <m:dPr>
                            <m:ctrlPr>
                              <a:rPr lang="en-US" b="1" i="1">
                                <a:latin typeface="Cambria Math" panose="02040503050406030204" pitchFamily="18" charset="0"/>
                              </a:rPr>
                            </m:ctrlPr>
                          </m:dPr>
                          <m:e>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e>
                        </m:d>
                      </m:e>
                      <m:sub>
                        <m:r>
                          <a:rPr lang="en-US" b="1">
                            <a:latin typeface="Cambria Math" panose="02040503050406030204" pitchFamily="18" charset="0"/>
                          </a:rPr>
                          <m:t>𝐇𝐋</m:t>
                        </m:r>
                      </m:sub>
                    </m:sSub>
                  </m:oMath>
                </a14:m>
                <a:endParaRPr lang="he-IL" dirty="0"/>
              </a:p>
              <a:p>
                <a:endParaRPr lang="he-IL" dirty="0"/>
              </a:p>
              <a:p>
                <a:endParaRPr lang="he-IL" dirty="0"/>
              </a:p>
              <a:p>
                <a:endParaRPr lang="he-IL" dirty="0"/>
              </a:p>
              <a:p>
                <a:endParaRPr lang="he-IL" dirty="0"/>
              </a:p>
              <a:p>
                <a:endParaRPr lang="he-IL" dirty="0"/>
              </a:p>
              <a:p>
                <a:r>
                  <a:rPr lang="he-IL" dirty="0"/>
                  <a:t>החישוב המתקבל הוא:</a:t>
                </a:r>
              </a:p>
              <a:p>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sSub>
                      <m:sSubPr>
                        <m:ctrlPr>
                          <a:rPr lang="en-US" b="1" i="1">
                            <a:latin typeface="Cambria Math" panose="02040503050406030204" pitchFamily="18" charset="0"/>
                          </a:rPr>
                        </m:ctrlPr>
                      </m:sSubPr>
                      <m:e>
                        <m:d>
                          <m:dPr>
                            <m:ctrlPr>
                              <a:rPr lang="en-US" b="1" i="1">
                                <a:latin typeface="Cambria Math" panose="02040503050406030204" pitchFamily="18" charset="0"/>
                              </a:rPr>
                            </m:ctrlPr>
                          </m:dPr>
                          <m:e>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e>
                        </m:d>
                      </m:e>
                      <m:sub>
                        <m:r>
                          <a:rPr lang="en-US" b="1">
                            <a:latin typeface="Cambria Math" panose="02040503050406030204" pitchFamily="18" charset="0"/>
                          </a:rPr>
                          <m:t>𝐇𝐋</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𝒑𝒅</m:t>
                        </m:r>
                        <m:r>
                          <a:rPr lang="en-US" b="1" i="1" smtClean="0">
                            <a:latin typeface="Cambria Math" panose="02040503050406030204" pitchFamily="18" charset="0"/>
                          </a:rPr>
                          <m:t>,</m:t>
                        </m:r>
                        <m:r>
                          <a:rPr lang="en-US" b="1" i="1" smtClean="0">
                            <a:latin typeface="Cambria Math" panose="02040503050406030204" pitchFamily="18" charset="0"/>
                          </a:rPr>
                          <m:t>𝑯𝑳</m:t>
                        </m:r>
                        <m:r>
                          <a:rPr lang="en-US" b="1" i="1" smtClean="0">
                            <a:latin typeface="Cambria Math" panose="02040503050406030204" pitchFamily="18" charset="0"/>
                          </a:rPr>
                          <m:t> </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𝑶𝑹</m:t>
                        </m:r>
                      </m:e>
                    </m:d>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r>
                          <a:rPr lang="en-US" b="1" i="1">
                            <a:latin typeface="Cambria Math" panose="02040503050406030204" pitchFamily="18" charset="0"/>
                          </a:rPr>
                          <m:t>,</m:t>
                        </m:r>
                        <m:r>
                          <a:rPr lang="en-US" b="1" i="1">
                            <a:latin typeface="Cambria Math" panose="02040503050406030204" pitchFamily="18" charset="0"/>
                          </a:rPr>
                          <m:t>𝑯𝑳</m:t>
                        </m:r>
                        <m:r>
                          <a:rPr lang="en-US" b="1" i="1">
                            <a:latin typeface="Cambria Math" panose="02040503050406030204" pitchFamily="18" charset="0"/>
                          </a:rPr>
                          <m:t> </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𝑵𝑨𝑵𝑫</m:t>
                        </m:r>
                      </m:e>
                    </m:d>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r>
                          <a:rPr lang="en-US" b="1" i="1">
                            <a:latin typeface="Cambria Math" panose="02040503050406030204" pitchFamily="18" charset="0"/>
                          </a:rPr>
                          <m:t>,</m:t>
                        </m:r>
                        <m:r>
                          <a:rPr lang="en-US" b="1" i="1" smtClean="0">
                            <a:latin typeface="Cambria Math" panose="02040503050406030204" pitchFamily="18" charset="0"/>
                          </a:rPr>
                          <m:t>𝑳𝑯</m:t>
                        </m:r>
                        <m:r>
                          <a:rPr lang="en-US" b="1" i="1">
                            <a:latin typeface="Cambria Math" panose="02040503050406030204" pitchFamily="18" charset="0"/>
                          </a:rPr>
                          <m:t> </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𝑵𝑶𝑻</m:t>
                        </m:r>
                      </m:e>
                    </m:d>
                    <m:r>
                      <a:rPr lang="en-US" b="1" i="1" smtClean="0">
                        <a:latin typeface="Cambria Math" panose="02040503050406030204" pitchFamily="18" charset="0"/>
                      </a:rPr>
                      <m:t>=</m:t>
                    </m:r>
                    <m:r>
                      <a:rPr lang="en-US" b="1" i="1" smtClean="0">
                        <a:latin typeface="Cambria Math" panose="02040503050406030204" pitchFamily="18" charset="0"/>
                      </a:rPr>
                      <m:t>𝟏𝟎</m:t>
                    </m:r>
                  </m:oMath>
                </a14:m>
                <a:endParaRPr lang="he-IL" dirty="0"/>
              </a:p>
              <a:p>
                <a:endParaRPr lang="he-IL" dirty="0"/>
              </a:p>
              <a:p>
                <a:pPr marL="0" indent="0">
                  <a:buNone/>
                </a:pPr>
                <a:endParaRPr lang="he-IL"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914400" y="381000"/>
                <a:ext cx="7543800" cy="5601494"/>
              </a:xfrm>
              <a:blipFill>
                <a:blip r:embed="rId3"/>
                <a:stretch>
                  <a:fillRect l="-485" t="-1307" r="-2019"/>
                </a:stretch>
              </a:blipFill>
            </p:spPr>
            <p:txBody>
              <a:bodyPr/>
              <a:lstStyle/>
              <a:p>
                <a:r>
                  <a:rPr lang="he-IL">
                    <a:noFill/>
                  </a:rPr>
                  <a:t> </a:t>
                </a:r>
              </a:p>
            </p:txBody>
          </p:sp>
        </mc:Fallback>
      </mc:AlternateContent>
      <p:graphicFrame>
        <p:nvGraphicFramePr>
          <p:cNvPr id="4" name="אובייקט 3"/>
          <p:cNvGraphicFramePr>
            <a:graphicFrameLocks noChangeAspect="1"/>
          </p:cNvGraphicFramePr>
          <p:nvPr>
            <p:extLst>
              <p:ext uri="{D42A27DB-BD31-4B8C-83A1-F6EECF244321}">
                <p14:modId xmlns:p14="http://schemas.microsoft.com/office/powerpoint/2010/main" val="573544328"/>
              </p:ext>
            </p:extLst>
          </p:nvPr>
        </p:nvGraphicFramePr>
        <p:xfrm>
          <a:off x="1098549" y="2138362"/>
          <a:ext cx="6445251" cy="2814638"/>
        </p:xfrm>
        <a:graphic>
          <a:graphicData uri="http://schemas.openxmlformats.org/presentationml/2006/ole">
            <mc:AlternateContent xmlns:mc="http://schemas.openxmlformats.org/markup-compatibility/2006">
              <mc:Choice xmlns:v="urn:schemas-microsoft-com:vml" Requires="v">
                <p:oleObj spid="_x0000_s60434" r:id="rId4" imgW="14944835" imgH="6410340" progId="Visio.Drawing.15">
                  <p:embed/>
                </p:oleObj>
              </mc:Choice>
              <mc:Fallback>
                <p:oleObj r:id="rId4" imgW="14944835" imgH="6410340" progId="Visio.Drawing.15">
                  <p:embed/>
                  <p:pic>
                    <p:nvPicPr>
                      <p:cNvPr id="13" name="אובייקט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49" y="2138362"/>
                        <a:ext cx="6445251" cy="2814638"/>
                      </a:xfrm>
                      <a:prstGeom prst="rect">
                        <a:avLst/>
                      </a:prstGeom>
                      <a:noFill/>
                    </p:spPr>
                  </p:pic>
                </p:oleObj>
              </mc:Fallback>
            </mc:AlternateContent>
          </a:graphicData>
        </a:graphic>
      </p:graphicFrame>
      <p:sp>
        <p:nvSpPr>
          <p:cNvPr id="5" name="TextBox 4"/>
          <p:cNvSpPr txBox="1"/>
          <p:nvPr/>
        </p:nvSpPr>
        <p:spPr>
          <a:xfrm>
            <a:off x="6934200" y="3200400"/>
            <a:ext cx="885824" cy="369332"/>
          </a:xfrm>
          <a:prstGeom prst="rect">
            <a:avLst/>
          </a:prstGeom>
          <a:noFill/>
        </p:spPr>
        <p:txBody>
          <a:bodyPr wrap="square" rtlCol="1">
            <a:spAutoFit/>
          </a:bodyPr>
          <a:lstStyle/>
          <a:p>
            <a:r>
              <a:rPr lang="en-US" dirty="0"/>
              <a:t>1-&gt;0</a:t>
            </a:r>
            <a:endParaRPr lang="he-IL" dirty="0"/>
          </a:p>
        </p:txBody>
      </p:sp>
      <p:sp>
        <p:nvSpPr>
          <p:cNvPr id="6" name="TextBox 5"/>
          <p:cNvSpPr txBox="1"/>
          <p:nvPr/>
        </p:nvSpPr>
        <p:spPr>
          <a:xfrm>
            <a:off x="5181600" y="3657600"/>
            <a:ext cx="885824" cy="369332"/>
          </a:xfrm>
          <a:prstGeom prst="rect">
            <a:avLst/>
          </a:prstGeom>
          <a:noFill/>
        </p:spPr>
        <p:txBody>
          <a:bodyPr wrap="square" rtlCol="1">
            <a:spAutoFit/>
          </a:bodyPr>
          <a:lstStyle/>
          <a:p>
            <a:r>
              <a:rPr lang="en-US" dirty="0"/>
              <a:t>1-&gt;0</a:t>
            </a:r>
            <a:endParaRPr lang="he-IL" dirty="0"/>
          </a:p>
        </p:txBody>
      </p:sp>
      <p:sp>
        <p:nvSpPr>
          <p:cNvPr id="7" name="TextBox 6"/>
          <p:cNvSpPr txBox="1"/>
          <p:nvPr/>
        </p:nvSpPr>
        <p:spPr>
          <a:xfrm>
            <a:off x="3124200" y="3888387"/>
            <a:ext cx="885824" cy="369332"/>
          </a:xfrm>
          <a:prstGeom prst="rect">
            <a:avLst/>
          </a:prstGeom>
          <a:noFill/>
        </p:spPr>
        <p:txBody>
          <a:bodyPr wrap="square" rtlCol="1">
            <a:spAutoFit/>
          </a:bodyPr>
          <a:lstStyle/>
          <a:p>
            <a:r>
              <a:rPr lang="en-US" dirty="0"/>
              <a:t>0-&gt;1</a:t>
            </a:r>
            <a:endParaRPr lang="he-IL" dirty="0"/>
          </a:p>
        </p:txBody>
      </p:sp>
      <p:sp>
        <p:nvSpPr>
          <p:cNvPr id="8" name="TextBox 7"/>
          <p:cNvSpPr txBox="1"/>
          <p:nvPr/>
        </p:nvSpPr>
        <p:spPr>
          <a:xfrm>
            <a:off x="1039091" y="3708278"/>
            <a:ext cx="885824" cy="369332"/>
          </a:xfrm>
          <a:prstGeom prst="rect">
            <a:avLst/>
          </a:prstGeom>
          <a:noFill/>
        </p:spPr>
        <p:txBody>
          <a:bodyPr wrap="square" rtlCol="1">
            <a:spAutoFit/>
          </a:bodyPr>
          <a:lstStyle/>
          <a:p>
            <a:r>
              <a:rPr lang="en-US" dirty="0"/>
              <a:t>1-&gt;0</a:t>
            </a:r>
            <a:endParaRPr lang="he-IL" dirty="0"/>
          </a:p>
        </p:txBody>
      </p:sp>
    </p:spTree>
    <p:extLst>
      <p:ext uri="{BB962C8B-B14F-4D97-AF65-F5344CB8AC3E}">
        <p14:creationId xmlns:p14="http://schemas.microsoft.com/office/powerpoint/2010/main" val="135295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822325" y="381001"/>
                <a:ext cx="7543800" cy="4571999"/>
              </a:xfrm>
            </p:spPr>
            <p:txBody>
              <a:bodyPr/>
              <a:lstStyle/>
              <a:p>
                <a:r>
                  <a:rPr lang="he-IL" dirty="0" smtClean="0"/>
                  <a:t>כעת נחשב את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sSub>
                      <m:sSubPr>
                        <m:ctrlPr>
                          <a:rPr lang="en-US" b="1" i="1">
                            <a:latin typeface="Cambria Math" panose="02040503050406030204" pitchFamily="18" charset="0"/>
                          </a:rPr>
                        </m:ctrlPr>
                      </m:sSubPr>
                      <m:e>
                        <m:d>
                          <m:dPr>
                            <m:ctrlPr>
                              <a:rPr lang="en-US" b="1" i="1">
                                <a:latin typeface="Cambria Math" panose="02040503050406030204" pitchFamily="18" charset="0"/>
                              </a:rPr>
                            </m:ctrlPr>
                          </m:dPr>
                          <m:e>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e>
                        </m:d>
                      </m:e>
                      <m:sub>
                        <m:r>
                          <a:rPr lang="en-US" b="1" i="1" smtClean="0">
                            <a:latin typeface="Cambria Math" panose="02040503050406030204" pitchFamily="18" charset="0"/>
                          </a:rPr>
                          <m:t>𝑳𝑯</m:t>
                        </m:r>
                      </m:sub>
                    </m:sSub>
                  </m:oMath>
                </a14:m>
                <a:endParaRPr lang="he-IL" dirty="0"/>
              </a:p>
              <a:p>
                <a:endParaRPr lang="he-IL" dirty="0"/>
              </a:p>
              <a:p>
                <a:endParaRPr lang="he-IL" dirty="0"/>
              </a:p>
              <a:p>
                <a:endParaRPr lang="he-IL" dirty="0"/>
              </a:p>
              <a:p>
                <a:endParaRPr lang="he-IL" dirty="0"/>
              </a:p>
              <a:p>
                <a:endParaRPr lang="he-IL" dirty="0"/>
              </a:p>
              <a:p>
                <a:r>
                  <a:rPr lang="he-IL" dirty="0"/>
                  <a:t>החישוב המתקבל הוא:</a:t>
                </a:r>
              </a:p>
              <a:p>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sSub>
                      <m:sSubPr>
                        <m:ctrlPr>
                          <a:rPr lang="en-US" b="1" i="1">
                            <a:latin typeface="Cambria Math" panose="02040503050406030204" pitchFamily="18" charset="0"/>
                          </a:rPr>
                        </m:ctrlPr>
                      </m:sSubPr>
                      <m:e>
                        <m:d>
                          <m:dPr>
                            <m:ctrlPr>
                              <a:rPr lang="en-US" b="1" i="1">
                                <a:latin typeface="Cambria Math" panose="02040503050406030204" pitchFamily="18" charset="0"/>
                              </a:rPr>
                            </m:ctrlPr>
                          </m:dPr>
                          <m:e>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e>
                        </m:d>
                      </m:e>
                      <m:sub>
                        <m:r>
                          <a:rPr lang="en-US" b="1">
                            <a:latin typeface="Cambria Math" panose="02040503050406030204" pitchFamily="18" charset="0"/>
                          </a:rPr>
                          <m:t>𝐇𝐋</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r>
                          <a:rPr lang="en-US" b="1" i="1">
                            <a:latin typeface="Cambria Math" panose="02040503050406030204" pitchFamily="18" charset="0"/>
                          </a:rPr>
                          <m:t>,</m:t>
                        </m:r>
                        <m:r>
                          <a:rPr lang="en-US" b="1" i="1" smtClean="0">
                            <a:latin typeface="Cambria Math" panose="02040503050406030204" pitchFamily="18" charset="0"/>
                          </a:rPr>
                          <m:t>𝑳𝑯</m:t>
                        </m:r>
                        <m:r>
                          <a:rPr lang="en-US" b="1" i="1">
                            <a:latin typeface="Cambria Math" panose="02040503050406030204" pitchFamily="18" charset="0"/>
                          </a:rPr>
                          <m:t> </m:t>
                        </m:r>
                      </m:sub>
                    </m:sSub>
                    <m:d>
                      <m:dPr>
                        <m:ctrlPr>
                          <a:rPr lang="en-US" b="1" i="1">
                            <a:latin typeface="Cambria Math" panose="02040503050406030204" pitchFamily="18" charset="0"/>
                          </a:rPr>
                        </m:ctrlPr>
                      </m:dPr>
                      <m:e>
                        <m:r>
                          <a:rPr lang="en-US" b="1" i="1">
                            <a:latin typeface="Cambria Math" panose="02040503050406030204" pitchFamily="18" charset="0"/>
                          </a:rPr>
                          <m:t>𝑶𝑹</m:t>
                        </m:r>
                      </m:e>
                    </m:d>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r>
                          <a:rPr lang="en-US" b="1" i="1">
                            <a:latin typeface="Cambria Math" panose="02040503050406030204" pitchFamily="18" charset="0"/>
                          </a:rPr>
                          <m:t>,</m:t>
                        </m:r>
                        <m:r>
                          <a:rPr lang="en-US" b="1" i="1" smtClean="0">
                            <a:latin typeface="Cambria Math" panose="02040503050406030204" pitchFamily="18" charset="0"/>
                          </a:rPr>
                          <m:t>𝑳𝑯</m:t>
                        </m:r>
                        <m:r>
                          <a:rPr lang="en-US" b="1" i="1">
                            <a:latin typeface="Cambria Math" panose="02040503050406030204" pitchFamily="18" charset="0"/>
                          </a:rPr>
                          <m:t> </m:t>
                        </m:r>
                      </m:sub>
                    </m:sSub>
                    <m:d>
                      <m:dPr>
                        <m:ctrlPr>
                          <a:rPr lang="en-US" b="1" i="1">
                            <a:latin typeface="Cambria Math" panose="02040503050406030204" pitchFamily="18" charset="0"/>
                          </a:rPr>
                        </m:ctrlPr>
                      </m:dPr>
                      <m:e>
                        <m:r>
                          <a:rPr lang="en-US" b="1" i="1">
                            <a:latin typeface="Cambria Math" panose="02040503050406030204" pitchFamily="18" charset="0"/>
                          </a:rPr>
                          <m:t>𝑵𝑨𝑵𝑫</m:t>
                        </m:r>
                      </m:e>
                    </m:d>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r>
                          <a:rPr lang="en-US" b="1" i="1">
                            <a:latin typeface="Cambria Math" panose="02040503050406030204" pitchFamily="18" charset="0"/>
                          </a:rPr>
                          <m:t>,</m:t>
                        </m:r>
                        <m:r>
                          <a:rPr lang="en-US" b="1" i="1" smtClean="0">
                            <a:latin typeface="Cambria Math" panose="02040503050406030204" pitchFamily="18" charset="0"/>
                          </a:rPr>
                          <m:t>𝑯𝑳</m:t>
                        </m:r>
                        <m:r>
                          <a:rPr lang="en-US" b="1" i="1">
                            <a:latin typeface="Cambria Math" panose="02040503050406030204" pitchFamily="18" charset="0"/>
                          </a:rPr>
                          <m:t> </m:t>
                        </m:r>
                      </m:sub>
                    </m:sSub>
                    <m:d>
                      <m:dPr>
                        <m:ctrlPr>
                          <a:rPr lang="en-US" b="1" i="1">
                            <a:latin typeface="Cambria Math" panose="02040503050406030204" pitchFamily="18" charset="0"/>
                          </a:rPr>
                        </m:ctrlPr>
                      </m:dPr>
                      <m:e>
                        <m:r>
                          <a:rPr lang="en-US" b="1" i="1">
                            <a:latin typeface="Cambria Math" panose="02040503050406030204" pitchFamily="18" charset="0"/>
                          </a:rPr>
                          <m:t>𝑵𝑶𝑻</m:t>
                        </m:r>
                      </m:e>
                    </m:d>
                    <m:r>
                      <a:rPr lang="en-US" b="1" i="1">
                        <a:latin typeface="Cambria Math" panose="02040503050406030204" pitchFamily="18" charset="0"/>
                      </a:rPr>
                      <m:t>=</m:t>
                    </m:r>
                    <m:r>
                      <a:rPr lang="en-US" b="1" i="1" smtClean="0">
                        <a:latin typeface="Cambria Math" panose="02040503050406030204" pitchFamily="18" charset="0"/>
                      </a:rPr>
                      <m:t>𝟗</m:t>
                    </m:r>
                  </m:oMath>
                </a14:m>
                <a:endParaRPr lang="he-IL" b="1" i="1" dirty="0" smtClean="0"/>
              </a:p>
              <a:p>
                <a:pPr marL="0" indent="0">
                  <a:buNone/>
                </a:pPr>
                <a:r>
                  <a:rPr lang="he-IL" dirty="0" smtClean="0"/>
                  <a:t>בכדי לעמוד בדרישות המעגל נבחר את הגדול </a:t>
                </a:r>
                <a:r>
                  <a:rPr lang="he-IL" dirty="0" err="1" smtClean="0"/>
                  <a:t>מביניהם</a:t>
                </a:r>
                <a:r>
                  <a:rPr lang="he-IL" dirty="0"/>
                  <a:t> </a:t>
                </a:r>
                <a:r>
                  <a:rPr lang="he-IL" dirty="0" smtClean="0"/>
                  <a:t>(למה?)</a:t>
                </a:r>
              </a:p>
              <a:p>
                <a:pPr marL="0" indent="0">
                  <a:buNone/>
                </a:pPr>
                <a:r>
                  <a:rPr lang="he-IL" dirty="0" smtClean="0"/>
                  <a:t>לא ייתכן שישתנה ערך המוצא לאחר זמן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oMath>
                </a14:m>
                <a:endParaRPr lang="he-IL" dirty="0"/>
              </a:p>
              <a:p>
                <a:endParaRPr lang="he-IL"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822325" y="381001"/>
                <a:ext cx="7543800" cy="4571999"/>
              </a:xfrm>
              <a:blipFill>
                <a:blip r:embed="rId3"/>
                <a:stretch>
                  <a:fillRect t="-1333" r="-2102" b="-400"/>
                </a:stretch>
              </a:blipFill>
            </p:spPr>
            <p:txBody>
              <a:bodyPr/>
              <a:lstStyle/>
              <a:p>
                <a:r>
                  <a:rPr lang="he-IL">
                    <a:noFill/>
                  </a:rPr>
                  <a:t> </a:t>
                </a:r>
              </a:p>
            </p:txBody>
          </p:sp>
        </mc:Fallback>
      </mc:AlternateContent>
      <p:graphicFrame>
        <p:nvGraphicFramePr>
          <p:cNvPr id="4" name="אובייקט 3"/>
          <p:cNvGraphicFramePr>
            <a:graphicFrameLocks noChangeAspect="1"/>
          </p:cNvGraphicFramePr>
          <p:nvPr>
            <p:extLst>
              <p:ext uri="{D42A27DB-BD31-4B8C-83A1-F6EECF244321}">
                <p14:modId xmlns:p14="http://schemas.microsoft.com/office/powerpoint/2010/main" val="1616569350"/>
              </p:ext>
            </p:extLst>
          </p:nvPr>
        </p:nvGraphicFramePr>
        <p:xfrm>
          <a:off x="1098549" y="438942"/>
          <a:ext cx="6445251" cy="2814638"/>
        </p:xfrm>
        <a:graphic>
          <a:graphicData uri="http://schemas.openxmlformats.org/presentationml/2006/ole">
            <mc:AlternateContent xmlns:mc="http://schemas.openxmlformats.org/markup-compatibility/2006">
              <mc:Choice xmlns:v="urn:schemas-microsoft-com:vml" Requires="v">
                <p:oleObj spid="_x0000_s61456" r:id="rId4" imgW="14944835" imgH="6410340" progId="Visio.Drawing.15">
                  <p:embed/>
                </p:oleObj>
              </mc:Choice>
              <mc:Fallback>
                <p:oleObj r:id="rId4" imgW="14944835" imgH="6410340" progId="Visio.Drawing.15">
                  <p:embed/>
                  <p:pic>
                    <p:nvPicPr>
                      <p:cNvPr id="4" name="אובייקט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49" y="438942"/>
                        <a:ext cx="6445251" cy="2814638"/>
                      </a:xfrm>
                      <a:prstGeom prst="rect">
                        <a:avLst/>
                      </a:prstGeom>
                      <a:noFill/>
                    </p:spPr>
                  </p:pic>
                </p:oleObj>
              </mc:Fallback>
            </mc:AlternateContent>
          </a:graphicData>
        </a:graphic>
      </p:graphicFrame>
      <p:sp>
        <p:nvSpPr>
          <p:cNvPr id="6" name="TextBox 5"/>
          <p:cNvSpPr txBox="1"/>
          <p:nvPr/>
        </p:nvSpPr>
        <p:spPr>
          <a:xfrm>
            <a:off x="6927273" y="1661595"/>
            <a:ext cx="885824" cy="369332"/>
          </a:xfrm>
          <a:prstGeom prst="rect">
            <a:avLst/>
          </a:prstGeom>
          <a:noFill/>
        </p:spPr>
        <p:txBody>
          <a:bodyPr wrap="square" rtlCol="1">
            <a:spAutoFit/>
          </a:bodyPr>
          <a:lstStyle/>
          <a:p>
            <a:r>
              <a:rPr lang="en-US" dirty="0"/>
              <a:t>0-&gt;1</a:t>
            </a:r>
            <a:endParaRPr lang="he-IL" dirty="0"/>
          </a:p>
        </p:txBody>
      </p:sp>
      <p:sp>
        <p:nvSpPr>
          <p:cNvPr id="7" name="TextBox 6"/>
          <p:cNvSpPr txBox="1"/>
          <p:nvPr/>
        </p:nvSpPr>
        <p:spPr>
          <a:xfrm>
            <a:off x="5219124" y="2030927"/>
            <a:ext cx="885824" cy="369332"/>
          </a:xfrm>
          <a:prstGeom prst="rect">
            <a:avLst/>
          </a:prstGeom>
          <a:noFill/>
        </p:spPr>
        <p:txBody>
          <a:bodyPr wrap="square" rtlCol="1">
            <a:spAutoFit/>
          </a:bodyPr>
          <a:lstStyle/>
          <a:p>
            <a:r>
              <a:rPr lang="en-US" dirty="0"/>
              <a:t>0-&gt;1</a:t>
            </a:r>
            <a:endParaRPr lang="he-IL" dirty="0"/>
          </a:p>
        </p:txBody>
      </p:sp>
      <p:sp>
        <p:nvSpPr>
          <p:cNvPr id="8" name="TextBox 7"/>
          <p:cNvSpPr txBox="1"/>
          <p:nvPr/>
        </p:nvSpPr>
        <p:spPr>
          <a:xfrm>
            <a:off x="1098549" y="2001486"/>
            <a:ext cx="885824" cy="369332"/>
          </a:xfrm>
          <a:prstGeom prst="rect">
            <a:avLst/>
          </a:prstGeom>
          <a:noFill/>
        </p:spPr>
        <p:txBody>
          <a:bodyPr wrap="square" rtlCol="1">
            <a:spAutoFit/>
          </a:bodyPr>
          <a:lstStyle/>
          <a:p>
            <a:r>
              <a:rPr lang="en-US" dirty="0"/>
              <a:t>0-&gt;1</a:t>
            </a:r>
            <a:endParaRPr lang="he-IL" dirty="0"/>
          </a:p>
        </p:txBody>
      </p:sp>
      <p:sp>
        <p:nvSpPr>
          <p:cNvPr id="9" name="TextBox 8"/>
          <p:cNvSpPr txBox="1"/>
          <p:nvPr/>
        </p:nvSpPr>
        <p:spPr>
          <a:xfrm>
            <a:off x="3337360" y="2213861"/>
            <a:ext cx="885824" cy="369332"/>
          </a:xfrm>
          <a:prstGeom prst="rect">
            <a:avLst/>
          </a:prstGeom>
          <a:noFill/>
        </p:spPr>
        <p:txBody>
          <a:bodyPr wrap="square" rtlCol="1">
            <a:spAutoFit/>
          </a:bodyPr>
          <a:lstStyle/>
          <a:p>
            <a:r>
              <a:rPr lang="en-US" dirty="0"/>
              <a:t>1-&gt;0</a:t>
            </a:r>
            <a:endParaRPr lang="he-IL" dirty="0"/>
          </a:p>
        </p:txBody>
      </p:sp>
      <mc:AlternateContent xmlns:mc="http://schemas.openxmlformats.org/markup-compatibility/2006">
        <mc:Choice xmlns:a14="http://schemas.microsoft.com/office/drawing/2010/main" Requires="a14">
          <p:sp>
            <p:nvSpPr>
              <p:cNvPr id="5" name="TextBox 4"/>
              <p:cNvSpPr txBox="1"/>
              <p:nvPr/>
            </p:nvSpPr>
            <p:spPr>
              <a:xfrm>
                <a:off x="228601" y="5181600"/>
                <a:ext cx="8915399" cy="987193"/>
              </a:xfrm>
              <a:prstGeom prst="rect">
                <a:avLst/>
              </a:prstGeom>
              <a:noFill/>
            </p:spPr>
            <p:txBody>
              <a:bodyPr wrap="square" rtlCol="1">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𝒑𝒅</m:t>
                          </m:r>
                        </m:sub>
                      </m:sSub>
                      <m:d>
                        <m:dPr>
                          <m:ctrlPr>
                            <a:rPr lang="en-US" b="1" i="1">
                              <a:latin typeface="Cambria Math" panose="02040503050406030204" pitchFamily="18" charset="0"/>
                            </a:rPr>
                          </m:ctrlPr>
                        </m:dPr>
                        <m:e>
                          <m:r>
                            <a:rPr lang="en-US" b="1" i="1">
                              <a:latin typeface="Cambria Math" panose="02040503050406030204" pitchFamily="18" charset="0"/>
                            </a:rPr>
                            <m:t>𝒁</m:t>
                          </m:r>
                          <m:r>
                            <a:rPr lang="en-US" b="1">
                              <a:latin typeface="Cambria Math" panose="02040503050406030204" pitchFamily="18" charset="0"/>
                            </a:rPr>
                            <m:t>→</m:t>
                          </m:r>
                          <m:r>
                            <a:rPr lang="en-US" b="1" i="1">
                              <a:latin typeface="Cambria Math" panose="02040503050406030204" pitchFamily="18" charset="0"/>
                            </a:rPr>
                            <m:t>𝑸</m:t>
                          </m:r>
                        </m:e>
                      </m:d>
                      <m:r>
                        <a:rPr lang="en-US" b="1" i="1" smtClean="0">
                          <a:latin typeface="Cambria Math" panose="02040503050406030204" pitchFamily="18" charset="0"/>
                        </a:rPr>
                        <m:t>=</m:t>
                      </m:r>
                      <m:r>
                        <a:rPr lang="en-US" b="1" i="1">
                          <a:latin typeface="Cambria Math" panose="02040503050406030204" pitchFamily="18" charset="0"/>
                        </a:rPr>
                        <m:t>𝒎𝒂𝒙</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𝑝𝑑</m:t>
                                  </m:r>
                                </m:sub>
                              </m:sSub>
                              <m:r>
                                <a:rPr lang="en-US" i="1">
                                  <a:latin typeface="Cambria Math" panose="02040503050406030204" pitchFamily="18" charset="0"/>
                                </a:rPr>
                                <m:t>𝐿𝐻</m:t>
                              </m:r>
                              <m:d>
                                <m:dPr>
                                  <m:ctrlPr>
                                    <a:rPr lang="en-US" i="1">
                                      <a:latin typeface="Cambria Math" panose="02040503050406030204" pitchFamily="18" charset="0"/>
                                    </a:rPr>
                                  </m:ctrlPr>
                                </m:dPr>
                                <m:e>
                                  <m:r>
                                    <a:rPr lang="en-US" i="1">
                                      <a:latin typeface="Cambria Math" panose="02040503050406030204" pitchFamily="18" charset="0"/>
                                    </a:rPr>
                                    <m:t>𝑂𝑅</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𝑝𝑑</m:t>
                                  </m:r>
                                </m:sub>
                              </m:sSub>
                              <m:r>
                                <a:rPr lang="en-US" i="1">
                                  <a:latin typeface="Cambria Math" panose="02040503050406030204" pitchFamily="18" charset="0"/>
                                </a:rPr>
                                <m:t>𝐿𝐻</m:t>
                              </m:r>
                              <m:d>
                                <m:dPr>
                                  <m:ctrlPr>
                                    <a:rPr lang="en-US" i="1">
                                      <a:latin typeface="Cambria Math" panose="02040503050406030204" pitchFamily="18" charset="0"/>
                                    </a:rPr>
                                  </m:ctrlPr>
                                </m:dPr>
                                <m:e>
                                  <m:r>
                                    <a:rPr lang="en-US" i="1">
                                      <a:latin typeface="Cambria Math" panose="02040503050406030204" pitchFamily="18" charset="0"/>
                                    </a:rPr>
                                    <m:t>𝑁𝐴𝑁𝐷</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𝑝𝑑</m:t>
                                  </m:r>
                                </m:sub>
                              </m:sSub>
                              <m:r>
                                <a:rPr lang="en-US" i="1">
                                  <a:latin typeface="Cambria Math" panose="02040503050406030204" pitchFamily="18" charset="0"/>
                                </a:rPr>
                                <m:t>𝐻𝐿</m:t>
                              </m:r>
                              <m:d>
                                <m:dPr>
                                  <m:ctrlPr>
                                    <a:rPr lang="en-US" i="1">
                                      <a:latin typeface="Cambria Math" panose="02040503050406030204" pitchFamily="18" charset="0"/>
                                    </a:rPr>
                                  </m:ctrlPr>
                                </m:dPr>
                                <m:e>
                                  <m:r>
                                    <a:rPr lang="en-US" i="1">
                                      <a:latin typeface="Cambria Math" panose="02040503050406030204" pitchFamily="18" charset="0"/>
                                    </a:rPr>
                                    <m:t>𝑛𝑜𝑡</m:t>
                                  </m:r>
                                </m:e>
                              </m:d>
                            </m:e>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𝑝𝑑</m:t>
                                  </m:r>
                                </m:sub>
                              </m:sSub>
                              <m:r>
                                <a:rPr lang="en-US" i="1">
                                  <a:latin typeface="Cambria Math" panose="02040503050406030204" pitchFamily="18" charset="0"/>
                                </a:rPr>
                                <m:t>𝐻𝐿</m:t>
                              </m:r>
                              <m:d>
                                <m:dPr>
                                  <m:ctrlPr>
                                    <a:rPr lang="en-US" i="1">
                                      <a:latin typeface="Cambria Math" panose="02040503050406030204" pitchFamily="18" charset="0"/>
                                    </a:rPr>
                                  </m:ctrlPr>
                                </m:dPr>
                                <m:e>
                                  <m:r>
                                    <a:rPr lang="en-US" i="1">
                                      <a:latin typeface="Cambria Math" panose="02040503050406030204" pitchFamily="18" charset="0"/>
                                    </a:rPr>
                                    <m:t>𝑂𝑅</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𝑝𝑑</m:t>
                                  </m:r>
                                </m:sub>
                              </m:sSub>
                              <m:r>
                                <a:rPr lang="en-US" i="1">
                                  <a:latin typeface="Cambria Math" panose="02040503050406030204" pitchFamily="18" charset="0"/>
                                </a:rPr>
                                <m:t>𝐻𝐿</m:t>
                              </m:r>
                              <m:d>
                                <m:dPr>
                                  <m:ctrlPr>
                                    <a:rPr lang="en-US" i="1">
                                      <a:latin typeface="Cambria Math" panose="02040503050406030204" pitchFamily="18" charset="0"/>
                                    </a:rPr>
                                  </m:ctrlPr>
                                </m:dPr>
                                <m:e>
                                  <m:r>
                                    <a:rPr lang="en-US" i="1">
                                      <a:latin typeface="Cambria Math" panose="02040503050406030204" pitchFamily="18" charset="0"/>
                                    </a:rPr>
                                    <m:t>𝑁𝐴𝑁𝐷</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𝑝𝑑</m:t>
                                  </m:r>
                                </m:sub>
                              </m:sSub>
                              <m:r>
                                <a:rPr lang="en-US" i="1">
                                  <a:latin typeface="Cambria Math" panose="02040503050406030204" pitchFamily="18" charset="0"/>
                                </a:rPr>
                                <m:t>𝐿𝐻</m:t>
                              </m:r>
                              <m:d>
                                <m:dPr>
                                  <m:ctrlPr>
                                    <a:rPr lang="en-US" i="1">
                                      <a:latin typeface="Cambria Math" panose="02040503050406030204" pitchFamily="18" charset="0"/>
                                    </a:rPr>
                                  </m:ctrlPr>
                                </m:dPr>
                                <m:e>
                                  <m:r>
                                    <a:rPr lang="en-US" i="1">
                                      <a:latin typeface="Cambria Math" panose="02040503050406030204" pitchFamily="18" charset="0"/>
                                    </a:rPr>
                                    <m:t>𝑛𝑜𝑡</m:t>
                                  </m:r>
                                </m:e>
                              </m:d>
                            </m:e>
                          </m:eqAr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begChr m:val="{"/>
                              <m:endChr m:val="}"/>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3</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begChr m:val="{"/>
                              <m:endChr m:val="}"/>
                              <m:ctrlPr>
                                <a:rPr lang="en-US" i="1">
                                  <a:latin typeface="Cambria Math" panose="02040503050406030204" pitchFamily="18" charset="0"/>
                                </a:rPr>
                              </m:ctrlPr>
                            </m:dPr>
                            <m:e>
                              <m:r>
                                <a:rPr lang="en-US" i="1">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10</m:t>
                              </m:r>
                            </m:e>
                          </m:d>
                        </m:e>
                      </m:func>
                      <m:r>
                        <a:rPr lang="en-US" i="1">
                          <a:latin typeface="Cambria Math" panose="02040503050406030204" pitchFamily="18" charset="0"/>
                        </a:rPr>
                        <m:t>=</m:t>
                      </m:r>
                      <m:r>
                        <a:rPr lang="en-US" i="1">
                          <a:latin typeface="Cambria Math" panose="02040503050406030204" pitchFamily="18" charset="0"/>
                        </a:rPr>
                        <m:t>10</m:t>
                      </m:r>
                      <m:r>
                        <a:rPr lang="en-US" i="1">
                          <a:latin typeface="Cambria Math" panose="02040503050406030204" pitchFamily="18" charset="0"/>
                        </a:rPr>
                        <m:t> </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28601" y="5181600"/>
                <a:ext cx="8915399" cy="987193"/>
              </a:xfrm>
              <a:prstGeom prst="rect">
                <a:avLst/>
              </a:prstGeom>
              <a:blipFill>
                <a:blip r:embed="rId6"/>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140600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 calcmode="lin" valueType="num">
                                      <p:cBhvr>
                                        <p:cTn id="4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2325" y="287339"/>
            <a:ext cx="7543800" cy="627061"/>
          </a:xfrm>
        </p:spPr>
        <p:txBody>
          <a:bodyPr>
            <a:normAutofit fontScale="90000"/>
          </a:bodyPr>
          <a:lstStyle/>
          <a:p>
            <a:r>
              <a:rPr lang="he-IL" dirty="0"/>
              <a:t>חורף תשע"ט מועד א' –שאלה 3	</a:t>
            </a:r>
          </a:p>
        </p:txBody>
      </p:sp>
      <p:pic>
        <p:nvPicPr>
          <p:cNvPr id="4" name="מציין מיקום תוכן 3"/>
          <p:cNvPicPr>
            <a:picLocks noGrp="1" noChangeAspect="1"/>
          </p:cNvPicPr>
          <p:nvPr>
            <p:ph idx="1"/>
          </p:nvPr>
        </p:nvPicPr>
        <p:blipFill>
          <a:blip r:embed="rId2"/>
          <a:stretch>
            <a:fillRect/>
          </a:stretch>
        </p:blipFill>
        <p:spPr>
          <a:xfrm>
            <a:off x="1213548" y="762000"/>
            <a:ext cx="7152577" cy="3573526"/>
          </a:xfrm>
          <a:prstGeom prst="rect">
            <a:avLst/>
          </a:prstGeom>
        </p:spPr>
      </p:pic>
      <p:pic>
        <p:nvPicPr>
          <p:cNvPr id="5" name="תמונה 4"/>
          <p:cNvPicPr>
            <a:picLocks noChangeAspect="1"/>
          </p:cNvPicPr>
          <p:nvPr/>
        </p:nvPicPr>
        <p:blipFill>
          <a:blip r:embed="rId3"/>
          <a:stretch>
            <a:fillRect/>
          </a:stretch>
        </p:blipFill>
        <p:spPr>
          <a:xfrm>
            <a:off x="620313" y="4335526"/>
            <a:ext cx="7745812" cy="1898073"/>
          </a:xfrm>
          <a:prstGeom prst="rect">
            <a:avLst/>
          </a:prstGeom>
        </p:spPr>
      </p:pic>
    </p:spTree>
    <p:extLst>
      <p:ext uri="{BB962C8B-B14F-4D97-AF65-F5344CB8AC3E}">
        <p14:creationId xmlns:p14="http://schemas.microsoft.com/office/powerpoint/2010/main" val="528477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stretch>
            <a:fillRect/>
          </a:stretch>
        </p:blipFill>
        <p:spPr>
          <a:xfrm>
            <a:off x="753078" y="304800"/>
            <a:ext cx="7713044" cy="2438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94800" y="2590800"/>
                <a:ext cx="8229600" cy="3702360"/>
              </a:xfrm>
              <a:prstGeom prst="rect">
                <a:avLst/>
              </a:prstGeom>
              <a:noFill/>
            </p:spPr>
            <p:txBody>
              <a:bodyPr wrap="square" rtlCol="1">
                <a:spAutoFit/>
              </a:bodyPr>
              <a:lstStyle/>
              <a:p>
                <a:pPr algn="r"/>
                <a:r>
                  <a:rPr lang="he-IL" dirty="0"/>
                  <a:t>נשים לב שעבור כניסה של חלון אחדים נקבל שינוי בכניסה (ובמוצא) מ 0 ל1. נחשב את הזמן המינימלי שבו החלון משפיע על המוצא (נחשב שני מסלולים ונבחר את המינימלי שבהם).</a:t>
                </a:r>
                <a:endParaRPr lang="en-US" dirty="0"/>
              </a:p>
              <a:p>
                <a:pPr algn="r"/>
                <a:r>
                  <a:rPr lang="he-IL" dirty="0"/>
                  <a:t>נחשב את הזמן :</a:t>
                </a:r>
              </a:p>
              <a:p>
                <a:pPr algn="r"/>
                <a:r>
                  <a:rPr lang="he-IL" dirty="0"/>
                  <a:t> (למה?)</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m:t>
                        </m:r>
                        <m:r>
                          <a:rPr lang="en-US" b="0" i="1" smtClean="0">
                            <a:latin typeface="Cambria Math" panose="02040503050406030204" pitchFamily="18" charset="0"/>
                          </a:rPr>
                          <m:t>𝑑</m:t>
                        </m:r>
                      </m:sub>
                    </m:sSub>
                  </m:oMath>
                </a14:m>
                <a:r>
                  <a:rPr lang="he-IL" dirty="0"/>
                  <a:t> </a:t>
                </a:r>
              </a:p>
              <a:p>
                <a:pPr algn="r"/>
                <a:r>
                  <a:rPr lang="he-IL" dirty="0"/>
                  <a:t>מכיוון ששואלים אותנו על הזמן </a:t>
                </a:r>
                <a:r>
                  <a:rPr lang="he-IL" b="1" dirty="0"/>
                  <a:t>האפשרי </a:t>
                </a:r>
                <a:r>
                  <a:rPr lang="he-IL" dirty="0" err="1"/>
                  <a:t>המירבי</a:t>
                </a:r>
                <a:r>
                  <a:rPr lang="he-IL" dirty="0"/>
                  <a:t>, ואנו יודעים שלאחר זמן זה </a:t>
                </a:r>
                <a:r>
                  <a:rPr lang="he-IL" b="1" dirty="0"/>
                  <a:t>יכול להיות</a:t>
                </a:r>
                <a:r>
                  <a:rPr lang="he-IL" dirty="0"/>
                  <a:t> שיופיע הערך הנכון. לאחר מכן נחשב את הזמן שלוקח לשינוי מ 1 ל 0 להשפיע (סיום החלון) ונחשב את הזמן ה</a:t>
                </a:r>
                <a:r>
                  <a:rPr lang="he-IL" b="1" dirty="0"/>
                  <a:t>אפשרי </a:t>
                </a:r>
                <a:r>
                  <a:rPr lang="he-IL" dirty="0"/>
                  <a:t>המקסימלי שבו התוצאה לא השתנתה, מדובר ב</a:t>
                </a:r>
              </a:p>
              <a:p>
                <a:pPr algn="r"/>
                <a:r>
                  <a:rPr lang="en-US" dirty="0"/>
                  <a:t>  </a:t>
                </a:r>
                <a:r>
                  <a:rPr lang="he-IL" dirty="0"/>
                  <a:t>  (למה?)</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𝑝𝑑</m:t>
                        </m:r>
                        <m:r>
                          <a:rPr lang="en-US" i="1">
                            <a:latin typeface="Cambria Math" panose="02040503050406030204" pitchFamily="18" charset="0"/>
                          </a:rPr>
                          <m:t>,</m:t>
                        </m:r>
                        <m:r>
                          <a:rPr lang="en-US" i="1">
                            <a:latin typeface="Cambria Math" panose="02040503050406030204" pitchFamily="18" charset="0"/>
                          </a:rPr>
                          <m:t>𝑚𝑎𝑥</m:t>
                        </m:r>
                      </m:sub>
                    </m:sSub>
                  </m:oMath>
                </a14:m>
                <a:endParaRPr lang="en-US" b="1" dirty="0"/>
              </a:p>
              <a:p>
                <a:pPr algn="r"/>
                <a:r>
                  <a:rPr lang="he-IL" dirty="0"/>
                  <a:t>מכיוון שרק לאחר זמן זה </a:t>
                </a:r>
                <a:r>
                  <a:rPr lang="he-IL" b="1" dirty="0"/>
                  <a:t>מובטח</a:t>
                </a:r>
                <a:r>
                  <a:rPr lang="he-IL" dirty="0"/>
                  <a:t> לנו שינוי בערך היציאה.</a:t>
                </a:r>
              </a:p>
              <a:p>
                <a:pPr algn="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Wmax</m:t>
                      </m:r>
                      <m:r>
                        <a:rPr lang="en-US">
                          <a:latin typeface="Cambria Math" panose="02040503050406030204" pitchFamily="18" charset="0"/>
                        </a:rPr>
                        <m:t> = </m:t>
                      </m:r>
                      <m:r>
                        <a:rPr lang="en-US">
                          <a:latin typeface="Cambria Math" panose="02040503050406030204" pitchFamily="18" charset="0"/>
                        </a:rPr>
                        <m:t>25</m:t>
                      </m:r>
                      <m:r>
                        <a:rPr lang="en-US">
                          <a:latin typeface="Cambria Math" panose="02040503050406030204" pitchFamily="18" charset="0"/>
                        </a:rPr>
                        <m:t> </m:t>
                      </m:r>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Tmin</m:t>
                      </m:r>
                      <m:r>
                        <a:rPr lang="en-US">
                          <a:latin typeface="Cambria Math" panose="02040503050406030204" pitchFamily="18" charset="0"/>
                        </a:rPr>
                        <m:t>,↑ + </m:t>
                      </m:r>
                      <m:r>
                        <m:rPr>
                          <m:sty m:val="p"/>
                        </m:rPr>
                        <a:rPr lang="en-US">
                          <a:latin typeface="Cambria Math" panose="02040503050406030204" pitchFamily="18" charset="0"/>
                        </a:rPr>
                        <m:t>Tmax</m:t>
                      </m:r>
                      <m:r>
                        <a:rPr lang="en-US">
                          <a:latin typeface="Cambria Math" panose="02040503050406030204" pitchFamily="18" charset="0"/>
                        </a:rPr>
                        <m:t>,↓ = </m:t>
                      </m:r>
                      <m:r>
                        <a:rPr lang="en-US">
                          <a:latin typeface="Cambria Math" panose="02040503050406030204" pitchFamily="18" charset="0"/>
                        </a:rPr>
                        <m:t>25</m:t>
                      </m:r>
                      <m:r>
                        <a:rPr lang="en-US">
                          <a:latin typeface="Cambria Math" panose="02040503050406030204" pitchFamily="18" charset="0"/>
                        </a:rPr>
                        <m:t> </m:t>
                      </m:r>
                      <m:r>
                        <a:rPr lang="en-US" i="1">
                          <a:latin typeface="Cambria Math" panose="02040503050406030204" pitchFamily="18" charset="0"/>
                        </a:rPr>
                        <m:t>−</m:t>
                      </m:r>
                      <m:r>
                        <a:rPr lang="en-US">
                          <a:latin typeface="Cambria Math" panose="02040503050406030204" pitchFamily="18" charset="0"/>
                        </a:rPr>
                        <m:t> (</m:t>
                      </m:r>
                      <m:r>
                        <a:rPr lang="en-US">
                          <a:latin typeface="Cambria Math" panose="02040503050406030204" pitchFamily="18" charset="0"/>
                        </a:rPr>
                        <m:t>2</m:t>
                      </m:r>
                      <m:r>
                        <a:rPr lang="en-US">
                          <a:latin typeface="Cambria Math" panose="02040503050406030204" pitchFamily="18" charset="0"/>
                        </a:rPr>
                        <m:t> ∙ </m:t>
                      </m:r>
                      <m:r>
                        <m:rPr>
                          <m:sty m:val="p"/>
                        </m:rPr>
                        <a:rPr lang="en-US">
                          <a:latin typeface="Cambria Math" panose="02040503050406030204" pitchFamily="18" charset="0"/>
                        </a:rPr>
                        <m:t>min</m:t>
                      </m:r>
                      <m:r>
                        <a:rPr lang="en-US">
                          <a:latin typeface="Cambria Math" panose="02040503050406030204" pitchFamily="18" charset="0"/>
                        </a:rPr>
                        <m:t>{</m:t>
                      </m:r>
                      <m:r>
                        <m:rPr>
                          <m:sty m:val="p"/>
                        </m:rPr>
                        <a:rPr lang="en-US">
                          <a:latin typeface="Cambria Math" panose="02040503050406030204" pitchFamily="18" charset="0"/>
                        </a:rPr>
                        <m:t>tcd</m:t>
                      </m:r>
                      <m:r>
                        <a:rPr lang="en-US">
                          <a:latin typeface="Cambria Math" panose="02040503050406030204" pitchFamily="18" charset="0"/>
                        </a:rPr>
                        <m:t>(</m:t>
                      </m:r>
                      <m:r>
                        <m:rPr>
                          <m:sty m:val="p"/>
                        </m:rPr>
                        <a:rPr lang="en-US">
                          <a:latin typeface="Cambria Math" panose="02040503050406030204" pitchFamily="18" charset="0"/>
                        </a:rPr>
                        <m:t>A</m:t>
                      </m:r>
                      <m:r>
                        <a:rPr lang="en-US">
                          <a:latin typeface="Cambria Math" panose="02040503050406030204" pitchFamily="18" charset="0"/>
                        </a:rPr>
                        <m:t>),</m:t>
                      </m:r>
                      <m:r>
                        <m:rPr>
                          <m:sty m:val="p"/>
                        </m:rPr>
                        <a:rPr lang="en-US">
                          <a:latin typeface="Cambria Math" panose="02040503050406030204" pitchFamily="18" charset="0"/>
                        </a:rPr>
                        <m:t>tcd</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 + </m:t>
                      </m:r>
                      <m:r>
                        <m:rPr>
                          <m:sty m:val="p"/>
                        </m:rPr>
                        <a:rPr lang="en-US">
                          <a:latin typeface="Cambria Math" panose="02040503050406030204" pitchFamily="18" charset="0"/>
                        </a:rPr>
                        <m:t>tcd</m:t>
                      </m:r>
                      <m:r>
                        <a:rPr lang="en-US">
                          <a:latin typeface="Cambria Math" panose="02040503050406030204" pitchFamily="18" charset="0"/>
                        </a:rPr>
                        <m:t>(</m:t>
                      </m:r>
                      <m:r>
                        <m:rPr>
                          <m:sty m:val="p"/>
                        </m:rPr>
                        <a:rPr lang="en-US">
                          <a:latin typeface="Cambria Math" panose="02040503050406030204" pitchFamily="18" charset="0"/>
                        </a:rPr>
                        <m:t>OR</m:t>
                      </m:r>
                      <m:r>
                        <a:rPr lang="en-US">
                          <a:latin typeface="Cambria Math" panose="02040503050406030204" pitchFamily="18" charset="0"/>
                        </a:rPr>
                        <m:t>)) + (</m:t>
                      </m:r>
                      <m:r>
                        <a:rPr lang="en-US">
                          <a:latin typeface="Cambria Math" panose="02040503050406030204" pitchFamily="18" charset="0"/>
                        </a:rPr>
                        <m:t>2</m:t>
                      </m:r>
                      <m:r>
                        <a:rPr lang="en-US">
                          <a:latin typeface="Cambria Math" panose="02040503050406030204" pitchFamily="18" charset="0"/>
                        </a:rPr>
                        <m:t> ∙ </m:t>
                      </m:r>
                      <m:r>
                        <m:rPr>
                          <m:sty m:val="p"/>
                        </m:rPr>
                        <a:rPr lang="en-US">
                          <a:latin typeface="Cambria Math" panose="02040503050406030204" pitchFamily="18" charset="0"/>
                        </a:rPr>
                        <m:t>max</m:t>
                      </m:r>
                      <m:r>
                        <a:rPr lang="en-US">
                          <a:latin typeface="Cambria Math" panose="02040503050406030204" pitchFamily="18" charset="0"/>
                        </a:rPr>
                        <m:t>{</m:t>
                      </m:r>
                      <m:r>
                        <m:rPr>
                          <m:sty m:val="p"/>
                        </m:rPr>
                        <a:rPr lang="en-US">
                          <a:latin typeface="Cambria Math" panose="02040503050406030204" pitchFamily="18" charset="0"/>
                        </a:rPr>
                        <m:t>tpd</m:t>
                      </m:r>
                      <m:r>
                        <a:rPr lang="en-US">
                          <a:latin typeface="Cambria Math" panose="02040503050406030204" pitchFamily="18" charset="0"/>
                        </a:rPr>
                        <m:t>(</m:t>
                      </m:r>
                      <m:r>
                        <m:rPr>
                          <m:sty m:val="p"/>
                        </m:rPr>
                        <a:rPr lang="en-US">
                          <a:latin typeface="Cambria Math" panose="02040503050406030204" pitchFamily="18" charset="0"/>
                        </a:rPr>
                        <m:t>A</m:t>
                      </m:r>
                      <m:r>
                        <a:rPr lang="en-US">
                          <a:latin typeface="Cambria Math" panose="02040503050406030204" pitchFamily="18" charset="0"/>
                        </a:rPr>
                        <m:t>),</m:t>
                      </m:r>
                      <m:r>
                        <m:rPr>
                          <m:sty m:val="p"/>
                        </m:rPr>
                        <a:rPr lang="en-US">
                          <a:latin typeface="Cambria Math" panose="02040503050406030204" pitchFamily="18" charset="0"/>
                        </a:rPr>
                        <m:t>tpd</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 + </m:t>
                      </m:r>
                      <m:r>
                        <m:rPr>
                          <m:sty m:val="p"/>
                        </m:rPr>
                        <a:rPr lang="en-US">
                          <a:latin typeface="Cambria Math" panose="02040503050406030204" pitchFamily="18" charset="0"/>
                        </a:rPr>
                        <m:t>tpd</m:t>
                      </m:r>
                      <m:r>
                        <a:rPr lang="en-US">
                          <a:latin typeface="Cambria Math" panose="02040503050406030204" pitchFamily="18" charset="0"/>
                        </a:rPr>
                        <m:t>(</m:t>
                      </m:r>
                      <m:r>
                        <m:rPr>
                          <m:sty m:val="p"/>
                        </m:rPr>
                        <a:rPr lang="en-US">
                          <a:latin typeface="Cambria Math" panose="02040503050406030204" pitchFamily="18" charset="0"/>
                        </a:rPr>
                        <m:t>OR</m:t>
                      </m:r>
                      <m:r>
                        <a:rPr lang="en-US">
                          <a:latin typeface="Cambria Math" panose="02040503050406030204" pitchFamily="18" charset="0"/>
                        </a:rPr>
                        <m:t>)) = </m:t>
                      </m:r>
                      <m:r>
                        <a:rPr lang="en-US">
                          <a:latin typeface="Cambria Math" panose="02040503050406030204" pitchFamily="18" charset="0"/>
                        </a:rPr>
                        <m:t>25</m:t>
                      </m:r>
                      <m:r>
                        <a:rPr lang="en-US">
                          <a:latin typeface="Cambria Math" panose="02040503050406030204" pitchFamily="18" charset="0"/>
                        </a:rPr>
                        <m:t> </m:t>
                      </m:r>
                      <m:r>
                        <a:rPr lang="en-US" i="1">
                          <a:latin typeface="Cambria Math" panose="02040503050406030204" pitchFamily="18" charset="0"/>
                        </a:rPr>
                        <m:t>−</m:t>
                      </m:r>
                      <m:r>
                        <a:rPr lang="en-US">
                          <a:latin typeface="Cambria Math" panose="02040503050406030204" pitchFamily="18" charset="0"/>
                        </a:rPr>
                        <m:t> (</m:t>
                      </m:r>
                      <m:r>
                        <a:rPr lang="en-US">
                          <a:latin typeface="Cambria Math" panose="02040503050406030204" pitchFamily="18" charset="0"/>
                        </a:rPr>
                        <m:t>2</m:t>
                      </m:r>
                      <m:r>
                        <a:rPr lang="en-US">
                          <a:latin typeface="Cambria Math" panose="02040503050406030204" pitchFamily="18" charset="0"/>
                        </a:rPr>
                        <m:t> ∙ </m:t>
                      </m:r>
                      <m:r>
                        <a:rPr lang="en-US">
                          <a:latin typeface="Cambria Math" panose="02040503050406030204" pitchFamily="18" charset="0"/>
                        </a:rPr>
                        <m:t>1</m:t>
                      </m:r>
                      <m:r>
                        <a:rPr lang="en-US">
                          <a:latin typeface="Cambria Math" panose="02040503050406030204" pitchFamily="18" charset="0"/>
                        </a:rPr>
                        <m:t> + </m:t>
                      </m:r>
                      <m:r>
                        <a:rPr lang="en-US">
                          <a:latin typeface="Cambria Math" panose="02040503050406030204" pitchFamily="18" charset="0"/>
                        </a:rPr>
                        <m:t>5</m:t>
                      </m:r>
                      <m:r>
                        <a:rPr lang="en-US">
                          <a:latin typeface="Cambria Math" panose="02040503050406030204" pitchFamily="18" charset="0"/>
                        </a:rPr>
                        <m:t>) + (</m:t>
                      </m:r>
                      <m:r>
                        <a:rPr lang="en-US">
                          <a:latin typeface="Cambria Math" panose="02040503050406030204" pitchFamily="18" charset="0"/>
                        </a:rPr>
                        <m:t>2</m:t>
                      </m:r>
                      <m:r>
                        <a:rPr lang="en-US">
                          <a:latin typeface="Cambria Math" panose="02040503050406030204" pitchFamily="18" charset="0"/>
                        </a:rPr>
                        <m:t> ∙ </m:t>
                      </m:r>
                      <m:r>
                        <a:rPr lang="en-US">
                          <a:latin typeface="Cambria Math" panose="02040503050406030204" pitchFamily="18" charset="0"/>
                        </a:rPr>
                        <m:t>4</m:t>
                      </m:r>
                      <m:r>
                        <a:rPr lang="en-US">
                          <a:latin typeface="Cambria Math" panose="02040503050406030204" pitchFamily="18" charset="0"/>
                        </a:rPr>
                        <m:t> + </m:t>
                      </m:r>
                      <m:r>
                        <a:rPr lang="en-US">
                          <a:latin typeface="Cambria Math" panose="02040503050406030204" pitchFamily="18" charset="0"/>
                        </a:rPr>
                        <m:t>7</m:t>
                      </m:r>
                      <m:r>
                        <a:rPr lang="en-US">
                          <a:latin typeface="Cambria Math" panose="02040503050406030204" pitchFamily="18" charset="0"/>
                        </a:rPr>
                        <m:t>) = </m:t>
                      </m:r>
                      <m:r>
                        <a:rPr lang="en-US">
                          <a:latin typeface="Cambria Math" panose="02040503050406030204" pitchFamily="18" charset="0"/>
                        </a:rPr>
                        <m:t>33</m:t>
                      </m:r>
                      <m:r>
                        <a:rPr lang="en-US">
                          <a:latin typeface="Cambria Math" panose="02040503050406030204" pitchFamily="18" charset="0"/>
                        </a:rPr>
                        <m:t> </m:t>
                      </m:r>
                    </m:oMath>
                  </m:oMathPara>
                </a14:m>
                <a:endParaRPr lang="en-US" dirty="0"/>
              </a:p>
              <a:p>
                <a:pPr algn="r"/>
                <a:endParaRPr lang="he-IL" dirty="0"/>
              </a:p>
            </p:txBody>
          </p:sp>
        </mc:Choice>
        <mc:Fallback xmlns="">
          <p:sp>
            <p:nvSpPr>
              <p:cNvPr id="5" name="TextBox 4"/>
              <p:cNvSpPr txBox="1">
                <a:spLocks noRot="1" noChangeAspect="1" noMove="1" noResize="1" noEditPoints="1" noAdjustHandles="1" noChangeArrowheads="1" noChangeShapeType="1" noTextEdit="1"/>
              </p:cNvSpPr>
              <p:nvPr/>
            </p:nvSpPr>
            <p:spPr>
              <a:xfrm>
                <a:off x="494800" y="2590800"/>
                <a:ext cx="8229600" cy="3702360"/>
              </a:xfrm>
              <a:prstGeom prst="rect">
                <a:avLst/>
              </a:prstGeom>
              <a:blipFill>
                <a:blip r:embed="rId3"/>
                <a:stretch>
                  <a:fillRect l="-593" t="-824" r="-593"/>
                </a:stretch>
              </a:blipFill>
            </p:spPr>
            <p:txBody>
              <a:bodyPr/>
              <a:lstStyle/>
              <a:p>
                <a:r>
                  <a:rPr lang="he-IL">
                    <a:noFill/>
                  </a:rPr>
                  <a:t> </a:t>
                </a:r>
              </a:p>
            </p:txBody>
          </p:sp>
        </mc:Fallback>
      </mc:AlternateContent>
    </p:spTree>
    <p:extLst>
      <p:ext uri="{BB962C8B-B14F-4D97-AF65-F5344CB8AC3E}">
        <p14:creationId xmlns:p14="http://schemas.microsoft.com/office/powerpoint/2010/main" val="239322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pPr eaLnBrk="1" hangingPunct="1"/>
            <a:r>
              <a:rPr lang="he-IL" altLang="en-US" dirty="0"/>
              <a:t>צמצום</a:t>
            </a:r>
            <a:endParaRPr lang="en-US" altLang="en-US" dirty="0"/>
          </a:p>
        </p:txBody>
      </p:sp>
      <p:sp>
        <p:nvSpPr>
          <p:cNvPr id="7171" name="Content Placeholder 2"/>
          <p:cNvSpPr>
            <a:spLocks noGrp="1"/>
          </p:cNvSpPr>
          <p:nvPr>
            <p:ph idx="1"/>
          </p:nvPr>
        </p:nvSpPr>
        <p:spPr>
          <a:xfrm>
            <a:off x="479425" y="1752600"/>
            <a:ext cx="8229600" cy="4953000"/>
          </a:xfrm>
        </p:spPr>
        <p:txBody>
          <a:bodyPr/>
          <a:lstStyle/>
          <a:p>
            <a:pPr algn="r" rtl="1" eaLnBrk="1" hangingPunct="1">
              <a:defRPr/>
            </a:pPr>
            <a:r>
              <a:rPr lang="he-IL" sz="2800" dirty="0"/>
              <a:t>הצמצום מתבצע לפי הכללים:</a:t>
            </a:r>
          </a:p>
          <a:p>
            <a:pPr algn="r" rtl="1" eaLnBrk="1" hangingPunct="1">
              <a:defRPr/>
            </a:pPr>
            <a:endParaRPr lang="he-IL" sz="2800" dirty="0"/>
          </a:p>
          <a:p>
            <a:pPr lvl="1" algn="r" rtl="1" eaLnBrk="1" hangingPunct="1">
              <a:defRPr/>
            </a:pPr>
            <a:r>
              <a:rPr lang="he-IL" sz="2400" dirty="0"/>
              <a:t>לסכום מכפלות:</a:t>
            </a:r>
          </a:p>
          <a:p>
            <a:pPr lvl="1" algn="r" rtl="1" eaLnBrk="1" hangingPunct="1">
              <a:defRPr/>
            </a:pPr>
            <a:endParaRPr lang="he-IL" sz="2400" dirty="0"/>
          </a:p>
          <a:p>
            <a:pPr marL="393700" lvl="1" indent="0" algn="r" rtl="1" eaLnBrk="1" hangingPunct="1">
              <a:buFont typeface="Wingdings 2" panose="05020102010507070707" pitchFamily="18" charset="2"/>
              <a:buNone/>
              <a:defRPr/>
            </a:pPr>
            <a:endParaRPr lang="he-IL" sz="2400" dirty="0"/>
          </a:p>
          <a:p>
            <a:pPr marL="393700" lvl="1" indent="0" algn="r" rtl="1" eaLnBrk="1" hangingPunct="1">
              <a:buFont typeface="Wingdings 2" panose="05020102010507070707" pitchFamily="18" charset="2"/>
              <a:buNone/>
              <a:defRPr/>
            </a:pPr>
            <a:endParaRPr lang="he-IL" sz="2400" dirty="0"/>
          </a:p>
          <a:p>
            <a:pPr lvl="1" algn="r" rtl="1" eaLnBrk="1" hangingPunct="1">
              <a:defRPr/>
            </a:pPr>
            <a:r>
              <a:rPr lang="he-IL" sz="2400" dirty="0"/>
              <a:t>למכפלות סכומים:</a:t>
            </a:r>
          </a:p>
          <a:p>
            <a:pPr algn="r" rtl="1" eaLnBrk="1" hangingPunct="1">
              <a:defRPr/>
            </a:pPr>
            <a:endParaRPr lang="en-US" sz="2800" dirty="0"/>
          </a:p>
        </p:txBody>
      </p:sp>
      <p:graphicFrame>
        <p:nvGraphicFramePr>
          <p:cNvPr id="4" name="Table 3"/>
          <p:cNvGraphicFramePr>
            <a:graphicFrameLocks noGrp="1"/>
          </p:cNvGraphicFramePr>
          <p:nvPr/>
        </p:nvGraphicFramePr>
        <p:xfrm>
          <a:off x="838200" y="28956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cxnSp>
        <p:nvCxnSpPr>
          <p:cNvPr id="5" name="Straight Connector 4"/>
          <p:cNvCxnSpPr/>
          <p:nvPr/>
        </p:nvCxnSpPr>
        <p:spPr>
          <a:xfrm rot="10800000">
            <a:off x="838200" y="30210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1067" name="TextBox 5"/>
          <p:cNvSpPr txBox="1">
            <a:spLocks noChangeArrowheads="1"/>
          </p:cNvSpPr>
          <p:nvPr/>
        </p:nvSpPr>
        <p:spPr bwMode="auto">
          <a:xfrm>
            <a:off x="990600" y="2895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xy</a:t>
            </a:r>
          </a:p>
        </p:txBody>
      </p:sp>
      <p:sp>
        <p:nvSpPr>
          <p:cNvPr id="1068" name="TextBox 6"/>
          <p:cNvSpPr txBox="1">
            <a:spLocks noChangeArrowheads="1"/>
          </p:cNvSpPr>
          <p:nvPr/>
        </p:nvSpPr>
        <p:spPr bwMode="auto">
          <a:xfrm>
            <a:off x="762000" y="3124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zw</a:t>
            </a:r>
          </a:p>
        </p:txBody>
      </p:sp>
      <p:sp>
        <p:nvSpPr>
          <p:cNvPr id="7211" name="TextBox 11"/>
          <p:cNvSpPr txBox="1">
            <a:spLocks noChangeArrowheads="1"/>
          </p:cNvSpPr>
          <p:nvPr/>
        </p:nvSpPr>
        <p:spPr bwMode="auto">
          <a:xfrm>
            <a:off x="884987" y="5780061"/>
            <a:ext cx="3259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x’</a:t>
            </a:r>
            <a:r>
              <a:rPr lang="en-US" altLang="en-US" sz="2400" b="1">
                <a:solidFill>
                  <a:srgbClr val="FF0000"/>
                </a:solidFill>
              </a:rPr>
              <a:t>yz’w </a:t>
            </a:r>
            <a:r>
              <a:rPr lang="en-US" altLang="en-US" sz="2400" b="1"/>
              <a:t>+ x</a:t>
            </a:r>
            <a:r>
              <a:rPr lang="en-US" altLang="en-US" sz="2400" b="1">
                <a:solidFill>
                  <a:srgbClr val="FF0000"/>
                </a:solidFill>
              </a:rPr>
              <a:t>yz’w </a:t>
            </a:r>
            <a:r>
              <a:rPr lang="en-US" altLang="en-US" sz="2400" b="1"/>
              <a:t>= </a:t>
            </a:r>
            <a:r>
              <a:rPr lang="en-US" altLang="en-US" sz="2400" b="1">
                <a:solidFill>
                  <a:srgbClr val="FF0000"/>
                </a:solidFill>
              </a:rPr>
              <a:t>yz’w</a:t>
            </a:r>
          </a:p>
        </p:txBody>
      </p:sp>
      <p:graphicFrame>
        <p:nvGraphicFramePr>
          <p:cNvPr id="1026" name="Object 89"/>
          <p:cNvGraphicFramePr>
            <a:graphicFrameLocks noChangeAspect="1"/>
          </p:cNvGraphicFramePr>
          <p:nvPr/>
        </p:nvGraphicFramePr>
        <p:xfrm>
          <a:off x="4953000" y="3124200"/>
          <a:ext cx="2070100" cy="446088"/>
        </p:xfrm>
        <a:graphic>
          <a:graphicData uri="http://schemas.openxmlformats.org/presentationml/2006/ole">
            <mc:AlternateContent xmlns:mc="http://schemas.openxmlformats.org/markup-compatibility/2006">
              <mc:Choice xmlns:v="urn:schemas-microsoft-com:vml" Requires="v">
                <p:oleObj spid="_x0000_s40024" name="Equation" r:id="rId3" imgW="825142" imgH="177723" progId="Equation.DSMT4">
                  <p:embed/>
                </p:oleObj>
              </mc:Choice>
              <mc:Fallback>
                <p:oleObj name="Equation" r:id="rId3" imgW="825142" imgH="17772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124200"/>
                        <a:ext cx="2070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
          <p:cNvGraphicFramePr>
            <a:graphicFrameLocks noChangeAspect="1"/>
          </p:cNvGraphicFramePr>
          <p:nvPr/>
        </p:nvGraphicFramePr>
        <p:xfrm>
          <a:off x="4495800" y="4849813"/>
          <a:ext cx="3089275" cy="636587"/>
        </p:xfrm>
        <a:graphic>
          <a:graphicData uri="http://schemas.openxmlformats.org/presentationml/2006/ole">
            <mc:AlternateContent xmlns:mc="http://schemas.openxmlformats.org/markup-compatibility/2006">
              <mc:Choice xmlns:v="urn:schemas-microsoft-com:vml" Requires="v">
                <p:oleObj spid="_x0000_s40025" name="Equation" r:id="rId5" imgW="1231366" imgH="253890" progId="Equation.DSMT4">
                  <p:embed/>
                </p:oleObj>
              </mc:Choice>
              <mc:Fallback>
                <p:oleObj name="Equation" r:id="rId5" imgW="1231366"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849813"/>
                        <a:ext cx="3089275"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מלבן 11"/>
          <p:cNvSpPr/>
          <p:nvPr/>
        </p:nvSpPr>
        <p:spPr>
          <a:xfrm>
            <a:off x="1981200" y="4038600"/>
            <a:ext cx="38100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מלבן 12"/>
          <p:cNvSpPr/>
          <p:nvPr/>
        </p:nvSpPr>
        <p:spPr>
          <a:xfrm>
            <a:off x="2514600" y="4114800"/>
            <a:ext cx="38100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ounded Rectangle 15"/>
          <p:cNvSpPr/>
          <p:nvPr/>
        </p:nvSpPr>
        <p:spPr>
          <a:xfrm>
            <a:off x="1981200" y="40386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 name="Straight Arrow Connector 2"/>
          <p:cNvCxnSpPr>
            <a:endCxn id="12" idx="2"/>
          </p:cNvCxnSpPr>
          <p:nvPr/>
        </p:nvCxnSpPr>
        <p:spPr>
          <a:xfrm flipV="1">
            <a:off x="1379538" y="4419600"/>
            <a:ext cx="792162" cy="1371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13" idx="2"/>
          </p:cNvCxnSpPr>
          <p:nvPr/>
        </p:nvCxnSpPr>
        <p:spPr>
          <a:xfrm flipV="1">
            <a:off x="2666252" y="4495800"/>
            <a:ext cx="38848" cy="13112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2895600" y="4495800"/>
            <a:ext cx="609600" cy="13222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903367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 presetClass="exit" presetSubtype="0" fill="hold"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1" grpId="0"/>
      <p:bldP spid="12" grpId="0" animBg="1"/>
      <p:bldP spid="13"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he-IL" altLang="en-US"/>
              <a:t>גורר</a:t>
            </a:r>
            <a:endParaRPr lang="en-US" altLang="en-US"/>
          </a:p>
        </p:txBody>
      </p:sp>
      <p:sp>
        <p:nvSpPr>
          <p:cNvPr id="2052" name="Content Placeholder 2"/>
          <p:cNvSpPr>
            <a:spLocks noGrp="1"/>
          </p:cNvSpPr>
          <p:nvPr>
            <p:ph idx="1"/>
          </p:nvPr>
        </p:nvSpPr>
        <p:spPr>
          <a:xfrm>
            <a:off x="533400" y="1760538"/>
            <a:ext cx="8229600" cy="1219200"/>
          </a:xfrm>
        </p:spPr>
        <p:txBody>
          <a:bodyPr/>
          <a:lstStyle/>
          <a:p>
            <a:pPr algn="r" rtl="1" eaLnBrk="1" hangingPunct="1"/>
            <a:r>
              <a:rPr lang="he-IL" altLang="en-US" sz="2800" dirty="0"/>
              <a:t>ליטרל או מכפלת ליטרלים המכוסה ע"י הפונקציה.</a:t>
            </a:r>
          </a:p>
          <a:p>
            <a:pPr algn="r" rtl="1" eaLnBrk="1" hangingPunct="1"/>
            <a:endParaRPr lang="en-US" altLang="en-US" sz="2800" dirty="0"/>
          </a:p>
        </p:txBody>
      </p:sp>
      <p:graphicFrame>
        <p:nvGraphicFramePr>
          <p:cNvPr id="4" name="Table 3"/>
          <p:cNvGraphicFramePr>
            <a:graphicFrameLocks noGrp="1"/>
          </p:cNvGraphicFramePr>
          <p:nvPr/>
        </p:nvGraphicFramePr>
        <p:xfrm>
          <a:off x="838200" y="28956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cxnSp>
        <p:nvCxnSpPr>
          <p:cNvPr id="5" name="Straight Connector 4"/>
          <p:cNvCxnSpPr/>
          <p:nvPr/>
        </p:nvCxnSpPr>
        <p:spPr>
          <a:xfrm rot="10800000">
            <a:off x="838200" y="30210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2090" name="TextBox 5"/>
          <p:cNvSpPr txBox="1">
            <a:spLocks noChangeArrowheads="1"/>
          </p:cNvSpPr>
          <p:nvPr/>
        </p:nvSpPr>
        <p:spPr bwMode="auto">
          <a:xfrm>
            <a:off x="990600" y="2895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xy</a:t>
            </a:r>
          </a:p>
        </p:txBody>
      </p:sp>
      <p:sp>
        <p:nvSpPr>
          <p:cNvPr id="2091" name="TextBox 6"/>
          <p:cNvSpPr txBox="1">
            <a:spLocks noChangeArrowheads="1"/>
          </p:cNvSpPr>
          <p:nvPr/>
        </p:nvSpPr>
        <p:spPr bwMode="auto">
          <a:xfrm>
            <a:off x="762000" y="3124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zw</a:t>
            </a:r>
          </a:p>
        </p:txBody>
      </p:sp>
      <p:graphicFrame>
        <p:nvGraphicFramePr>
          <p:cNvPr id="8" name="Table 7"/>
          <p:cNvGraphicFramePr>
            <a:graphicFrameLocks noGrp="1"/>
          </p:cNvGraphicFramePr>
          <p:nvPr/>
        </p:nvGraphicFramePr>
        <p:xfrm>
          <a:off x="5334000" y="28956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cxnSp>
        <p:nvCxnSpPr>
          <p:cNvPr id="9" name="Straight Connector 8"/>
          <p:cNvCxnSpPr/>
          <p:nvPr/>
        </p:nvCxnSpPr>
        <p:spPr>
          <a:xfrm rot="10800000">
            <a:off x="5334000" y="30210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2129" name="TextBox 9"/>
          <p:cNvSpPr txBox="1">
            <a:spLocks noChangeArrowheads="1"/>
          </p:cNvSpPr>
          <p:nvPr/>
        </p:nvSpPr>
        <p:spPr bwMode="auto">
          <a:xfrm>
            <a:off x="5486400" y="2895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xy</a:t>
            </a:r>
          </a:p>
        </p:txBody>
      </p:sp>
      <p:sp>
        <p:nvSpPr>
          <p:cNvPr id="2130" name="TextBox 10"/>
          <p:cNvSpPr txBox="1">
            <a:spLocks noChangeArrowheads="1"/>
          </p:cNvSpPr>
          <p:nvPr/>
        </p:nvSpPr>
        <p:spPr bwMode="auto">
          <a:xfrm>
            <a:off x="5257800" y="3124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zw</a:t>
            </a:r>
          </a:p>
        </p:txBody>
      </p:sp>
      <p:sp>
        <p:nvSpPr>
          <p:cNvPr id="8274" name="TextBox 11"/>
          <p:cNvSpPr txBox="1">
            <a:spLocks noChangeArrowheads="1"/>
          </p:cNvSpPr>
          <p:nvPr/>
        </p:nvSpPr>
        <p:spPr bwMode="auto">
          <a:xfrm>
            <a:off x="1828800" y="5715000"/>
            <a:ext cx="1484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g</a:t>
            </a:r>
            <a:r>
              <a:rPr lang="en-US" altLang="en-US" sz="2400" b="1" baseline="-25000"/>
              <a:t>1</a:t>
            </a:r>
            <a:r>
              <a:rPr lang="en-US" altLang="en-US" sz="2400" b="1"/>
              <a:t> = yz’w</a:t>
            </a:r>
          </a:p>
        </p:txBody>
      </p:sp>
      <p:sp>
        <p:nvSpPr>
          <p:cNvPr id="8275" name="TextBox 12"/>
          <p:cNvSpPr txBox="1">
            <a:spLocks noChangeArrowheads="1"/>
          </p:cNvSpPr>
          <p:nvPr/>
        </p:nvSpPr>
        <p:spPr bwMode="auto">
          <a:xfrm>
            <a:off x="6324600" y="5715000"/>
            <a:ext cx="15696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g</a:t>
            </a:r>
            <a:r>
              <a:rPr lang="en-US" altLang="en-US" sz="2400" b="1" baseline="-25000"/>
              <a:t>2</a:t>
            </a:r>
            <a:r>
              <a:rPr lang="en-US" altLang="en-US" sz="2400" b="1"/>
              <a:t> = x’z’w</a:t>
            </a:r>
          </a:p>
        </p:txBody>
      </p:sp>
      <p:sp>
        <p:nvSpPr>
          <p:cNvPr id="16" name="Rounded Rectangle 15"/>
          <p:cNvSpPr/>
          <p:nvPr/>
        </p:nvSpPr>
        <p:spPr>
          <a:xfrm>
            <a:off x="1981200" y="40386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ounded Rectangle 16"/>
          <p:cNvSpPr/>
          <p:nvPr/>
        </p:nvSpPr>
        <p:spPr>
          <a:xfrm>
            <a:off x="5943600" y="40386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p:cNvCxnSpPr/>
          <p:nvPr/>
        </p:nvCxnSpPr>
        <p:spPr>
          <a:xfrm flipV="1">
            <a:off x="5029200" y="4343400"/>
            <a:ext cx="1066800" cy="609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50" name="Object 89"/>
          <p:cNvGraphicFramePr>
            <a:graphicFrameLocks noChangeAspect="1"/>
          </p:cNvGraphicFramePr>
          <p:nvPr>
            <p:extLst>
              <p:ext uri="{D42A27DB-BD31-4B8C-83A1-F6EECF244321}">
                <p14:modId xmlns:p14="http://schemas.microsoft.com/office/powerpoint/2010/main" val="2752901785"/>
              </p:ext>
            </p:extLst>
          </p:nvPr>
        </p:nvGraphicFramePr>
        <p:xfrm>
          <a:off x="2908300" y="2253456"/>
          <a:ext cx="3949700" cy="509588"/>
        </p:xfrm>
        <a:graphic>
          <a:graphicData uri="http://schemas.openxmlformats.org/presentationml/2006/ole">
            <mc:AlternateContent xmlns:mc="http://schemas.openxmlformats.org/markup-compatibility/2006">
              <mc:Choice xmlns:v="urn:schemas-microsoft-com:vml" Requires="v">
                <p:oleObj spid="_x0000_s41005" name="Equation" r:id="rId3" imgW="1574800" imgH="203200" progId="Equation.DSMT4">
                  <p:embed/>
                </p:oleObj>
              </mc:Choice>
              <mc:Fallback>
                <p:oleObj name="Equation" r:id="rId3" imgW="15748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00" y="2253456"/>
                        <a:ext cx="39497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Box 11"/>
          <p:cNvSpPr txBox="1">
            <a:spLocks noChangeArrowheads="1"/>
          </p:cNvSpPr>
          <p:nvPr/>
        </p:nvSpPr>
        <p:spPr bwMode="auto">
          <a:xfrm rot="-1545501">
            <a:off x="1202020" y="5627043"/>
            <a:ext cx="729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r>
              <a:rPr lang="he-IL" altLang="en-US" sz="2400" b="1">
                <a:solidFill>
                  <a:srgbClr val="FF0000"/>
                </a:solidFill>
              </a:rPr>
              <a:t>גורר</a:t>
            </a:r>
          </a:p>
        </p:txBody>
      </p:sp>
      <p:sp>
        <p:nvSpPr>
          <p:cNvPr id="20" name="TextBox 11"/>
          <p:cNvSpPr txBox="1">
            <a:spLocks noChangeArrowheads="1"/>
          </p:cNvSpPr>
          <p:nvPr/>
        </p:nvSpPr>
        <p:spPr bwMode="auto">
          <a:xfrm rot="-1545501">
            <a:off x="5260829" y="5779443"/>
            <a:ext cx="1146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r>
              <a:rPr lang="he-IL" altLang="en-US" sz="2400" b="1">
                <a:solidFill>
                  <a:srgbClr val="FF0000"/>
                </a:solidFill>
              </a:rPr>
              <a:t>לא גורר</a:t>
            </a:r>
          </a:p>
        </p:txBody>
      </p:sp>
      <mc:AlternateContent xmlns:mc="http://schemas.openxmlformats.org/markup-compatibility/2006" xmlns:a14="http://schemas.microsoft.com/office/drawing/2010/main">
        <mc:Choice Requires="a14">
          <p:sp>
            <p:nvSpPr>
              <p:cNvPr id="21" name="TextBox 11"/>
              <p:cNvSpPr txBox="1">
                <a:spLocks noChangeArrowheads="1"/>
              </p:cNvSpPr>
              <p:nvPr/>
            </p:nvSpPr>
            <p:spPr bwMode="auto">
              <a:xfrm>
                <a:off x="3831054" y="4056681"/>
                <a:ext cx="1253292" cy="461665"/>
              </a:xfrm>
              <a:prstGeom prst="rect">
                <a:avLst/>
              </a:prstGeom>
              <a:ln>
                <a:solidFill>
                  <a:srgbClr val="C00000"/>
                </a:solidFill>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a:defRPr/>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r>
                        <a:rPr lang="en-US" sz="2400" b="1" i="1" smtClean="0">
                          <a:latin typeface="Cambria Math" panose="02040503050406030204" pitchFamily="18" charset="0"/>
                        </a:rPr>
                        <m:t>𝒚𝒘</m:t>
                      </m:r>
                    </m:oMath>
                  </m:oMathPara>
                </a14:m>
                <a:endParaRPr lang="en-US" sz="2400" b="1" dirty="0"/>
              </a:p>
            </p:txBody>
          </p:sp>
        </mc:Choice>
        <mc:Fallback xmlns="">
          <p:sp>
            <p:nvSpPr>
              <p:cNvPr id="21" name="TextBox 11"/>
              <p:cNvSpPr txBox="1">
                <a:spLocks noRot="1" noChangeAspect="1" noMove="1" noResize="1" noEditPoints="1" noAdjustHandles="1" noChangeArrowheads="1" noChangeShapeType="1" noTextEdit="1"/>
              </p:cNvSpPr>
              <p:nvPr/>
            </p:nvSpPr>
            <p:spPr bwMode="auto">
              <a:xfrm>
                <a:off x="3831054" y="4056681"/>
                <a:ext cx="1253292" cy="461665"/>
              </a:xfrm>
              <a:prstGeom prst="rect">
                <a:avLst/>
              </a:prstGeom>
              <a:blipFill rotWithShape="0">
                <a:blip r:embed="rId5"/>
                <a:stretch>
                  <a:fillRect b="-13924"/>
                </a:stretch>
              </a:blipFill>
              <a:ln>
                <a:solidFill>
                  <a:srgbClr val="C00000"/>
                </a:solidFill>
                <a:headEnd/>
                <a:tailEnd/>
              </a:ln>
            </p:spPr>
            <p:txBody>
              <a:bodyPr/>
              <a:lstStyle/>
              <a:p>
                <a:r>
                  <a:rPr lang="en-US">
                    <a:noFill/>
                  </a:rPr>
                  <a:t> </a:t>
                </a:r>
              </a:p>
            </p:txBody>
          </p:sp>
        </mc:Fallback>
      </mc:AlternateContent>
    </p:spTree>
    <p:extLst>
      <p:ext uri="{BB962C8B-B14F-4D97-AF65-F5344CB8AC3E}">
        <p14:creationId xmlns:p14="http://schemas.microsoft.com/office/powerpoint/2010/main" val="305487635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8" presetClass="entr" presetSubtype="0" accel="10000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strVal val="#ppt_w*2.5"/>
                                          </p:val>
                                        </p:tav>
                                        <p:tav tm="100000">
                                          <p:val>
                                            <p:strVal val="#ppt_w"/>
                                          </p:val>
                                        </p:tav>
                                      </p:tavLst>
                                    </p:anim>
                                    <p:anim calcmode="lin" valueType="num">
                                      <p:cBhvr>
                                        <p:cTn id="32" dur="500" fill="hold"/>
                                        <p:tgtEl>
                                          <p:spTgt spid="19"/>
                                        </p:tgtEl>
                                        <p:attrNameLst>
                                          <p:attrName>ppt_h</p:attrName>
                                        </p:attrNameLst>
                                      </p:cBhvr>
                                      <p:tavLst>
                                        <p:tav tm="0">
                                          <p:val>
                                            <p:strVal val="#ppt_h*0.01"/>
                                          </p:val>
                                        </p:tav>
                                        <p:tav tm="100000">
                                          <p:val>
                                            <p:strVal val="#ppt_h"/>
                                          </p:val>
                                        </p:tav>
                                      </p:tavLst>
                                    </p:anim>
                                    <p:anim calcmode="lin" valueType="num">
                                      <p:cBhvr>
                                        <p:cTn id="33" dur="500" fill="hold"/>
                                        <p:tgtEl>
                                          <p:spTgt spid="19"/>
                                        </p:tgtEl>
                                        <p:attrNameLst>
                                          <p:attrName>ppt_x</p:attrName>
                                        </p:attrNameLst>
                                      </p:cBhvr>
                                      <p:tavLst>
                                        <p:tav tm="0">
                                          <p:val>
                                            <p:strVal val="#ppt_x"/>
                                          </p:val>
                                        </p:tav>
                                        <p:tav tm="100000">
                                          <p:val>
                                            <p:strVal val="#ppt_x"/>
                                          </p:val>
                                        </p:tav>
                                      </p:tavLst>
                                    </p:anim>
                                    <p:anim calcmode="lin" valueType="num">
                                      <p:cBhvr>
                                        <p:cTn id="34" dur="500" fill="hold"/>
                                        <p:tgtEl>
                                          <p:spTgt spid="19"/>
                                        </p:tgtEl>
                                        <p:attrNameLst>
                                          <p:attrName>ppt_y</p:attrName>
                                        </p:attrNameLst>
                                      </p:cBhvr>
                                      <p:tavLst>
                                        <p:tav tm="0">
                                          <p:val>
                                            <p:strVal val="#ppt_h+1"/>
                                          </p:val>
                                        </p:tav>
                                        <p:tav tm="100000">
                                          <p:val>
                                            <p:strVal val="#ppt_y"/>
                                          </p:val>
                                        </p:tav>
                                      </p:tavLst>
                                    </p:anim>
                                    <p:animEffect transition="in" filter="fade">
                                      <p:cBhvr>
                                        <p:cTn id="35" dur="500"/>
                                        <p:tgtEl>
                                          <p:spTgt spid="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 grpId="0"/>
      <p:bldP spid="8275" grpId="0"/>
      <p:bldP spid="16" grpId="0" animBg="1"/>
      <p:bldP spid="17" grpId="0" animBg="1"/>
      <p:bldP spid="18" grpId="0"/>
      <p:bldP spid="20"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rtl="1" eaLnBrk="1" hangingPunct="1"/>
            <a:r>
              <a:rPr lang="he-IL" altLang="en-US"/>
              <a:t> גורר ראשוני (</a:t>
            </a:r>
            <a:r>
              <a:rPr lang="en-US" altLang="en-US"/>
              <a:t>PI</a:t>
            </a:r>
            <a:r>
              <a:rPr lang="he-IL" altLang="en-US"/>
              <a:t>)</a:t>
            </a:r>
            <a:endParaRPr lang="en-US" altLang="en-US"/>
          </a:p>
        </p:txBody>
      </p:sp>
      <p:sp>
        <p:nvSpPr>
          <p:cNvPr id="24579" name="Content Placeholder 2"/>
          <p:cNvSpPr>
            <a:spLocks noGrp="1"/>
          </p:cNvSpPr>
          <p:nvPr>
            <p:ph idx="1"/>
          </p:nvPr>
        </p:nvSpPr>
        <p:spPr>
          <a:xfrm>
            <a:off x="304800" y="1793875"/>
            <a:ext cx="8504238" cy="1063625"/>
          </a:xfrm>
        </p:spPr>
        <p:txBody>
          <a:bodyPr/>
          <a:lstStyle/>
          <a:p>
            <a:pPr algn="r" rtl="1" eaLnBrk="1" hangingPunct="1"/>
            <a:r>
              <a:rPr lang="he-IL" altLang="en-US" sz="2800" dirty="0"/>
              <a:t>גורר שכל השמטה של ליטרל ממנו יוצרת מכפלה שאינה מכוסה ע"י הפונקציה.</a:t>
            </a:r>
            <a:endParaRPr lang="en-US" altLang="en-US" sz="2800" dirty="0"/>
          </a:p>
        </p:txBody>
      </p:sp>
      <p:graphicFrame>
        <p:nvGraphicFramePr>
          <p:cNvPr id="4" name="Table 3"/>
          <p:cNvGraphicFramePr>
            <a:graphicFrameLocks noGrp="1"/>
          </p:cNvGraphicFramePr>
          <p:nvPr/>
        </p:nvGraphicFramePr>
        <p:xfrm>
          <a:off x="838200" y="28956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cxnSp>
        <p:nvCxnSpPr>
          <p:cNvPr id="5" name="Straight Connector 4"/>
          <p:cNvCxnSpPr/>
          <p:nvPr/>
        </p:nvCxnSpPr>
        <p:spPr>
          <a:xfrm rot="10800000">
            <a:off x="838200" y="30210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24617" name="TextBox 5"/>
          <p:cNvSpPr txBox="1">
            <a:spLocks noChangeArrowheads="1"/>
          </p:cNvSpPr>
          <p:nvPr/>
        </p:nvSpPr>
        <p:spPr bwMode="auto">
          <a:xfrm>
            <a:off x="990600" y="2895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xy</a:t>
            </a:r>
          </a:p>
        </p:txBody>
      </p:sp>
      <p:sp>
        <p:nvSpPr>
          <p:cNvPr id="24618" name="TextBox 6"/>
          <p:cNvSpPr txBox="1">
            <a:spLocks noChangeArrowheads="1"/>
          </p:cNvSpPr>
          <p:nvPr/>
        </p:nvSpPr>
        <p:spPr bwMode="auto">
          <a:xfrm>
            <a:off x="762000" y="3124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zw</a:t>
            </a:r>
          </a:p>
        </p:txBody>
      </p:sp>
      <p:graphicFrame>
        <p:nvGraphicFramePr>
          <p:cNvPr id="8" name="Table 7"/>
          <p:cNvGraphicFramePr>
            <a:graphicFrameLocks noGrp="1"/>
          </p:cNvGraphicFramePr>
          <p:nvPr/>
        </p:nvGraphicFramePr>
        <p:xfrm>
          <a:off x="5334000" y="28956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cxnSp>
        <p:nvCxnSpPr>
          <p:cNvPr id="9" name="Straight Connector 8"/>
          <p:cNvCxnSpPr/>
          <p:nvPr/>
        </p:nvCxnSpPr>
        <p:spPr>
          <a:xfrm rot="10800000">
            <a:off x="5334000" y="30210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24656" name="TextBox 9"/>
          <p:cNvSpPr txBox="1">
            <a:spLocks noChangeArrowheads="1"/>
          </p:cNvSpPr>
          <p:nvPr/>
        </p:nvSpPr>
        <p:spPr bwMode="auto">
          <a:xfrm>
            <a:off x="5486400" y="2895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xy</a:t>
            </a:r>
          </a:p>
        </p:txBody>
      </p:sp>
      <p:sp>
        <p:nvSpPr>
          <p:cNvPr id="24657" name="TextBox 10"/>
          <p:cNvSpPr txBox="1">
            <a:spLocks noChangeArrowheads="1"/>
          </p:cNvSpPr>
          <p:nvPr/>
        </p:nvSpPr>
        <p:spPr bwMode="auto">
          <a:xfrm>
            <a:off x="5257800" y="3124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zw</a:t>
            </a:r>
          </a:p>
        </p:txBody>
      </p:sp>
      <p:sp>
        <p:nvSpPr>
          <p:cNvPr id="24658" name="TextBox 11"/>
          <p:cNvSpPr txBox="1">
            <a:spLocks noChangeArrowheads="1"/>
          </p:cNvSpPr>
          <p:nvPr/>
        </p:nvSpPr>
        <p:spPr bwMode="auto">
          <a:xfrm>
            <a:off x="2209800" y="5715000"/>
            <a:ext cx="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err="1"/>
              <a:t>yw</a:t>
            </a:r>
            <a:endParaRPr lang="en-US" altLang="en-US" sz="2400" b="1" dirty="0"/>
          </a:p>
        </p:txBody>
      </p:sp>
      <p:sp>
        <p:nvSpPr>
          <p:cNvPr id="24659" name="TextBox 12"/>
          <p:cNvSpPr txBox="1">
            <a:spLocks noChangeArrowheads="1"/>
          </p:cNvSpPr>
          <p:nvPr/>
        </p:nvSpPr>
        <p:spPr bwMode="auto">
          <a:xfrm>
            <a:off x="6629400" y="5715000"/>
            <a:ext cx="83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err="1"/>
              <a:t>y</a:t>
            </a:r>
            <a:r>
              <a:rPr lang="en-US" altLang="en-US" sz="2400" b="1" dirty="0" err="1">
                <a:solidFill>
                  <a:srgbClr val="FF0000"/>
                </a:solidFill>
              </a:rPr>
              <a:t>z’</a:t>
            </a:r>
            <a:r>
              <a:rPr lang="en-US" altLang="en-US" sz="2400" b="1" dirty="0" err="1"/>
              <a:t>w</a:t>
            </a:r>
            <a:endParaRPr lang="en-US" altLang="en-US" sz="2400" b="1" dirty="0"/>
          </a:p>
        </p:txBody>
      </p:sp>
      <p:sp>
        <p:nvSpPr>
          <p:cNvPr id="14" name="Rounded Rectangle 13"/>
          <p:cNvSpPr/>
          <p:nvPr/>
        </p:nvSpPr>
        <p:spPr>
          <a:xfrm>
            <a:off x="1981200" y="4038600"/>
            <a:ext cx="914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ounded Rectangle 14"/>
          <p:cNvSpPr/>
          <p:nvPr/>
        </p:nvSpPr>
        <p:spPr>
          <a:xfrm>
            <a:off x="6477000" y="40386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1"/>
          <p:cNvSpPr txBox="1">
            <a:spLocks noChangeArrowheads="1"/>
          </p:cNvSpPr>
          <p:nvPr/>
        </p:nvSpPr>
        <p:spPr bwMode="auto">
          <a:xfrm rot="-1545501">
            <a:off x="913634" y="5645478"/>
            <a:ext cx="117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r>
              <a:rPr lang="he-IL" altLang="en-US" sz="2800" b="1" dirty="0">
                <a:solidFill>
                  <a:srgbClr val="FF0000"/>
                </a:solidFill>
              </a:rPr>
              <a:t>ראשוני</a:t>
            </a:r>
          </a:p>
        </p:txBody>
      </p:sp>
      <p:sp>
        <p:nvSpPr>
          <p:cNvPr id="17" name="TextBox 11"/>
          <p:cNvSpPr txBox="1">
            <a:spLocks noChangeArrowheads="1"/>
          </p:cNvSpPr>
          <p:nvPr/>
        </p:nvSpPr>
        <p:spPr bwMode="auto">
          <a:xfrm rot="-1545501">
            <a:off x="5131462" y="5724199"/>
            <a:ext cx="1446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r>
              <a:rPr lang="he-IL" altLang="en-US" sz="2400" b="1">
                <a:solidFill>
                  <a:srgbClr val="FF0000"/>
                </a:solidFill>
              </a:rPr>
              <a:t>לא ראשוני</a:t>
            </a:r>
          </a:p>
        </p:txBody>
      </p:sp>
      <mc:AlternateContent xmlns:mc="http://schemas.openxmlformats.org/markup-compatibility/2006" xmlns:a14="http://schemas.microsoft.com/office/drawing/2010/main">
        <mc:Choice Requires="a14">
          <p:sp>
            <p:nvSpPr>
              <p:cNvPr id="19" name="TextBox 11"/>
              <p:cNvSpPr txBox="1">
                <a:spLocks noChangeArrowheads="1"/>
              </p:cNvSpPr>
              <p:nvPr/>
            </p:nvSpPr>
            <p:spPr bwMode="auto">
              <a:xfrm>
                <a:off x="3831054" y="4056681"/>
                <a:ext cx="1253292" cy="461665"/>
              </a:xfrm>
              <a:prstGeom prst="rect">
                <a:avLst/>
              </a:prstGeom>
              <a:ln>
                <a:solidFill>
                  <a:srgbClr val="C00000"/>
                </a:solidFill>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a:defRPr/>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r>
                        <a:rPr lang="en-US" sz="2400" b="1" i="1" smtClean="0">
                          <a:latin typeface="Cambria Math" panose="02040503050406030204" pitchFamily="18" charset="0"/>
                        </a:rPr>
                        <m:t>𝒚𝒘</m:t>
                      </m:r>
                    </m:oMath>
                  </m:oMathPara>
                </a14:m>
                <a:endParaRPr lang="en-US" sz="2400" b="1" dirty="0"/>
              </a:p>
            </p:txBody>
          </p:sp>
        </mc:Choice>
        <mc:Fallback xmlns="">
          <p:sp>
            <p:nvSpPr>
              <p:cNvPr id="19" name="TextBox 11"/>
              <p:cNvSpPr txBox="1">
                <a:spLocks noRot="1" noChangeAspect="1" noMove="1" noResize="1" noEditPoints="1" noAdjustHandles="1" noChangeArrowheads="1" noChangeShapeType="1" noTextEdit="1"/>
              </p:cNvSpPr>
              <p:nvPr/>
            </p:nvSpPr>
            <p:spPr bwMode="auto">
              <a:xfrm>
                <a:off x="3831054" y="4056681"/>
                <a:ext cx="1253292" cy="461665"/>
              </a:xfrm>
              <a:prstGeom prst="rect">
                <a:avLst/>
              </a:prstGeom>
              <a:blipFill rotWithShape="0">
                <a:blip r:embed="rId2"/>
                <a:stretch>
                  <a:fillRect b="-13924"/>
                </a:stretch>
              </a:blipFill>
              <a:ln>
                <a:solidFill>
                  <a:srgbClr val="C00000"/>
                </a:solidFill>
                <a:headEnd/>
                <a:tailEnd/>
              </a:ln>
            </p:spPr>
            <p:txBody>
              <a:bodyPr/>
              <a:lstStyle/>
              <a:p>
                <a:r>
                  <a:rPr lang="en-US">
                    <a:noFill/>
                  </a:rPr>
                  <a:t> </a:t>
                </a:r>
              </a:p>
            </p:txBody>
          </p:sp>
        </mc:Fallback>
      </mc:AlternateContent>
    </p:spTree>
    <p:extLst>
      <p:ext uri="{BB962C8B-B14F-4D97-AF65-F5344CB8AC3E}">
        <p14:creationId xmlns:p14="http://schemas.microsoft.com/office/powerpoint/2010/main" val="1373055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479425"/>
            <a:ext cx="8229600" cy="1143000"/>
          </a:xfrm>
        </p:spPr>
        <p:txBody>
          <a:bodyPr/>
          <a:lstStyle/>
          <a:p>
            <a:pPr algn="r" eaLnBrk="1" fontAlgn="auto" hangingPunct="1">
              <a:spcAft>
                <a:spcPts val="0"/>
              </a:spcAft>
              <a:defRPr/>
            </a:pPr>
            <a:r>
              <a:rPr lang="he-IL" altLang="he-IL">
                <a:solidFill>
                  <a:schemeClr val="tx1">
                    <a:lumMod val="75000"/>
                    <a:lumOff val="25000"/>
                  </a:schemeClr>
                </a:solidFill>
              </a:rPr>
              <a:t>גורר ראשוני הכרחי (</a:t>
            </a:r>
            <a:r>
              <a:rPr lang="en-US" altLang="he-IL">
                <a:solidFill>
                  <a:schemeClr val="tx1">
                    <a:lumMod val="75000"/>
                    <a:lumOff val="25000"/>
                  </a:schemeClr>
                </a:solidFill>
              </a:rPr>
              <a:t>EPI</a:t>
            </a:r>
            <a:r>
              <a:rPr lang="he-IL" altLang="he-IL">
                <a:solidFill>
                  <a:schemeClr val="tx1">
                    <a:lumMod val="75000"/>
                    <a:lumOff val="25000"/>
                  </a:schemeClr>
                </a:solidFill>
              </a:rPr>
              <a:t>)</a:t>
            </a:r>
            <a:endParaRPr lang="en-US" altLang="he-IL">
              <a:solidFill>
                <a:schemeClr val="tx1">
                  <a:lumMod val="75000"/>
                  <a:lumOff val="25000"/>
                </a:schemeClr>
              </a:solidFill>
            </a:endParaRPr>
          </a:p>
        </p:txBody>
      </p:sp>
      <p:sp>
        <p:nvSpPr>
          <p:cNvPr id="3" name="Content Placeholder 2"/>
          <p:cNvSpPr>
            <a:spLocks noGrp="1"/>
          </p:cNvSpPr>
          <p:nvPr>
            <p:ph idx="1"/>
          </p:nvPr>
        </p:nvSpPr>
        <p:spPr>
          <a:xfrm>
            <a:off x="304800" y="1828800"/>
            <a:ext cx="8504238" cy="606425"/>
          </a:xfrm>
        </p:spPr>
        <p:txBody>
          <a:bodyPr rtlCol="0">
            <a:noAutofit/>
          </a:bodyPr>
          <a:lstStyle/>
          <a:p>
            <a:pPr marL="274320" indent="-274320" eaLnBrk="1" fontAlgn="auto" hangingPunct="1">
              <a:spcAft>
                <a:spcPts val="0"/>
              </a:spcAft>
              <a:buClr>
                <a:schemeClr val="accent3"/>
              </a:buClr>
              <a:buFont typeface="Wingdings 2"/>
              <a:buChar char=""/>
              <a:defRPr/>
            </a:pPr>
            <a:r>
              <a:rPr lang="he-IL" sz="2800" dirty="0">
                <a:solidFill>
                  <a:schemeClr val="tx1">
                    <a:lumMod val="75000"/>
                    <a:lumOff val="25000"/>
                  </a:schemeClr>
                </a:solidFill>
              </a:rPr>
              <a:t>גורר </a:t>
            </a:r>
            <a:r>
              <a:rPr lang="he-IL" sz="2800" b="1" dirty="0">
                <a:solidFill>
                  <a:schemeClr val="tx1">
                    <a:lumMod val="75000"/>
                    <a:lumOff val="25000"/>
                  </a:schemeClr>
                </a:solidFill>
              </a:rPr>
              <a:t>ראשוני</a:t>
            </a:r>
            <a:r>
              <a:rPr lang="he-IL" sz="2800" dirty="0">
                <a:solidFill>
                  <a:schemeClr val="tx1">
                    <a:lumMod val="75000"/>
                    <a:lumOff val="25000"/>
                  </a:schemeClr>
                </a:solidFill>
              </a:rPr>
              <a:t> המכסה מינטרם שאינו מכוסה ע"י אף גורר ראשוני אחר. </a:t>
            </a:r>
            <a:endParaRPr lang="en-US" sz="2800" dirty="0">
              <a:solidFill>
                <a:schemeClr val="tx1">
                  <a:lumMod val="75000"/>
                  <a:lumOff val="2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179805541"/>
              </p:ext>
            </p:extLst>
          </p:nvPr>
        </p:nvGraphicFramePr>
        <p:xfrm>
          <a:off x="2895600" y="2743200"/>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kern="1200" dirty="0">
                          <a:solidFill>
                            <a:schemeClr val="tx1"/>
                          </a:solidFill>
                          <a:latin typeface="Arial" charset="0"/>
                          <a:ea typeface="+mn-ea"/>
                          <a:cs typeface="Arial" charset="0"/>
                        </a:rPr>
                        <a:t>1</a:t>
                      </a: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kern="1200" dirty="0">
                        <a:solidFill>
                          <a:schemeClr val="tx1"/>
                        </a:solidFill>
                        <a:latin typeface="Arial"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cxnSp>
        <p:nvCxnSpPr>
          <p:cNvPr id="9" name="Straight Connector 8"/>
          <p:cNvCxnSpPr/>
          <p:nvPr/>
        </p:nvCxnSpPr>
        <p:spPr>
          <a:xfrm rot="10800000">
            <a:off x="2895600" y="2868613"/>
            <a:ext cx="541338" cy="431800"/>
          </a:xfrm>
          <a:prstGeom prst="line">
            <a:avLst/>
          </a:prstGeom>
        </p:spPr>
        <p:style>
          <a:lnRef idx="1">
            <a:schemeClr val="dk1"/>
          </a:lnRef>
          <a:fillRef idx="0">
            <a:schemeClr val="dk1"/>
          </a:fillRef>
          <a:effectRef idx="0">
            <a:schemeClr val="dk1"/>
          </a:effectRef>
          <a:fontRef idx="minor">
            <a:schemeClr val="tx1"/>
          </a:fontRef>
        </p:style>
      </p:cxnSp>
      <p:sp>
        <p:nvSpPr>
          <p:cNvPr id="13353" name="TextBox 9"/>
          <p:cNvSpPr txBox="1">
            <a:spLocks noChangeArrowheads="1"/>
          </p:cNvSpPr>
          <p:nvPr/>
        </p:nvSpPr>
        <p:spPr bwMode="auto">
          <a:xfrm>
            <a:off x="3048000" y="27432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xy</a:t>
            </a:r>
          </a:p>
        </p:txBody>
      </p:sp>
      <p:sp>
        <p:nvSpPr>
          <p:cNvPr id="13354" name="TextBox 10"/>
          <p:cNvSpPr txBox="1">
            <a:spLocks noChangeArrowheads="1"/>
          </p:cNvSpPr>
          <p:nvPr/>
        </p:nvSpPr>
        <p:spPr bwMode="auto">
          <a:xfrm>
            <a:off x="2819400" y="29718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a:t>zw</a:t>
            </a:r>
          </a:p>
        </p:txBody>
      </p:sp>
      <p:sp>
        <p:nvSpPr>
          <p:cNvPr id="15" name="Rounded Rectangle 14"/>
          <p:cNvSpPr/>
          <p:nvPr/>
        </p:nvSpPr>
        <p:spPr>
          <a:xfrm>
            <a:off x="4038600" y="3886200"/>
            <a:ext cx="914400" cy="990600"/>
          </a:xfrm>
          <a:prstGeom prst="round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Rounded Rectangle 15"/>
          <p:cNvSpPr/>
          <p:nvPr/>
        </p:nvSpPr>
        <p:spPr>
          <a:xfrm>
            <a:off x="3469018" y="3863339"/>
            <a:ext cx="990600" cy="502922"/>
          </a:xfrm>
          <a:prstGeom prst="round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solidFill>
                <a:schemeClr val="tx1"/>
              </a:solidFill>
            </a:endParaRPr>
          </a:p>
        </p:txBody>
      </p:sp>
      <p:sp>
        <p:nvSpPr>
          <p:cNvPr id="17" name="Rounded Rectangle 16"/>
          <p:cNvSpPr/>
          <p:nvPr/>
        </p:nvSpPr>
        <p:spPr>
          <a:xfrm>
            <a:off x="3505200" y="3352800"/>
            <a:ext cx="381000" cy="990600"/>
          </a:xfrm>
          <a:prstGeom prst="roundRect">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5-Point Star 18"/>
          <p:cNvSpPr/>
          <p:nvPr/>
        </p:nvSpPr>
        <p:spPr>
          <a:xfrm>
            <a:off x="4818380" y="47244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0" name="5-Point Star 19"/>
          <p:cNvSpPr/>
          <p:nvPr/>
        </p:nvSpPr>
        <p:spPr>
          <a:xfrm>
            <a:off x="3810000" y="33528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extBox 11"/>
          <p:cNvSpPr txBox="1">
            <a:spLocks noChangeArrowheads="1"/>
          </p:cNvSpPr>
          <p:nvPr/>
        </p:nvSpPr>
        <p:spPr bwMode="auto">
          <a:xfrm>
            <a:off x="5867400" y="3581400"/>
            <a:ext cx="23936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sz="2800" b="1" dirty="0"/>
              <a:t>ראשוני הכרחי</a:t>
            </a:r>
            <a:r>
              <a:rPr lang="en-US" altLang="he-IL" sz="2800" b="1" dirty="0"/>
              <a:t>:</a:t>
            </a:r>
          </a:p>
          <a:p>
            <a:pPr algn="ctr" eaLnBrk="1" hangingPunct="1"/>
            <a:r>
              <a:rPr lang="en-US" altLang="he-IL" sz="2800" dirty="0" err="1"/>
              <a:t>yw</a:t>
            </a:r>
            <a:endParaRPr lang="he-IL" altLang="he-IL" sz="2800" dirty="0"/>
          </a:p>
          <a:p>
            <a:pPr algn="ctr" eaLnBrk="1" hangingPunct="1"/>
            <a:r>
              <a:rPr lang="en-US" altLang="he-IL" sz="2800" dirty="0" err="1"/>
              <a:t>x’y’z</a:t>
            </a:r>
            <a:r>
              <a:rPr lang="en-US" altLang="he-IL"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500" fill="hold"/>
                                        <p:tgtEl>
                                          <p:spTgt spid="16"/>
                                        </p:tgtEl>
                                        <p:attrNameLst>
                                          <p:attrName>stroke.color</p:attrName>
                                        </p:attrNameLst>
                                      </p:cBhvr>
                                      <p:to>
                                        <a:srgbClr val="C00000"/>
                                      </p:to>
                                    </p:animClr>
                                    <p:set>
                                      <p:cBhvr>
                                        <p:cTn id="27" dur="5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0"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r" eaLnBrk="1" fontAlgn="auto" hangingPunct="1">
              <a:spcAft>
                <a:spcPts val="0"/>
              </a:spcAft>
              <a:defRPr/>
            </a:pPr>
            <a:r>
              <a:rPr lang="he-IL" altLang="he-IL">
                <a:solidFill>
                  <a:schemeClr val="tx1">
                    <a:lumMod val="75000"/>
                    <a:lumOff val="25000"/>
                  </a:schemeClr>
                </a:solidFill>
              </a:rPr>
              <a:t>מציאת הצגה מינימלית</a:t>
            </a:r>
            <a:endParaRPr lang="en-US" altLang="he-IL">
              <a:solidFill>
                <a:schemeClr val="tx1">
                  <a:lumMod val="75000"/>
                  <a:lumOff val="25000"/>
                </a:schemeClr>
              </a:solidFill>
            </a:endParaRPr>
          </a:p>
        </p:txBody>
      </p:sp>
      <p:sp>
        <p:nvSpPr>
          <p:cNvPr id="14339" name="Content Placeholder 2"/>
          <p:cNvSpPr>
            <a:spLocks noGrp="1"/>
          </p:cNvSpPr>
          <p:nvPr>
            <p:ph idx="1"/>
          </p:nvPr>
        </p:nvSpPr>
        <p:spPr>
          <a:xfrm>
            <a:off x="342106" y="1371600"/>
            <a:ext cx="8504238" cy="4953000"/>
          </a:xfrm>
        </p:spPr>
        <p:txBody>
          <a:bodyPr/>
          <a:lstStyle/>
          <a:p>
            <a:pPr eaLnBrk="1" hangingPunct="1"/>
            <a:endParaRPr lang="he-IL" altLang="he-IL" sz="2800" dirty="0"/>
          </a:p>
          <a:p>
            <a:pPr eaLnBrk="1" hangingPunct="1"/>
            <a:r>
              <a:rPr lang="he-IL" altLang="he-IL" sz="2800" dirty="0"/>
              <a:t>הצגה מינימלית כוללת את כל ה-</a:t>
            </a:r>
            <a:r>
              <a:rPr lang="en-US" altLang="he-IL" sz="2800" dirty="0"/>
              <a:t>EPI’s</a:t>
            </a:r>
            <a:r>
              <a:rPr lang="he-IL" altLang="he-IL" sz="2800" dirty="0"/>
              <a:t> של הפונקציה בתוספת חלק מה- </a:t>
            </a:r>
            <a:r>
              <a:rPr lang="en-US" altLang="he-IL" sz="2800" dirty="0"/>
              <a:t>PI’s</a:t>
            </a:r>
            <a:r>
              <a:rPr lang="he-IL" altLang="he-IL" sz="2800" dirty="0"/>
              <a:t> כך שמתקבל כיסוי של כל הפונקציה.</a:t>
            </a:r>
          </a:p>
          <a:p>
            <a:pPr eaLnBrk="1" hangingPunct="1">
              <a:buFont typeface="Wingdings 2" panose="05020102010507070707" pitchFamily="18" charset="2"/>
              <a:buNone/>
            </a:pPr>
            <a:endParaRPr lang="he-IL" altLang="he-IL" sz="2800" dirty="0"/>
          </a:p>
          <a:p>
            <a:pPr eaLnBrk="1" hangingPunct="1"/>
            <a:r>
              <a:rPr lang="he-IL" altLang="he-IL" sz="2800" b="1" dirty="0"/>
              <a:t>השיטה: </a:t>
            </a:r>
          </a:p>
          <a:p>
            <a:pPr lvl="1" eaLnBrk="1" hangingPunct="1"/>
            <a:r>
              <a:rPr lang="he-IL" altLang="he-IL" sz="2400" dirty="0"/>
              <a:t>יצירת רשימה של כל ה-</a:t>
            </a:r>
            <a:r>
              <a:rPr lang="en-US" altLang="he-IL" sz="2400" dirty="0"/>
              <a:t>PI</a:t>
            </a:r>
            <a:endParaRPr lang="he-IL" altLang="he-IL" sz="2400" dirty="0"/>
          </a:p>
          <a:p>
            <a:pPr lvl="1" eaLnBrk="1" hangingPunct="1"/>
            <a:r>
              <a:rPr lang="he-IL" altLang="he-IL" sz="2400" dirty="0"/>
              <a:t>מציאת כל ה-</a:t>
            </a:r>
            <a:r>
              <a:rPr lang="en-US" altLang="he-IL" sz="2400" dirty="0"/>
              <a:t>EPI</a:t>
            </a:r>
            <a:r>
              <a:rPr lang="he-IL" altLang="he-IL" sz="2400" dirty="0"/>
              <a:t> מתוכם והכנסתם לביטוי</a:t>
            </a:r>
          </a:p>
          <a:p>
            <a:pPr lvl="1" eaLnBrk="1" hangingPunct="1"/>
            <a:r>
              <a:rPr lang="he-IL" altLang="he-IL" sz="2400" dirty="0"/>
              <a:t>הוצאת כל ה-</a:t>
            </a:r>
            <a:r>
              <a:rPr lang="en-US" altLang="he-IL" sz="2400" dirty="0"/>
              <a:t>EPI</a:t>
            </a:r>
            <a:r>
              <a:rPr lang="he-IL" altLang="he-IL" sz="2400" dirty="0"/>
              <a:t> ואת כל ה-</a:t>
            </a:r>
            <a:r>
              <a:rPr lang="en-US" altLang="he-IL" sz="2400" dirty="0"/>
              <a:t>PI</a:t>
            </a:r>
            <a:r>
              <a:rPr lang="he-IL" altLang="he-IL" sz="2400" dirty="0"/>
              <a:t> שכוסו ע''י ה-</a:t>
            </a:r>
            <a:r>
              <a:rPr lang="en-US" altLang="he-IL" sz="2400" dirty="0"/>
              <a:t>EPI</a:t>
            </a:r>
            <a:r>
              <a:rPr lang="he-IL" altLang="he-IL" sz="2400" dirty="0"/>
              <a:t> מרשימת ה-</a:t>
            </a:r>
            <a:r>
              <a:rPr lang="en-US" altLang="he-IL" sz="2400" dirty="0"/>
              <a:t>PI</a:t>
            </a:r>
            <a:endParaRPr lang="he-IL" altLang="he-IL" sz="2400" dirty="0"/>
          </a:p>
          <a:p>
            <a:pPr lvl="1" eaLnBrk="1" hangingPunct="1"/>
            <a:r>
              <a:rPr lang="he-IL" altLang="he-IL" sz="2400" dirty="0"/>
              <a:t>אם קבוצת ה-</a:t>
            </a:r>
            <a:r>
              <a:rPr lang="en-US" altLang="he-IL" sz="2400" dirty="0"/>
              <a:t>EPI</a:t>
            </a:r>
            <a:r>
              <a:rPr lang="he-IL" altLang="he-IL" sz="2400" dirty="0"/>
              <a:t> מכסה את </a:t>
            </a:r>
            <a:r>
              <a:rPr lang="en-US" altLang="he-IL" sz="2400" dirty="0"/>
              <a:t>f</a:t>
            </a:r>
            <a:r>
              <a:rPr lang="he-IL" altLang="he-IL" sz="2400" dirty="0"/>
              <a:t> – סיימנו</a:t>
            </a:r>
          </a:p>
          <a:p>
            <a:pPr lvl="1" eaLnBrk="1" hangingPunct="1"/>
            <a:r>
              <a:rPr lang="he-IL" altLang="he-IL" sz="2400" dirty="0"/>
              <a:t>אחרת – בחירת ה-</a:t>
            </a:r>
            <a:r>
              <a:rPr lang="en-US" altLang="he-IL" sz="2400" dirty="0"/>
              <a:t>PI</a:t>
            </a:r>
            <a:r>
              <a:rPr lang="he-IL" altLang="he-IL" sz="2400" dirty="0"/>
              <a:t> המינימליים, כך שכל הפונקציה תכוסה.</a:t>
            </a:r>
            <a:endParaRPr lang="en-US" altLang="he-IL"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pPr rtl="1" eaLnBrk="1" hangingPunct="1"/>
            <a:r>
              <a:rPr lang="he-IL" altLang="en-US"/>
              <a:t>תרגיל 2#</a:t>
            </a:r>
            <a:endParaRPr lang="en-US" altLang="en-US"/>
          </a:p>
        </p:txBody>
      </p:sp>
      <p:sp>
        <p:nvSpPr>
          <p:cNvPr id="5124" name="Content Placeholder 2"/>
          <p:cNvSpPr>
            <a:spLocks noGrp="1"/>
          </p:cNvSpPr>
          <p:nvPr>
            <p:ph idx="1"/>
          </p:nvPr>
        </p:nvSpPr>
        <p:spPr>
          <a:xfrm>
            <a:off x="830041" y="1768726"/>
            <a:ext cx="8229600" cy="1981200"/>
          </a:xfrm>
        </p:spPr>
        <p:txBody>
          <a:bodyPr/>
          <a:lstStyle/>
          <a:p>
            <a:pPr algn="r" rtl="1" eaLnBrk="1" hangingPunct="1"/>
            <a:r>
              <a:rPr lang="he-IL" altLang="en-US" sz="3200" b="1" dirty="0"/>
              <a:t>נתונה הפונקציה: </a:t>
            </a:r>
            <a:endParaRPr lang="en-US" altLang="en-US" sz="3200" b="1" dirty="0"/>
          </a:p>
          <a:p>
            <a:pPr lvl="1" algn="r" rtl="1" eaLnBrk="1" hangingPunct="1"/>
            <a:r>
              <a:rPr lang="he-IL" altLang="en-US" sz="2800" dirty="0"/>
              <a:t>מצאו את כל הגוררים הראשוניים.</a:t>
            </a:r>
          </a:p>
          <a:p>
            <a:pPr lvl="1" algn="r" rtl="1" eaLnBrk="1" hangingPunct="1"/>
            <a:r>
              <a:rPr lang="he-IL" altLang="en-US" sz="2800" dirty="0"/>
              <a:t>מצאו את כל הכיסויים המינימליים (כסכום מכפלות).</a:t>
            </a:r>
            <a:endParaRPr lang="en-US" altLang="en-US" sz="2800" dirty="0"/>
          </a:p>
        </p:txBody>
      </p:sp>
      <p:graphicFrame>
        <p:nvGraphicFramePr>
          <p:cNvPr id="5122" name="Object 3"/>
          <p:cNvGraphicFramePr>
            <a:graphicFrameLocks noChangeAspect="1"/>
          </p:cNvGraphicFramePr>
          <p:nvPr>
            <p:extLst>
              <p:ext uri="{D42A27DB-BD31-4B8C-83A1-F6EECF244321}">
                <p14:modId xmlns:p14="http://schemas.microsoft.com/office/powerpoint/2010/main" val="1694768009"/>
              </p:ext>
            </p:extLst>
          </p:nvPr>
        </p:nvGraphicFramePr>
        <p:xfrm>
          <a:off x="75107" y="1756569"/>
          <a:ext cx="6098186" cy="576262"/>
        </p:xfrm>
        <a:graphic>
          <a:graphicData uri="http://schemas.openxmlformats.org/presentationml/2006/ole">
            <mc:AlternateContent xmlns:mc="http://schemas.openxmlformats.org/markup-compatibility/2006">
              <mc:Choice xmlns:v="urn:schemas-microsoft-com:vml" Requires="v">
                <p:oleObj spid="_x0000_s44082" name="Equation" r:id="rId3" imgW="2692400" imgH="254000" progId="Equation.DSMT4">
                  <p:embed/>
                </p:oleObj>
              </mc:Choice>
              <mc:Fallback>
                <p:oleObj name="Equation" r:id="rId3" imgW="26924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7" y="1756569"/>
                        <a:ext cx="6098186" cy="576262"/>
                      </a:xfrm>
                      <a:prstGeom prst="rect">
                        <a:avLst/>
                      </a:prstGeom>
                      <a:noFill/>
                      <a:ln>
                        <a:noFill/>
                      </a:ln>
                      <a:effec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89723649"/>
              </p:ext>
            </p:extLst>
          </p:nvPr>
        </p:nvGraphicFramePr>
        <p:xfrm>
          <a:off x="533400" y="3336925"/>
          <a:ext cx="26670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5486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ctr"/>
                      <a:r>
                        <a:rPr lang="en-US" dirty="0">
                          <a:solidFill>
                            <a:schemeClr val="tx1"/>
                          </a:solidFill>
                        </a:rPr>
                        <a:t>00</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640">
                <a:tc>
                  <a:txBody>
                    <a:bodyPr/>
                    <a:lstStyle/>
                    <a:p>
                      <a:pPr algn="ctr"/>
                      <a:r>
                        <a:rPr lang="en-US" dirty="0">
                          <a:solidFill>
                            <a:schemeClr val="tx1"/>
                          </a:solidFill>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640">
                <a:tc>
                  <a:txBody>
                    <a:bodyPr/>
                    <a:lstStyle/>
                    <a:p>
                      <a:pPr algn="ctr"/>
                      <a:r>
                        <a:rPr lang="en-US" dirty="0">
                          <a:solidFill>
                            <a:schemeClr val="tx1"/>
                          </a:solidFill>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548640">
                <a:tc>
                  <a:txBody>
                    <a:bodyPr/>
                    <a:lstStyle/>
                    <a:p>
                      <a:pPr algn="ctr"/>
                      <a:r>
                        <a:rPr lang="en-US" dirty="0">
                          <a:solidFill>
                            <a:schemeClr val="tx1"/>
                          </a:solidFill>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en-US" kern="1200" dirty="0">
                          <a:solidFill>
                            <a:schemeClr val="tx1">
                              <a:lumMod val="65000"/>
                              <a:lumOff val="35000"/>
                            </a:schemeClr>
                          </a:solidFill>
                          <a:latin typeface="Arial" charset="0"/>
                          <a:ea typeface="+mn-ea"/>
                          <a:cs typeface="Arial"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bl>
          </a:graphicData>
        </a:graphic>
      </p:graphicFrame>
      <p:grpSp>
        <p:nvGrpSpPr>
          <p:cNvPr id="5161" name="Group 12"/>
          <p:cNvGrpSpPr>
            <a:grpSpLocks/>
          </p:cNvGrpSpPr>
          <p:nvPr/>
        </p:nvGrpSpPr>
        <p:grpSpPr bwMode="auto">
          <a:xfrm>
            <a:off x="457200" y="3336925"/>
            <a:ext cx="695325" cy="598488"/>
            <a:chOff x="4876800" y="3200400"/>
            <a:chExt cx="695394" cy="597932"/>
          </a:xfrm>
        </p:grpSpPr>
        <p:cxnSp>
          <p:nvCxnSpPr>
            <p:cNvPr id="10" name="Straight Connector 9"/>
            <p:cNvCxnSpPr/>
            <p:nvPr/>
          </p:nvCxnSpPr>
          <p:spPr>
            <a:xfrm rot="10800000">
              <a:off x="4953008" y="3325696"/>
              <a:ext cx="541392" cy="431399"/>
            </a:xfrm>
            <a:prstGeom prst="line">
              <a:avLst/>
            </a:prstGeom>
          </p:spPr>
          <p:style>
            <a:lnRef idx="1">
              <a:schemeClr val="dk1"/>
            </a:lnRef>
            <a:fillRef idx="0">
              <a:schemeClr val="dk1"/>
            </a:fillRef>
            <a:effectRef idx="0">
              <a:schemeClr val="dk1"/>
            </a:effectRef>
            <a:fontRef idx="minor">
              <a:schemeClr val="tx1"/>
            </a:fontRef>
          </p:style>
        </p:cxnSp>
        <p:sp>
          <p:nvSpPr>
            <p:cNvPr id="5190" name="TextBox 61"/>
            <p:cNvSpPr txBox="1">
              <a:spLocks noChangeArrowheads="1"/>
            </p:cNvSpPr>
            <p:nvPr/>
          </p:nvSpPr>
          <p:spPr bwMode="auto">
            <a:xfrm>
              <a:off x="5105400" y="320040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wx</a:t>
              </a:r>
            </a:p>
          </p:txBody>
        </p:sp>
        <p:sp>
          <p:nvSpPr>
            <p:cNvPr id="5191" name="TextBox 62"/>
            <p:cNvSpPr txBox="1">
              <a:spLocks noChangeArrowheads="1"/>
            </p:cNvSpPr>
            <p:nvPr/>
          </p:nvSpPr>
          <p:spPr bwMode="auto">
            <a:xfrm>
              <a:off x="4876800" y="3429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yz</a:t>
              </a:r>
            </a:p>
          </p:txBody>
        </p:sp>
      </p:grpSp>
      <p:graphicFrame>
        <p:nvGraphicFramePr>
          <p:cNvPr id="11" name="טבלה 10"/>
          <p:cNvGraphicFramePr>
            <a:graphicFrameLocks noGrp="1"/>
          </p:cNvGraphicFramePr>
          <p:nvPr>
            <p:extLst>
              <p:ext uri="{D42A27DB-BD31-4B8C-83A1-F6EECF244321}">
                <p14:modId xmlns:p14="http://schemas.microsoft.com/office/powerpoint/2010/main" val="2139776023"/>
              </p:ext>
            </p:extLst>
          </p:nvPr>
        </p:nvGraphicFramePr>
        <p:xfrm>
          <a:off x="1066800" y="3886200"/>
          <a:ext cx="2133600" cy="2193924"/>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548481">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548481">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548481">
                <a:tc>
                  <a:txBody>
                    <a:bodyPr/>
                    <a:lstStyle/>
                    <a:p>
                      <a:pPr algn="ctr" rtl="0" fontAlgn="base">
                        <a:spcBef>
                          <a:spcPct val="0"/>
                        </a:spcBef>
                        <a:spcAft>
                          <a:spcPct val="0"/>
                        </a:spcAft>
                      </a:pP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548481">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ase">
                        <a:spcBef>
                          <a:spcPct val="0"/>
                        </a:spcBef>
                        <a:spcAft>
                          <a:spcPct val="0"/>
                        </a:spcAft>
                      </a:pPr>
                      <a:r>
                        <a:rPr lang="he-IL" sz="1800" kern="1200" dirty="0">
                          <a:solidFill>
                            <a:schemeClr val="tx1">
                              <a:lumMod val="65000"/>
                              <a:lumOff val="35000"/>
                            </a:schemeClr>
                          </a:solidFill>
                          <a:latin typeface="Arial" charset="0"/>
                          <a:ea typeface="+mn-ea"/>
                          <a:cs typeface="Arial" charset="0"/>
                        </a:rPr>
                        <a:t>1</a:t>
                      </a:r>
                      <a:endParaRPr lang="en-US" sz="1800" kern="1200" dirty="0">
                        <a:solidFill>
                          <a:schemeClr val="tx1">
                            <a:lumMod val="65000"/>
                            <a:lumOff val="35000"/>
                          </a:schemeClr>
                        </a:solidFill>
                        <a:latin typeface="Arial" charset="0"/>
                        <a:ea typeface="+mn-ea"/>
                        <a:cs typeface="Arial" charset="0"/>
                      </a:endParaRPr>
                    </a:p>
                  </a:txBody>
                  <a:tcPr marT="45707" marB="457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2" name="Rectangle 11"/>
              <p:cNvSpPr/>
              <p:nvPr/>
            </p:nvSpPr>
            <p:spPr>
              <a:xfrm>
                <a:off x="2912519" y="4035644"/>
                <a:ext cx="6147122" cy="1775614"/>
              </a:xfrm>
              <a:prstGeom prst="rect">
                <a:avLst/>
              </a:prstGeom>
            </p:spPr>
            <p:txBody>
              <a:bodyPr wrap="square">
                <a:spAutoFit/>
              </a:bodyPr>
              <a:lstStyle/>
              <a:p>
                <a:pPr marL="45720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𝒇</m:t>
                          </m:r>
                        </m:e>
                        <m:sub>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𝟏</m:t>
                          </m:r>
                        </m:sub>
                      </m:sSub>
                      <m:d>
                        <m:dPr>
                          <m:ctrlP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𝒘</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𝒙</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𝒚</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𝒛</m:t>
                          </m:r>
                        </m:e>
                      </m:d>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𝒚</m:t>
                          </m:r>
                        </m:e>
                      </m:acc>
                      <m:r>
                        <a:rPr lang="en-US" sz="2400" b="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𝒘𝒚</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𝒙𝒛</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 </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𝒛</m:t>
                          </m:r>
                        </m:e>
                      </m:acc>
                    </m:oMath>
                  </m:oMathPara>
                </a14:m>
                <a:endParaRPr lang="en-US" sz="2400" dirty="0">
                  <a:latin typeface="Calibri" panose="020F0502020204030204" pitchFamily="34" charset="0"/>
                  <a:ea typeface="Calibri" panose="020F0502020204030204" pitchFamily="34" charset="0"/>
                </a:endParaRPr>
              </a:p>
              <a:p>
                <a:pPr marL="45720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𝒇</m:t>
                          </m:r>
                        </m:e>
                        <m:sub>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𝟐</m:t>
                          </m:r>
                        </m:sub>
                      </m:sSub>
                      <m:d>
                        <m:dPr>
                          <m:ctrlP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𝒘</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𝒙</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𝒚</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𝒛</m:t>
                          </m:r>
                        </m:e>
                      </m:d>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𝒚</m:t>
                          </m:r>
                        </m:e>
                      </m:acc>
                      <m:r>
                        <a:rPr lang="en-US" sz="2400" b="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𝒘𝒚</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𝒙𝒛</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𝒚</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𝒛</m:t>
                          </m:r>
                        </m:e>
                      </m:acc>
                    </m:oMath>
                  </m:oMathPara>
                </a14:m>
                <a:endParaRPr lang="en-US" sz="2400" dirty="0">
                  <a:latin typeface="Calibri" panose="020F0502020204030204" pitchFamily="34" charset="0"/>
                  <a:ea typeface="Calibri" panose="020F0502020204030204" pitchFamily="34" charset="0"/>
                </a:endParaRPr>
              </a:p>
              <a:p>
                <a:pPr marL="45720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𝒇</m:t>
                          </m:r>
                        </m:e>
                        <m:sub>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𝟑</m:t>
                          </m:r>
                        </m:sub>
                      </m:sSub>
                      <m:d>
                        <m:dPr>
                          <m:ctrlP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𝒘</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𝒙</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𝒚</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𝒛</m:t>
                          </m:r>
                        </m:e>
                      </m:d>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𝒚</m:t>
                          </m:r>
                        </m:e>
                      </m:acc>
                      <m:r>
                        <a:rPr lang="en-US" sz="2400" b="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𝒘𝒚</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𝒙𝒚𝒛</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 </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𝒛</m:t>
                          </m:r>
                        </m:e>
                      </m:acc>
                    </m:oMath>
                  </m:oMathPara>
                </a14:m>
                <a:endParaRPr lang="en-US" sz="2400" dirty="0">
                  <a:latin typeface="Calibri" panose="020F0502020204030204" pitchFamily="34" charset="0"/>
                  <a:ea typeface="Calibri" panose="020F050202020403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𝒇</m:t>
                          </m:r>
                        </m:e>
                        <m:sub>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𝟒</m:t>
                          </m:r>
                        </m:sub>
                      </m:sSub>
                      <m:d>
                        <m:dPr>
                          <m:ctrlP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𝒘</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𝒙</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𝒚</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𝒛</m:t>
                          </m:r>
                        </m:e>
                      </m:d>
                      <m:r>
                        <a:rPr lang="en-US" sz="2400" b="1" i="1">
                          <a:solidFill>
                            <a:srgbClr val="2E74B5"/>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m:t>
                          </m:r>
                        </m:e>
                      </m:acc>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𝒚</m:t>
                          </m:r>
                        </m:e>
                      </m:acc>
                      <m:r>
                        <a:rPr lang="en-US" sz="2400" b="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𝒘𝒚</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𝒙𝒚𝒛</m:t>
                      </m:r>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𝒚</m:t>
                      </m:r>
                      <m:acc>
                        <m:accPr>
                          <m:chr m:val="̅"/>
                          <m:ctrlP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2E74B5"/>
                              </a:solidFill>
                              <a:effectLst/>
                              <a:latin typeface="Cambria Math" panose="02040503050406030204" pitchFamily="18" charset="0"/>
                              <a:ea typeface="Times New Roman" panose="02020603050405020304" pitchFamily="18" charset="0"/>
                              <a:cs typeface="Times New Roman" panose="02020603050405020304" pitchFamily="18" charset="0"/>
                            </a:rPr>
                            <m:t>𝒛</m:t>
                          </m:r>
                        </m:e>
                      </m:acc>
                    </m:oMath>
                  </m:oMathPara>
                </a14:m>
                <a:endParaRPr lang="en-US" sz="2400" dirty="0">
                  <a:latin typeface="Calibri" panose="020F0502020204030204" pitchFamily="34" charset="0"/>
                  <a:ea typeface="Calibri" panose="020F050202020403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2912519" y="4035644"/>
                <a:ext cx="6147122" cy="1775614"/>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190057" y="3468861"/>
                <a:ext cx="20537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t>𝑬𝑷𝑰𝒔</m:t>
                      </m:r>
                      <m: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t>𝒘</m:t>
                          </m:r>
                        </m:e>
                      </m:acc>
                      <m:acc>
                        <m:accPr>
                          <m:chr m:val="̅"/>
                          <m:ctrlP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t>𝒚</m:t>
                          </m:r>
                        </m:e>
                      </m:acc>
                      <m: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t>, </m:t>
                      </m:r>
                      <m:r>
                        <a:rPr lang="en-US" sz="2400" b="1" i="1">
                          <a:solidFill>
                            <a:srgbClr val="2E74B5"/>
                          </a:solidFill>
                          <a:latin typeface="Cambria Math" panose="02040503050406030204" pitchFamily="18" charset="0"/>
                          <a:ea typeface="Calibri" panose="020F0502020204030204" pitchFamily="34" charset="0"/>
                          <a:cs typeface="Times New Roman" panose="02020603050405020304" pitchFamily="18" charset="0"/>
                        </a:rPr>
                        <m:t>𝒘𝒚</m:t>
                      </m:r>
                    </m:oMath>
                  </m:oMathPara>
                </a14:m>
                <a:endParaRPr lang="en-US" sz="2400" b="1" i="1" dirty="0">
                  <a:solidFill>
                    <a:srgbClr val="2E74B5"/>
                  </a:solidFill>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190057" y="3468861"/>
                <a:ext cx="2053767" cy="461665"/>
              </a:xfrm>
              <a:prstGeom prst="rect">
                <a:avLst/>
              </a:prstGeom>
              <a:blipFill rotWithShape="0">
                <a:blip r:embed="rId6"/>
                <a:stretch>
                  <a:fillRect b="-13158"/>
                </a:stretch>
              </a:blipFill>
            </p:spPr>
            <p:txBody>
              <a:bodyPr/>
              <a:lstStyle/>
              <a:p>
                <a:r>
                  <a:rPr lang="en-US">
                    <a:noFill/>
                  </a:rPr>
                  <a:t> </a:t>
                </a:r>
              </a:p>
            </p:txBody>
          </p:sp>
        </mc:Fallback>
      </mc:AlternateContent>
      <p:sp>
        <p:nvSpPr>
          <p:cNvPr id="13" name="מלבן מעוגל 12"/>
          <p:cNvSpPr/>
          <p:nvPr/>
        </p:nvSpPr>
        <p:spPr>
          <a:xfrm rot="5400000" flipH="1">
            <a:off x="1181057" y="3988994"/>
            <a:ext cx="859273" cy="9163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מעוגל 13"/>
          <p:cNvSpPr/>
          <p:nvPr/>
        </p:nvSpPr>
        <p:spPr>
          <a:xfrm rot="5400000" flipH="1">
            <a:off x="2185193" y="5075092"/>
            <a:ext cx="96361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מעוגל 14"/>
          <p:cNvSpPr/>
          <p:nvPr/>
        </p:nvSpPr>
        <p:spPr>
          <a:xfrm rot="5400000" flipH="1">
            <a:off x="1394968" y="4858397"/>
            <a:ext cx="963614" cy="3841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n>
                <a:solidFill>
                  <a:schemeClr val="tx1"/>
                </a:solidFill>
                <a:prstDash val="sysDot"/>
              </a:ln>
            </a:endParaRPr>
          </a:p>
        </p:txBody>
      </p:sp>
      <p:sp>
        <p:nvSpPr>
          <p:cNvPr id="18" name="מלבן מעוגל 17"/>
          <p:cNvSpPr/>
          <p:nvPr/>
        </p:nvSpPr>
        <p:spPr>
          <a:xfrm rot="10800000" flipH="1">
            <a:off x="1603766" y="5070976"/>
            <a:ext cx="963614" cy="3841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n>
                <a:solidFill>
                  <a:schemeClr val="tx1"/>
                </a:solidFill>
                <a:prstDash val="sysDot"/>
              </a:ln>
            </a:endParaRPr>
          </a:p>
        </p:txBody>
      </p:sp>
      <p:sp>
        <p:nvSpPr>
          <p:cNvPr id="3" name="מלבן מעוגל 2"/>
          <p:cNvSpPr/>
          <p:nvPr/>
        </p:nvSpPr>
        <p:spPr>
          <a:xfrm>
            <a:off x="1195386" y="5570354"/>
            <a:ext cx="295276" cy="48180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מעוגל 21"/>
          <p:cNvSpPr/>
          <p:nvPr/>
        </p:nvSpPr>
        <p:spPr>
          <a:xfrm>
            <a:off x="1201015" y="3900341"/>
            <a:ext cx="299171" cy="48180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מלבן מעוגל 22"/>
          <p:cNvSpPr/>
          <p:nvPr/>
        </p:nvSpPr>
        <p:spPr>
          <a:xfrm>
            <a:off x="2828924" y="5563369"/>
            <a:ext cx="295276" cy="48180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54706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animBg="1"/>
      <p:bldP spid="14" grpId="0" animBg="1"/>
      <p:bldP spid="15" grpId="0" animBg="1"/>
      <p:bldP spid="18" grpId="0" animBg="1"/>
      <p:bldP spid="3" grpId="0" animBg="1"/>
      <p:bldP spid="22" grpId="0" animBg="1"/>
      <p:bldP spid="23"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2988</TotalTime>
  <Words>1463</Words>
  <Application>Microsoft Office PowerPoint</Application>
  <PresentationFormat>‫הצגה על המסך (4:3)</PresentationFormat>
  <Paragraphs>675</Paragraphs>
  <Slides>34</Slides>
  <Notes>3</Notes>
  <HiddenSlides>0</HiddenSlides>
  <MMClips>0</MMClips>
  <ScaleCrop>false</ScaleCrop>
  <HeadingPairs>
    <vt:vector size="8" baseType="variant">
      <vt:variant>
        <vt:lpstr>גופנים בשימוש</vt:lpstr>
      </vt:variant>
      <vt:variant>
        <vt:i4>9</vt:i4>
      </vt:variant>
      <vt:variant>
        <vt:lpstr>ערכת נושא</vt:lpstr>
      </vt:variant>
      <vt:variant>
        <vt:i4>1</vt:i4>
      </vt:variant>
      <vt:variant>
        <vt:lpstr>שרתי OLE מוטבעים</vt:lpstr>
      </vt:variant>
      <vt:variant>
        <vt:i4>2</vt:i4>
      </vt:variant>
      <vt:variant>
        <vt:lpstr>כותרות שקופיות</vt:lpstr>
      </vt:variant>
      <vt:variant>
        <vt:i4>34</vt:i4>
      </vt:variant>
    </vt:vector>
  </HeadingPairs>
  <TitlesOfParts>
    <vt:vector size="46" baseType="lpstr">
      <vt:lpstr>Arial</vt:lpstr>
      <vt:lpstr>Calibri</vt:lpstr>
      <vt:lpstr>Calibri Light</vt:lpstr>
      <vt:lpstr>Cambria Math</vt:lpstr>
      <vt:lpstr>David</vt:lpstr>
      <vt:lpstr>Gill Sans MT</vt:lpstr>
      <vt:lpstr>Miriam</vt:lpstr>
      <vt:lpstr>Times New Roman</vt:lpstr>
      <vt:lpstr>Wingdings 2</vt:lpstr>
      <vt:lpstr>Retrospect</vt:lpstr>
      <vt:lpstr>Equation</vt:lpstr>
      <vt:lpstr>Visio.Drawing.15</vt:lpstr>
      <vt:lpstr>  תרגול 5   צמצום פונקציות מיתוג ע"י מפות קרנו וחישוב השהיה  </vt:lpstr>
      <vt:lpstr>מפות קרנו</vt:lpstr>
      <vt:lpstr>צמצום</vt:lpstr>
      <vt:lpstr>צמצום</vt:lpstr>
      <vt:lpstr>גורר</vt:lpstr>
      <vt:lpstr> גורר ראשוני (PI)</vt:lpstr>
      <vt:lpstr>גורר ראשוני הכרחי (EPI)</vt:lpstr>
      <vt:lpstr>מציאת הצגה מינימלית</vt:lpstr>
      <vt:lpstr>תרגיל 2#</vt:lpstr>
      <vt:lpstr>קובץ תרגילים יבש 1 חלק א'- שאלה 2</vt:lpstr>
      <vt:lpstr>מצגת של PowerPoint‏</vt:lpstr>
      <vt:lpstr>צירופי ברירה ø</vt:lpstr>
      <vt:lpstr>קובץ תרגילים יבש 2 - שאלה 1</vt:lpstr>
      <vt:lpstr>אביב תשע"ח - מועד א' שאלה 2  </vt:lpstr>
      <vt:lpstr>מצגת של PowerPoint‏</vt:lpstr>
      <vt:lpstr>גישה ראשונה סכום מכפלות  </vt:lpstr>
      <vt:lpstr>גישה שנייה מכפלת סכומים  </vt:lpstr>
      <vt:lpstr>אביב תשע"ח מועד ב' – שאלה 4</vt:lpstr>
      <vt:lpstr>מצגת של PowerPoint‏</vt:lpstr>
      <vt:lpstr>מצגת של PowerPoint‏</vt:lpstr>
      <vt:lpstr>זמני השהייה של שערים לוגיים </vt:lpstr>
      <vt:lpstr>זמני השהיה של שערים</vt:lpstr>
      <vt:lpstr>סוגים של זמני השהיה</vt:lpstr>
      <vt:lpstr>השהיה של פונקציה צירופית</vt:lpstr>
      <vt:lpstr>השהיה של פונקציה צירופית</vt:lpstr>
      <vt:lpstr>מצגת של PowerPoint‏</vt:lpstr>
      <vt:lpstr>Hazard</vt:lpstr>
      <vt:lpstr>קובץ תרגילים יבש 2 - שאלה 5 </vt:lpstr>
      <vt:lpstr>מצגת של PowerPoint‏</vt:lpstr>
      <vt:lpstr>אביב תשע"ח מועד א' – שאלה  10 </vt:lpstr>
      <vt:lpstr>מצגת של PowerPoint‏</vt:lpstr>
      <vt:lpstr>מצגת של PowerPoint‏</vt:lpstr>
      <vt:lpstr>חורף תשע"ט מועד א' –שאלה 3 </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פונקציות מיתוג, מערכת פעולות שלמה</dc:title>
  <dc:creator>tnt</dc:creator>
  <cp:lastModifiedBy>Yarin Mamran</cp:lastModifiedBy>
  <cp:revision>271</cp:revision>
  <dcterms:created xsi:type="dcterms:W3CDTF">2007-04-06T10:06:29Z</dcterms:created>
  <dcterms:modified xsi:type="dcterms:W3CDTF">2020-04-27T13:11:59Z</dcterms:modified>
</cp:coreProperties>
</file>