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0" r:id="rId4"/>
    <p:sldId id="271" r:id="rId5"/>
    <p:sldId id="272" r:id="rId6"/>
    <p:sldId id="270" r:id="rId7"/>
    <p:sldId id="263" r:id="rId8"/>
    <p:sldId id="264" r:id="rId9"/>
    <p:sldId id="265" r:id="rId10"/>
    <p:sldId id="266" r:id="rId11"/>
    <p:sldId id="267" r:id="rId12"/>
    <p:sldId id="268" r:id="rId13"/>
    <p:sldId id="269" r:id="rId14"/>
    <p:sldId id="261" r:id="rId15"/>
    <p:sldId id="257" r:id="rId16"/>
    <p:sldId id="262" r:id="rId17"/>
    <p:sldId id="258" r:id="rId18"/>
    <p:sldId id="25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330"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72191D-E832-41C9-A945-F947A68C9C5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948737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2191D-E832-41C9-A945-F947A68C9C5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122677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2191D-E832-41C9-A945-F947A68C9C5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314729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F672191D-E832-41C9-A945-F947A68C9C5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2537627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F672191D-E832-41C9-A945-F947A68C9C5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1481507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72191D-E832-41C9-A945-F947A68C9C5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801573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F672191D-E832-41C9-A945-F947A68C9C53}"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2814554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F672191D-E832-41C9-A945-F947A68C9C53}" type="datetimeFigureOut">
              <a:rPr lang="en-US"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879952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F672191D-E832-41C9-A945-F947A68C9C53}" type="datetimeFigureOut">
              <a:rPr lang="en-US" smtClean="0"/>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959637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2191D-E832-41C9-A945-F947A68C9C53}" type="datetimeFigureOut">
              <a:rPr lang="en-US" smtClean="0"/>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38068788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2191D-E832-41C9-A945-F947A68C9C53}"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252918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2191D-E832-41C9-A945-F947A68C9C5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3222865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2191D-E832-41C9-A945-F947A68C9C53}"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2567704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F672191D-E832-41C9-A945-F947A68C9C5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3759562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F672191D-E832-41C9-A945-F947A68C9C5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13894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72191D-E832-41C9-A945-F947A68C9C5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197397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72191D-E832-41C9-A945-F947A68C9C53}"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71880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72191D-E832-41C9-A945-F947A68C9C53}" type="datetimeFigureOut">
              <a:rPr lang="en-US"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181747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72191D-E832-41C9-A945-F947A68C9C53}" type="datetimeFigureOut">
              <a:rPr lang="en-US" smtClean="0"/>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171190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2191D-E832-41C9-A945-F947A68C9C53}" type="datetimeFigureOut">
              <a:rPr lang="en-US" smtClean="0"/>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389915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2191D-E832-41C9-A945-F947A68C9C53}"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309889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2191D-E832-41C9-A945-F947A68C9C53}"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2DFBF-6F26-437E-A8F5-47B59923524C}" type="slidenum">
              <a:rPr lang="en-US" smtClean="0"/>
              <a:t>‹#›</a:t>
            </a:fld>
            <a:endParaRPr lang="en-US"/>
          </a:p>
        </p:txBody>
      </p:sp>
    </p:spTree>
    <p:extLst>
      <p:ext uri="{BB962C8B-B14F-4D97-AF65-F5344CB8AC3E}">
        <p14:creationId xmlns:p14="http://schemas.microsoft.com/office/powerpoint/2010/main" val="365657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2191D-E832-41C9-A945-F947A68C9C53}" type="datetimeFigureOut">
              <a:rPr lang="en-US" smtClean="0"/>
              <a:t>3/7/2017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2DFBF-6F26-437E-A8F5-47B59923524C}" type="slidenum">
              <a:rPr lang="en-US" smtClean="0"/>
              <a:t>‹#›</a:t>
            </a:fld>
            <a:endParaRPr lang="en-US"/>
          </a:p>
        </p:txBody>
      </p:sp>
    </p:spTree>
    <p:extLst>
      <p:ext uri="{BB962C8B-B14F-4D97-AF65-F5344CB8AC3E}">
        <p14:creationId xmlns:p14="http://schemas.microsoft.com/office/powerpoint/2010/main" val="1091634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672191D-E832-41C9-A945-F947A68C9C53}" type="datetimeFigureOut">
              <a:rPr lang="en-US" smtClean="0"/>
              <a:t>3/7/2017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4D2DFBF-6F26-437E-A8F5-47B59923524C}" type="slidenum">
              <a:rPr lang="en-US" smtClean="0"/>
              <a:t>‹#›</a:t>
            </a:fld>
            <a:endParaRPr lang="en-US"/>
          </a:p>
        </p:txBody>
      </p:sp>
    </p:spTree>
    <p:extLst>
      <p:ext uri="{BB962C8B-B14F-4D97-AF65-F5344CB8AC3E}">
        <p14:creationId xmlns:p14="http://schemas.microsoft.com/office/powerpoint/2010/main" val="419705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82617" y="2636912"/>
            <a:ext cx="6620272" cy="1470025"/>
          </a:xfrm>
          <a:solidFill>
            <a:schemeClr val="bg1"/>
          </a:solidFill>
        </p:spPr>
        <p:txBody>
          <a:bodyPr/>
          <a:lstStyle/>
          <a:p>
            <a:r>
              <a:rPr lang="he-IL" b="1" dirty="0" smtClean="0">
                <a:solidFill>
                  <a:schemeClr val="accent1">
                    <a:lumMod val="75000"/>
                  </a:schemeClr>
                </a:solidFill>
                <a:effectLst>
                  <a:outerShdw blurRad="38100" dist="38100" dir="2700000" algn="tl">
                    <a:srgbClr val="000000">
                      <a:alpha val="43137"/>
                    </a:srgbClr>
                  </a:outerShdw>
                </a:effectLst>
                <a:cs typeface="+mn-cs"/>
              </a:rPr>
              <a:t>שדרוג לאפליקצייה </a:t>
            </a:r>
            <a:endParaRPr lang="en-US" b="1" dirty="0">
              <a:solidFill>
                <a:schemeClr val="accent1">
                  <a:lumMod val="75000"/>
                </a:schemeClr>
              </a:solidFill>
              <a:effectLst>
                <a:outerShdw blurRad="38100" dist="38100" dir="2700000" algn="tl">
                  <a:srgbClr val="000000">
                    <a:alpha val="43137"/>
                  </a:srgbClr>
                </a:outerShdw>
              </a:effectLst>
              <a:cs typeface="+mn-cs"/>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3288" t="19677" r="14568" b="61167"/>
          <a:stretch/>
        </p:blipFill>
        <p:spPr bwMode="auto">
          <a:xfrm>
            <a:off x="1907704" y="-9015"/>
            <a:ext cx="6739179" cy="3212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2227477" y="3717032"/>
            <a:ext cx="5400600" cy="1095052"/>
          </a:xfrm>
          <a:prstGeom prst="rect">
            <a:avLst/>
          </a:prstGeom>
          <a:solidFill>
            <a:schemeClr val="bg1"/>
          </a:solidFill>
        </p:spPr>
        <p:txBody>
          <a:bodyPr vert="horz" lIns="91440" tIns="45720" rIns="91440" bIns="45720" rtlCol="0" anchor="ctr">
            <a:norm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he-IL" sz="2400" b="1" dirty="0" smtClean="0">
                <a:solidFill>
                  <a:srgbClr val="C00000"/>
                </a:solidFill>
                <a:effectLst>
                  <a:outerShdw blurRad="38100" dist="38100" dir="2700000" algn="tl">
                    <a:srgbClr val="000000">
                      <a:alpha val="43137"/>
                    </a:srgbClr>
                  </a:outerShdw>
                </a:effectLst>
                <a:cs typeface="+mn-cs"/>
              </a:rPr>
              <a:t>הנדסת תוכנה בשירות הקהילה</a:t>
            </a:r>
            <a:endParaRPr lang="en-US" sz="2400" b="1" dirty="0">
              <a:solidFill>
                <a:srgbClr val="C00000"/>
              </a:solidFill>
              <a:effectLst>
                <a:outerShdw blurRad="38100" dist="38100" dir="2700000" algn="tl">
                  <a:srgbClr val="000000">
                    <a:alpha val="43137"/>
                  </a:srgbClr>
                </a:outerShdw>
              </a:effectLst>
              <a:cs typeface="+mn-cs"/>
            </a:endParaRPr>
          </a:p>
        </p:txBody>
      </p:sp>
      <p:pic>
        <p:nvPicPr>
          <p:cNvPr id="1026" name="Picture 2" descr="Image result for ‫עזריאלי מכללה אקדמית להנדסה ירושלים‬‎"/>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742" t="24641" r="7118" b="39978"/>
          <a:stretch/>
        </p:blipFill>
        <p:spPr bwMode="auto">
          <a:xfrm>
            <a:off x="1429593" y="5805264"/>
            <a:ext cx="2936422" cy="88094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kereng\Desktop\New_LOGO_High_R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152" y="5603085"/>
            <a:ext cx="2880319" cy="122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918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מלבן מעוגל 11"/>
          <p:cNvSpPr/>
          <p:nvPr/>
        </p:nvSpPr>
        <p:spPr>
          <a:xfrm>
            <a:off x="203200" y="457200"/>
            <a:ext cx="8636000" cy="1200150"/>
          </a:xfrm>
          <a:prstGeom prst="roundRect">
            <a:avLst/>
          </a:prstGeom>
          <a:ln>
            <a:solidFill>
              <a:srgbClr val="4CAE89"/>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he-IL" dirty="0" smtClean="0"/>
          </a:p>
          <a:p>
            <a:pPr algn="ctr"/>
            <a:r>
              <a:rPr lang="he-IL" dirty="0" smtClean="0"/>
              <a:t>פרוסת לחם מקמח מלא/</a:t>
            </a:r>
            <a:r>
              <a:rPr lang="he-IL" dirty="0" err="1" smtClean="0"/>
              <a:t>כוסמין</a:t>
            </a:r>
            <a:r>
              <a:rPr lang="he-IL" dirty="0" smtClean="0"/>
              <a:t> + 3 כפות גבינה 5%+ סלט ירקות + 7 זיתים קטנים</a:t>
            </a:r>
          </a:p>
          <a:p>
            <a:pPr algn="ctr"/>
            <a:r>
              <a:rPr lang="he-IL" dirty="0" smtClean="0"/>
              <a:t>או</a:t>
            </a:r>
          </a:p>
          <a:p>
            <a:pPr algn="ctr"/>
            <a:r>
              <a:rPr lang="he-IL" dirty="0" smtClean="0"/>
              <a:t>יוגורט 1.5% + 2 כפות גרנולה + 6 חצאי אגוזים</a:t>
            </a:r>
            <a:endParaRPr lang="en-US" dirty="0"/>
          </a:p>
        </p:txBody>
      </p:sp>
      <p:sp>
        <p:nvSpPr>
          <p:cNvPr id="13" name="TextBox 12"/>
          <p:cNvSpPr txBox="1"/>
          <p:nvPr/>
        </p:nvSpPr>
        <p:spPr>
          <a:xfrm>
            <a:off x="3556000" y="457200"/>
            <a:ext cx="2032000" cy="369332"/>
          </a:xfrm>
          <a:prstGeom prst="rect">
            <a:avLst/>
          </a:prstGeom>
          <a:noFill/>
        </p:spPr>
        <p:txBody>
          <a:bodyPr wrap="square" rtlCol="0">
            <a:spAutoFit/>
          </a:bodyPr>
          <a:lstStyle/>
          <a:p>
            <a:pPr algn="ctr"/>
            <a:r>
              <a:rPr lang="he-IL" b="1" u="sng" dirty="0" smtClean="0">
                <a:solidFill>
                  <a:srgbClr val="4CAE89"/>
                </a:solidFill>
                <a:latin typeface="BN Cloud" pitchFamily="2" charset="-79"/>
                <a:cs typeface="BN Madregot Thin" pitchFamily="2" charset="-79"/>
              </a:rPr>
              <a:t>ארוחת בוקר</a:t>
            </a:r>
            <a:endParaRPr lang="en-US" b="1" u="sng" dirty="0">
              <a:solidFill>
                <a:srgbClr val="4CAE89"/>
              </a:solidFill>
              <a:latin typeface="BN Cloud" pitchFamily="2" charset="-79"/>
              <a:cs typeface="BN Madregot Thin" pitchFamily="2" charset="-79"/>
            </a:endParaRPr>
          </a:p>
        </p:txBody>
      </p:sp>
      <p:sp>
        <p:nvSpPr>
          <p:cNvPr id="14" name="מלבן מעוגל 13"/>
          <p:cNvSpPr/>
          <p:nvPr/>
        </p:nvSpPr>
        <p:spPr>
          <a:xfrm>
            <a:off x="203200" y="1714500"/>
            <a:ext cx="8636000" cy="1200150"/>
          </a:xfrm>
          <a:prstGeom prst="roundRect">
            <a:avLst/>
          </a:prstGeom>
          <a:ln>
            <a:solidFill>
              <a:srgbClr val="4CAE89"/>
            </a:solidFill>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פרוסת לחם מקמח מלא/</a:t>
            </a:r>
            <a:r>
              <a:rPr lang="he-IL" dirty="0" err="1" smtClean="0"/>
              <a:t>כוסמין</a:t>
            </a:r>
            <a:r>
              <a:rPr lang="he-IL" dirty="0" smtClean="0"/>
              <a:t> או 1 </a:t>
            </a:r>
            <a:r>
              <a:rPr lang="he-IL" dirty="0" err="1" smtClean="0"/>
              <a:t>לחמניה</a:t>
            </a:r>
            <a:r>
              <a:rPr lang="he-IL" dirty="0" smtClean="0"/>
              <a:t> קלה (עד 80 קלוריות) או 2 פרוסות לחם קל</a:t>
            </a:r>
          </a:p>
          <a:p>
            <a:pPr algn="ctr"/>
            <a:r>
              <a:rPr lang="he-IL" dirty="0" smtClean="0"/>
              <a:t>+ כף טחינה או כף אבוקדו או כף ממרח חומוס</a:t>
            </a:r>
          </a:p>
          <a:p>
            <a:pPr algn="ctr"/>
            <a:r>
              <a:rPr lang="he-IL" dirty="0" smtClean="0"/>
              <a:t>+ פרי ( 2 קלמנטינות/תפוח עץ/תפוז/ תמר </a:t>
            </a:r>
            <a:r>
              <a:rPr lang="he-IL" dirty="0" err="1" smtClean="0"/>
              <a:t>מג'הול</a:t>
            </a:r>
            <a:r>
              <a:rPr lang="he-IL" dirty="0"/>
              <a:t>)</a:t>
            </a:r>
            <a:endParaRPr lang="en-US" dirty="0"/>
          </a:p>
        </p:txBody>
      </p:sp>
      <p:sp>
        <p:nvSpPr>
          <p:cNvPr id="15" name="TextBox 14"/>
          <p:cNvSpPr txBox="1"/>
          <p:nvPr/>
        </p:nvSpPr>
        <p:spPr>
          <a:xfrm>
            <a:off x="3556000" y="1714500"/>
            <a:ext cx="2032000" cy="369332"/>
          </a:xfrm>
          <a:prstGeom prst="rect">
            <a:avLst/>
          </a:prstGeom>
          <a:noFill/>
        </p:spPr>
        <p:txBody>
          <a:bodyPr wrap="square" rtlCol="0">
            <a:spAutoFit/>
          </a:bodyPr>
          <a:lstStyle/>
          <a:p>
            <a:pPr algn="ctr"/>
            <a:r>
              <a:rPr lang="he-IL" b="1" u="sng" dirty="0" smtClean="0">
                <a:solidFill>
                  <a:srgbClr val="4CAE89"/>
                </a:solidFill>
                <a:latin typeface="BN Cloud" pitchFamily="2" charset="-79"/>
                <a:cs typeface="BN Madregot Thin" pitchFamily="2" charset="-79"/>
              </a:rPr>
              <a:t>ארוחת ביניים</a:t>
            </a:r>
            <a:endParaRPr lang="en-US" b="1" u="sng" dirty="0">
              <a:solidFill>
                <a:srgbClr val="4CAE89"/>
              </a:solidFill>
              <a:latin typeface="BN Cloud" pitchFamily="2" charset="-79"/>
              <a:cs typeface="BN Madregot Thin" pitchFamily="2" charset="-79"/>
            </a:endParaRPr>
          </a:p>
        </p:txBody>
      </p:sp>
      <p:sp>
        <p:nvSpPr>
          <p:cNvPr id="16" name="מלבן מעוגל 15"/>
          <p:cNvSpPr/>
          <p:nvPr/>
        </p:nvSpPr>
        <p:spPr>
          <a:xfrm>
            <a:off x="203200" y="2971800"/>
            <a:ext cx="8636000" cy="1485900"/>
          </a:xfrm>
          <a:prstGeom prst="roundRect">
            <a:avLst/>
          </a:prstGeom>
          <a:ln>
            <a:solidFill>
              <a:srgbClr val="4CAE89"/>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he-IL" dirty="0" smtClean="0"/>
          </a:p>
          <a:p>
            <a:pPr algn="ctr"/>
            <a:r>
              <a:rPr lang="he-IL" dirty="0" smtClean="0"/>
              <a:t>מנת חלבון: דג (פעמיים בשבוע) 2 יחידות פילה אמנון או עוף (2-3 פעמים בשבוע)  או כוס </a:t>
            </a:r>
            <a:r>
              <a:rPr lang="he-IL" dirty="0" err="1" smtClean="0"/>
              <a:t>קיטניות</a:t>
            </a:r>
            <a:r>
              <a:rPr lang="he-IL" dirty="0" smtClean="0"/>
              <a:t> (חומוס/עדשים/שעועית)</a:t>
            </a:r>
          </a:p>
          <a:p>
            <a:pPr algn="ctr"/>
            <a:r>
              <a:rPr lang="he-IL" dirty="0" smtClean="0"/>
              <a:t>+ 6 כפות אורז מלא/פסטה/קוסקוס או 2 תפוחי אדמה בינוניים </a:t>
            </a:r>
          </a:p>
          <a:p>
            <a:pPr algn="ctr"/>
            <a:r>
              <a:rPr lang="he-IL" dirty="0" smtClean="0"/>
              <a:t>+ ירקות מבושלים או מוקפצים</a:t>
            </a:r>
          </a:p>
          <a:p>
            <a:pPr algn="ctr"/>
            <a:r>
              <a:rPr lang="he-IL" dirty="0" smtClean="0"/>
              <a:t>+ סלט ירקות גדול + כפית שמן זית</a:t>
            </a:r>
            <a:endParaRPr lang="en-US" dirty="0"/>
          </a:p>
        </p:txBody>
      </p:sp>
      <p:sp>
        <p:nvSpPr>
          <p:cNvPr id="17" name="TextBox 16"/>
          <p:cNvSpPr txBox="1"/>
          <p:nvPr/>
        </p:nvSpPr>
        <p:spPr>
          <a:xfrm>
            <a:off x="3556000" y="2971800"/>
            <a:ext cx="2032000" cy="369332"/>
          </a:xfrm>
          <a:prstGeom prst="rect">
            <a:avLst/>
          </a:prstGeom>
          <a:noFill/>
        </p:spPr>
        <p:txBody>
          <a:bodyPr wrap="square" rtlCol="0">
            <a:spAutoFit/>
          </a:bodyPr>
          <a:lstStyle/>
          <a:p>
            <a:pPr algn="ctr"/>
            <a:r>
              <a:rPr lang="he-IL" b="1" u="sng" dirty="0" smtClean="0">
                <a:solidFill>
                  <a:srgbClr val="4CAE89"/>
                </a:solidFill>
                <a:latin typeface="BN Cloud" pitchFamily="2" charset="-79"/>
                <a:cs typeface="BN Madregot Thin" pitchFamily="2" charset="-79"/>
              </a:rPr>
              <a:t>ארוחת צהריים</a:t>
            </a:r>
            <a:endParaRPr lang="en-US" b="1" u="sng" dirty="0">
              <a:solidFill>
                <a:srgbClr val="4CAE89"/>
              </a:solidFill>
              <a:latin typeface="BN Cloud" pitchFamily="2" charset="-79"/>
              <a:cs typeface="BN Madregot Thin" pitchFamily="2" charset="-79"/>
            </a:endParaRPr>
          </a:p>
        </p:txBody>
      </p:sp>
      <p:sp>
        <p:nvSpPr>
          <p:cNvPr id="22" name="מלבן מעוגל 21"/>
          <p:cNvSpPr/>
          <p:nvPr/>
        </p:nvSpPr>
        <p:spPr>
          <a:xfrm>
            <a:off x="203200" y="4523601"/>
            <a:ext cx="8636000" cy="1191399"/>
          </a:xfrm>
          <a:prstGeom prst="roundRect">
            <a:avLst/>
          </a:prstGeom>
          <a:ln>
            <a:solidFill>
              <a:srgbClr val="4CAE89"/>
            </a:solidFill>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פרוסת לחם מקמח מלא/</a:t>
            </a:r>
            <a:r>
              <a:rPr lang="he-IL" dirty="0" err="1" smtClean="0"/>
              <a:t>כוסמין</a:t>
            </a:r>
            <a:r>
              <a:rPr lang="he-IL" dirty="0" smtClean="0"/>
              <a:t> + כפית ריבה ללא תוספת סוכר </a:t>
            </a:r>
          </a:p>
          <a:p>
            <a:pPr algn="ctr"/>
            <a:r>
              <a:rPr lang="he-IL" dirty="0" smtClean="0"/>
              <a:t>או </a:t>
            </a:r>
          </a:p>
          <a:p>
            <a:pPr algn="ctr"/>
            <a:r>
              <a:rPr lang="he-IL" dirty="0" smtClean="0"/>
              <a:t>2 עוגיות ללא תוספת סוכר</a:t>
            </a:r>
          </a:p>
          <a:p>
            <a:pPr algn="ctr"/>
            <a:r>
              <a:rPr lang="he-IL" dirty="0" smtClean="0"/>
              <a:t>+ פרי ( 2 קלמנטינות/תפוח עץ/תפוז/ תמר </a:t>
            </a:r>
            <a:r>
              <a:rPr lang="he-IL" dirty="0" err="1" smtClean="0"/>
              <a:t>מג'הול</a:t>
            </a:r>
            <a:r>
              <a:rPr lang="he-IL" dirty="0"/>
              <a:t>)</a:t>
            </a:r>
            <a:endParaRPr lang="en-US" dirty="0"/>
          </a:p>
        </p:txBody>
      </p:sp>
      <p:sp>
        <p:nvSpPr>
          <p:cNvPr id="23" name="TextBox 22"/>
          <p:cNvSpPr txBox="1"/>
          <p:nvPr/>
        </p:nvSpPr>
        <p:spPr>
          <a:xfrm>
            <a:off x="3556000" y="4523601"/>
            <a:ext cx="2032000" cy="369332"/>
          </a:xfrm>
          <a:prstGeom prst="rect">
            <a:avLst/>
          </a:prstGeom>
          <a:noFill/>
        </p:spPr>
        <p:txBody>
          <a:bodyPr wrap="square" rtlCol="0">
            <a:spAutoFit/>
          </a:bodyPr>
          <a:lstStyle/>
          <a:p>
            <a:pPr algn="ctr"/>
            <a:r>
              <a:rPr lang="he-IL" b="1" u="sng" dirty="0" smtClean="0">
                <a:solidFill>
                  <a:srgbClr val="4CAE89"/>
                </a:solidFill>
                <a:latin typeface="BN Cloud" pitchFamily="2" charset="-79"/>
                <a:cs typeface="BN Madregot Thin" pitchFamily="2" charset="-79"/>
              </a:rPr>
              <a:t>ארוחת ביניים</a:t>
            </a:r>
            <a:endParaRPr lang="en-US" b="1" u="sng" dirty="0">
              <a:solidFill>
                <a:srgbClr val="4CAE89"/>
              </a:solidFill>
              <a:latin typeface="BN Cloud" pitchFamily="2" charset="-79"/>
              <a:cs typeface="BN Madregot Thin" pitchFamily="2" charset="-79"/>
            </a:endParaRPr>
          </a:p>
        </p:txBody>
      </p:sp>
      <p:sp>
        <p:nvSpPr>
          <p:cNvPr id="24" name="מלבן מעוגל 23"/>
          <p:cNvSpPr/>
          <p:nvPr/>
        </p:nvSpPr>
        <p:spPr>
          <a:xfrm>
            <a:off x="203200" y="5780901"/>
            <a:ext cx="8636000" cy="1019949"/>
          </a:xfrm>
          <a:prstGeom prst="roundRect">
            <a:avLst/>
          </a:prstGeom>
          <a:ln>
            <a:solidFill>
              <a:srgbClr val="4CAE89"/>
            </a:solidFill>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פרוסת לחם מקמח מלא/</a:t>
            </a:r>
            <a:r>
              <a:rPr lang="he-IL" dirty="0" err="1" smtClean="0"/>
              <a:t>כוסמין</a:t>
            </a:r>
            <a:r>
              <a:rPr lang="he-IL" dirty="0" smtClean="0"/>
              <a:t> + פשטידת ירקות</a:t>
            </a:r>
          </a:p>
          <a:p>
            <a:pPr algn="ctr"/>
            <a:r>
              <a:rPr lang="he-IL" dirty="0" smtClean="0"/>
              <a:t>+ ביצה או 3 כפות גבינה 5% או </a:t>
            </a:r>
            <a:r>
              <a:rPr lang="he-IL" dirty="0" err="1" smtClean="0"/>
              <a:t>¾ קופסא</a:t>
            </a:r>
            <a:r>
              <a:rPr lang="he-IL" dirty="0" smtClean="0"/>
              <a:t> טונה במים</a:t>
            </a:r>
          </a:p>
          <a:p>
            <a:pPr algn="ctr"/>
            <a:r>
              <a:rPr lang="he-IL" dirty="0" smtClean="0"/>
              <a:t>+ סלט ירקות + כפית שמן זית</a:t>
            </a:r>
            <a:endParaRPr lang="en-US" dirty="0"/>
          </a:p>
        </p:txBody>
      </p:sp>
      <p:sp>
        <p:nvSpPr>
          <p:cNvPr id="25" name="TextBox 24"/>
          <p:cNvSpPr txBox="1"/>
          <p:nvPr/>
        </p:nvSpPr>
        <p:spPr>
          <a:xfrm>
            <a:off x="3759200" y="5780901"/>
            <a:ext cx="2032000" cy="369332"/>
          </a:xfrm>
          <a:prstGeom prst="rect">
            <a:avLst/>
          </a:prstGeom>
          <a:noFill/>
        </p:spPr>
        <p:txBody>
          <a:bodyPr wrap="square" rtlCol="0">
            <a:spAutoFit/>
          </a:bodyPr>
          <a:lstStyle/>
          <a:p>
            <a:pPr algn="ctr"/>
            <a:r>
              <a:rPr lang="he-IL" b="1" u="sng" dirty="0" smtClean="0">
                <a:solidFill>
                  <a:srgbClr val="4CAE89"/>
                </a:solidFill>
                <a:latin typeface="BN Cloud" pitchFamily="2" charset="-79"/>
                <a:cs typeface="BN Madregot Thin" pitchFamily="2" charset="-79"/>
              </a:rPr>
              <a:t>ארוחת ערב</a:t>
            </a:r>
            <a:endParaRPr lang="en-US" b="1" u="sng" dirty="0">
              <a:solidFill>
                <a:srgbClr val="4CAE89"/>
              </a:solidFill>
              <a:latin typeface="BN Cloud" pitchFamily="2" charset="-79"/>
              <a:cs typeface="BN Madregot Thin" pitchFamily="2" charset="-79"/>
            </a:endParaRPr>
          </a:p>
        </p:txBody>
      </p:sp>
      <p:sp>
        <p:nvSpPr>
          <p:cNvPr id="26" name="TextBox 25"/>
          <p:cNvSpPr txBox="1"/>
          <p:nvPr/>
        </p:nvSpPr>
        <p:spPr>
          <a:xfrm>
            <a:off x="3048000" y="64785"/>
            <a:ext cx="5791200" cy="523220"/>
          </a:xfrm>
          <a:prstGeom prst="rect">
            <a:avLst/>
          </a:prstGeom>
          <a:noFill/>
        </p:spPr>
        <p:txBody>
          <a:bodyPr wrap="square" rtlCol="0">
            <a:spAutoFit/>
          </a:bodyPr>
          <a:lstStyle/>
          <a:p>
            <a:pPr algn="r" rtl="1"/>
            <a:r>
              <a:rPr lang="he-IL" sz="2800" b="1" dirty="0" smtClean="0">
                <a:cs typeface="BN Madregot Thin" pitchFamily="2" charset="-79"/>
              </a:rPr>
              <a:t>תפריט 1500 קלוריות</a:t>
            </a:r>
            <a:endParaRPr lang="en-US" sz="2800" b="1" dirty="0">
              <a:cs typeface="BN Madregot Thin" pitchFamily="2" charset="-79"/>
            </a:endParaRPr>
          </a:p>
        </p:txBody>
      </p:sp>
    </p:spTree>
    <p:extLst>
      <p:ext uri="{BB962C8B-B14F-4D97-AF65-F5344CB8AC3E}">
        <p14:creationId xmlns:p14="http://schemas.microsoft.com/office/powerpoint/2010/main" val="1420922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מעוגל 1"/>
          <p:cNvSpPr/>
          <p:nvPr/>
        </p:nvSpPr>
        <p:spPr>
          <a:xfrm>
            <a:off x="203200" y="457200"/>
            <a:ext cx="8636000" cy="1200150"/>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he-IL" dirty="0" smtClean="0"/>
          </a:p>
          <a:p>
            <a:pPr algn="ctr"/>
            <a:r>
              <a:rPr lang="he-IL" dirty="0" smtClean="0"/>
              <a:t>2 פרוסות לחם מקמח מלא/</a:t>
            </a:r>
            <a:r>
              <a:rPr lang="he-IL" dirty="0" err="1" smtClean="0"/>
              <a:t>כוסמין</a:t>
            </a:r>
            <a:r>
              <a:rPr lang="he-IL" dirty="0" smtClean="0"/>
              <a:t> + 50 גרם גבינה צפתית+ סלט ירקות + 7 זיתים קטנים</a:t>
            </a:r>
          </a:p>
          <a:p>
            <a:pPr algn="ctr"/>
            <a:r>
              <a:rPr lang="he-IL" dirty="0" smtClean="0"/>
              <a:t>או</a:t>
            </a:r>
          </a:p>
          <a:p>
            <a:pPr algn="ctr"/>
            <a:r>
              <a:rPr lang="he-IL" dirty="0" smtClean="0"/>
              <a:t>יוגורט 1.5% + 2 כפות גרנולה + 6 חצאי אגוזים</a:t>
            </a:r>
            <a:endParaRPr lang="en-US" dirty="0"/>
          </a:p>
        </p:txBody>
      </p:sp>
      <p:sp>
        <p:nvSpPr>
          <p:cNvPr id="3" name="TextBox 2"/>
          <p:cNvSpPr txBox="1"/>
          <p:nvPr/>
        </p:nvSpPr>
        <p:spPr>
          <a:xfrm>
            <a:off x="3556000" y="457200"/>
            <a:ext cx="2032000" cy="369332"/>
          </a:xfrm>
          <a:prstGeom prst="rect">
            <a:avLst/>
          </a:prstGeom>
          <a:noFill/>
        </p:spPr>
        <p:txBody>
          <a:bodyPr wrap="square" rtlCol="0">
            <a:spAutoFit/>
          </a:bodyPr>
          <a:lstStyle/>
          <a:p>
            <a:pPr algn="ctr"/>
            <a:r>
              <a:rPr lang="he-IL" b="1" u="sng" dirty="0" smtClean="0">
                <a:solidFill>
                  <a:srgbClr val="7030A0"/>
                </a:solidFill>
                <a:latin typeface="BN Cloud" pitchFamily="2" charset="-79"/>
                <a:cs typeface="BN Madregot Thin" pitchFamily="2" charset="-79"/>
              </a:rPr>
              <a:t>ארוחת בוקר</a:t>
            </a:r>
            <a:endParaRPr lang="en-US" b="1" u="sng" dirty="0">
              <a:solidFill>
                <a:srgbClr val="7030A0"/>
              </a:solidFill>
              <a:latin typeface="BN Cloud" pitchFamily="2" charset="-79"/>
              <a:cs typeface="BN Madregot Thin" pitchFamily="2" charset="-79"/>
            </a:endParaRPr>
          </a:p>
        </p:txBody>
      </p:sp>
      <p:sp>
        <p:nvSpPr>
          <p:cNvPr id="4" name="מלבן מעוגל 3"/>
          <p:cNvSpPr/>
          <p:nvPr/>
        </p:nvSpPr>
        <p:spPr>
          <a:xfrm>
            <a:off x="203200" y="1714500"/>
            <a:ext cx="8636000" cy="1200150"/>
          </a:xfrm>
          <a:prstGeom prst="roundRect">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2 פרוסות לחם מלא/</a:t>
            </a:r>
            <a:r>
              <a:rPr lang="he-IL" dirty="0" err="1" smtClean="0"/>
              <a:t>כוסמין</a:t>
            </a:r>
            <a:r>
              <a:rPr lang="he-IL" dirty="0" smtClean="0"/>
              <a:t> או כוס </a:t>
            </a:r>
            <a:r>
              <a:rPr lang="he-IL" dirty="0" err="1" smtClean="0"/>
              <a:t>ברנפלקס</a:t>
            </a:r>
            <a:endParaRPr lang="he-IL" dirty="0"/>
          </a:p>
          <a:p>
            <a:pPr algn="ctr"/>
            <a:r>
              <a:rPr lang="he-IL" dirty="0" smtClean="0"/>
              <a:t>+ יוגורט 1.5% או 3 כפות גבינה 5% או 4 פרוסות </a:t>
            </a:r>
            <a:r>
              <a:rPr lang="he-IL" dirty="0" err="1" smtClean="0"/>
              <a:t>פסטרמה</a:t>
            </a:r>
            <a:endParaRPr lang="he-IL" dirty="0" smtClean="0"/>
          </a:p>
          <a:p>
            <a:pPr algn="ctr"/>
            <a:r>
              <a:rPr lang="he-IL" dirty="0" smtClean="0"/>
              <a:t>+ פרי ( 2 קלמנטינות/תפוח עץ/תפוז/ תמר </a:t>
            </a:r>
            <a:r>
              <a:rPr lang="he-IL" dirty="0" err="1" smtClean="0"/>
              <a:t>מג'הול</a:t>
            </a:r>
            <a:r>
              <a:rPr lang="he-IL" dirty="0" smtClean="0"/>
              <a:t>)</a:t>
            </a:r>
          </a:p>
          <a:p>
            <a:pPr algn="ctr"/>
            <a:r>
              <a:rPr lang="he-IL" dirty="0" smtClean="0"/>
              <a:t>+ 7 שקדים או 6 חצאי אגוז או 7 זיתים קטנים</a:t>
            </a:r>
            <a:endParaRPr lang="en-US" dirty="0"/>
          </a:p>
        </p:txBody>
      </p:sp>
      <p:sp>
        <p:nvSpPr>
          <p:cNvPr id="5" name="TextBox 4"/>
          <p:cNvSpPr txBox="1"/>
          <p:nvPr/>
        </p:nvSpPr>
        <p:spPr>
          <a:xfrm>
            <a:off x="3556000" y="1714500"/>
            <a:ext cx="2032000" cy="369332"/>
          </a:xfrm>
          <a:prstGeom prst="rect">
            <a:avLst/>
          </a:prstGeom>
          <a:noFill/>
        </p:spPr>
        <p:txBody>
          <a:bodyPr wrap="square" rtlCol="0">
            <a:spAutoFit/>
          </a:bodyPr>
          <a:lstStyle/>
          <a:p>
            <a:pPr algn="ctr"/>
            <a:r>
              <a:rPr lang="he-IL" b="1" u="sng" dirty="0" smtClean="0">
                <a:solidFill>
                  <a:srgbClr val="7030A0"/>
                </a:solidFill>
                <a:latin typeface="BN Cloud" pitchFamily="2" charset="-79"/>
                <a:cs typeface="BN Madregot Thin" pitchFamily="2" charset="-79"/>
              </a:rPr>
              <a:t>ארוחת ביניים</a:t>
            </a:r>
            <a:endParaRPr lang="en-US" b="1" u="sng" dirty="0">
              <a:solidFill>
                <a:srgbClr val="7030A0"/>
              </a:solidFill>
              <a:latin typeface="BN Cloud" pitchFamily="2" charset="-79"/>
              <a:cs typeface="BN Madregot Thin" pitchFamily="2" charset="-79"/>
            </a:endParaRPr>
          </a:p>
        </p:txBody>
      </p:sp>
      <p:sp>
        <p:nvSpPr>
          <p:cNvPr id="6" name="מלבן מעוגל 5"/>
          <p:cNvSpPr/>
          <p:nvPr/>
        </p:nvSpPr>
        <p:spPr>
          <a:xfrm>
            <a:off x="203200" y="2971800"/>
            <a:ext cx="8636000" cy="1485900"/>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he-IL" dirty="0" smtClean="0"/>
          </a:p>
          <a:p>
            <a:pPr algn="ctr"/>
            <a:r>
              <a:rPr lang="he-IL" dirty="0" smtClean="0"/>
              <a:t>מנת חלבון: דג (פעמיים בשבוע) 2 יחידות פילה אמנון או עוף (2-3 פעמים בשבוע)  או כוס </a:t>
            </a:r>
            <a:r>
              <a:rPr lang="he-IL" dirty="0" err="1" smtClean="0"/>
              <a:t>קיטניות</a:t>
            </a:r>
            <a:r>
              <a:rPr lang="he-IL" dirty="0" smtClean="0"/>
              <a:t> (חומוס/עדשים/שעועית)</a:t>
            </a:r>
          </a:p>
          <a:p>
            <a:pPr algn="ctr"/>
            <a:r>
              <a:rPr lang="he-IL" dirty="0" smtClean="0"/>
              <a:t>+ 6 כפות אורז מלא/פסטה/קוסקוס </a:t>
            </a:r>
          </a:p>
          <a:p>
            <a:pPr algn="ctr"/>
            <a:r>
              <a:rPr lang="he-IL" dirty="0" smtClean="0"/>
              <a:t>+ ירקות מבושלים או מוקפצים</a:t>
            </a:r>
          </a:p>
          <a:p>
            <a:pPr algn="ctr"/>
            <a:r>
              <a:rPr lang="he-IL" dirty="0" smtClean="0"/>
              <a:t>+ סלט ירקות גדול + כפית שמן זית</a:t>
            </a:r>
            <a:endParaRPr lang="en-US" dirty="0"/>
          </a:p>
        </p:txBody>
      </p:sp>
      <p:sp>
        <p:nvSpPr>
          <p:cNvPr id="7" name="TextBox 6"/>
          <p:cNvSpPr txBox="1"/>
          <p:nvPr/>
        </p:nvSpPr>
        <p:spPr>
          <a:xfrm>
            <a:off x="3556000" y="2971800"/>
            <a:ext cx="2032000" cy="369332"/>
          </a:xfrm>
          <a:prstGeom prst="rect">
            <a:avLst/>
          </a:prstGeom>
          <a:noFill/>
        </p:spPr>
        <p:txBody>
          <a:bodyPr wrap="square" rtlCol="0">
            <a:spAutoFit/>
          </a:bodyPr>
          <a:lstStyle/>
          <a:p>
            <a:pPr algn="ctr"/>
            <a:r>
              <a:rPr lang="he-IL" b="1" u="sng" dirty="0" smtClean="0">
                <a:solidFill>
                  <a:srgbClr val="7030A0"/>
                </a:solidFill>
                <a:latin typeface="BN Cloud" pitchFamily="2" charset="-79"/>
                <a:cs typeface="BN Madregot Thin" pitchFamily="2" charset="-79"/>
              </a:rPr>
              <a:t>ארוחת צהריים</a:t>
            </a:r>
            <a:endParaRPr lang="en-US" b="1" u="sng" dirty="0">
              <a:solidFill>
                <a:srgbClr val="7030A0"/>
              </a:solidFill>
              <a:latin typeface="BN Cloud" pitchFamily="2" charset="-79"/>
              <a:cs typeface="BN Madregot Thin" pitchFamily="2" charset="-79"/>
            </a:endParaRPr>
          </a:p>
        </p:txBody>
      </p:sp>
      <p:sp>
        <p:nvSpPr>
          <p:cNvPr id="8" name="מלבן מעוגל 7"/>
          <p:cNvSpPr/>
          <p:nvPr/>
        </p:nvSpPr>
        <p:spPr>
          <a:xfrm>
            <a:off x="203200" y="4523601"/>
            <a:ext cx="8636000" cy="1191399"/>
          </a:xfrm>
          <a:prstGeom prst="roundRect">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פרוסת לחם מקמח מלא/</a:t>
            </a:r>
            <a:r>
              <a:rPr lang="he-IL" dirty="0" err="1" smtClean="0"/>
              <a:t>כוסמין</a:t>
            </a:r>
            <a:r>
              <a:rPr lang="he-IL" dirty="0" smtClean="0"/>
              <a:t> + כפית ריבה ללא תוספת סוכר </a:t>
            </a:r>
          </a:p>
          <a:p>
            <a:pPr algn="ctr"/>
            <a:r>
              <a:rPr lang="he-IL" dirty="0" smtClean="0"/>
              <a:t>או </a:t>
            </a:r>
          </a:p>
          <a:p>
            <a:pPr algn="ctr"/>
            <a:r>
              <a:rPr lang="he-IL" dirty="0" smtClean="0"/>
              <a:t>2 עוגיות ללא תוספת סוכר</a:t>
            </a:r>
          </a:p>
          <a:p>
            <a:pPr algn="ctr"/>
            <a:r>
              <a:rPr lang="he-IL" dirty="0" smtClean="0"/>
              <a:t>+ פרי ( 2 קלמנטינות/תפוח עץ/תפוז/ תמר </a:t>
            </a:r>
            <a:r>
              <a:rPr lang="he-IL" dirty="0" err="1" smtClean="0"/>
              <a:t>מג'הול</a:t>
            </a:r>
            <a:r>
              <a:rPr lang="he-IL" dirty="0"/>
              <a:t>)</a:t>
            </a:r>
            <a:endParaRPr lang="en-US" dirty="0"/>
          </a:p>
        </p:txBody>
      </p:sp>
      <p:sp>
        <p:nvSpPr>
          <p:cNvPr id="9" name="TextBox 8"/>
          <p:cNvSpPr txBox="1"/>
          <p:nvPr/>
        </p:nvSpPr>
        <p:spPr>
          <a:xfrm>
            <a:off x="3556000" y="4523601"/>
            <a:ext cx="2032000" cy="369332"/>
          </a:xfrm>
          <a:prstGeom prst="rect">
            <a:avLst/>
          </a:prstGeom>
          <a:noFill/>
        </p:spPr>
        <p:txBody>
          <a:bodyPr wrap="square" rtlCol="0">
            <a:spAutoFit/>
          </a:bodyPr>
          <a:lstStyle/>
          <a:p>
            <a:pPr algn="ctr"/>
            <a:r>
              <a:rPr lang="he-IL" b="1" u="sng" dirty="0" smtClean="0">
                <a:solidFill>
                  <a:srgbClr val="7030A0"/>
                </a:solidFill>
                <a:latin typeface="BN Cloud" pitchFamily="2" charset="-79"/>
                <a:cs typeface="BN Madregot Thin" pitchFamily="2" charset="-79"/>
              </a:rPr>
              <a:t>ארוחת ביניים</a:t>
            </a:r>
            <a:endParaRPr lang="en-US" b="1" u="sng" dirty="0">
              <a:solidFill>
                <a:srgbClr val="7030A0"/>
              </a:solidFill>
              <a:latin typeface="BN Cloud" pitchFamily="2" charset="-79"/>
              <a:cs typeface="BN Madregot Thin" pitchFamily="2" charset="-79"/>
            </a:endParaRPr>
          </a:p>
        </p:txBody>
      </p:sp>
      <p:sp>
        <p:nvSpPr>
          <p:cNvPr id="10" name="מלבן מעוגל 9"/>
          <p:cNvSpPr/>
          <p:nvPr/>
        </p:nvSpPr>
        <p:spPr>
          <a:xfrm>
            <a:off x="203200" y="5780901"/>
            <a:ext cx="8636000" cy="1019949"/>
          </a:xfrm>
          <a:prstGeom prst="roundRect">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2 פרוסות לחם מקמח מלא/</a:t>
            </a:r>
            <a:r>
              <a:rPr lang="he-IL" dirty="0" err="1" smtClean="0"/>
              <a:t>כוסמין</a:t>
            </a:r>
            <a:r>
              <a:rPr lang="he-IL" dirty="0" smtClean="0"/>
              <a:t> + פשטידת ירקות</a:t>
            </a:r>
          </a:p>
          <a:p>
            <a:pPr algn="ctr"/>
            <a:r>
              <a:rPr lang="he-IL" dirty="0" smtClean="0"/>
              <a:t>+ ביצה ו- 2 כפות גבינה 5%</a:t>
            </a:r>
          </a:p>
          <a:p>
            <a:pPr algn="ctr"/>
            <a:r>
              <a:rPr lang="he-IL" dirty="0" smtClean="0"/>
              <a:t>+ סלט ירקות + כפית שמן זית</a:t>
            </a:r>
            <a:endParaRPr lang="en-US" dirty="0"/>
          </a:p>
        </p:txBody>
      </p:sp>
      <p:sp>
        <p:nvSpPr>
          <p:cNvPr id="11" name="TextBox 10"/>
          <p:cNvSpPr txBox="1"/>
          <p:nvPr/>
        </p:nvSpPr>
        <p:spPr>
          <a:xfrm>
            <a:off x="3759200" y="5780901"/>
            <a:ext cx="2032000" cy="369332"/>
          </a:xfrm>
          <a:prstGeom prst="rect">
            <a:avLst/>
          </a:prstGeom>
          <a:noFill/>
        </p:spPr>
        <p:txBody>
          <a:bodyPr wrap="square" rtlCol="0">
            <a:spAutoFit/>
          </a:bodyPr>
          <a:lstStyle/>
          <a:p>
            <a:pPr algn="ctr"/>
            <a:r>
              <a:rPr lang="he-IL" b="1" u="sng" dirty="0" smtClean="0">
                <a:solidFill>
                  <a:srgbClr val="7030A0"/>
                </a:solidFill>
                <a:latin typeface="BN Cloud" pitchFamily="2" charset="-79"/>
                <a:cs typeface="BN Madregot Thin" pitchFamily="2" charset="-79"/>
              </a:rPr>
              <a:t>ארוחת ערב</a:t>
            </a:r>
            <a:endParaRPr lang="en-US" b="1" u="sng" dirty="0">
              <a:solidFill>
                <a:srgbClr val="7030A0"/>
              </a:solidFill>
              <a:latin typeface="BN Cloud" pitchFamily="2" charset="-79"/>
              <a:cs typeface="BN Madregot Thin" pitchFamily="2" charset="-79"/>
            </a:endParaRPr>
          </a:p>
        </p:txBody>
      </p:sp>
      <p:sp>
        <p:nvSpPr>
          <p:cNvPr id="12" name="TextBox 11"/>
          <p:cNvSpPr txBox="1"/>
          <p:nvPr/>
        </p:nvSpPr>
        <p:spPr>
          <a:xfrm>
            <a:off x="3048000" y="64785"/>
            <a:ext cx="5791200" cy="523220"/>
          </a:xfrm>
          <a:prstGeom prst="rect">
            <a:avLst/>
          </a:prstGeom>
          <a:noFill/>
        </p:spPr>
        <p:txBody>
          <a:bodyPr wrap="square" rtlCol="0">
            <a:spAutoFit/>
          </a:bodyPr>
          <a:lstStyle/>
          <a:p>
            <a:pPr algn="r" rtl="1"/>
            <a:r>
              <a:rPr lang="he-IL" sz="2800" b="1" dirty="0" smtClean="0">
                <a:cs typeface="BN Madregot Thin" pitchFamily="2" charset="-79"/>
              </a:rPr>
              <a:t>תפריט 1800 קלוריות</a:t>
            </a:r>
            <a:endParaRPr lang="en-US" sz="2800" b="1" dirty="0">
              <a:cs typeface="BN Madregot Thin" pitchFamily="2" charset="-79"/>
            </a:endParaRPr>
          </a:p>
        </p:txBody>
      </p:sp>
    </p:spTree>
    <p:extLst>
      <p:ext uri="{BB962C8B-B14F-4D97-AF65-F5344CB8AC3E}">
        <p14:creationId xmlns:p14="http://schemas.microsoft.com/office/powerpoint/2010/main" val="3070833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מלבן מעוגל 12"/>
          <p:cNvSpPr/>
          <p:nvPr/>
        </p:nvSpPr>
        <p:spPr>
          <a:xfrm>
            <a:off x="203200" y="457200"/>
            <a:ext cx="8636000" cy="1200150"/>
          </a:xfrm>
          <a:prstGeom prst="roundRect">
            <a:avLst/>
          </a:prstGeom>
          <a:ln>
            <a:solidFill>
              <a:srgbClr val="6600FF"/>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he-IL" dirty="0" smtClean="0"/>
          </a:p>
          <a:p>
            <a:pPr algn="ctr"/>
            <a:r>
              <a:rPr lang="he-IL" dirty="0" smtClean="0"/>
              <a:t>2 פרוסות לחם מקמח מלא/</a:t>
            </a:r>
            <a:r>
              <a:rPr lang="he-IL" dirty="0" err="1" smtClean="0"/>
              <a:t>כוסמין</a:t>
            </a:r>
            <a:r>
              <a:rPr lang="he-IL" dirty="0" smtClean="0"/>
              <a:t> </a:t>
            </a:r>
          </a:p>
          <a:p>
            <a:pPr algn="ctr"/>
            <a:r>
              <a:rPr lang="he-IL" dirty="0" smtClean="0"/>
              <a:t>+ 100 גרם גבינה צפתית או 2 כפות טונה בשמן או  6 כפות גבינה 5%</a:t>
            </a:r>
          </a:p>
          <a:p>
            <a:pPr algn="ctr"/>
            <a:r>
              <a:rPr lang="he-IL" dirty="0" smtClean="0"/>
              <a:t>+ סלט ירקות + 7 זיתים קטנים</a:t>
            </a:r>
          </a:p>
          <a:p>
            <a:pPr algn="ctr"/>
            <a:endParaRPr lang="en-US" dirty="0"/>
          </a:p>
        </p:txBody>
      </p:sp>
      <p:sp>
        <p:nvSpPr>
          <p:cNvPr id="14" name="TextBox 13"/>
          <p:cNvSpPr txBox="1"/>
          <p:nvPr/>
        </p:nvSpPr>
        <p:spPr>
          <a:xfrm>
            <a:off x="3556000" y="457200"/>
            <a:ext cx="2032000" cy="369332"/>
          </a:xfrm>
          <a:prstGeom prst="rect">
            <a:avLst/>
          </a:prstGeom>
          <a:noFill/>
        </p:spPr>
        <p:txBody>
          <a:bodyPr wrap="square" rtlCol="0">
            <a:spAutoFit/>
          </a:bodyPr>
          <a:lstStyle/>
          <a:p>
            <a:pPr algn="ctr"/>
            <a:r>
              <a:rPr lang="he-IL" b="1" u="sng" dirty="0" smtClean="0">
                <a:solidFill>
                  <a:srgbClr val="6600FF"/>
                </a:solidFill>
                <a:latin typeface="BN Cloud" pitchFamily="2" charset="-79"/>
                <a:cs typeface="BN Madregot Thin" pitchFamily="2" charset="-79"/>
              </a:rPr>
              <a:t>ארוחת בוקר</a:t>
            </a:r>
            <a:endParaRPr lang="en-US" b="1" u="sng" dirty="0">
              <a:solidFill>
                <a:srgbClr val="6600FF"/>
              </a:solidFill>
              <a:latin typeface="BN Cloud" pitchFamily="2" charset="-79"/>
              <a:cs typeface="BN Madregot Thin" pitchFamily="2" charset="-79"/>
            </a:endParaRPr>
          </a:p>
        </p:txBody>
      </p:sp>
      <p:sp>
        <p:nvSpPr>
          <p:cNvPr id="15" name="מלבן מעוגל 14"/>
          <p:cNvSpPr/>
          <p:nvPr/>
        </p:nvSpPr>
        <p:spPr>
          <a:xfrm>
            <a:off x="203200" y="1714500"/>
            <a:ext cx="8636000" cy="1200150"/>
          </a:xfrm>
          <a:prstGeom prst="roundRect">
            <a:avLst/>
          </a:prstGeom>
          <a:ln>
            <a:solidFill>
              <a:srgbClr val="6600FF"/>
            </a:solidFill>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2 פרוסות לחם מלא/</a:t>
            </a:r>
            <a:r>
              <a:rPr lang="he-IL" dirty="0" err="1" smtClean="0"/>
              <a:t>כוסמין</a:t>
            </a:r>
            <a:r>
              <a:rPr lang="he-IL" dirty="0" smtClean="0"/>
              <a:t> או כוס </a:t>
            </a:r>
            <a:r>
              <a:rPr lang="he-IL" dirty="0" err="1" smtClean="0"/>
              <a:t>ברנפלקס</a:t>
            </a:r>
            <a:endParaRPr lang="he-IL" dirty="0"/>
          </a:p>
          <a:p>
            <a:pPr algn="ctr"/>
            <a:r>
              <a:rPr lang="he-IL" dirty="0" smtClean="0"/>
              <a:t>+ יוגורט 1.5% או 3 כפות גבינה 5% או 4 פרוסות </a:t>
            </a:r>
            <a:r>
              <a:rPr lang="he-IL" dirty="0" err="1" smtClean="0"/>
              <a:t>פסטרמה</a:t>
            </a:r>
            <a:endParaRPr lang="he-IL" dirty="0" smtClean="0"/>
          </a:p>
          <a:p>
            <a:pPr algn="ctr"/>
            <a:r>
              <a:rPr lang="he-IL" dirty="0" smtClean="0"/>
              <a:t>+ פרי ( 2 קלמנטינות/תפוח עץ/תפוז/ תמר </a:t>
            </a:r>
            <a:r>
              <a:rPr lang="he-IL" dirty="0" err="1" smtClean="0"/>
              <a:t>מג'הול</a:t>
            </a:r>
            <a:r>
              <a:rPr lang="he-IL" dirty="0" smtClean="0"/>
              <a:t>)</a:t>
            </a:r>
          </a:p>
          <a:p>
            <a:pPr algn="ctr"/>
            <a:r>
              <a:rPr lang="he-IL" dirty="0" smtClean="0"/>
              <a:t>+ 7 שקדים או 6 חצאי אגוז או 7 זיתים קטנים</a:t>
            </a:r>
            <a:endParaRPr lang="en-US" dirty="0"/>
          </a:p>
        </p:txBody>
      </p:sp>
      <p:sp>
        <p:nvSpPr>
          <p:cNvPr id="16" name="TextBox 15"/>
          <p:cNvSpPr txBox="1"/>
          <p:nvPr/>
        </p:nvSpPr>
        <p:spPr>
          <a:xfrm>
            <a:off x="3556000" y="1714500"/>
            <a:ext cx="2032000" cy="369332"/>
          </a:xfrm>
          <a:prstGeom prst="rect">
            <a:avLst/>
          </a:prstGeom>
          <a:noFill/>
        </p:spPr>
        <p:txBody>
          <a:bodyPr wrap="square" rtlCol="0">
            <a:spAutoFit/>
          </a:bodyPr>
          <a:lstStyle/>
          <a:p>
            <a:pPr algn="ctr"/>
            <a:r>
              <a:rPr lang="he-IL" b="1" u="sng" dirty="0" smtClean="0">
                <a:solidFill>
                  <a:srgbClr val="6600FF"/>
                </a:solidFill>
                <a:latin typeface="BN Cloud" pitchFamily="2" charset="-79"/>
                <a:cs typeface="BN Madregot Thin" pitchFamily="2" charset="-79"/>
              </a:rPr>
              <a:t>ארוחת ביניים</a:t>
            </a:r>
            <a:endParaRPr lang="en-US" b="1" u="sng" dirty="0">
              <a:solidFill>
                <a:srgbClr val="6600FF"/>
              </a:solidFill>
              <a:latin typeface="BN Cloud" pitchFamily="2" charset="-79"/>
              <a:cs typeface="BN Madregot Thin" pitchFamily="2" charset="-79"/>
            </a:endParaRPr>
          </a:p>
        </p:txBody>
      </p:sp>
      <p:sp>
        <p:nvSpPr>
          <p:cNvPr id="17" name="מלבן מעוגל 16"/>
          <p:cNvSpPr/>
          <p:nvPr/>
        </p:nvSpPr>
        <p:spPr>
          <a:xfrm>
            <a:off x="203200" y="2971800"/>
            <a:ext cx="8636000" cy="1428750"/>
          </a:xfrm>
          <a:prstGeom prst="roundRect">
            <a:avLst/>
          </a:prstGeom>
          <a:ln>
            <a:solidFill>
              <a:srgbClr val="6600FF"/>
            </a:solidFill>
          </a:ln>
        </p:spPr>
        <p:style>
          <a:lnRef idx="2">
            <a:schemeClr val="accent4"/>
          </a:lnRef>
          <a:fillRef idx="1">
            <a:schemeClr val="lt1"/>
          </a:fillRef>
          <a:effectRef idx="0">
            <a:schemeClr val="accent4"/>
          </a:effectRef>
          <a:fontRef idx="minor">
            <a:schemeClr val="dk1"/>
          </a:fontRef>
        </p:style>
        <p:txBody>
          <a:bodyPr rtlCol="0" anchor="t"/>
          <a:lstStyle/>
          <a:p>
            <a:pPr algn="ctr"/>
            <a:endParaRPr lang="he-IL" dirty="0" smtClean="0"/>
          </a:p>
          <a:p>
            <a:pPr algn="ctr"/>
            <a:r>
              <a:rPr lang="he-IL" dirty="0" smtClean="0"/>
              <a:t>מנת חלבון: דג (פעמיים בשבוע) 2 יחידות פילה אמנון או עוף (2-3 פעמים בשבוע)  או כוס </a:t>
            </a:r>
            <a:r>
              <a:rPr lang="he-IL" dirty="0" err="1" smtClean="0"/>
              <a:t>קיטניות</a:t>
            </a:r>
            <a:r>
              <a:rPr lang="he-IL" dirty="0" smtClean="0"/>
              <a:t> (חומוס/עדשים/שעועית)</a:t>
            </a:r>
          </a:p>
          <a:p>
            <a:pPr algn="ctr"/>
            <a:r>
              <a:rPr lang="he-IL" dirty="0" smtClean="0"/>
              <a:t>+ 6 כפות אורז מלא/פסטה/קוסקוס </a:t>
            </a:r>
          </a:p>
          <a:p>
            <a:pPr algn="ctr"/>
            <a:r>
              <a:rPr lang="he-IL" dirty="0" smtClean="0"/>
              <a:t>+ ירקות מבושלים או מוקפצים</a:t>
            </a:r>
          </a:p>
          <a:p>
            <a:pPr algn="ctr"/>
            <a:r>
              <a:rPr lang="he-IL" dirty="0" smtClean="0"/>
              <a:t>+ סלט ירקות גדול + כפית שמן זית</a:t>
            </a:r>
            <a:endParaRPr lang="en-US" dirty="0"/>
          </a:p>
        </p:txBody>
      </p:sp>
      <p:sp>
        <p:nvSpPr>
          <p:cNvPr id="18" name="TextBox 17"/>
          <p:cNvSpPr txBox="1"/>
          <p:nvPr/>
        </p:nvSpPr>
        <p:spPr>
          <a:xfrm>
            <a:off x="3556000" y="2971800"/>
            <a:ext cx="2032000" cy="369332"/>
          </a:xfrm>
          <a:prstGeom prst="rect">
            <a:avLst/>
          </a:prstGeom>
          <a:noFill/>
        </p:spPr>
        <p:txBody>
          <a:bodyPr wrap="square" rtlCol="0">
            <a:spAutoFit/>
          </a:bodyPr>
          <a:lstStyle/>
          <a:p>
            <a:pPr algn="ctr"/>
            <a:r>
              <a:rPr lang="he-IL" b="1" u="sng" dirty="0" smtClean="0">
                <a:solidFill>
                  <a:srgbClr val="6600FF"/>
                </a:solidFill>
                <a:latin typeface="BN Cloud" pitchFamily="2" charset="-79"/>
                <a:cs typeface="BN Madregot Thin" pitchFamily="2" charset="-79"/>
              </a:rPr>
              <a:t>ארוחת צהריים</a:t>
            </a:r>
            <a:endParaRPr lang="en-US" b="1" u="sng" dirty="0">
              <a:solidFill>
                <a:srgbClr val="6600FF"/>
              </a:solidFill>
              <a:latin typeface="BN Cloud" pitchFamily="2" charset="-79"/>
              <a:cs typeface="BN Madregot Thin" pitchFamily="2" charset="-79"/>
            </a:endParaRPr>
          </a:p>
        </p:txBody>
      </p:sp>
      <p:sp>
        <p:nvSpPr>
          <p:cNvPr id="19" name="מלבן מעוגל 18"/>
          <p:cNvSpPr/>
          <p:nvPr/>
        </p:nvSpPr>
        <p:spPr>
          <a:xfrm>
            <a:off x="203200" y="4457700"/>
            <a:ext cx="8636000" cy="1191399"/>
          </a:xfrm>
          <a:prstGeom prst="roundRect">
            <a:avLst/>
          </a:prstGeom>
          <a:ln>
            <a:solidFill>
              <a:srgbClr val="6600FF"/>
            </a:solidFill>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2 פרוסת לחם מקמח מלא/</a:t>
            </a:r>
            <a:r>
              <a:rPr lang="he-IL" dirty="0" err="1" smtClean="0"/>
              <a:t>כוסמין</a:t>
            </a:r>
            <a:r>
              <a:rPr lang="he-IL" dirty="0" smtClean="0"/>
              <a:t> + כפית ריבה ללא תוספת סוכר </a:t>
            </a:r>
          </a:p>
          <a:p>
            <a:pPr algn="ctr"/>
            <a:r>
              <a:rPr lang="he-IL" dirty="0" smtClean="0"/>
              <a:t>או </a:t>
            </a:r>
          </a:p>
          <a:p>
            <a:pPr algn="ctr"/>
            <a:r>
              <a:rPr lang="he-IL" dirty="0" smtClean="0"/>
              <a:t>4 עוגיות ללא תוספת סוכר</a:t>
            </a:r>
          </a:p>
          <a:p>
            <a:pPr algn="ctr"/>
            <a:r>
              <a:rPr lang="he-IL" dirty="0" smtClean="0"/>
              <a:t> + פרי ( 2 קלמנטינות/תפוח עץ/תפוז/ תמר </a:t>
            </a:r>
            <a:r>
              <a:rPr lang="he-IL" dirty="0" err="1" smtClean="0"/>
              <a:t>מג'הול</a:t>
            </a:r>
            <a:r>
              <a:rPr lang="he-IL" dirty="0" smtClean="0"/>
              <a:t>) + 7 שקדים</a:t>
            </a:r>
            <a:endParaRPr lang="en-US" dirty="0"/>
          </a:p>
        </p:txBody>
      </p:sp>
      <p:sp>
        <p:nvSpPr>
          <p:cNvPr id="20" name="TextBox 19"/>
          <p:cNvSpPr txBox="1"/>
          <p:nvPr/>
        </p:nvSpPr>
        <p:spPr>
          <a:xfrm>
            <a:off x="3556000" y="4457700"/>
            <a:ext cx="2032000" cy="369332"/>
          </a:xfrm>
          <a:prstGeom prst="rect">
            <a:avLst/>
          </a:prstGeom>
          <a:noFill/>
        </p:spPr>
        <p:txBody>
          <a:bodyPr wrap="square" rtlCol="0">
            <a:spAutoFit/>
          </a:bodyPr>
          <a:lstStyle/>
          <a:p>
            <a:pPr algn="ctr"/>
            <a:r>
              <a:rPr lang="he-IL" b="1" u="sng" dirty="0" smtClean="0">
                <a:solidFill>
                  <a:srgbClr val="6600FF"/>
                </a:solidFill>
                <a:latin typeface="BN Cloud" pitchFamily="2" charset="-79"/>
                <a:cs typeface="BN Madregot Thin" pitchFamily="2" charset="-79"/>
              </a:rPr>
              <a:t>ארוחת ביניים</a:t>
            </a:r>
            <a:endParaRPr lang="en-US" b="1" u="sng" dirty="0">
              <a:solidFill>
                <a:srgbClr val="6600FF"/>
              </a:solidFill>
              <a:latin typeface="BN Cloud" pitchFamily="2" charset="-79"/>
              <a:cs typeface="BN Madregot Thin" pitchFamily="2" charset="-79"/>
            </a:endParaRPr>
          </a:p>
        </p:txBody>
      </p:sp>
      <p:sp>
        <p:nvSpPr>
          <p:cNvPr id="21" name="מלבן מעוגל 20"/>
          <p:cNvSpPr/>
          <p:nvPr/>
        </p:nvSpPr>
        <p:spPr>
          <a:xfrm>
            <a:off x="203200" y="5657850"/>
            <a:ext cx="8636000" cy="1143000"/>
          </a:xfrm>
          <a:prstGeom prst="roundRect">
            <a:avLst/>
          </a:prstGeom>
          <a:ln>
            <a:solidFill>
              <a:srgbClr val="6600FF"/>
            </a:solidFill>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2 פרוסות לחם מקמח מלא/</a:t>
            </a:r>
            <a:r>
              <a:rPr lang="he-IL" dirty="0" err="1" smtClean="0"/>
              <a:t>כוסמין</a:t>
            </a:r>
            <a:r>
              <a:rPr lang="he-IL" dirty="0" smtClean="0"/>
              <a:t> + פשטידת ירקות</a:t>
            </a:r>
          </a:p>
          <a:p>
            <a:pPr algn="ctr"/>
            <a:r>
              <a:rPr lang="he-IL" dirty="0" smtClean="0"/>
              <a:t>+ ביצה ו- 3 כפות גבינה 5%</a:t>
            </a:r>
          </a:p>
          <a:p>
            <a:pPr algn="ctr"/>
            <a:r>
              <a:rPr lang="he-IL" dirty="0" smtClean="0"/>
              <a:t>+ סלט ירקות + כפית שמן זית</a:t>
            </a:r>
          </a:p>
          <a:p>
            <a:pPr algn="ctr"/>
            <a:r>
              <a:rPr lang="he-IL" dirty="0" smtClean="0"/>
              <a:t>+פרי</a:t>
            </a:r>
            <a:endParaRPr lang="en-US" dirty="0"/>
          </a:p>
        </p:txBody>
      </p:sp>
      <p:sp>
        <p:nvSpPr>
          <p:cNvPr id="22" name="TextBox 21"/>
          <p:cNvSpPr txBox="1"/>
          <p:nvPr/>
        </p:nvSpPr>
        <p:spPr>
          <a:xfrm>
            <a:off x="3657600" y="5657850"/>
            <a:ext cx="2032000" cy="369332"/>
          </a:xfrm>
          <a:prstGeom prst="rect">
            <a:avLst/>
          </a:prstGeom>
          <a:noFill/>
        </p:spPr>
        <p:txBody>
          <a:bodyPr wrap="square" rtlCol="0">
            <a:spAutoFit/>
          </a:bodyPr>
          <a:lstStyle/>
          <a:p>
            <a:pPr algn="ctr"/>
            <a:r>
              <a:rPr lang="he-IL" b="1" u="sng" dirty="0" smtClean="0">
                <a:solidFill>
                  <a:srgbClr val="6600FF"/>
                </a:solidFill>
                <a:latin typeface="BN Cloud" pitchFamily="2" charset="-79"/>
                <a:cs typeface="BN Madregot Thin" pitchFamily="2" charset="-79"/>
              </a:rPr>
              <a:t>ארוחת ערב</a:t>
            </a:r>
            <a:endParaRPr lang="en-US" b="1" u="sng" dirty="0">
              <a:solidFill>
                <a:srgbClr val="6600FF"/>
              </a:solidFill>
              <a:latin typeface="BN Cloud" pitchFamily="2" charset="-79"/>
              <a:cs typeface="BN Madregot Thin" pitchFamily="2" charset="-79"/>
            </a:endParaRPr>
          </a:p>
        </p:txBody>
      </p:sp>
      <p:sp>
        <p:nvSpPr>
          <p:cNvPr id="23" name="TextBox 22"/>
          <p:cNvSpPr txBox="1"/>
          <p:nvPr/>
        </p:nvSpPr>
        <p:spPr>
          <a:xfrm>
            <a:off x="3048000" y="64785"/>
            <a:ext cx="5791200" cy="523220"/>
          </a:xfrm>
          <a:prstGeom prst="rect">
            <a:avLst/>
          </a:prstGeom>
          <a:noFill/>
        </p:spPr>
        <p:txBody>
          <a:bodyPr wrap="square" rtlCol="0">
            <a:spAutoFit/>
          </a:bodyPr>
          <a:lstStyle/>
          <a:p>
            <a:pPr algn="r" rtl="1"/>
            <a:r>
              <a:rPr lang="he-IL" sz="2800" b="1" dirty="0" smtClean="0">
                <a:cs typeface="BN Madregot Thin" pitchFamily="2" charset="-79"/>
              </a:rPr>
              <a:t>תפריט 2100 קלוריות</a:t>
            </a:r>
            <a:endParaRPr lang="en-US" sz="2800" b="1" dirty="0">
              <a:cs typeface="BN Madregot Thin" pitchFamily="2" charset="-79"/>
            </a:endParaRPr>
          </a:p>
        </p:txBody>
      </p:sp>
    </p:spTree>
    <p:extLst>
      <p:ext uri="{BB962C8B-B14F-4D97-AF65-F5344CB8AC3E}">
        <p14:creationId xmlns:p14="http://schemas.microsoft.com/office/powerpoint/2010/main" val="681207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b="1" dirty="0" smtClean="0">
                <a:solidFill>
                  <a:schemeClr val="bg1"/>
                </a:solidFill>
                <a:effectLst>
                  <a:outerShdw blurRad="38100" dist="38100" dir="2700000" algn="tl">
                    <a:srgbClr val="000000">
                      <a:alpha val="43137"/>
                    </a:srgbClr>
                  </a:outerShdw>
                </a:effectLst>
                <a:cs typeface="+mn-cs"/>
              </a:rPr>
              <a:t>יומן אכילה</a:t>
            </a:r>
            <a:endParaRPr lang="en-US" b="1" dirty="0">
              <a:solidFill>
                <a:schemeClr val="bg1"/>
              </a:solidFill>
              <a:effectLst>
                <a:outerShdw blurRad="38100" dist="38100" dir="2700000" algn="tl">
                  <a:srgbClr val="000000">
                    <a:alpha val="43137"/>
                  </a:srgbClr>
                </a:outerShdw>
              </a:effectLst>
              <a:cs typeface="+mn-cs"/>
            </a:endParaRPr>
          </a:p>
        </p:txBody>
      </p:sp>
      <p:sp>
        <p:nvSpPr>
          <p:cNvPr id="3" name="Content Placeholder 2"/>
          <p:cNvSpPr>
            <a:spLocks noGrp="1"/>
          </p:cNvSpPr>
          <p:nvPr>
            <p:ph idx="1"/>
          </p:nvPr>
        </p:nvSpPr>
        <p:spPr/>
        <p:txBody>
          <a:bodyPr/>
          <a:lstStyle/>
          <a:p>
            <a:pPr algn="r" rtl="1"/>
            <a:r>
              <a:rPr lang="he-IL" dirty="0" smtClean="0"/>
              <a:t>האם אפשרי להוסיף רכיב אינטרקטיבי?</a:t>
            </a:r>
          </a:p>
          <a:p>
            <a:pPr lvl="1"/>
            <a:r>
              <a:rPr lang="he-IL" dirty="0" smtClean="0"/>
              <a:t>יומן אכילה?</a:t>
            </a:r>
          </a:p>
          <a:p>
            <a:pPr lvl="1"/>
            <a:r>
              <a:rPr lang="he-IL" dirty="0" smtClean="0"/>
              <a:t>ציון עמידה בתפריט ים תיכוני לפי שאלון מובנה?</a:t>
            </a:r>
          </a:p>
          <a:p>
            <a:pPr lvl="1"/>
            <a:r>
              <a:rPr lang="he-IL" dirty="0" smtClean="0"/>
              <a:t>טבלת קביעת יעדים ועמידה בהם?</a:t>
            </a:r>
            <a:endParaRPr lang="en-US"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509" t="14386" r="11939" b="21605"/>
          <a:stretch/>
        </p:blipFill>
        <p:spPr bwMode="auto">
          <a:xfrm>
            <a:off x="2699792" y="3885672"/>
            <a:ext cx="3672408" cy="2456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489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r>
              <a:rPr lang="he-IL" dirty="0" smtClean="0"/>
              <a:t>תרגילים מומלצים</a:t>
            </a:r>
          </a:p>
          <a:p>
            <a:pPr algn="r" rtl="1"/>
            <a:r>
              <a:rPr lang="he-IL" dirty="0" smtClean="0"/>
              <a:t>תזכורות</a:t>
            </a:r>
          </a:p>
          <a:p>
            <a:r>
              <a:rPr lang="he-IL" dirty="0"/>
              <a:t>שילוב </a:t>
            </a:r>
            <a:r>
              <a:rPr lang="he-IL" dirty="0" smtClean="0"/>
              <a:t>פדומטר</a:t>
            </a:r>
            <a:endParaRPr lang="he-IL" dirty="0"/>
          </a:p>
          <a:p>
            <a:pPr algn="r" rtl="1"/>
            <a:endParaRPr lang="he-IL" dirty="0" smtClean="0"/>
          </a:p>
          <a:p>
            <a:pPr algn="r" rtl="1"/>
            <a:endParaRPr lang="en-US" dirty="0"/>
          </a:p>
        </p:txBody>
      </p:sp>
      <p:sp>
        <p:nvSpPr>
          <p:cNvPr id="4" name="Title 1"/>
          <p:cNvSpPr txBox="1">
            <a:spLocks/>
          </p:cNvSpPr>
          <p:nvPr/>
        </p:nvSpPr>
        <p:spPr>
          <a:xfrm>
            <a:off x="417637" y="322412"/>
            <a:ext cx="8229600" cy="1143000"/>
          </a:xfrm>
          <a:prstGeom prst="rect">
            <a:avLst/>
          </a:prstGeom>
        </p:spPr>
        <p:txBody>
          <a:bodyPr vert="horz" lIns="91440" tIns="45720" rIns="91440" bIns="45720" rtlCol="0" anchor="ctr">
            <a:norm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he-IL" b="1" dirty="0" smtClean="0">
                <a:solidFill>
                  <a:schemeClr val="bg1"/>
                </a:solidFill>
                <a:effectLst>
                  <a:outerShdw blurRad="38100" dist="38100" dir="2700000" algn="tl">
                    <a:srgbClr val="000000">
                      <a:alpha val="43137"/>
                    </a:srgbClr>
                  </a:outerShdw>
                </a:effectLst>
                <a:cs typeface="+mn-cs"/>
              </a:rPr>
              <a:t>פעילות גופנית</a:t>
            </a:r>
            <a:endParaRPr lang="en-US" b="1" dirty="0">
              <a:solidFill>
                <a:schemeClr val="bg1"/>
              </a:solidFill>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1429974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b="1" dirty="0" smtClean="0">
                <a:solidFill>
                  <a:schemeClr val="bg1"/>
                </a:solidFill>
                <a:effectLst>
                  <a:outerShdw blurRad="38100" dist="38100" dir="2700000" algn="tl">
                    <a:srgbClr val="000000">
                      <a:alpha val="43137"/>
                    </a:srgbClr>
                  </a:outerShdw>
                </a:effectLst>
                <a:cs typeface="+mn-cs"/>
              </a:rPr>
              <a:t>פעילות גופנית</a:t>
            </a:r>
            <a:endParaRPr lang="en-US" b="1" dirty="0">
              <a:solidFill>
                <a:schemeClr val="bg1"/>
              </a:solidFill>
              <a:effectLst>
                <a:outerShdw blurRad="38100" dist="38100" dir="2700000" algn="tl">
                  <a:srgbClr val="000000">
                    <a:alpha val="43137"/>
                  </a:srgbClr>
                </a:outerShdw>
              </a:effectLst>
              <a:cs typeface="+mn-cs"/>
            </a:endParaRPr>
          </a:p>
        </p:txBody>
      </p:sp>
      <p:sp>
        <p:nvSpPr>
          <p:cNvPr id="3" name="Content Placeholder 2"/>
          <p:cNvSpPr>
            <a:spLocks noGrp="1"/>
          </p:cNvSpPr>
          <p:nvPr>
            <p:ph idx="1"/>
          </p:nvPr>
        </p:nvSpPr>
        <p:spPr/>
        <p:txBody>
          <a:bodyPr/>
          <a:lstStyle/>
          <a:p>
            <a:pPr algn="r" rtl="1"/>
            <a:r>
              <a:rPr lang="he-IL" dirty="0" smtClean="0"/>
              <a:t>סרטונים?</a:t>
            </a:r>
          </a:p>
          <a:p>
            <a:pPr algn="r" rtl="1"/>
            <a:r>
              <a:rPr lang="he-IL" dirty="0" smtClean="0"/>
              <a:t>קביעת יעדים?</a:t>
            </a:r>
          </a:p>
          <a:p>
            <a:pPr algn="r" rtl="1"/>
            <a:r>
              <a:rPr lang="he-IL" dirty="0" smtClean="0"/>
              <a:t>ארגונומיה?</a:t>
            </a:r>
          </a:p>
          <a:p>
            <a:pPr algn="r" rtl="1"/>
            <a:endParaRPr lang="en-US" dirty="0"/>
          </a:p>
        </p:txBody>
      </p:sp>
    </p:spTree>
    <p:extLst>
      <p:ext uri="{BB962C8B-B14F-4D97-AF65-F5344CB8AC3E}">
        <p14:creationId xmlns:p14="http://schemas.microsoft.com/office/powerpoint/2010/main" val="934512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b="1" dirty="0" smtClean="0">
                <a:solidFill>
                  <a:schemeClr val="bg1"/>
                </a:solidFill>
                <a:effectLst>
                  <a:outerShdw blurRad="38100" dist="38100" dir="2700000" algn="tl">
                    <a:srgbClr val="000000">
                      <a:alpha val="43137"/>
                    </a:srgbClr>
                  </a:outerShdw>
                </a:effectLst>
                <a:cs typeface="+mn-cs"/>
              </a:rPr>
              <a:t>קהילה</a:t>
            </a:r>
            <a:endParaRPr lang="en-US" b="1" dirty="0">
              <a:solidFill>
                <a:schemeClr val="bg1"/>
              </a:solidFill>
              <a:effectLst>
                <a:outerShdw blurRad="38100" dist="38100" dir="2700000" algn="tl">
                  <a:srgbClr val="000000">
                    <a:alpha val="43137"/>
                  </a:srgbClr>
                </a:outerShdw>
              </a:effectLst>
              <a:cs typeface="+mn-cs"/>
            </a:endParaRPr>
          </a:p>
        </p:txBody>
      </p:sp>
      <p:sp>
        <p:nvSpPr>
          <p:cNvPr id="3" name="Content Placeholder 2"/>
          <p:cNvSpPr>
            <a:spLocks noGrp="1"/>
          </p:cNvSpPr>
          <p:nvPr>
            <p:ph idx="1"/>
          </p:nvPr>
        </p:nvSpPr>
        <p:spPr/>
        <p:txBody>
          <a:bodyPr/>
          <a:lstStyle/>
          <a:p>
            <a:pPr algn="r" rtl="1"/>
            <a:r>
              <a:rPr lang="he-IL" dirty="0" smtClean="0"/>
              <a:t>פלטפרומה לשיתוף מתכונים בריאים</a:t>
            </a:r>
          </a:p>
          <a:p>
            <a:pPr algn="r" rtl="1"/>
            <a:r>
              <a:rPr lang="he-IL" dirty="0" smtClean="0"/>
              <a:t>תמונות ארוחות בריאות</a:t>
            </a:r>
          </a:p>
          <a:p>
            <a:pPr algn="r" rtl="1"/>
            <a:r>
              <a:rPr lang="he-IL" dirty="0" smtClean="0"/>
              <a:t>קבוצות הליכה (יכול לעבוד לפי מיקום- מי הולכת עכשיו באיזור שלי?)</a:t>
            </a:r>
          </a:p>
          <a:p>
            <a:pPr algn="r" rtl="1"/>
            <a:r>
              <a:rPr lang="he-IL" dirty="0" smtClean="0"/>
              <a:t>דיונים בנושא בריאות (דרושה הסרת אחריות שלנו)</a:t>
            </a:r>
          </a:p>
          <a:p>
            <a:pPr algn="r" rtl="1"/>
            <a:r>
              <a:rPr lang="he-IL" dirty="0" smtClean="0"/>
              <a:t>פעם ב-</a:t>
            </a:r>
            <a:r>
              <a:rPr lang="en-US" dirty="0" smtClean="0"/>
              <a:t>X</a:t>
            </a:r>
            <a:r>
              <a:rPr lang="he-IL" dirty="0" smtClean="0"/>
              <a:t> זמן- אנו מעלים מומחה מטעמנו לדיון?</a:t>
            </a:r>
            <a:endParaRPr lang="en-US" dirty="0"/>
          </a:p>
        </p:txBody>
      </p:sp>
    </p:spTree>
    <p:extLst>
      <p:ext uri="{BB962C8B-B14F-4D97-AF65-F5344CB8AC3E}">
        <p14:creationId xmlns:p14="http://schemas.microsoft.com/office/powerpoint/2010/main" val="1321134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b="1" dirty="0" smtClean="0">
                <a:solidFill>
                  <a:schemeClr val="bg1"/>
                </a:solidFill>
                <a:effectLst>
                  <a:outerShdw blurRad="38100" dist="38100" dir="2700000" algn="tl">
                    <a:srgbClr val="000000">
                      <a:alpha val="43137"/>
                    </a:srgbClr>
                  </a:outerShdw>
                </a:effectLst>
                <a:cs typeface="+mn-cs"/>
              </a:rPr>
              <a:t>אתגרים</a:t>
            </a:r>
            <a:endParaRPr lang="en-US" b="1" dirty="0">
              <a:solidFill>
                <a:schemeClr val="bg1"/>
              </a:solidFill>
              <a:effectLst>
                <a:outerShdw blurRad="38100" dist="38100" dir="2700000" algn="tl">
                  <a:srgbClr val="000000">
                    <a:alpha val="43137"/>
                  </a:srgbClr>
                </a:outerShdw>
              </a:effectLst>
              <a:cs typeface="+mn-cs"/>
            </a:endParaRPr>
          </a:p>
        </p:txBody>
      </p:sp>
      <p:sp>
        <p:nvSpPr>
          <p:cNvPr id="3" name="Content Placeholder 2"/>
          <p:cNvSpPr>
            <a:spLocks noGrp="1"/>
          </p:cNvSpPr>
          <p:nvPr>
            <p:ph idx="1"/>
          </p:nvPr>
        </p:nvSpPr>
        <p:spPr/>
        <p:txBody>
          <a:bodyPr/>
          <a:lstStyle/>
          <a:p>
            <a:r>
              <a:rPr lang="he-IL" dirty="0" smtClean="0"/>
              <a:t>תחזוקה- האפליקציה צריכה עדכון בהתאם למערכות ההפעלה המתעדכנות תדיר</a:t>
            </a:r>
          </a:p>
          <a:p>
            <a:r>
              <a:rPr lang="he-IL" dirty="0" smtClean="0"/>
              <a:t>הטמעת תזכורות ביומן- תדירות הבדיקות משתנה בהתאם לגיל, </a:t>
            </a:r>
            <a:r>
              <a:rPr lang="en-US" dirty="0" smtClean="0"/>
              <a:t>BMI</a:t>
            </a:r>
            <a:r>
              <a:rPr lang="he-IL" dirty="0" smtClean="0"/>
              <a:t> וכו'- יתכן כי בין הזמן שהתזכורת תוטמע ועד שתופעל המצב ישתנה</a:t>
            </a:r>
          </a:p>
          <a:p>
            <a:endParaRPr lang="en-US" dirty="0"/>
          </a:p>
        </p:txBody>
      </p:sp>
    </p:spTree>
    <p:extLst>
      <p:ext uri="{BB962C8B-B14F-4D97-AF65-F5344CB8AC3E}">
        <p14:creationId xmlns:p14="http://schemas.microsoft.com/office/powerpoint/2010/main" val="3761761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640960" cy="1143000"/>
          </a:xfrm>
        </p:spPr>
        <p:txBody>
          <a:bodyPr>
            <a:noAutofit/>
          </a:bodyPr>
          <a:lstStyle/>
          <a:p>
            <a:r>
              <a:rPr lang="he-IL" sz="3600" b="1" dirty="0" smtClean="0">
                <a:solidFill>
                  <a:schemeClr val="bg1"/>
                </a:solidFill>
                <a:cs typeface="+mn-cs"/>
              </a:rPr>
              <a:t>מעבר ממחשבון אינטרנטי לאפליקצית בריאות</a:t>
            </a:r>
            <a:endParaRPr lang="en-US" sz="3600" b="1" dirty="0">
              <a:solidFill>
                <a:schemeClr val="bg1"/>
              </a:solidFill>
              <a:cs typeface="+mn-cs"/>
            </a:endParaRPr>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705" r="1511" b="16284"/>
          <a:stretch/>
        </p:blipFill>
        <p:spPr bwMode="auto">
          <a:xfrm>
            <a:off x="1259632" y="1844824"/>
            <a:ext cx="6972755"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4788024" y="4005064"/>
            <a:ext cx="1440160" cy="6480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ounded Rectangle 5"/>
          <p:cNvSpPr/>
          <p:nvPr/>
        </p:nvSpPr>
        <p:spPr>
          <a:xfrm>
            <a:off x="6300192" y="4005064"/>
            <a:ext cx="1440160" cy="6480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ounded Rectangle 6"/>
          <p:cNvSpPr/>
          <p:nvPr/>
        </p:nvSpPr>
        <p:spPr>
          <a:xfrm>
            <a:off x="6273187" y="4671867"/>
            <a:ext cx="1440160" cy="6480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ounded Rectangle 7"/>
          <p:cNvSpPr/>
          <p:nvPr/>
        </p:nvSpPr>
        <p:spPr>
          <a:xfrm>
            <a:off x="4788024" y="4671867"/>
            <a:ext cx="1440160" cy="6480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ounded Rectangle 8"/>
          <p:cNvSpPr/>
          <p:nvPr/>
        </p:nvSpPr>
        <p:spPr>
          <a:xfrm>
            <a:off x="4788024" y="5373216"/>
            <a:ext cx="1440160" cy="6480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ounded Rectangle 9"/>
          <p:cNvSpPr/>
          <p:nvPr/>
        </p:nvSpPr>
        <p:spPr>
          <a:xfrm>
            <a:off x="6273187" y="5373216"/>
            <a:ext cx="1440160" cy="6480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6372200" y="4113656"/>
            <a:ext cx="1210633" cy="430887"/>
          </a:xfrm>
          <a:prstGeom prst="rect">
            <a:avLst/>
          </a:prstGeom>
          <a:noFill/>
        </p:spPr>
        <p:txBody>
          <a:bodyPr wrap="square" rtlCol="1">
            <a:spAutoFit/>
          </a:bodyPr>
          <a:lstStyle/>
          <a:p>
            <a:pPr algn="ctr" rtl="1"/>
            <a:r>
              <a:rPr lang="he-IL" sz="1100" dirty="0" smtClean="0">
                <a:solidFill>
                  <a:schemeClr val="bg1"/>
                </a:solidFill>
                <a:effectLst>
                  <a:outerShdw blurRad="38100" dist="38100" dir="2700000" algn="tl">
                    <a:srgbClr val="000000">
                      <a:alpha val="43137"/>
                    </a:srgbClr>
                  </a:outerShdw>
                </a:effectLst>
              </a:rPr>
              <a:t>המלצות הבריאות שלך</a:t>
            </a:r>
            <a:endParaRPr lang="he-IL" sz="1100" dirty="0">
              <a:solidFill>
                <a:schemeClr val="bg1"/>
              </a:solidFill>
              <a:effectLst>
                <a:outerShdw blurRad="38100" dist="38100" dir="2700000" algn="tl">
                  <a:srgbClr val="000000">
                    <a:alpha val="43137"/>
                  </a:srgbClr>
                </a:outerShdw>
              </a:effectLst>
            </a:endParaRPr>
          </a:p>
        </p:txBody>
      </p:sp>
      <p:sp>
        <p:nvSpPr>
          <p:cNvPr id="12" name="TextBox 11"/>
          <p:cNvSpPr txBox="1"/>
          <p:nvPr/>
        </p:nvSpPr>
        <p:spPr>
          <a:xfrm>
            <a:off x="4902787" y="4113656"/>
            <a:ext cx="1210633" cy="261610"/>
          </a:xfrm>
          <a:prstGeom prst="rect">
            <a:avLst/>
          </a:prstGeom>
          <a:noFill/>
        </p:spPr>
        <p:txBody>
          <a:bodyPr wrap="square" rtlCol="1">
            <a:spAutoFit/>
          </a:bodyPr>
          <a:lstStyle/>
          <a:p>
            <a:pPr algn="ctr" rtl="1"/>
            <a:r>
              <a:rPr lang="he-IL" sz="1100" dirty="0" smtClean="0">
                <a:solidFill>
                  <a:schemeClr val="bg1"/>
                </a:solidFill>
                <a:effectLst>
                  <a:outerShdw blurRad="38100" dist="38100" dir="2700000" algn="tl">
                    <a:srgbClr val="000000">
                      <a:alpha val="43137"/>
                    </a:srgbClr>
                  </a:outerShdw>
                </a:effectLst>
              </a:rPr>
              <a:t>תזונה</a:t>
            </a:r>
            <a:endParaRPr lang="he-IL" sz="1100" dirty="0">
              <a:solidFill>
                <a:schemeClr val="bg1"/>
              </a:solidFill>
              <a:effectLst>
                <a:outerShdw blurRad="38100" dist="38100" dir="2700000" algn="tl">
                  <a:srgbClr val="000000">
                    <a:alpha val="43137"/>
                  </a:srgbClr>
                </a:outerShdw>
              </a:effectLst>
            </a:endParaRPr>
          </a:p>
        </p:txBody>
      </p:sp>
      <p:sp>
        <p:nvSpPr>
          <p:cNvPr id="13" name="TextBox 12"/>
          <p:cNvSpPr txBox="1"/>
          <p:nvPr/>
        </p:nvSpPr>
        <p:spPr>
          <a:xfrm>
            <a:off x="6372199" y="4865098"/>
            <a:ext cx="1210633" cy="261610"/>
          </a:xfrm>
          <a:prstGeom prst="rect">
            <a:avLst/>
          </a:prstGeom>
          <a:noFill/>
        </p:spPr>
        <p:txBody>
          <a:bodyPr wrap="square" rtlCol="1">
            <a:spAutoFit/>
          </a:bodyPr>
          <a:lstStyle/>
          <a:p>
            <a:pPr algn="ctr" rtl="1"/>
            <a:r>
              <a:rPr lang="he-IL" sz="1100" dirty="0" smtClean="0">
                <a:solidFill>
                  <a:schemeClr val="bg1"/>
                </a:solidFill>
                <a:effectLst>
                  <a:outerShdw blurRad="38100" dist="38100" dir="2700000" algn="tl">
                    <a:srgbClr val="000000">
                      <a:alpha val="43137"/>
                    </a:srgbClr>
                  </a:outerShdw>
                </a:effectLst>
              </a:rPr>
              <a:t>פעילות גופנית</a:t>
            </a:r>
            <a:endParaRPr lang="he-IL" sz="1100" dirty="0">
              <a:solidFill>
                <a:schemeClr val="bg1"/>
              </a:solidFill>
              <a:effectLst>
                <a:outerShdw blurRad="38100" dist="38100" dir="2700000" algn="tl">
                  <a:srgbClr val="000000">
                    <a:alpha val="43137"/>
                  </a:srgbClr>
                </a:outerShdw>
              </a:effectLst>
            </a:endParaRPr>
          </a:p>
        </p:txBody>
      </p:sp>
      <p:sp>
        <p:nvSpPr>
          <p:cNvPr id="14" name="TextBox 13"/>
          <p:cNvSpPr txBox="1"/>
          <p:nvPr/>
        </p:nvSpPr>
        <p:spPr>
          <a:xfrm>
            <a:off x="4902787" y="4865098"/>
            <a:ext cx="1210633" cy="261610"/>
          </a:xfrm>
          <a:prstGeom prst="rect">
            <a:avLst/>
          </a:prstGeom>
          <a:noFill/>
        </p:spPr>
        <p:txBody>
          <a:bodyPr wrap="square" rtlCol="1">
            <a:spAutoFit/>
          </a:bodyPr>
          <a:lstStyle/>
          <a:p>
            <a:pPr algn="ctr" rtl="1"/>
            <a:r>
              <a:rPr lang="he-IL" sz="1100" dirty="0" smtClean="0">
                <a:solidFill>
                  <a:schemeClr val="bg1"/>
                </a:solidFill>
                <a:effectLst>
                  <a:outerShdw blurRad="38100" dist="38100" dir="2700000" algn="tl">
                    <a:srgbClr val="000000">
                      <a:alpha val="43137"/>
                    </a:srgbClr>
                  </a:outerShdw>
                </a:effectLst>
              </a:rPr>
              <a:t>קהילה</a:t>
            </a:r>
            <a:endParaRPr lang="he-IL" sz="1100" dirty="0">
              <a:solidFill>
                <a:schemeClr val="bg1"/>
              </a:solidFill>
              <a:effectLst>
                <a:outerShdw blurRad="38100" dist="38100" dir="2700000" algn="tl">
                  <a:srgbClr val="000000">
                    <a:alpha val="43137"/>
                  </a:srgbClr>
                </a:outerShdw>
              </a:effectLst>
            </a:endParaRPr>
          </a:p>
        </p:txBody>
      </p:sp>
      <p:sp>
        <p:nvSpPr>
          <p:cNvPr id="11" name="Rectangle 10"/>
          <p:cNvSpPr/>
          <p:nvPr/>
        </p:nvSpPr>
        <p:spPr>
          <a:xfrm>
            <a:off x="4875782" y="3573016"/>
            <a:ext cx="2794809"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Rectangle 15"/>
          <p:cNvSpPr/>
          <p:nvPr/>
        </p:nvSpPr>
        <p:spPr>
          <a:xfrm>
            <a:off x="4743833" y="3293368"/>
            <a:ext cx="263898"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TextBox 16"/>
          <p:cNvSpPr txBox="1"/>
          <p:nvPr/>
        </p:nvSpPr>
        <p:spPr>
          <a:xfrm>
            <a:off x="6387950" y="5566447"/>
            <a:ext cx="1210633" cy="261610"/>
          </a:xfrm>
          <a:prstGeom prst="rect">
            <a:avLst/>
          </a:prstGeom>
          <a:noFill/>
        </p:spPr>
        <p:txBody>
          <a:bodyPr wrap="square" rtlCol="1">
            <a:spAutoFit/>
          </a:bodyPr>
          <a:lstStyle/>
          <a:p>
            <a:pPr algn="ctr" rtl="1"/>
            <a:r>
              <a:rPr lang="he-IL" sz="1100" dirty="0" smtClean="0">
                <a:solidFill>
                  <a:schemeClr val="bg1"/>
                </a:solidFill>
                <a:effectLst>
                  <a:outerShdw blurRad="38100" dist="38100" dir="2700000" algn="tl">
                    <a:srgbClr val="000000">
                      <a:alpha val="43137"/>
                    </a:srgbClr>
                  </a:outerShdw>
                </a:effectLst>
              </a:rPr>
              <a:t>איתור שירותים</a:t>
            </a:r>
            <a:endParaRPr lang="he-IL" sz="1100" dirty="0">
              <a:solidFill>
                <a:schemeClr val="bg1"/>
              </a:solidFill>
              <a:effectLst>
                <a:outerShdw blurRad="38100" dist="38100" dir="2700000" algn="tl">
                  <a:srgbClr val="000000">
                    <a:alpha val="43137"/>
                  </a:srgbClr>
                </a:outerShdw>
              </a:effectLst>
            </a:endParaRPr>
          </a:p>
        </p:txBody>
      </p:sp>
      <p:sp>
        <p:nvSpPr>
          <p:cNvPr id="18" name="TextBox 17"/>
          <p:cNvSpPr txBox="1"/>
          <p:nvPr/>
        </p:nvSpPr>
        <p:spPr>
          <a:xfrm>
            <a:off x="4875782" y="5597205"/>
            <a:ext cx="1210633" cy="261610"/>
          </a:xfrm>
          <a:prstGeom prst="rect">
            <a:avLst/>
          </a:prstGeom>
          <a:noFill/>
        </p:spPr>
        <p:txBody>
          <a:bodyPr wrap="square" rtlCol="1">
            <a:spAutoFit/>
          </a:bodyPr>
          <a:lstStyle/>
          <a:p>
            <a:pPr algn="ctr" rtl="1"/>
            <a:r>
              <a:rPr lang="he-IL" sz="1100" dirty="0" smtClean="0">
                <a:solidFill>
                  <a:schemeClr val="bg1"/>
                </a:solidFill>
                <a:effectLst>
                  <a:outerShdw blurRad="38100" dist="38100" dir="2700000" algn="tl">
                    <a:srgbClr val="000000">
                      <a:alpha val="43137"/>
                    </a:srgbClr>
                  </a:outerShdw>
                </a:effectLst>
              </a:rPr>
              <a:t>פרופיל אישי</a:t>
            </a:r>
            <a:endParaRPr lang="he-IL" sz="1100" dirty="0">
              <a:solidFill>
                <a:schemeClr val="bg1"/>
              </a:solidFill>
              <a:effectLst>
                <a:outerShdw blurRad="38100" dist="38100" dir="2700000" algn="tl">
                  <a:srgbClr val="000000">
                    <a:alpha val="43137"/>
                  </a:srgbClr>
                </a:outerShdw>
              </a:effectLst>
            </a:endParaRPr>
          </a:p>
        </p:txBody>
      </p:sp>
      <p:sp>
        <p:nvSpPr>
          <p:cNvPr id="19" name="Rounded Rectangle 18"/>
          <p:cNvSpPr/>
          <p:nvPr/>
        </p:nvSpPr>
        <p:spPr>
          <a:xfrm>
            <a:off x="4788024" y="6062314"/>
            <a:ext cx="2925323" cy="42366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TextBox 19"/>
          <p:cNvSpPr txBox="1"/>
          <p:nvPr/>
        </p:nvSpPr>
        <p:spPr>
          <a:xfrm>
            <a:off x="5132944" y="6143341"/>
            <a:ext cx="2280485" cy="261610"/>
          </a:xfrm>
          <a:prstGeom prst="rect">
            <a:avLst/>
          </a:prstGeom>
          <a:noFill/>
        </p:spPr>
        <p:txBody>
          <a:bodyPr wrap="square" rtlCol="1">
            <a:spAutoFit/>
          </a:bodyPr>
          <a:lstStyle/>
          <a:p>
            <a:pPr algn="ctr" rtl="1"/>
            <a:r>
              <a:rPr lang="he-IL" sz="1100" dirty="0" smtClean="0">
                <a:solidFill>
                  <a:schemeClr val="bg1"/>
                </a:solidFill>
                <a:effectLst>
                  <a:outerShdw blurRad="38100" dist="38100" dir="2700000" algn="tl">
                    <a:srgbClr val="000000">
                      <a:alpha val="43137"/>
                    </a:srgbClr>
                  </a:outerShdw>
                </a:effectLst>
              </a:rPr>
              <a:t>מדריך לקריאת תוצאות בדיקות דם</a:t>
            </a:r>
            <a:endParaRPr lang="he-IL" sz="11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9911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5" grpId="0"/>
      <p:bldP spid="12" grpId="0"/>
      <p:bldP spid="13" grpId="0"/>
      <p:bldP spid="14" grpId="0"/>
      <p:bldP spid="11" grpId="0" animBg="1"/>
      <p:bldP spid="16" grpId="0" animBg="1"/>
      <p:bldP spid="17" grpId="0"/>
      <p:bldP spid="18" grpId="0"/>
      <p:bldP spid="19"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b="1" dirty="0" smtClean="0">
                <a:solidFill>
                  <a:schemeClr val="bg1"/>
                </a:solidFill>
                <a:effectLst>
                  <a:outerShdw blurRad="38100" dist="38100" dir="2700000" algn="tl">
                    <a:srgbClr val="000000">
                      <a:alpha val="43137"/>
                    </a:srgbClr>
                  </a:outerShdw>
                </a:effectLst>
                <a:cs typeface="+mn-cs"/>
              </a:rPr>
              <a:t>מחשבון גיל הלב</a:t>
            </a:r>
            <a:endParaRPr lang="he-IL" b="1" dirty="0">
              <a:solidFill>
                <a:schemeClr val="bg1"/>
              </a:solidFill>
              <a:effectLst>
                <a:outerShdw blurRad="38100" dist="38100" dir="2700000" algn="tl">
                  <a:srgbClr val="000000">
                    <a:alpha val="43137"/>
                  </a:srgbClr>
                </a:outerShdw>
              </a:effectLst>
              <a:cs typeface="+mn-cs"/>
            </a:endParaRPr>
          </a:p>
        </p:txBody>
      </p:sp>
      <p:sp>
        <p:nvSpPr>
          <p:cNvPr id="3" name="Content Placeholder 2"/>
          <p:cNvSpPr>
            <a:spLocks noGrp="1"/>
          </p:cNvSpPr>
          <p:nvPr>
            <p:ph idx="1"/>
          </p:nvPr>
        </p:nvSpPr>
        <p:spPr/>
        <p:txBody>
          <a:bodyPr/>
          <a:lstStyle/>
          <a:p>
            <a:r>
              <a:rPr lang="he-IL" dirty="0" smtClean="0"/>
              <a:t>קיימת נוסחה לחישוב "הגיל האמיתי" של הלב</a:t>
            </a:r>
          </a:p>
          <a:p>
            <a:r>
              <a:rPr lang="he-IL" sz="2800" dirty="0" smtClean="0"/>
              <a:t>המשתנים:</a:t>
            </a:r>
            <a:r>
              <a:rPr lang="he-IL" sz="2800" dirty="0"/>
              <a:t> </a:t>
            </a:r>
            <a:r>
              <a:rPr lang="he-IL" sz="2800" dirty="0" smtClean="0"/>
              <a:t>גיל</a:t>
            </a:r>
            <a:r>
              <a:rPr lang="he-IL" sz="2800" dirty="0"/>
              <a:t>, סך כולסטרול, </a:t>
            </a:r>
            <a:r>
              <a:rPr lang="en-US" sz="2800" dirty="0"/>
              <a:t>HDL</a:t>
            </a:r>
            <a:r>
              <a:rPr lang="he-IL" sz="2800" dirty="0"/>
              <a:t>, לחץ דם סיסטולי בטיפול, לחץ דם סיסטולי שאיננו בטיפול, עישון, סוכרת. </a:t>
            </a:r>
            <a:endParaRPr lang="en-US" sz="2800" dirty="0"/>
          </a:p>
          <a:p>
            <a:endParaRPr lang="he-IL"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284984"/>
            <a:ext cx="5544616" cy="3353430"/>
          </a:xfrm>
          <a:prstGeom prst="rect">
            <a:avLst/>
          </a:prstGeom>
          <a:noFill/>
          <a:ln>
            <a:noFill/>
          </a:ln>
        </p:spPr>
      </p:pic>
    </p:spTree>
    <p:extLst>
      <p:ext uri="{BB962C8B-B14F-4D97-AF65-F5344CB8AC3E}">
        <p14:creationId xmlns:p14="http://schemas.microsoft.com/office/powerpoint/2010/main" val="1687970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b="1" dirty="0">
                <a:solidFill>
                  <a:schemeClr val="bg1"/>
                </a:solidFill>
                <a:effectLst>
                  <a:outerShdw blurRad="38100" dist="38100" dir="2700000" algn="tl">
                    <a:srgbClr val="000000">
                      <a:alpha val="43137"/>
                    </a:srgbClr>
                  </a:outerShdw>
                </a:effectLst>
                <a:cs typeface="+mn-cs"/>
              </a:rPr>
              <a:t>מחשבון גיל הלב</a:t>
            </a:r>
            <a:endParaRPr lang="he-IL" dirty="0">
              <a:cs typeface="+mn-cs"/>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3954742" cy="4525963"/>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844824"/>
            <a:ext cx="3096344" cy="4472950"/>
          </a:xfrm>
          <a:prstGeom prst="rect">
            <a:avLst/>
          </a:prstGeom>
          <a:noFill/>
          <a:ln>
            <a:noFill/>
          </a:ln>
        </p:spPr>
      </p:pic>
    </p:spTree>
    <p:extLst>
      <p:ext uri="{BB962C8B-B14F-4D97-AF65-F5344CB8AC3E}">
        <p14:creationId xmlns:p14="http://schemas.microsoft.com/office/powerpoint/2010/main" val="1195656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b="1" dirty="0" smtClean="0">
                <a:solidFill>
                  <a:schemeClr val="bg1"/>
                </a:solidFill>
                <a:effectLst>
                  <a:outerShdw blurRad="38100" dist="38100" dir="2700000" algn="tl">
                    <a:srgbClr val="000000">
                      <a:alpha val="43137"/>
                    </a:srgbClr>
                  </a:outerShdw>
                </a:effectLst>
                <a:cs typeface="+mn-cs"/>
              </a:rPr>
              <a:t>הכנה לביקור רופא</a:t>
            </a:r>
            <a:endParaRPr lang="he-IL" b="1" dirty="0">
              <a:solidFill>
                <a:schemeClr val="bg1"/>
              </a:solidFill>
              <a:effectLst>
                <a:outerShdw blurRad="38100" dist="38100" dir="2700000" algn="tl">
                  <a:srgbClr val="000000">
                    <a:alpha val="43137"/>
                  </a:srgbClr>
                </a:outerShdw>
              </a:effectLst>
              <a:cs typeface="+mn-cs"/>
            </a:endParaRPr>
          </a:p>
        </p:txBody>
      </p:sp>
      <p:sp>
        <p:nvSpPr>
          <p:cNvPr id="3" name="Content Placeholder 2"/>
          <p:cNvSpPr>
            <a:spLocks noGrp="1"/>
          </p:cNvSpPr>
          <p:nvPr>
            <p:ph idx="1"/>
          </p:nvPr>
        </p:nvSpPr>
        <p:spPr/>
        <p:txBody>
          <a:bodyPr/>
          <a:lstStyle/>
          <a:p>
            <a:r>
              <a:rPr lang="he-IL" dirty="0" smtClean="0"/>
              <a:t>טאב "קחי אותי איתך לרופא" הכולל צ'קליסט למילוי בבית </a:t>
            </a:r>
          </a:p>
          <a:p>
            <a:pPr lvl="1"/>
            <a:r>
              <a:rPr lang="he-IL" dirty="0" smtClean="0"/>
              <a:t>הכיני מראש רשימת סימפטומים, שאלות, תרופות וכו'</a:t>
            </a:r>
          </a:p>
          <a:p>
            <a:pPr lvl="1"/>
            <a:r>
              <a:rPr lang="he-IL" dirty="0" smtClean="0"/>
              <a:t>מקום לסכם את דברי הרופא, אולי אפילו הקלטת הוראותיו?</a:t>
            </a:r>
          </a:p>
          <a:p>
            <a:pPr lvl="1"/>
            <a:r>
              <a:rPr lang="he-IL" dirty="0" smtClean="0"/>
              <a:t>לפני שאת יוצאת- האם קיבלת מענה על השאלות שלך?</a:t>
            </a:r>
          </a:p>
          <a:p>
            <a:r>
              <a:rPr lang="he-IL" dirty="0" smtClean="0"/>
              <a:t>חיבור ליומן אישי, שליחת תזכורות</a:t>
            </a:r>
            <a:endParaRPr lang="he-IL" dirty="0"/>
          </a:p>
        </p:txBody>
      </p:sp>
    </p:spTree>
    <p:extLst>
      <p:ext uri="{BB962C8B-B14F-4D97-AF65-F5344CB8AC3E}">
        <p14:creationId xmlns:p14="http://schemas.microsoft.com/office/powerpoint/2010/main" val="437230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b="1" dirty="0" smtClean="0">
                <a:solidFill>
                  <a:schemeClr val="bg1"/>
                </a:solidFill>
                <a:effectLst>
                  <a:outerShdw blurRad="38100" dist="38100" dir="2700000" algn="tl">
                    <a:srgbClr val="000000">
                      <a:alpha val="43137"/>
                    </a:srgbClr>
                  </a:outerShdw>
                </a:effectLst>
                <a:cs typeface="+mn-cs"/>
              </a:rPr>
              <a:t>תזונה נכונה</a:t>
            </a:r>
            <a:endParaRPr lang="he-IL" b="1" dirty="0">
              <a:solidFill>
                <a:schemeClr val="bg1"/>
              </a:solidFill>
              <a:effectLst>
                <a:outerShdw blurRad="38100" dist="38100" dir="2700000" algn="tl">
                  <a:srgbClr val="000000">
                    <a:alpha val="43137"/>
                  </a:srgbClr>
                </a:outerShdw>
              </a:effectLst>
              <a:cs typeface="+mn-cs"/>
            </a:endParaRPr>
          </a:p>
        </p:txBody>
      </p:sp>
      <p:sp>
        <p:nvSpPr>
          <p:cNvPr id="4" name="TextBox 3"/>
          <p:cNvSpPr txBox="1"/>
          <p:nvPr/>
        </p:nvSpPr>
        <p:spPr>
          <a:xfrm>
            <a:off x="179512" y="1493463"/>
            <a:ext cx="7920880" cy="646331"/>
          </a:xfrm>
          <a:prstGeom prst="rect">
            <a:avLst/>
          </a:prstGeom>
          <a:noFill/>
        </p:spPr>
        <p:txBody>
          <a:bodyPr wrap="square" rtlCol="1">
            <a:spAutoFit/>
          </a:bodyPr>
          <a:lstStyle/>
          <a:p>
            <a:pPr algn="ctr" rtl="1"/>
            <a:r>
              <a:rPr lang="he-IL" b="1" dirty="0"/>
              <a:t>התזונה המומלצת למניעת מחלות לב וסרטן מבוססת על התפריט </a:t>
            </a:r>
            <a:r>
              <a:rPr lang="he-IL" b="1" dirty="0">
                <a:solidFill>
                  <a:schemeClr val="tx2">
                    <a:lumMod val="60000"/>
                    <a:lumOff val="40000"/>
                  </a:schemeClr>
                </a:solidFill>
              </a:rPr>
              <a:t>הים תיכוני</a:t>
            </a:r>
            <a:r>
              <a:rPr lang="he-IL" b="1" dirty="0"/>
              <a:t>. </a:t>
            </a:r>
            <a:endParaRPr lang="en-US" b="1" dirty="0"/>
          </a:p>
          <a:p>
            <a:endParaRPr lang="he-IL" b="1" dirty="0"/>
          </a:p>
        </p:txBody>
      </p:sp>
      <p:sp>
        <p:nvSpPr>
          <p:cNvPr id="7" name="Rectangle 6"/>
          <p:cNvSpPr/>
          <p:nvPr/>
        </p:nvSpPr>
        <p:spPr>
          <a:xfrm>
            <a:off x="395536" y="5229200"/>
            <a:ext cx="172819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3779912" y="5229200"/>
            <a:ext cx="172819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p:cNvSpPr/>
          <p:nvPr/>
        </p:nvSpPr>
        <p:spPr>
          <a:xfrm>
            <a:off x="2699792" y="1983860"/>
            <a:ext cx="3600400"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TextBox 10"/>
          <p:cNvSpPr txBox="1"/>
          <p:nvPr/>
        </p:nvSpPr>
        <p:spPr>
          <a:xfrm>
            <a:off x="3873158" y="1983860"/>
            <a:ext cx="1346914" cy="369332"/>
          </a:xfrm>
          <a:prstGeom prst="rect">
            <a:avLst/>
          </a:prstGeom>
          <a:noFill/>
        </p:spPr>
        <p:txBody>
          <a:bodyPr wrap="square" rtlCol="1">
            <a:spAutoFit/>
          </a:bodyPr>
          <a:lstStyle/>
          <a:p>
            <a:r>
              <a:rPr lang="he-IL" dirty="0" smtClean="0"/>
              <a:t>אינפוגרפיקה</a:t>
            </a:r>
            <a:endParaRPr lang="he-IL" dirty="0"/>
          </a:p>
        </p:txBody>
      </p:sp>
      <p:sp>
        <p:nvSpPr>
          <p:cNvPr id="12" name="TextBox 11"/>
          <p:cNvSpPr txBox="1"/>
          <p:nvPr/>
        </p:nvSpPr>
        <p:spPr>
          <a:xfrm>
            <a:off x="539552" y="5373216"/>
            <a:ext cx="1440160" cy="646331"/>
          </a:xfrm>
          <a:prstGeom prst="rect">
            <a:avLst/>
          </a:prstGeom>
          <a:noFill/>
        </p:spPr>
        <p:txBody>
          <a:bodyPr wrap="square" rtlCol="1">
            <a:spAutoFit/>
          </a:bodyPr>
          <a:lstStyle/>
          <a:p>
            <a:pPr algn="ctr" rtl="1"/>
            <a:r>
              <a:rPr lang="he-IL" dirty="0" smtClean="0">
                <a:solidFill>
                  <a:schemeClr val="bg1"/>
                </a:solidFill>
              </a:rPr>
              <a:t>תפריטים לדוגמא</a:t>
            </a:r>
            <a:endParaRPr lang="he-IL" dirty="0">
              <a:solidFill>
                <a:schemeClr val="bg1"/>
              </a:solidFill>
            </a:endParaRPr>
          </a:p>
        </p:txBody>
      </p:sp>
      <p:sp>
        <p:nvSpPr>
          <p:cNvPr id="13" name="TextBox 12"/>
          <p:cNvSpPr txBox="1"/>
          <p:nvPr/>
        </p:nvSpPr>
        <p:spPr>
          <a:xfrm>
            <a:off x="3779912" y="5492406"/>
            <a:ext cx="1656184" cy="646331"/>
          </a:xfrm>
          <a:prstGeom prst="rect">
            <a:avLst/>
          </a:prstGeom>
          <a:noFill/>
        </p:spPr>
        <p:txBody>
          <a:bodyPr wrap="square" rtlCol="1">
            <a:spAutoFit/>
          </a:bodyPr>
          <a:lstStyle/>
          <a:p>
            <a:pPr algn="ctr" rtl="1"/>
            <a:r>
              <a:rPr lang="he-IL" dirty="0" smtClean="0">
                <a:solidFill>
                  <a:schemeClr val="bg1"/>
                </a:solidFill>
              </a:rPr>
              <a:t>דגשים תזונתיים לגילך</a:t>
            </a:r>
            <a:endParaRPr lang="he-IL" dirty="0">
              <a:solidFill>
                <a:schemeClr val="bg1"/>
              </a:solidFill>
            </a:endParaRPr>
          </a:p>
        </p:txBody>
      </p:sp>
      <p:sp>
        <p:nvSpPr>
          <p:cNvPr id="14" name="TextBox 13"/>
          <p:cNvSpPr txBox="1"/>
          <p:nvPr/>
        </p:nvSpPr>
        <p:spPr>
          <a:xfrm>
            <a:off x="7380312" y="5449468"/>
            <a:ext cx="1440160" cy="646331"/>
          </a:xfrm>
          <a:prstGeom prst="rect">
            <a:avLst/>
          </a:prstGeom>
          <a:noFill/>
        </p:spPr>
        <p:txBody>
          <a:bodyPr wrap="square" rtlCol="1">
            <a:spAutoFit/>
          </a:bodyPr>
          <a:lstStyle/>
          <a:p>
            <a:r>
              <a:rPr lang="he-IL" dirty="0" smtClean="0">
                <a:solidFill>
                  <a:schemeClr val="bg1"/>
                </a:solidFill>
              </a:rPr>
              <a:t>כללי תזונה נכונה</a:t>
            </a:r>
            <a:endParaRPr lang="he-IL" dirty="0">
              <a:solidFill>
                <a:schemeClr val="bg1"/>
              </a:solidFill>
            </a:endParaRPr>
          </a:p>
        </p:txBody>
      </p:sp>
      <p:sp>
        <p:nvSpPr>
          <p:cNvPr id="15" name="TextBox 14"/>
          <p:cNvSpPr txBox="1"/>
          <p:nvPr/>
        </p:nvSpPr>
        <p:spPr>
          <a:xfrm>
            <a:off x="323528" y="2420888"/>
            <a:ext cx="864096" cy="369332"/>
          </a:xfrm>
          <a:prstGeom prst="rect">
            <a:avLst/>
          </a:prstGeom>
          <a:noFill/>
          <a:ln>
            <a:solidFill>
              <a:schemeClr val="accent1">
                <a:shade val="50000"/>
              </a:schemeClr>
            </a:solidFill>
          </a:ln>
        </p:spPr>
        <p:txBody>
          <a:bodyPr wrap="square" rtlCol="1">
            <a:spAutoFit/>
          </a:bodyPr>
          <a:lstStyle/>
          <a:p>
            <a:r>
              <a:rPr lang="he-IL" dirty="0" smtClean="0"/>
              <a:t>לינק</a:t>
            </a:r>
            <a:endParaRPr lang="he-IL" dirty="0"/>
          </a:p>
        </p:txBody>
      </p:sp>
      <p:cxnSp>
        <p:nvCxnSpPr>
          <p:cNvPr id="17" name="Straight Connector 16"/>
          <p:cNvCxnSpPr>
            <a:endCxn id="15" idx="0"/>
          </p:cNvCxnSpPr>
          <p:nvPr/>
        </p:nvCxnSpPr>
        <p:spPr>
          <a:xfrm>
            <a:off x="755576" y="1916832"/>
            <a:ext cx="0" cy="504056"/>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descr="Image result for ‫צלחת המזון‬‎"/>
          <p:cNvPicPr/>
          <p:nvPr/>
        </p:nvPicPr>
        <p:blipFill rotWithShape="1">
          <a:blip r:embed="rId2">
            <a:extLst>
              <a:ext uri="{28A0092B-C50C-407E-A947-70E740481C1C}">
                <a14:useLocalDpi xmlns:a14="http://schemas.microsoft.com/office/drawing/2010/main" val="0"/>
              </a:ext>
            </a:extLst>
          </a:blip>
          <a:srcRect b="4840"/>
          <a:stretch/>
        </p:blipFill>
        <p:spPr bwMode="auto">
          <a:xfrm>
            <a:off x="3003482" y="2360406"/>
            <a:ext cx="2774950" cy="2582545"/>
          </a:xfrm>
          <a:prstGeom prst="rect">
            <a:avLst/>
          </a:prstGeom>
          <a:noFill/>
          <a:ln>
            <a:noFill/>
          </a:ln>
          <a:extLst>
            <a:ext uri="{53640926-AAD7-44D8-BBD7-CCE9431645EC}">
              <a14:shadowObscured xmlns:a14="http://schemas.microsoft.com/office/drawing/2010/main"/>
            </a:ext>
          </a:extLst>
        </p:spPr>
      </p:pic>
      <p:sp>
        <p:nvSpPr>
          <p:cNvPr id="18" name="Text Box 2"/>
          <p:cNvSpPr txBox="1">
            <a:spLocks noChangeArrowheads="1"/>
          </p:cNvSpPr>
          <p:nvPr/>
        </p:nvSpPr>
        <p:spPr bwMode="auto">
          <a:xfrm>
            <a:off x="4390957" y="3215449"/>
            <a:ext cx="659130" cy="499110"/>
          </a:xfrm>
          <a:prstGeom prst="rect">
            <a:avLst/>
          </a:prstGeom>
          <a:solidFill>
            <a:srgbClr val="A78661"/>
          </a:solidFill>
          <a:ln w="9525">
            <a:noFill/>
            <a:miter lim="800000"/>
            <a:headEnd/>
            <a:tailEnd/>
          </a:ln>
        </p:spPr>
        <p:txBody>
          <a:bodyPr rot="0" vert="horz" wrap="square" lIns="91440" tIns="45720" rIns="91440" bIns="45720" anchor="t" anchorCtr="0">
            <a:noAutofit/>
          </a:bodyPr>
          <a:lstStyle/>
          <a:p>
            <a:pPr algn="r" rtl="1">
              <a:lnSpc>
                <a:spcPct val="115000"/>
              </a:lnSpc>
              <a:spcAft>
                <a:spcPts val="1000"/>
              </a:spcAft>
            </a:pPr>
            <a:r>
              <a:rPr lang="he-IL" sz="1200" b="1" dirty="0">
                <a:solidFill>
                  <a:srgbClr val="FFFFFF"/>
                </a:solidFill>
                <a:effectLst/>
                <a:latin typeface="Calibri"/>
                <a:ea typeface="Calibri"/>
                <a:cs typeface="Arial"/>
              </a:rPr>
              <a:t>דגנים מלאים</a:t>
            </a:r>
            <a:endParaRPr lang="en-US" sz="1100" dirty="0">
              <a:effectLst/>
              <a:latin typeface="Calibri"/>
              <a:ea typeface="Calibri"/>
              <a:cs typeface="Arial"/>
            </a:endParaRPr>
          </a:p>
        </p:txBody>
      </p:sp>
      <p:sp>
        <p:nvSpPr>
          <p:cNvPr id="19" name="Rectangle 18">
            <a:hlinkClick r:id="" action="ppaction://hlinkshowjump?jump=nextslide"/>
          </p:cNvPr>
          <p:cNvSpPr/>
          <p:nvPr/>
        </p:nvSpPr>
        <p:spPr>
          <a:xfrm>
            <a:off x="6876256" y="5228999"/>
            <a:ext cx="172819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a:p>
        </p:txBody>
      </p:sp>
      <p:sp>
        <p:nvSpPr>
          <p:cNvPr id="20" name="TextBox 19"/>
          <p:cNvSpPr txBox="1"/>
          <p:nvPr/>
        </p:nvSpPr>
        <p:spPr>
          <a:xfrm>
            <a:off x="7020272" y="5449468"/>
            <a:ext cx="1440160" cy="646331"/>
          </a:xfrm>
          <a:prstGeom prst="rect">
            <a:avLst/>
          </a:prstGeom>
          <a:noFill/>
        </p:spPr>
        <p:txBody>
          <a:bodyPr wrap="square" rtlCol="1">
            <a:spAutoFit/>
          </a:bodyPr>
          <a:lstStyle/>
          <a:p>
            <a:pPr algn="ctr"/>
            <a:r>
              <a:rPr lang="he-IL" dirty="0" smtClean="0">
                <a:solidFill>
                  <a:schemeClr val="bg1"/>
                </a:solidFill>
              </a:rPr>
              <a:t>כללי תזונה נכונה</a:t>
            </a:r>
            <a:endParaRPr lang="he-IL" dirty="0">
              <a:solidFill>
                <a:schemeClr val="bg1"/>
              </a:solidFill>
            </a:endParaRPr>
          </a:p>
        </p:txBody>
      </p:sp>
    </p:spTree>
    <p:extLst>
      <p:ext uri="{BB962C8B-B14F-4D97-AF65-F5344CB8AC3E}">
        <p14:creationId xmlns:p14="http://schemas.microsoft.com/office/powerpoint/2010/main" val="518648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35696" y="2062009"/>
            <a:ext cx="5652628" cy="3600400"/>
          </a:xfrm>
          <a:prstGeom prst="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r" rtl="1"/>
            <a:endParaRPr lang="he-IL"/>
          </a:p>
        </p:txBody>
      </p:sp>
      <p:sp>
        <p:nvSpPr>
          <p:cNvPr id="9" name="TextBox 8"/>
          <p:cNvSpPr txBox="1"/>
          <p:nvPr/>
        </p:nvSpPr>
        <p:spPr>
          <a:xfrm>
            <a:off x="2051720" y="2206025"/>
            <a:ext cx="5256584" cy="3600986"/>
          </a:xfrm>
          <a:prstGeom prst="rect">
            <a:avLst/>
          </a:prstGeom>
          <a:noFill/>
        </p:spPr>
        <p:txBody>
          <a:bodyPr wrap="square" rtlCol="1">
            <a:spAutoFit/>
          </a:bodyPr>
          <a:lstStyle/>
          <a:p>
            <a:pPr algn="r" rtl="1"/>
            <a:r>
              <a:rPr lang="he-IL" sz="1200" b="1" dirty="0"/>
              <a:t>למען בריאות הלב שלך, נסי להקפיד על הכללים להלן:</a:t>
            </a:r>
            <a:endParaRPr lang="en-US" sz="1200" dirty="0"/>
          </a:p>
          <a:p>
            <a:pPr algn="r" rtl="1"/>
            <a:r>
              <a:rPr lang="he-IL" sz="1200" dirty="0"/>
              <a:t> </a:t>
            </a:r>
            <a:endParaRPr lang="en-US" sz="1200" dirty="0"/>
          </a:p>
          <a:p>
            <a:pPr marL="171450" lvl="0" indent="-171450" algn="r" rtl="1">
              <a:buClr>
                <a:schemeClr val="accent4">
                  <a:lumMod val="75000"/>
                </a:schemeClr>
              </a:buClr>
              <a:buFont typeface="Wingdings" panose="05000000000000000000" pitchFamily="2" charset="2"/>
              <a:buChar char="ü"/>
            </a:pPr>
            <a:r>
              <a:rPr lang="he-IL" sz="1200" dirty="0"/>
              <a:t>הקפידי על </a:t>
            </a:r>
            <a:r>
              <a:rPr lang="he-IL" sz="1200" b="1" dirty="0"/>
              <a:t>אכילת ירקות ופירות, לפחות 5 </a:t>
            </a:r>
            <a:r>
              <a:rPr lang="he-IL" sz="1200" b="1" dirty="0" smtClean="0">
                <a:solidFill>
                  <a:schemeClr val="tx2">
                    <a:lumMod val="60000"/>
                    <a:lumOff val="40000"/>
                  </a:schemeClr>
                </a:solidFill>
              </a:rPr>
              <a:t>מנות </a:t>
            </a:r>
            <a:r>
              <a:rPr lang="he-IL" sz="1200" b="1" dirty="0" smtClean="0"/>
              <a:t>ביום</a:t>
            </a:r>
            <a:r>
              <a:rPr lang="he-IL" sz="1200" dirty="0"/>
              <a:t>, רצוי מסוגים וצבעים שונים. </a:t>
            </a:r>
            <a:endParaRPr lang="en-US" sz="1200" dirty="0"/>
          </a:p>
          <a:p>
            <a:pPr marL="171450" lvl="0" indent="-171450" algn="r" rtl="1">
              <a:buClr>
                <a:schemeClr val="accent4">
                  <a:lumMod val="75000"/>
                </a:schemeClr>
              </a:buClr>
              <a:buFont typeface="Wingdings" panose="05000000000000000000" pitchFamily="2" charset="2"/>
              <a:buChar char="ü"/>
            </a:pPr>
            <a:r>
              <a:rPr lang="he-IL" sz="1200" b="1" dirty="0"/>
              <a:t>אכלי </a:t>
            </a:r>
            <a:r>
              <a:rPr lang="he-IL" sz="1200" b="1" dirty="0">
                <a:solidFill>
                  <a:schemeClr val="tx2">
                    <a:lumMod val="60000"/>
                    <a:lumOff val="40000"/>
                  </a:schemeClr>
                </a:solidFill>
              </a:rPr>
              <a:t>דגנים מלאים</a:t>
            </a:r>
            <a:r>
              <a:rPr lang="he-IL" sz="1200" dirty="0">
                <a:solidFill>
                  <a:schemeClr val="tx2">
                    <a:lumMod val="60000"/>
                    <a:lumOff val="40000"/>
                  </a:schemeClr>
                </a:solidFill>
              </a:rPr>
              <a:t> </a:t>
            </a:r>
            <a:r>
              <a:rPr lang="he-IL" sz="1200" b="1" dirty="0" smtClean="0"/>
              <a:t>בכל </a:t>
            </a:r>
            <a:r>
              <a:rPr lang="he-IL" sz="1200" b="1" dirty="0"/>
              <a:t>יום</a:t>
            </a:r>
            <a:r>
              <a:rPr lang="he-IL" sz="1200" dirty="0"/>
              <a:t>. </a:t>
            </a:r>
            <a:endParaRPr lang="en-US" sz="1200" dirty="0"/>
          </a:p>
          <a:p>
            <a:pPr marL="171450" lvl="0" indent="-171450" algn="r" rtl="1">
              <a:buClr>
                <a:schemeClr val="accent4">
                  <a:lumMod val="75000"/>
                </a:schemeClr>
              </a:buClr>
              <a:buFont typeface="Wingdings" panose="05000000000000000000" pitchFamily="2" charset="2"/>
              <a:buChar char="ü"/>
            </a:pPr>
            <a:r>
              <a:rPr lang="he-IL" sz="1200" dirty="0"/>
              <a:t>אכלי </a:t>
            </a:r>
            <a:r>
              <a:rPr lang="he-IL" sz="1200" b="1" dirty="0"/>
              <a:t>שתי מנות של </a:t>
            </a:r>
            <a:r>
              <a:rPr lang="he-IL" sz="1200" b="1" dirty="0">
                <a:solidFill>
                  <a:schemeClr val="tx2">
                    <a:lumMod val="60000"/>
                    <a:lumOff val="40000"/>
                  </a:schemeClr>
                </a:solidFill>
              </a:rPr>
              <a:t>קטניות</a:t>
            </a:r>
            <a:r>
              <a:rPr lang="he-IL" sz="1200" b="1" dirty="0"/>
              <a:t> בשבוע</a:t>
            </a:r>
            <a:r>
              <a:rPr lang="he-IL" sz="1200" dirty="0"/>
              <a:t>. כדאי לדעת ששילוב של קטניות ודגנים מהווה מקור טוב לחלבון.</a:t>
            </a:r>
            <a:endParaRPr lang="en-US" sz="1200" dirty="0"/>
          </a:p>
          <a:p>
            <a:pPr marL="171450" lvl="0" indent="-171450" algn="r" rtl="1">
              <a:buClr>
                <a:schemeClr val="accent4">
                  <a:lumMod val="75000"/>
                </a:schemeClr>
              </a:buClr>
              <a:buFont typeface="Wingdings" panose="05000000000000000000" pitchFamily="2" charset="2"/>
              <a:buChar char="ü"/>
            </a:pPr>
            <a:r>
              <a:rPr lang="he-IL" sz="1200" dirty="0"/>
              <a:t>אכלי </a:t>
            </a:r>
            <a:r>
              <a:rPr lang="he-IL" sz="1200" b="1" dirty="0"/>
              <a:t>מנה עד שתי מנות ביום של </a:t>
            </a:r>
            <a:r>
              <a:rPr lang="he-IL" sz="1200" b="1" dirty="0">
                <a:solidFill>
                  <a:schemeClr val="tx2">
                    <a:lumMod val="60000"/>
                    <a:lumOff val="40000"/>
                  </a:schemeClr>
                </a:solidFill>
              </a:rPr>
              <a:t>שומנים </a:t>
            </a:r>
            <a:r>
              <a:rPr lang="he-IL" sz="1200" b="1" dirty="0" smtClean="0">
                <a:solidFill>
                  <a:schemeClr val="tx2">
                    <a:lumMod val="60000"/>
                    <a:lumOff val="40000"/>
                  </a:schemeClr>
                </a:solidFill>
              </a:rPr>
              <a:t>בריאים.</a:t>
            </a:r>
            <a:endParaRPr lang="en-US" sz="1200" dirty="0"/>
          </a:p>
          <a:p>
            <a:pPr marL="171450" lvl="0" indent="-171450" algn="r" rtl="1">
              <a:buClr>
                <a:schemeClr val="accent4">
                  <a:lumMod val="75000"/>
                </a:schemeClr>
              </a:buClr>
              <a:buFont typeface="Wingdings" panose="05000000000000000000" pitchFamily="2" charset="2"/>
              <a:buChar char="ü"/>
            </a:pPr>
            <a:r>
              <a:rPr lang="he-IL" sz="1200" dirty="0"/>
              <a:t>השתמשי </a:t>
            </a:r>
            <a:r>
              <a:rPr lang="he-IL" sz="1200" dirty="0">
                <a:solidFill>
                  <a:schemeClr val="tx2">
                    <a:lumMod val="60000"/>
                    <a:lumOff val="40000"/>
                  </a:schemeClr>
                </a:solidFill>
              </a:rPr>
              <a:t>ב</a:t>
            </a:r>
            <a:r>
              <a:rPr lang="he-IL" sz="1200" b="1" dirty="0">
                <a:solidFill>
                  <a:schemeClr val="tx2">
                    <a:lumMod val="60000"/>
                    <a:lumOff val="40000"/>
                  </a:schemeClr>
                </a:solidFill>
              </a:rPr>
              <a:t>שמן </a:t>
            </a:r>
            <a:r>
              <a:rPr lang="he-IL" sz="1200" b="1" dirty="0" smtClean="0">
                <a:solidFill>
                  <a:schemeClr val="tx2">
                    <a:lumMod val="60000"/>
                    <a:lumOff val="40000"/>
                  </a:schemeClr>
                </a:solidFill>
              </a:rPr>
              <a:t>זית </a:t>
            </a:r>
            <a:r>
              <a:rPr lang="he-IL" sz="1200" dirty="0" smtClean="0"/>
              <a:t>לבישול ולתיבול סלט. השתמשי </a:t>
            </a:r>
            <a:r>
              <a:rPr lang="he-IL" sz="1200" b="1" dirty="0"/>
              <a:t>בשמן </a:t>
            </a:r>
            <a:r>
              <a:rPr lang="he-IL" sz="1200" b="1" dirty="0" smtClean="0"/>
              <a:t>קנולה </a:t>
            </a:r>
            <a:r>
              <a:rPr lang="he-IL" sz="1200" dirty="0" smtClean="0"/>
              <a:t>לצרכים אחרים (טיגון, או כאשר טעם שמן הזית אינו מתאים)</a:t>
            </a:r>
            <a:r>
              <a:rPr lang="he-IL" sz="1200" b="1" dirty="0" smtClean="0"/>
              <a:t>. </a:t>
            </a:r>
          </a:p>
          <a:p>
            <a:pPr marL="171450" lvl="0" indent="-171450" algn="r" rtl="1">
              <a:buClr>
                <a:schemeClr val="accent4">
                  <a:lumMod val="75000"/>
                </a:schemeClr>
              </a:buClr>
              <a:buFont typeface="Wingdings" panose="05000000000000000000" pitchFamily="2" charset="2"/>
              <a:buChar char="ü"/>
            </a:pPr>
            <a:r>
              <a:rPr lang="he-IL" sz="1200" dirty="0" smtClean="0"/>
              <a:t>נסי </a:t>
            </a:r>
            <a:r>
              <a:rPr lang="he-IL" sz="1200" dirty="0"/>
              <a:t>לאכול מנת </a:t>
            </a:r>
            <a:r>
              <a:rPr lang="he-IL" sz="1200" b="1" dirty="0">
                <a:solidFill>
                  <a:schemeClr val="tx2">
                    <a:lumMod val="60000"/>
                    <a:lumOff val="40000"/>
                  </a:schemeClr>
                </a:solidFill>
              </a:rPr>
              <a:t>דג</a:t>
            </a:r>
            <a:r>
              <a:rPr lang="he-IL" sz="1200" b="1" dirty="0"/>
              <a:t> לפחות פעמיים בשבוע</a:t>
            </a:r>
            <a:r>
              <a:rPr lang="he-IL" sz="1200" dirty="0"/>
              <a:t>. </a:t>
            </a:r>
            <a:endParaRPr lang="he-IL" sz="1200" dirty="0" smtClean="0"/>
          </a:p>
          <a:p>
            <a:pPr marL="171450" lvl="0" indent="-171450" algn="r" rtl="1">
              <a:buClr>
                <a:schemeClr val="accent4">
                  <a:lumMod val="75000"/>
                </a:schemeClr>
              </a:buClr>
              <a:buFont typeface="Wingdings" panose="05000000000000000000" pitchFamily="2" charset="2"/>
              <a:buChar char="ü"/>
            </a:pPr>
            <a:r>
              <a:rPr lang="he-IL" sz="1200" dirty="0" smtClean="0"/>
              <a:t>יש </a:t>
            </a:r>
            <a:r>
              <a:rPr lang="he-IL" sz="1200" dirty="0"/>
              <a:t>לצרוך </a:t>
            </a:r>
            <a:r>
              <a:rPr lang="he-IL" sz="1200" b="1" dirty="0"/>
              <a:t>עד שתי מנות מוצרי חלב דלי שומן ביום</a:t>
            </a:r>
            <a:r>
              <a:rPr lang="he-IL" sz="1200" dirty="0"/>
              <a:t> </a:t>
            </a:r>
            <a:r>
              <a:rPr lang="he-IL" sz="1200" b="1" dirty="0"/>
              <a:t>(עד 5</a:t>
            </a:r>
            <a:r>
              <a:rPr lang="he-IL" sz="1200" b="1" dirty="0" smtClean="0"/>
              <a:t>%)</a:t>
            </a:r>
            <a:r>
              <a:rPr lang="he-IL" sz="1200" dirty="0" smtClean="0"/>
              <a:t>.</a:t>
            </a:r>
          </a:p>
          <a:p>
            <a:pPr lvl="0" algn="r" rtl="1">
              <a:buClr>
                <a:schemeClr val="accent4">
                  <a:lumMod val="75000"/>
                </a:schemeClr>
              </a:buClr>
            </a:pPr>
            <a:endParaRPr lang="en-US" sz="1200" dirty="0"/>
          </a:p>
          <a:p>
            <a:pPr marL="171450" indent="-171450" algn="r" rtl="1">
              <a:buClr>
                <a:srgbClr val="92D050"/>
              </a:buClr>
              <a:buFont typeface="Wingdings" panose="05000000000000000000" pitchFamily="2" charset="2"/>
              <a:buChar char="ü"/>
            </a:pPr>
            <a:endParaRPr lang="en-US" sz="1200" dirty="0"/>
          </a:p>
          <a:p>
            <a:pPr marL="171450" lvl="0" indent="-171450" algn="r" rtl="1">
              <a:buClr>
                <a:schemeClr val="accent4">
                  <a:lumMod val="75000"/>
                </a:schemeClr>
              </a:buClr>
              <a:buFont typeface="Calibri" panose="020F0502020204030204" pitchFamily="34" charset="0"/>
              <a:buChar char="×"/>
            </a:pPr>
            <a:r>
              <a:rPr lang="he-IL" sz="1200" dirty="0"/>
              <a:t>השתדלי </a:t>
            </a:r>
            <a:r>
              <a:rPr lang="he-IL" sz="1200" b="1" dirty="0"/>
              <a:t>להמעיט בצריכת בשר </a:t>
            </a:r>
            <a:r>
              <a:rPr lang="he-IL" sz="1200" b="1" dirty="0" smtClean="0"/>
              <a:t>אדום, ויש </a:t>
            </a:r>
            <a:r>
              <a:rPr lang="he-IL" sz="1200" b="1" dirty="0"/>
              <a:t>להימנע </a:t>
            </a:r>
            <a:r>
              <a:rPr lang="he-IL" sz="1200" b="1" dirty="0">
                <a:solidFill>
                  <a:schemeClr val="tx2">
                    <a:lumMod val="60000"/>
                    <a:lumOff val="40000"/>
                  </a:schemeClr>
                </a:solidFill>
              </a:rPr>
              <a:t>מבשר </a:t>
            </a:r>
            <a:r>
              <a:rPr lang="he-IL" sz="1200" b="1" dirty="0" smtClean="0">
                <a:solidFill>
                  <a:schemeClr val="tx2">
                    <a:lumMod val="60000"/>
                    <a:lumOff val="40000"/>
                  </a:schemeClr>
                </a:solidFill>
              </a:rPr>
              <a:t>מעובד</a:t>
            </a:r>
            <a:r>
              <a:rPr lang="he-IL" sz="1200" b="1" dirty="0" smtClean="0"/>
              <a:t>.</a:t>
            </a:r>
            <a:r>
              <a:rPr lang="he-IL" sz="1200" dirty="0" smtClean="0"/>
              <a:t> אם את אוכלת בשר, תבחרי בחלקים הפחות שומניים. מומלץ </a:t>
            </a:r>
            <a:r>
              <a:rPr lang="he-IL" sz="1200" dirty="0"/>
              <a:t>לאכול במקום הבשר: </a:t>
            </a:r>
            <a:r>
              <a:rPr lang="he-IL" sz="1200" b="1" dirty="0"/>
              <a:t>עוף, הודו, או דגים</a:t>
            </a:r>
            <a:r>
              <a:rPr lang="he-IL" sz="1200" dirty="0"/>
              <a:t>.</a:t>
            </a:r>
            <a:endParaRPr lang="en-US" sz="1200" dirty="0"/>
          </a:p>
          <a:p>
            <a:pPr marL="171450" lvl="0" indent="-171450" algn="r" rtl="1">
              <a:buClr>
                <a:schemeClr val="accent4">
                  <a:lumMod val="75000"/>
                </a:schemeClr>
              </a:buClr>
              <a:buFont typeface="Calibri" panose="020F0502020204030204" pitchFamily="34" charset="0"/>
              <a:buChar char="×"/>
            </a:pPr>
            <a:r>
              <a:rPr lang="he-IL" sz="1200" b="1" dirty="0"/>
              <a:t>הגבילי את צריכת </a:t>
            </a:r>
            <a:r>
              <a:rPr lang="he-IL" sz="1200" b="1" dirty="0">
                <a:solidFill>
                  <a:schemeClr val="tx2">
                    <a:lumMod val="60000"/>
                    <a:lumOff val="40000"/>
                  </a:schemeClr>
                </a:solidFill>
              </a:rPr>
              <a:t>המלח, הממתקים והמתוקים</a:t>
            </a:r>
            <a:r>
              <a:rPr lang="he-IL" sz="1200" dirty="0">
                <a:solidFill>
                  <a:schemeClr val="tx2">
                    <a:lumMod val="60000"/>
                    <a:lumOff val="40000"/>
                  </a:schemeClr>
                </a:solidFill>
              </a:rPr>
              <a:t> </a:t>
            </a:r>
            <a:endParaRPr lang="he-IL" sz="1200" dirty="0" smtClean="0">
              <a:solidFill>
                <a:schemeClr val="tx2">
                  <a:lumMod val="60000"/>
                  <a:lumOff val="40000"/>
                </a:schemeClr>
              </a:solidFill>
            </a:endParaRPr>
          </a:p>
          <a:p>
            <a:pPr marL="171450" lvl="0" indent="-171450" algn="r" rtl="1">
              <a:buClr>
                <a:schemeClr val="accent4">
                  <a:lumMod val="75000"/>
                </a:schemeClr>
              </a:buClr>
              <a:buFont typeface="Calibri" panose="020F0502020204030204" pitchFamily="34" charset="0"/>
              <a:buChar char="×"/>
            </a:pPr>
            <a:r>
              <a:rPr lang="he-IL" sz="1200" b="1" dirty="0" smtClean="0"/>
              <a:t>הימנעי </a:t>
            </a:r>
            <a:r>
              <a:rPr lang="he-IL" sz="1200" b="1" dirty="0"/>
              <a:t>משימוש במרגרינה או במוצרים המכילים </a:t>
            </a:r>
            <a:r>
              <a:rPr lang="he-IL" sz="1200" b="1" dirty="0">
                <a:solidFill>
                  <a:schemeClr val="tx2">
                    <a:lumMod val="60000"/>
                    <a:lumOff val="40000"/>
                  </a:schemeClr>
                </a:solidFill>
              </a:rPr>
              <a:t>שומן </a:t>
            </a:r>
            <a:r>
              <a:rPr lang="he-IL" sz="1200" b="1" dirty="0" smtClean="0">
                <a:solidFill>
                  <a:schemeClr val="tx2">
                    <a:lumMod val="60000"/>
                    <a:lumOff val="40000"/>
                  </a:schemeClr>
                </a:solidFill>
              </a:rPr>
              <a:t>טראנס </a:t>
            </a:r>
            <a:r>
              <a:rPr lang="he-IL" sz="1200" b="1" dirty="0" smtClean="0"/>
              <a:t>ושומן רווי</a:t>
            </a:r>
            <a:r>
              <a:rPr lang="he-IL" sz="1200" dirty="0" smtClean="0">
                <a:solidFill>
                  <a:schemeClr val="tx2">
                    <a:lumMod val="60000"/>
                    <a:lumOff val="40000"/>
                  </a:schemeClr>
                </a:solidFill>
              </a:rPr>
              <a:t>. </a:t>
            </a:r>
            <a:endParaRPr lang="en-US" sz="1200" dirty="0">
              <a:solidFill>
                <a:schemeClr val="tx2">
                  <a:lumMod val="60000"/>
                  <a:lumOff val="40000"/>
                </a:schemeClr>
              </a:solidFill>
            </a:endParaRPr>
          </a:p>
          <a:p>
            <a:pPr algn="r" rtl="1"/>
            <a:endParaRPr lang="he-IL" sz="1200" dirty="0"/>
          </a:p>
        </p:txBody>
      </p:sp>
      <p:sp>
        <p:nvSpPr>
          <p:cNvPr id="10" name="TextBox 9"/>
          <p:cNvSpPr txBox="1"/>
          <p:nvPr/>
        </p:nvSpPr>
        <p:spPr>
          <a:xfrm>
            <a:off x="7668344" y="1917993"/>
            <a:ext cx="1296144" cy="769441"/>
          </a:xfrm>
          <a:prstGeom prst="rect">
            <a:avLst/>
          </a:prstGeom>
          <a:noFill/>
          <a:ln>
            <a:solidFill>
              <a:schemeClr val="accent1">
                <a:shade val="50000"/>
              </a:schemeClr>
            </a:solidFill>
          </a:ln>
        </p:spPr>
        <p:txBody>
          <a:bodyPr wrap="square" rtlCol="1">
            <a:spAutoFit/>
          </a:bodyPr>
          <a:lstStyle/>
          <a:p>
            <a:pPr algn="r" rtl="1"/>
            <a:r>
              <a:rPr lang="he-IL" sz="1100" dirty="0" smtClean="0"/>
              <a:t>כגון: אורז מלא, לחם מלא, פסטה מחיטה מלאה, כוסמת, שיפון, שיבולת שועל</a:t>
            </a:r>
            <a:endParaRPr lang="he-IL" sz="1100" dirty="0"/>
          </a:p>
        </p:txBody>
      </p:sp>
      <p:sp>
        <p:nvSpPr>
          <p:cNvPr id="11" name="TextBox 10"/>
          <p:cNvSpPr txBox="1"/>
          <p:nvPr/>
        </p:nvSpPr>
        <p:spPr>
          <a:xfrm>
            <a:off x="7596336" y="5518393"/>
            <a:ext cx="1296144" cy="769441"/>
          </a:xfrm>
          <a:prstGeom prst="rect">
            <a:avLst/>
          </a:prstGeom>
          <a:noFill/>
          <a:ln>
            <a:solidFill>
              <a:schemeClr val="accent1">
                <a:shade val="50000"/>
              </a:schemeClr>
            </a:solidFill>
          </a:ln>
        </p:spPr>
        <p:txBody>
          <a:bodyPr wrap="square" rtlCol="1">
            <a:spAutoFit/>
          </a:bodyPr>
          <a:lstStyle/>
          <a:p>
            <a:pPr lvl="0" algn="r" rtl="1">
              <a:buClr>
                <a:schemeClr val="accent4">
                  <a:lumMod val="75000"/>
                </a:schemeClr>
              </a:buClr>
            </a:pPr>
            <a:r>
              <a:rPr lang="he-IL" sz="1100" dirty="0" smtClean="0"/>
              <a:t>הדגים המומלצים לאכילה הם דגי ים כגון, סלמון, מקרל, הרינג וטונה. </a:t>
            </a:r>
          </a:p>
        </p:txBody>
      </p:sp>
      <p:sp>
        <p:nvSpPr>
          <p:cNvPr id="12" name="TextBox 11"/>
          <p:cNvSpPr txBox="1"/>
          <p:nvPr/>
        </p:nvSpPr>
        <p:spPr>
          <a:xfrm>
            <a:off x="333372" y="3778151"/>
            <a:ext cx="1296144" cy="600164"/>
          </a:xfrm>
          <a:prstGeom prst="rect">
            <a:avLst/>
          </a:prstGeom>
          <a:noFill/>
          <a:ln>
            <a:solidFill>
              <a:schemeClr val="accent1">
                <a:shade val="50000"/>
              </a:schemeClr>
            </a:solidFill>
          </a:ln>
        </p:spPr>
        <p:txBody>
          <a:bodyPr wrap="square" rtlCol="1">
            <a:spAutoFit/>
          </a:bodyPr>
          <a:lstStyle/>
          <a:p>
            <a:pPr lvl="0" algn="r" rtl="1">
              <a:buClr>
                <a:schemeClr val="accent4">
                  <a:lumMod val="75000"/>
                </a:schemeClr>
              </a:buClr>
            </a:pPr>
            <a:r>
              <a:rPr lang="he-IL" sz="1100" dirty="0" smtClean="0"/>
              <a:t>כגון נקניקים ונקניקיות, תחליפי בשר.</a:t>
            </a:r>
          </a:p>
        </p:txBody>
      </p:sp>
      <p:sp>
        <p:nvSpPr>
          <p:cNvPr id="13" name="TextBox 12"/>
          <p:cNvSpPr txBox="1"/>
          <p:nvPr/>
        </p:nvSpPr>
        <p:spPr>
          <a:xfrm>
            <a:off x="232914" y="4654297"/>
            <a:ext cx="1396602" cy="1107996"/>
          </a:xfrm>
          <a:prstGeom prst="rect">
            <a:avLst/>
          </a:prstGeom>
          <a:noFill/>
          <a:ln>
            <a:solidFill>
              <a:schemeClr val="accent1">
                <a:shade val="50000"/>
              </a:schemeClr>
            </a:solidFill>
          </a:ln>
        </p:spPr>
        <p:txBody>
          <a:bodyPr wrap="square" rtlCol="1">
            <a:spAutoFit/>
          </a:bodyPr>
          <a:lstStyle/>
          <a:p>
            <a:pPr lvl="0" algn="r" rtl="1">
              <a:buClr>
                <a:schemeClr val="accent4">
                  <a:lumMod val="75000"/>
                </a:schemeClr>
              </a:buClr>
            </a:pPr>
            <a:r>
              <a:rPr lang="he-IL" sz="1100" dirty="0" smtClean="0"/>
              <a:t>הימנעי מחטיפים, מוצרים מוכנים כגון רטבים ואבקות מרק, שתייה ממותקת, ממתקים, עוגות ועוגיות עד כמה שניתן.</a:t>
            </a:r>
            <a:endParaRPr lang="en-US" sz="1100" dirty="0"/>
          </a:p>
        </p:txBody>
      </p:sp>
      <p:sp>
        <p:nvSpPr>
          <p:cNvPr id="14" name="TextBox 13"/>
          <p:cNvSpPr txBox="1"/>
          <p:nvPr/>
        </p:nvSpPr>
        <p:spPr>
          <a:xfrm>
            <a:off x="2627784" y="6094457"/>
            <a:ext cx="1368152" cy="430887"/>
          </a:xfrm>
          <a:prstGeom prst="rect">
            <a:avLst/>
          </a:prstGeom>
          <a:noFill/>
          <a:ln>
            <a:solidFill>
              <a:schemeClr val="accent1">
                <a:shade val="50000"/>
              </a:schemeClr>
            </a:solidFill>
          </a:ln>
        </p:spPr>
        <p:txBody>
          <a:bodyPr wrap="square" rtlCol="1">
            <a:spAutoFit/>
          </a:bodyPr>
          <a:lstStyle/>
          <a:p>
            <a:pPr algn="r" rtl="1">
              <a:buClr>
                <a:schemeClr val="accent4">
                  <a:lumMod val="75000"/>
                </a:schemeClr>
              </a:buClr>
            </a:pPr>
            <a:r>
              <a:rPr lang="he-IL" sz="1100" dirty="0" smtClean="0"/>
              <a:t>כגון מזון מטוגן,</a:t>
            </a:r>
          </a:p>
          <a:p>
            <a:pPr lvl="0" algn="r" rtl="1">
              <a:buClr>
                <a:schemeClr val="accent4">
                  <a:lumMod val="75000"/>
                </a:schemeClr>
              </a:buClr>
            </a:pPr>
            <a:r>
              <a:rPr lang="he-IL" sz="1100" dirty="0" smtClean="0"/>
              <a:t>מאפים קנויים, בורקס </a:t>
            </a:r>
          </a:p>
        </p:txBody>
      </p:sp>
      <p:sp>
        <p:nvSpPr>
          <p:cNvPr id="15" name="TextBox 14"/>
          <p:cNvSpPr txBox="1"/>
          <p:nvPr/>
        </p:nvSpPr>
        <p:spPr>
          <a:xfrm>
            <a:off x="323528" y="2610197"/>
            <a:ext cx="1296144" cy="1107996"/>
          </a:xfrm>
          <a:prstGeom prst="rect">
            <a:avLst/>
          </a:prstGeom>
          <a:noFill/>
          <a:ln>
            <a:solidFill>
              <a:schemeClr val="accent1">
                <a:shade val="50000"/>
              </a:schemeClr>
            </a:solidFill>
          </a:ln>
        </p:spPr>
        <p:txBody>
          <a:bodyPr wrap="square" rtlCol="1">
            <a:spAutoFit/>
          </a:bodyPr>
          <a:lstStyle/>
          <a:p>
            <a:pPr algn="r" rtl="1"/>
            <a:r>
              <a:rPr lang="he-IL" sz="1100" dirty="0" smtClean="0"/>
              <a:t>כגון אבוקדו</a:t>
            </a:r>
            <a:r>
              <a:rPr lang="he-IL" sz="1100" dirty="0"/>
              <a:t>, </a:t>
            </a:r>
            <a:r>
              <a:rPr lang="he-IL" sz="1100" dirty="0" smtClean="0"/>
              <a:t>טחינה, או חופן שקדים, אגוזי מלך, פיסטוקים,</a:t>
            </a:r>
            <a:r>
              <a:rPr lang="en-US" sz="1100" dirty="0" smtClean="0"/>
              <a:t> </a:t>
            </a:r>
            <a:r>
              <a:rPr lang="he-IL" sz="1100" dirty="0" smtClean="0"/>
              <a:t>בוטנים או אגוזי קשיו- לא מומלחים </a:t>
            </a:r>
            <a:endParaRPr lang="he-IL" sz="1100" dirty="0"/>
          </a:p>
        </p:txBody>
      </p:sp>
      <p:cxnSp>
        <p:nvCxnSpPr>
          <p:cNvPr id="17" name="Straight Connector 16"/>
          <p:cNvCxnSpPr/>
          <p:nvPr/>
        </p:nvCxnSpPr>
        <p:spPr>
          <a:xfrm>
            <a:off x="1619672" y="3245585"/>
            <a:ext cx="2376264" cy="184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2" idx="3"/>
          </p:cNvCxnSpPr>
          <p:nvPr/>
        </p:nvCxnSpPr>
        <p:spPr>
          <a:xfrm flipH="1" flipV="1">
            <a:off x="1629516" y="4078233"/>
            <a:ext cx="150232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7100726" y="4006225"/>
            <a:ext cx="509886" cy="151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491880" y="5518394"/>
            <a:ext cx="144016" cy="576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1629516" y="5021017"/>
            <a:ext cx="2582444" cy="281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236296" y="2687434"/>
            <a:ext cx="432048" cy="166663"/>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03648" y="692696"/>
            <a:ext cx="5351845" cy="369332"/>
          </a:xfrm>
          <a:prstGeom prst="rect">
            <a:avLst/>
          </a:prstGeom>
          <a:noFill/>
        </p:spPr>
        <p:txBody>
          <a:bodyPr wrap="square" rtlCol="1">
            <a:spAutoFit/>
          </a:bodyPr>
          <a:lstStyle/>
          <a:p>
            <a:pPr algn="r" rtl="1"/>
            <a:r>
              <a:rPr lang="en-US" b="1" dirty="0" smtClean="0">
                <a:solidFill>
                  <a:schemeClr val="bg1"/>
                </a:solidFill>
                <a:effectLst>
                  <a:outerShdw blurRad="38100" dist="38100" dir="2700000" algn="tl">
                    <a:srgbClr val="000000">
                      <a:alpha val="43137"/>
                    </a:srgbClr>
                  </a:outerShdw>
                </a:effectLst>
              </a:rPr>
              <a:t>Pop up windows when highlighted text is clicked</a:t>
            </a:r>
            <a:endParaRPr lang="he-IL" b="1" dirty="0">
              <a:solidFill>
                <a:schemeClr val="bg1"/>
              </a:solidFill>
              <a:effectLst>
                <a:outerShdw blurRad="38100" dist="38100" dir="2700000" algn="tl">
                  <a:srgbClr val="000000">
                    <a:alpha val="43137"/>
                  </a:srgbClr>
                </a:outerShdw>
              </a:effectLst>
            </a:endParaRPr>
          </a:p>
        </p:txBody>
      </p:sp>
      <p:sp>
        <p:nvSpPr>
          <p:cNvPr id="39" name="TextBox 38"/>
          <p:cNvSpPr txBox="1"/>
          <p:nvPr/>
        </p:nvSpPr>
        <p:spPr>
          <a:xfrm>
            <a:off x="7700592" y="2926105"/>
            <a:ext cx="1296144" cy="430887"/>
          </a:xfrm>
          <a:prstGeom prst="rect">
            <a:avLst/>
          </a:prstGeom>
          <a:noFill/>
          <a:ln>
            <a:solidFill>
              <a:schemeClr val="accent1">
                <a:shade val="50000"/>
              </a:schemeClr>
            </a:solidFill>
          </a:ln>
        </p:spPr>
        <p:txBody>
          <a:bodyPr wrap="square" rtlCol="1">
            <a:spAutoFit/>
          </a:bodyPr>
          <a:lstStyle/>
          <a:p>
            <a:pPr lvl="0" algn="r" rtl="1">
              <a:buClr>
                <a:schemeClr val="accent4">
                  <a:lumMod val="75000"/>
                </a:schemeClr>
              </a:buClr>
            </a:pPr>
            <a:r>
              <a:rPr lang="he-IL" sz="1100" dirty="0" smtClean="0"/>
              <a:t>עדשים, אפונה, שעועית, חומוס ועוד</a:t>
            </a:r>
          </a:p>
        </p:txBody>
      </p:sp>
      <p:cxnSp>
        <p:nvCxnSpPr>
          <p:cNvPr id="40" name="Straight Connector 39"/>
          <p:cNvCxnSpPr/>
          <p:nvPr/>
        </p:nvCxnSpPr>
        <p:spPr>
          <a:xfrm>
            <a:off x="7308304" y="3079025"/>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596336" y="3574177"/>
            <a:ext cx="1518060" cy="1785104"/>
          </a:xfrm>
          <a:prstGeom prst="rect">
            <a:avLst/>
          </a:prstGeom>
          <a:noFill/>
          <a:ln>
            <a:solidFill>
              <a:schemeClr val="accent1">
                <a:shade val="50000"/>
              </a:schemeClr>
            </a:solidFill>
          </a:ln>
        </p:spPr>
        <p:txBody>
          <a:bodyPr wrap="square" rtlCol="1">
            <a:spAutoFit/>
          </a:bodyPr>
          <a:lstStyle/>
          <a:p>
            <a:pPr lvl="0" algn="r" rtl="1">
              <a:buClr>
                <a:schemeClr val="accent4">
                  <a:lumMod val="75000"/>
                </a:schemeClr>
              </a:buClr>
            </a:pPr>
            <a:r>
              <a:rPr lang="he-IL" sz="1000" dirty="0" smtClean="0"/>
              <a:t>הוספת שמן זית לסלט משפרת ספיגה של ויטמינים מסיסי שומן חשובים שיש בירקות. שמן הזית אף עשיר בחומצה אולאית שנחשבת נוגדת קרישת דם ומפחיתה חימצון של כולסטרול רע. שמן הזית מתחמצן בטמפ' נמוכה יחסית ועל כן אינו בריא לטיגון מעל 200 מעלות.</a:t>
            </a:r>
          </a:p>
        </p:txBody>
      </p:sp>
      <p:cxnSp>
        <p:nvCxnSpPr>
          <p:cNvPr id="45" name="Straight Connector 44"/>
          <p:cNvCxnSpPr/>
          <p:nvPr/>
        </p:nvCxnSpPr>
        <p:spPr>
          <a:xfrm>
            <a:off x="7236296" y="3646185"/>
            <a:ext cx="35414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0951" y="1802465"/>
            <a:ext cx="1718348" cy="569387"/>
          </a:xfrm>
          <a:prstGeom prst="rect">
            <a:avLst/>
          </a:prstGeom>
          <a:noFill/>
          <a:ln>
            <a:solidFill>
              <a:schemeClr val="tx1"/>
            </a:solidFill>
          </a:ln>
        </p:spPr>
        <p:txBody>
          <a:bodyPr wrap="square" rtlCol="0">
            <a:spAutoFit/>
          </a:bodyPr>
          <a:lstStyle/>
          <a:p>
            <a:pPr algn="r" rtl="1"/>
            <a:r>
              <a:rPr lang="he-IL" sz="1100" dirty="0"/>
              <a:t>מנה</a:t>
            </a:r>
            <a:r>
              <a:rPr lang="he-IL" sz="1100" dirty="0" smtClean="0"/>
              <a:t>= </a:t>
            </a:r>
            <a:r>
              <a:rPr lang="he-IL" sz="1000" dirty="0" smtClean="0"/>
              <a:t>כוס פרי/ירק טרי, ½ כוס פרי/ירק מבושל, פרי/ירק אחד בגודל בינוני או ¾ כוס מיץ. </a:t>
            </a:r>
            <a:endParaRPr lang="en-US" dirty="0"/>
          </a:p>
        </p:txBody>
      </p:sp>
      <p:cxnSp>
        <p:nvCxnSpPr>
          <p:cNvPr id="24" name="Straight Connector 23"/>
          <p:cNvCxnSpPr/>
          <p:nvPr/>
        </p:nvCxnSpPr>
        <p:spPr>
          <a:xfrm flipH="1" flipV="1">
            <a:off x="1835696" y="1917993"/>
            <a:ext cx="2376264" cy="7200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84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46130116"/>
              </p:ext>
            </p:extLst>
          </p:nvPr>
        </p:nvGraphicFramePr>
        <p:xfrm>
          <a:off x="2051720" y="404664"/>
          <a:ext cx="5112568" cy="6309360"/>
        </p:xfrm>
        <a:graphic>
          <a:graphicData uri="http://schemas.openxmlformats.org/drawingml/2006/table">
            <a:tbl>
              <a:tblPr firstRow="1" firstCol="1" bandRow="1">
                <a:tableStyleId>{5C22544A-7EE6-4342-B048-85BDC9FD1C3A}</a:tableStyleId>
              </a:tblPr>
              <a:tblGrid>
                <a:gridCol w="4536504"/>
                <a:gridCol w="576064"/>
              </a:tblGrid>
              <a:tr h="1528837">
                <a:tc>
                  <a:txBody>
                    <a:bodyPr/>
                    <a:lstStyle/>
                    <a:p>
                      <a:pPr marL="342900" lvl="0" indent="-342900" algn="r" rtl="1">
                        <a:lnSpc>
                          <a:spcPct val="115000"/>
                        </a:lnSpc>
                        <a:spcAft>
                          <a:spcPts val="0"/>
                        </a:spcAft>
                        <a:buClr>
                          <a:srgbClr val="800080"/>
                        </a:buClr>
                        <a:buFont typeface="Symbol"/>
                        <a:buChar char=""/>
                      </a:pPr>
                      <a:r>
                        <a:rPr lang="he-IL" sz="1000" dirty="0">
                          <a:solidFill>
                            <a:schemeClr val="tx1"/>
                          </a:solidFill>
                          <a:effectLst/>
                        </a:rPr>
                        <a:t>צריכה נאותה של </a:t>
                      </a:r>
                      <a:r>
                        <a:rPr lang="he-IL" sz="1000" dirty="0" smtClean="0">
                          <a:solidFill>
                            <a:schemeClr val="tx2">
                              <a:lumMod val="60000"/>
                              <a:lumOff val="40000"/>
                            </a:schemeClr>
                          </a:solidFill>
                          <a:effectLst/>
                        </a:rPr>
                        <a:t>ברזל </a:t>
                      </a:r>
                      <a:r>
                        <a:rPr lang="he-IL" sz="1000" dirty="0" smtClean="0">
                          <a:solidFill>
                            <a:schemeClr val="tx1"/>
                          </a:solidFill>
                          <a:effectLst/>
                        </a:rPr>
                        <a:t>(18מ"ג) </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2">
                              <a:lumMod val="60000"/>
                              <a:lumOff val="40000"/>
                            </a:schemeClr>
                          </a:solidFill>
                          <a:effectLst/>
                        </a:rPr>
                        <a:t>ויטמין </a:t>
                      </a:r>
                      <a:r>
                        <a:rPr lang="en-US" sz="1000" dirty="0">
                          <a:solidFill>
                            <a:schemeClr val="tx2">
                              <a:lumMod val="60000"/>
                              <a:lumOff val="40000"/>
                            </a:schemeClr>
                          </a:solidFill>
                          <a:effectLst/>
                        </a:rPr>
                        <a:t>B12</a:t>
                      </a:r>
                      <a:r>
                        <a:rPr lang="he-IL" sz="1000" dirty="0">
                          <a:solidFill>
                            <a:schemeClr val="tx2">
                              <a:lumMod val="60000"/>
                              <a:lumOff val="40000"/>
                            </a:schemeClr>
                          </a:solidFill>
                          <a:effectLst/>
                        </a:rPr>
                        <a:t> </a:t>
                      </a:r>
                      <a:r>
                        <a:rPr lang="he-IL" sz="1000" dirty="0">
                          <a:solidFill>
                            <a:schemeClr val="tx1"/>
                          </a:solidFill>
                          <a:effectLst/>
                        </a:rPr>
                        <a:t>: 2.4 מ"ג ביום</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2">
                              <a:lumMod val="60000"/>
                              <a:lumOff val="40000"/>
                            </a:schemeClr>
                          </a:solidFill>
                          <a:effectLst/>
                        </a:rPr>
                        <a:t>סיבים תזונתיים</a:t>
                      </a:r>
                      <a:r>
                        <a:rPr lang="he-IL" sz="1000" dirty="0">
                          <a:solidFill>
                            <a:schemeClr val="tx1"/>
                          </a:solidFill>
                          <a:effectLst/>
                        </a:rPr>
                        <a:t>: ההמלצה הכללית למבוגרים היא 12 גרם סיבים לכל 1000 קלוריות</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1"/>
                          </a:solidFill>
                          <a:effectLst/>
                        </a:rPr>
                        <a:t>כמות </a:t>
                      </a:r>
                      <a:r>
                        <a:rPr lang="he-IL" sz="1000" dirty="0">
                          <a:solidFill>
                            <a:schemeClr val="tx2">
                              <a:lumMod val="60000"/>
                              <a:lumOff val="40000"/>
                            </a:schemeClr>
                          </a:solidFill>
                          <a:effectLst/>
                        </a:rPr>
                        <a:t>סידן</a:t>
                      </a:r>
                      <a:r>
                        <a:rPr lang="he-IL" sz="1000" dirty="0">
                          <a:solidFill>
                            <a:schemeClr val="tx1"/>
                          </a:solidFill>
                          <a:effectLst/>
                        </a:rPr>
                        <a:t> יומית- 1000 מ"ג ליום </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1"/>
                          </a:solidFill>
                          <a:effectLst/>
                        </a:rPr>
                        <a:t>כמות </a:t>
                      </a:r>
                      <a:r>
                        <a:rPr lang="he-IL" sz="1000" dirty="0">
                          <a:solidFill>
                            <a:schemeClr val="tx2">
                              <a:lumMod val="60000"/>
                              <a:lumOff val="40000"/>
                            </a:schemeClr>
                          </a:solidFill>
                          <a:effectLst/>
                        </a:rPr>
                        <a:t>ויטמין </a:t>
                      </a:r>
                      <a:r>
                        <a:rPr lang="en-US" sz="1000" dirty="0">
                          <a:solidFill>
                            <a:schemeClr val="tx2">
                              <a:lumMod val="60000"/>
                              <a:lumOff val="40000"/>
                            </a:schemeClr>
                          </a:solidFill>
                          <a:effectLst/>
                        </a:rPr>
                        <a:t>D</a:t>
                      </a:r>
                      <a:r>
                        <a:rPr lang="en-US" sz="1000" dirty="0">
                          <a:solidFill>
                            <a:schemeClr val="tx1"/>
                          </a:solidFill>
                          <a:effectLst/>
                        </a:rPr>
                        <a:t> </a:t>
                      </a:r>
                      <a:r>
                        <a:rPr lang="he-IL" sz="1000" dirty="0">
                          <a:solidFill>
                            <a:schemeClr val="tx1"/>
                          </a:solidFill>
                          <a:effectLst/>
                        </a:rPr>
                        <a:t>יומית- 400-800 יח' בינלאומיות ליום לפחות.</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2">
                              <a:lumMod val="60000"/>
                              <a:lumOff val="40000"/>
                            </a:schemeClr>
                          </a:solidFill>
                          <a:effectLst/>
                        </a:rPr>
                        <a:t>מלח</a:t>
                      </a:r>
                      <a:r>
                        <a:rPr lang="he-IL" sz="1000" dirty="0">
                          <a:solidFill>
                            <a:schemeClr val="tx1"/>
                          </a:solidFill>
                          <a:effectLst/>
                        </a:rPr>
                        <a:t>- ההמלצות בישראל לצריכת נתרן למבוגר היא כ- 1,500 מ"ג נתרן ליממה וגבול הצריכה המירבית הוא כ- 2,300  מ"ג ליממה, כמות שהיא שוות ערך לכ-</a:t>
                      </a:r>
                      <a:r>
                        <a:rPr lang="en-US" sz="1000" dirty="0">
                          <a:solidFill>
                            <a:schemeClr val="tx1"/>
                          </a:solidFill>
                          <a:effectLst/>
                        </a:rPr>
                        <a:t> 6 </a:t>
                      </a:r>
                      <a:r>
                        <a:rPr lang="he-IL" sz="1000" dirty="0">
                          <a:solidFill>
                            <a:schemeClr val="tx1"/>
                          </a:solidFill>
                          <a:effectLst/>
                        </a:rPr>
                        <a:t>גרם מלח (כפית אחת)</a:t>
                      </a:r>
                      <a:endParaRPr lang="en-US" sz="1000" dirty="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lnSpc>
                          <a:spcPct val="115000"/>
                        </a:lnSpc>
                        <a:spcAft>
                          <a:spcPts val="1000"/>
                        </a:spcAft>
                      </a:pPr>
                      <a:r>
                        <a:rPr lang="he-IL" sz="1000" dirty="0" smtClean="0">
                          <a:solidFill>
                            <a:schemeClr val="tx1"/>
                          </a:solidFill>
                          <a:effectLst/>
                        </a:rPr>
                        <a:t>20-29</a:t>
                      </a:r>
                      <a:endParaRPr lang="en-US" sz="1000" dirty="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984">
                <a:tc>
                  <a:txBody>
                    <a:bodyPr/>
                    <a:lstStyle/>
                    <a:p>
                      <a:pPr algn="r" rtl="1">
                        <a:lnSpc>
                          <a:spcPct val="115000"/>
                        </a:lnSpc>
                        <a:spcAft>
                          <a:spcPts val="1000"/>
                        </a:spcAft>
                      </a:pPr>
                      <a:r>
                        <a:rPr lang="he-IL" sz="1000">
                          <a:solidFill>
                            <a:schemeClr val="tx1"/>
                          </a:solidFill>
                          <a:effectLst/>
                        </a:rPr>
                        <a:t>כנ"ל</a:t>
                      </a:r>
                      <a:endParaRPr lang="en-US" sz="100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lnSpc>
                          <a:spcPct val="115000"/>
                        </a:lnSpc>
                        <a:spcAft>
                          <a:spcPts val="1000"/>
                        </a:spcAft>
                      </a:pPr>
                      <a:r>
                        <a:rPr lang="he-IL" sz="1000" dirty="0" smtClean="0">
                          <a:solidFill>
                            <a:schemeClr val="tx1"/>
                          </a:solidFill>
                          <a:effectLst/>
                        </a:rPr>
                        <a:t>30-34</a:t>
                      </a:r>
                      <a:endParaRPr lang="en-US" sz="1000" dirty="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984">
                <a:tc>
                  <a:txBody>
                    <a:bodyPr/>
                    <a:lstStyle/>
                    <a:p>
                      <a:pPr algn="r" rtl="1">
                        <a:lnSpc>
                          <a:spcPct val="115000"/>
                        </a:lnSpc>
                        <a:spcAft>
                          <a:spcPts val="1000"/>
                        </a:spcAft>
                      </a:pPr>
                      <a:r>
                        <a:rPr lang="he-IL" sz="1000">
                          <a:solidFill>
                            <a:schemeClr val="tx1"/>
                          </a:solidFill>
                          <a:effectLst/>
                        </a:rPr>
                        <a:t>כנ"ל</a:t>
                      </a:r>
                      <a:endParaRPr lang="en-US" sz="100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lnSpc>
                          <a:spcPct val="115000"/>
                        </a:lnSpc>
                        <a:spcAft>
                          <a:spcPts val="1000"/>
                        </a:spcAft>
                      </a:pPr>
                      <a:r>
                        <a:rPr lang="he-IL" sz="1000" dirty="0" smtClean="0">
                          <a:solidFill>
                            <a:schemeClr val="tx1"/>
                          </a:solidFill>
                          <a:effectLst/>
                        </a:rPr>
                        <a:t>35-39</a:t>
                      </a:r>
                      <a:endParaRPr lang="en-US" sz="1000" dirty="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28837">
                <a:tc>
                  <a:txBody>
                    <a:bodyPr/>
                    <a:lstStyle/>
                    <a:p>
                      <a:pPr marL="342900" lvl="0" indent="-342900" algn="r" rtl="1">
                        <a:lnSpc>
                          <a:spcPct val="115000"/>
                        </a:lnSpc>
                        <a:spcAft>
                          <a:spcPts val="0"/>
                        </a:spcAft>
                        <a:buClr>
                          <a:srgbClr val="800080"/>
                        </a:buClr>
                        <a:buFont typeface="Symbol"/>
                        <a:buChar char=""/>
                      </a:pPr>
                      <a:r>
                        <a:rPr lang="he-IL" sz="1000" dirty="0">
                          <a:solidFill>
                            <a:schemeClr val="tx1"/>
                          </a:solidFill>
                          <a:effectLst/>
                        </a:rPr>
                        <a:t>צריכה נאותה של </a:t>
                      </a:r>
                      <a:r>
                        <a:rPr lang="he-IL" sz="1000" dirty="0" smtClean="0">
                          <a:solidFill>
                            <a:schemeClr val="tx2">
                              <a:lumMod val="60000"/>
                              <a:lumOff val="40000"/>
                            </a:schemeClr>
                          </a:solidFill>
                          <a:effectLst/>
                        </a:rPr>
                        <a:t>ברזל </a:t>
                      </a:r>
                      <a:r>
                        <a:rPr lang="he-IL" sz="1000" dirty="0" smtClean="0">
                          <a:solidFill>
                            <a:schemeClr val="tx1"/>
                          </a:solidFill>
                          <a:effectLst/>
                        </a:rPr>
                        <a:t>(18מ"ג) </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2">
                              <a:lumMod val="60000"/>
                              <a:lumOff val="40000"/>
                            </a:schemeClr>
                          </a:solidFill>
                          <a:effectLst/>
                        </a:rPr>
                        <a:t>ויטמין </a:t>
                      </a:r>
                      <a:r>
                        <a:rPr lang="en-US" sz="1000" dirty="0">
                          <a:solidFill>
                            <a:schemeClr val="tx2">
                              <a:lumMod val="60000"/>
                              <a:lumOff val="40000"/>
                            </a:schemeClr>
                          </a:solidFill>
                          <a:effectLst/>
                        </a:rPr>
                        <a:t>B12</a:t>
                      </a:r>
                      <a:r>
                        <a:rPr lang="he-IL" sz="1000" dirty="0">
                          <a:solidFill>
                            <a:schemeClr val="tx1"/>
                          </a:solidFill>
                          <a:effectLst/>
                        </a:rPr>
                        <a:t> : 2.4 מ"ג ביום</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2">
                              <a:lumMod val="60000"/>
                              <a:lumOff val="40000"/>
                            </a:schemeClr>
                          </a:solidFill>
                          <a:effectLst/>
                        </a:rPr>
                        <a:t>סיבים תזונתיים:</a:t>
                      </a:r>
                      <a:r>
                        <a:rPr lang="he-IL" sz="1000" dirty="0">
                          <a:solidFill>
                            <a:schemeClr val="tx1"/>
                          </a:solidFill>
                          <a:effectLst/>
                        </a:rPr>
                        <a:t> ההמלצה הכללית למבוגרים היא 12 גרם סיבים לכל 1000 קלוריות</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1"/>
                          </a:solidFill>
                          <a:effectLst/>
                        </a:rPr>
                        <a:t>כמות </a:t>
                      </a:r>
                      <a:r>
                        <a:rPr lang="he-IL" sz="1000" dirty="0">
                          <a:solidFill>
                            <a:schemeClr val="tx2">
                              <a:lumMod val="60000"/>
                              <a:lumOff val="40000"/>
                            </a:schemeClr>
                          </a:solidFill>
                          <a:effectLst/>
                        </a:rPr>
                        <a:t>סידן </a:t>
                      </a:r>
                      <a:r>
                        <a:rPr lang="he-IL" sz="1000" dirty="0">
                          <a:solidFill>
                            <a:schemeClr val="tx1"/>
                          </a:solidFill>
                          <a:effectLst/>
                        </a:rPr>
                        <a:t>יומית- 1000 -1,500 מ"ג ליום </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1"/>
                          </a:solidFill>
                          <a:effectLst/>
                        </a:rPr>
                        <a:t>כמות </a:t>
                      </a:r>
                      <a:r>
                        <a:rPr lang="he-IL" sz="1000" dirty="0">
                          <a:solidFill>
                            <a:schemeClr val="tx2">
                              <a:lumMod val="60000"/>
                              <a:lumOff val="40000"/>
                            </a:schemeClr>
                          </a:solidFill>
                          <a:effectLst/>
                        </a:rPr>
                        <a:t>ויטמין </a:t>
                      </a:r>
                      <a:r>
                        <a:rPr lang="en-US" sz="1000" dirty="0">
                          <a:solidFill>
                            <a:schemeClr val="tx2">
                              <a:lumMod val="60000"/>
                              <a:lumOff val="40000"/>
                            </a:schemeClr>
                          </a:solidFill>
                          <a:effectLst/>
                        </a:rPr>
                        <a:t>D</a:t>
                      </a:r>
                      <a:r>
                        <a:rPr lang="en-US" sz="1000" dirty="0">
                          <a:solidFill>
                            <a:schemeClr val="tx1"/>
                          </a:solidFill>
                          <a:effectLst/>
                        </a:rPr>
                        <a:t> </a:t>
                      </a:r>
                      <a:r>
                        <a:rPr lang="he-IL" sz="1000" dirty="0">
                          <a:solidFill>
                            <a:schemeClr val="tx1"/>
                          </a:solidFill>
                          <a:effectLst/>
                        </a:rPr>
                        <a:t>יומית- 400-800 יח' בינלאומיות ליום לפחות.</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2">
                              <a:lumMod val="60000"/>
                              <a:lumOff val="40000"/>
                            </a:schemeClr>
                          </a:solidFill>
                          <a:effectLst/>
                        </a:rPr>
                        <a:t>מלח</a:t>
                      </a:r>
                      <a:r>
                        <a:rPr lang="he-IL" sz="1000" dirty="0">
                          <a:solidFill>
                            <a:schemeClr val="tx1"/>
                          </a:solidFill>
                          <a:effectLst/>
                        </a:rPr>
                        <a:t>- ההמלצות בישראל לצריכת נתרן למבוגר היא כ- 1,500 מ"ג נתרן ליממה וגבול הצריכה המירבית הוא כ- 2,300  מ"ג ליממה, כמות שהיא שוות ערך לכ-</a:t>
                      </a:r>
                      <a:r>
                        <a:rPr lang="en-US" sz="1000" dirty="0">
                          <a:solidFill>
                            <a:schemeClr val="tx1"/>
                          </a:solidFill>
                          <a:effectLst/>
                        </a:rPr>
                        <a:t> 6 </a:t>
                      </a:r>
                      <a:r>
                        <a:rPr lang="he-IL" sz="1000" dirty="0">
                          <a:solidFill>
                            <a:schemeClr val="tx1"/>
                          </a:solidFill>
                          <a:effectLst/>
                        </a:rPr>
                        <a:t>גרם מלח (כפית אחת)</a:t>
                      </a:r>
                      <a:endParaRPr lang="en-US" sz="1000" dirty="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lnSpc>
                          <a:spcPct val="115000"/>
                        </a:lnSpc>
                        <a:spcAft>
                          <a:spcPts val="1000"/>
                        </a:spcAft>
                      </a:pPr>
                      <a:r>
                        <a:rPr lang="he-IL" sz="1000">
                          <a:solidFill>
                            <a:schemeClr val="tx1"/>
                          </a:solidFill>
                          <a:effectLst/>
                        </a:rPr>
                        <a:t>40-44</a:t>
                      </a:r>
                      <a:endParaRPr lang="en-US" sz="100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984">
                <a:tc>
                  <a:txBody>
                    <a:bodyPr/>
                    <a:lstStyle/>
                    <a:p>
                      <a:pPr algn="r" rtl="1">
                        <a:lnSpc>
                          <a:spcPct val="115000"/>
                        </a:lnSpc>
                        <a:spcAft>
                          <a:spcPts val="1000"/>
                        </a:spcAft>
                      </a:pPr>
                      <a:r>
                        <a:rPr lang="he-IL" sz="1000">
                          <a:solidFill>
                            <a:schemeClr val="tx1"/>
                          </a:solidFill>
                          <a:effectLst/>
                        </a:rPr>
                        <a:t>כנ"ל</a:t>
                      </a:r>
                      <a:endParaRPr lang="en-US" sz="100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lnSpc>
                          <a:spcPct val="115000"/>
                        </a:lnSpc>
                        <a:spcAft>
                          <a:spcPts val="1000"/>
                        </a:spcAft>
                      </a:pPr>
                      <a:r>
                        <a:rPr lang="he-IL" sz="1000" dirty="0" smtClean="0">
                          <a:solidFill>
                            <a:schemeClr val="tx1"/>
                          </a:solidFill>
                          <a:effectLst/>
                        </a:rPr>
                        <a:t>45-49</a:t>
                      </a:r>
                      <a:endParaRPr lang="en-US" sz="1000" dirty="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11881">
                <a:tc>
                  <a:txBody>
                    <a:bodyPr/>
                    <a:lstStyle/>
                    <a:p>
                      <a:pPr marL="342900" lvl="0" indent="-342900" algn="r" rtl="1">
                        <a:lnSpc>
                          <a:spcPct val="115000"/>
                        </a:lnSpc>
                        <a:spcAft>
                          <a:spcPts val="0"/>
                        </a:spcAft>
                        <a:buClr>
                          <a:srgbClr val="800080"/>
                        </a:buClr>
                        <a:buFont typeface="Symbol"/>
                        <a:buChar char=""/>
                      </a:pPr>
                      <a:r>
                        <a:rPr lang="he-IL" sz="1000" dirty="0">
                          <a:solidFill>
                            <a:schemeClr val="tx1"/>
                          </a:solidFill>
                          <a:effectLst/>
                        </a:rPr>
                        <a:t>צריכה נאותה של </a:t>
                      </a:r>
                      <a:r>
                        <a:rPr lang="he-IL" sz="1000" dirty="0" smtClean="0">
                          <a:solidFill>
                            <a:schemeClr val="tx2">
                              <a:lumMod val="60000"/>
                              <a:lumOff val="40000"/>
                            </a:schemeClr>
                          </a:solidFill>
                          <a:effectLst/>
                        </a:rPr>
                        <a:t>ברזל </a:t>
                      </a:r>
                      <a:r>
                        <a:rPr lang="he-IL" sz="1000" dirty="0" smtClean="0">
                          <a:solidFill>
                            <a:schemeClr val="tx1"/>
                          </a:solidFill>
                          <a:effectLst/>
                        </a:rPr>
                        <a:t>(8מ"ג) </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2">
                              <a:lumMod val="60000"/>
                              <a:lumOff val="40000"/>
                            </a:schemeClr>
                          </a:solidFill>
                          <a:effectLst/>
                        </a:rPr>
                        <a:t>ויטמין </a:t>
                      </a:r>
                      <a:r>
                        <a:rPr lang="en-US" sz="1000" dirty="0">
                          <a:solidFill>
                            <a:schemeClr val="tx2">
                              <a:lumMod val="60000"/>
                              <a:lumOff val="40000"/>
                            </a:schemeClr>
                          </a:solidFill>
                          <a:effectLst/>
                        </a:rPr>
                        <a:t>B12</a:t>
                      </a:r>
                      <a:r>
                        <a:rPr lang="he-IL" sz="1000" dirty="0">
                          <a:solidFill>
                            <a:schemeClr val="tx1"/>
                          </a:solidFill>
                          <a:effectLst/>
                        </a:rPr>
                        <a:t> : 2.4 מ"ג ביום</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2">
                              <a:lumMod val="60000"/>
                              <a:lumOff val="40000"/>
                            </a:schemeClr>
                          </a:solidFill>
                          <a:effectLst/>
                        </a:rPr>
                        <a:t>סיבים תזונתיים</a:t>
                      </a:r>
                      <a:r>
                        <a:rPr lang="he-IL" sz="1000" dirty="0">
                          <a:solidFill>
                            <a:schemeClr val="tx1"/>
                          </a:solidFill>
                          <a:effectLst/>
                        </a:rPr>
                        <a:t>: ההמלצה הכללית למבוגרים היא 12 גרם סיבים לכל 1000 קלוריות</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1"/>
                          </a:solidFill>
                          <a:effectLst/>
                        </a:rPr>
                        <a:t>כמות </a:t>
                      </a:r>
                      <a:r>
                        <a:rPr lang="he-IL" sz="1000" dirty="0">
                          <a:solidFill>
                            <a:schemeClr val="tx2">
                              <a:lumMod val="60000"/>
                              <a:lumOff val="40000"/>
                            </a:schemeClr>
                          </a:solidFill>
                          <a:effectLst/>
                        </a:rPr>
                        <a:t>סידן</a:t>
                      </a:r>
                      <a:r>
                        <a:rPr lang="he-IL" sz="1000" dirty="0">
                          <a:solidFill>
                            <a:schemeClr val="tx1"/>
                          </a:solidFill>
                          <a:effectLst/>
                        </a:rPr>
                        <a:t> יומית- 1000 -1,500 מ"ג ליום </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1"/>
                          </a:solidFill>
                          <a:effectLst/>
                        </a:rPr>
                        <a:t>כמות </a:t>
                      </a:r>
                      <a:r>
                        <a:rPr lang="he-IL" sz="1000" dirty="0">
                          <a:solidFill>
                            <a:schemeClr val="tx2">
                              <a:lumMod val="60000"/>
                              <a:lumOff val="40000"/>
                            </a:schemeClr>
                          </a:solidFill>
                          <a:effectLst/>
                        </a:rPr>
                        <a:t>ויטמין </a:t>
                      </a:r>
                      <a:r>
                        <a:rPr lang="en-US" sz="1000" dirty="0">
                          <a:solidFill>
                            <a:schemeClr val="tx2">
                              <a:lumMod val="60000"/>
                              <a:lumOff val="40000"/>
                            </a:schemeClr>
                          </a:solidFill>
                          <a:effectLst/>
                        </a:rPr>
                        <a:t>D </a:t>
                      </a:r>
                      <a:r>
                        <a:rPr lang="he-IL" sz="1000" dirty="0">
                          <a:solidFill>
                            <a:schemeClr val="tx1"/>
                          </a:solidFill>
                          <a:effectLst/>
                        </a:rPr>
                        <a:t>יומית- 400-800 יח' בינלאומיות ליום לפחות.</a:t>
                      </a:r>
                      <a:endParaRPr lang="en-US" sz="1000" dirty="0">
                        <a:solidFill>
                          <a:schemeClr val="tx1"/>
                        </a:solidFill>
                        <a:effectLst/>
                      </a:endParaRPr>
                    </a:p>
                    <a:p>
                      <a:pPr marL="342900" lvl="0" indent="-342900" algn="r" rtl="1">
                        <a:lnSpc>
                          <a:spcPct val="115000"/>
                        </a:lnSpc>
                        <a:spcAft>
                          <a:spcPts val="0"/>
                        </a:spcAft>
                        <a:buClr>
                          <a:srgbClr val="800080"/>
                        </a:buClr>
                        <a:buFont typeface="Symbol"/>
                        <a:buChar char=""/>
                      </a:pPr>
                      <a:r>
                        <a:rPr lang="he-IL" sz="1000" dirty="0">
                          <a:solidFill>
                            <a:schemeClr val="tx2">
                              <a:lumMod val="60000"/>
                              <a:lumOff val="40000"/>
                            </a:schemeClr>
                          </a:solidFill>
                          <a:effectLst/>
                        </a:rPr>
                        <a:t>נתרן</a:t>
                      </a:r>
                      <a:r>
                        <a:rPr lang="he-IL" sz="1000" dirty="0">
                          <a:solidFill>
                            <a:schemeClr val="tx1"/>
                          </a:solidFill>
                          <a:effectLst/>
                        </a:rPr>
                        <a:t>- רצוי לצרוך עד 1,300 מ"ג</a:t>
                      </a:r>
                      <a:endParaRPr lang="en-US" sz="1000" dirty="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lnSpc>
                          <a:spcPct val="115000"/>
                        </a:lnSpc>
                        <a:spcAft>
                          <a:spcPts val="1000"/>
                        </a:spcAft>
                      </a:pPr>
                      <a:r>
                        <a:rPr lang="he-IL" sz="1000" dirty="0" smtClean="0">
                          <a:solidFill>
                            <a:schemeClr val="tx1"/>
                          </a:solidFill>
                          <a:effectLst/>
                        </a:rPr>
                        <a:t>50-59</a:t>
                      </a:r>
                      <a:endParaRPr lang="en-US" sz="1000" dirty="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984">
                <a:tc>
                  <a:txBody>
                    <a:bodyPr/>
                    <a:lstStyle/>
                    <a:p>
                      <a:pPr algn="r" rtl="1">
                        <a:lnSpc>
                          <a:spcPct val="115000"/>
                        </a:lnSpc>
                        <a:spcAft>
                          <a:spcPts val="1000"/>
                        </a:spcAft>
                      </a:pPr>
                      <a:r>
                        <a:rPr lang="he-IL" sz="1000">
                          <a:solidFill>
                            <a:schemeClr val="tx1"/>
                          </a:solidFill>
                          <a:effectLst/>
                        </a:rPr>
                        <a:t>כנ"ל</a:t>
                      </a:r>
                      <a:endParaRPr lang="en-US" sz="100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lnSpc>
                          <a:spcPct val="115000"/>
                        </a:lnSpc>
                        <a:spcAft>
                          <a:spcPts val="1000"/>
                        </a:spcAft>
                      </a:pPr>
                      <a:r>
                        <a:rPr lang="he-IL" sz="1000" dirty="0" smtClean="0">
                          <a:solidFill>
                            <a:schemeClr val="tx1"/>
                          </a:solidFill>
                          <a:effectLst/>
                        </a:rPr>
                        <a:t>60-64</a:t>
                      </a:r>
                      <a:endParaRPr lang="en-US" sz="1000" dirty="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97519">
                <a:tc>
                  <a:txBody>
                    <a:bodyPr/>
                    <a:lstStyle/>
                    <a:p>
                      <a:pPr marL="171450" lvl="0" indent="-171450" algn="r" rtl="1">
                        <a:lnSpc>
                          <a:spcPct val="115000"/>
                        </a:lnSpc>
                        <a:spcAft>
                          <a:spcPts val="0"/>
                        </a:spcAft>
                        <a:buFont typeface="Arial" panose="020B0604020202020204" pitchFamily="34" charset="0"/>
                        <a:buChar char="•"/>
                      </a:pPr>
                      <a:r>
                        <a:rPr lang="he-IL" sz="1000" baseline="0" dirty="0" smtClean="0">
                          <a:solidFill>
                            <a:schemeClr val="tx1"/>
                          </a:solidFill>
                          <a:effectLst/>
                        </a:rPr>
                        <a:t>     </a:t>
                      </a:r>
                      <a:r>
                        <a:rPr lang="he-IL" sz="1000" dirty="0" smtClean="0">
                          <a:solidFill>
                            <a:schemeClr val="tx1"/>
                          </a:solidFill>
                          <a:effectLst/>
                        </a:rPr>
                        <a:t>סובין</a:t>
                      </a:r>
                      <a:r>
                        <a:rPr lang="he-IL" sz="1000" dirty="0">
                          <a:solidFill>
                            <a:schemeClr val="tx1"/>
                          </a:solidFill>
                          <a:effectLst/>
                        </a:rPr>
                        <a:t>: 21 ג' ביום</a:t>
                      </a:r>
                      <a:endParaRPr lang="en-US" sz="1000" dirty="0">
                        <a:solidFill>
                          <a:schemeClr val="tx1"/>
                        </a:solidFill>
                        <a:effectLst/>
                      </a:endParaRPr>
                    </a:p>
                    <a:p>
                      <a:pPr marL="342900" lvl="0" indent="-342900" algn="r" rtl="1">
                        <a:lnSpc>
                          <a:spcPct val="115000"/>
                        </a:lnSpc>
                        <a:spcAft>
                          <a:spcPts val="0"/>
                        </a:spcAft>
                        <a:buFont typeface="Symbol"/>
                        <a:buChar char=""/>
                      </a:pPr>
                      <a:r>
                        <a:rPr lang="he-IL" sz="1000" dirty="0">
                          <a:solidFill>
                            <a:schemeClr val="tx1"/>
                          </a:solidFill>
                          <a:effectLst/>
                        </a:rPr>
                        <a:t>צריכה נאותה של </a:t>
                      </a:r>
                      <a:r>
                        <a:rPr lang="he-IL" sz="1000" dirty="0" smtClean="0">
                          <a:solidFill>
                            <a:schemeClr val="tx2">
                              <a:lumMod val="60000"/>
                              <a:lumOff val="40000"/>
                            </a:schemeClr>
                          </a:solidFill>
                          <a:effectLst/>
                        </a:rPr>
                        <a:t>ברזל </a:t>
                      </a:r>
                      <a:r>
                        <a:rPr lang="he-IL" sz="1000" dirty="0" smtClean="0">
                          <a:solidFill>
                            <a:schemeClr val="tx1"/>
                          </a:solidFill>
                          <a:effectLst/>
                        </a:rPr>
                        <a:t>(8מ"ג) </a:t>
                      </a:r>
                      <a:endParaRPr lang="en-US" sz="1000" dirty="0">
                        <a:solidFill>
                          <a:schemeClr val="tx1"/>
                        </a:solidFill>
                        <a:effectLst/>
                      </a:endParaRPr>
                    </a:p>
                    <a:p>
                      <a:pPr marL="342900" lvl="0" indent="-342900" algn="r" rtl="1">
                        <a:lnSpc>
                          <a:spcPct val="115000"/>
                        </a:lnSpc>
                        <a:spcAft>
                          <a:spcPts val="0"/>
                        </a:spcAft>
                        <a:buFont typeface="Symbol"/>
                        <a:buChar char=""/>
                      </a:pPr>
                      <a:r>
                        <a:rPr lang="he-IL" sz="1000" dirty="0">
                          <a:solidFill>
                            <a:schemeClr val="tx2">
                              <a:lumMod val="60000"/>
                              <a:lumOff val="40000"/>
                            </a:schemeClr>
                          </a:solidFill>
                          <a:effectLst/>
                        </a:rPr>
                        <a:t>ויטמין</a:t>
                      </a:r>
                      <a:r>
                        <a:rPr lang="he-IL" sz="1000" dirty="0">
                          <a:solidFill>
                            <a:schemeClr val="tx1"/>
                          </a:solidFill>
                          <a:effectLst/>
                        </a:rPr>
                        <a:t> </a:t>
                      </a:r>
                      <a:r>
                        <a:rPr lang="en-US" sz="1000" dirty="0">
                          <a:solidFill>
                            <a:schemeClr val="tx2">
                              <a:lumMod val="60000"/>
                              <a:lumOff val="40000"/>
                            </a:schemeClr>
                          </a:solidFill>
                          <a:effectLst/>
                        </a:rPr>
                        <a:t>B12</a:t>
                      </a:r>
                      <a:r>
                        <a:rPr lang="he-IL" sz="1000" dirty="0">
                          <a:solidFill>
                            <a:schemeClr val="tx2">
                              <a:lumMod val="60000"/>
                              <a:lumOff val="40000"/>
                            </a:schemeClr>
                          </a:solidFill>
                          <a:effectLst/>
                        </a:rPr>
                        <a:t> </a:t>
                      </a:r>
                      <a:r>
                        <a:rPr lang="he-IL" sz="1000" dirty="0">
                          <a:solidFill>
                            <a:schemeClr val="tx1"/>
                          </a:solidFill>
                          <a:effectLst/>
                        </a:rPr>
                        <a:t>: 2.4 מ"ג ביום</a:t>
                      </a:r>
                      <a:endParaRPr lang="en-US" sz="1000" dirty="0">
                        <a:solidFill>
                          <a:schemeClr val="tx1"/>
                        </a:solidFill>
                        <a:effectLst/>
                      </a:endParaRPr>
                    </a:p>
                    <a:p>
                      <a:pPr marL="342900" lvl="0" indent="-342900" algn="r" rtl="1">
                        <a:lnSpc>
                          <a:spcPct val="115000"/>
                        </a:lnSpc>
                        <a:spcAft>
                          <a:spcPts val="0"/>
                        </a:spcAft>
                        <a:buFont typeface="Symbol"/>
                        <a:buChar char=""/>
                      </a:pPr>
                      <a:r>
                        <a:rPr lang="he-IL" sz="1000" dirty="0">
                          <a:solidFill>
                            <a:schemeClr val="tx1"/>
                          </a:solidFill>
                          <a:effectLst/>
                        </a:rPr>
                        <a:t>הקפדה על שתיית נוזלים: 8-10 כוסות מים ביום</a:t>
                      </a:r>
                      <a:endParaRPr lang="en-US" sz="1000" dirty="0">
                        <a:solidFill>
                          <a:schemeClr val="tx1"/>
                        </a:solidFill>
                        <a:effectLst/>
                      </a:endParaRPr>
                    </a:p>
                    <a:p>
                      <a:pPr marL="342900" lvl="0" indent="-342900" algn="r" rtl="1">
                        <a:lnSpc>
                          <a:spcPct val="115000"/>
                        </a:lnSpc>
                        <a:spcAft>
                          <a:spcPts val="0"/>
                        </a:spcAft>
                        <a:buFont typeface="Symbol"/>
                        <a:buChar char=""/>
                      </a:pPr>
                      <a:r>
                        <a:rPr lang="he-IL" sz="1000" dirty="0">
                          <a:solidFill>
                            <a:schemeClr val="tx2">
                              <a:lumMod val="60000"/>
                              <a:lumOff val="40000"/>
                            </a:schemeClr>
                          </a:solidFill>
                          <a:effectLst/>
                        </a:rPr>
                        <a:t>נתרן</a:t>
                      </a:r>
                      <a:r>
                        <a:rPr lang="he-IL" sz="1000" dirty="0">
                          <a:solidFill>
                            <a:schemeClr val="tx1"/>
                          </a:solidFill>
                          <a:effectLst/>
                        </a:rPr>
                        <a:t>- רצוי לצרוך עד 1,300 מ"ג ביום</a:t>
                      </a:r>
                      <a:endParaRPr lang="en-US" sz="1000" dirty="0">
                        <a:solidFill>
                          <a:schemeClr val="tx1"/>
                        </a:solidFill>
                        <a:effectLst/>
                      </a:endParaRPr>
                    </a:p>
                    <a:p>
                      <a:pPr marL="342900" lvl="0" indent="-342900" algn="r" rtl="1">
                        <a:lnSpc>
                          <a:spcPct val="115000"/>
                        </a:lnSpc>
                        <a:spcAft>
                          <a:spcPts val="0"/>
                        </a:spcAft>
                        <a:buFont typeface="Symbol"/>
                        <a:buChar char=""/>
                      </a:pPr>
                      <a:r>
                        <a:rPr lang="he-IL" sz="1000" dirty="0">
                          <a:solidFill>
                            <a:schemeClr val="tx1"/>
                          </a:solidFill>
                          <a:effectLst/>
                        </a:rPr>
                        <a:t>כמות </a:t>
                      </a:r>
                      <a:r>
                        <a:rPr lang="he-IL" sz="1000" dirty="0">
                          <a:solidFill>
                            <a:schemeClr val="tx2">
                              <a:lumMod val="60000"/>
                              <a:lumOff val="40000"/>
                            </a:schemeClr>
                          </a:solidFill>
                          <a:effectLst/>
                        </a:rPr>
                        <a:t>סידן י</a:t>
                      </a:r>
                      <a:r>
                        <a:rPr lang="he-IL" sz="1000" dirty="0">
                          <a:solidFill>
                            <a:schemeClr val="tx1"/>
                          </a:solidFill>
                          <a:effectLst/>
                        </a:rPr>
                        <a:t>ומית</a:t>
                      </a:r>
                      <a:r>
                        <a:rPr lang="he-IL" sz="1000" dirty="0">
                          <a:solidFill>
                            <a:schemeClr val="tx2">
                              <a:lumMod val="60000"/>
                              <a:lumOff val="40000"/>
                            </a:schemeClr>
                          </a:solidFill>
                          <a:effectLst/>
                        </a:rPr>
                        <a:t>-</a:t>
                      </a:r>
                      <a:r>
                        <a:rPr lang="he-IL" sz="1000" dirty="0">
                          <a:solidFill>
                            <a:schemeClr val="tx1"/>
                          </a:solidFill>
                          <a:effectLst/>
                        </a:rPr>
                        <a:t> 1,200  מ"ג ליום </a:t>
                      </a:r>
                      <a:endParaRPr lang="en-US" sz="1000" dirty="0">
                        <a:solidFill>
                          <a:schemeClr val="tx1"/>
                        </a:solidFill>
                        <a:effectLst/>
                      </a:endParaRPr>
                    </a:p>
                    <a:p>
                      <a:pPr marL="342900" lvl="0" indent="-342900" algn="r" rtl="1">
                        <a:lnSpc>
                          <a:spcPct val="115000"/>
                        </a:lnSpc>
                        <a:spcAft>
                          <a:spcPts val="0"/>
                        </a:spcAft>
                        <a:buFont typeface="Symbol"/>
                        <a:buChar char=""/>
                      </a:pPr>
                      <a:r>
                        <a:rPr lang="he-IL" sz="1000" dirty="0">
                          <a:solidFill>
                            <a:schemeClr val="tx1"/>
                          </a:solidFill>
                          <a:effectLst/>
                        </a:rPr>
                        <a:t>כמות </a:t>
                      </a:r>
                      <a:r>
                        <a:rPr lang="he-IL" sz="1000" dirty="0">
                          <a:solidFill>
                            <a:schemeClr val="tx2">
                              <a:lumMod val="60000"/>
                              <a:lumOff val="40000"/>
                            </a:schemeClr>
                          </a:solidFill>
                          <a:effectLst/>
                        </a:rPr>
                        <a:t>ויטמין </a:t>
                      </a:r>
                      <a:r>
                        <a:rPr lang="en-US" sz="1000" dirty="0">
                          <a:solidFill>
                            <a:schemeClr val="tx2">
                              <a:lumMod val="60000"/>
                              <a:lumOff val="40000"/>
                            </a:schemeClr>
                          </a:solidFill>
                          <a:effectLst/>
                        </a:rPr>
                        <a:t>D </a:t>
                      </a:r>
                      <a:r>
                        <a:rPr lang="he-IL" sz="1000" dirty="0">
                          <a:solidFill>
                            <a:schemeClr val="tx1"/>
                          </a:solidFill>
                          <a:effectLst/>
                        </a:rPr>
                        <a:t>יומית- 800-1000 מ"ג יחידות בינלאומיות </a:t>
                      </a:r>
                      <a:endParaRPr lang="en-US" sz="1000" dirty="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lnSpc>
                          <a:spcPct val="115000"/>
                        </a:lnSpc>
                        <a:spcAft>
                          <a:spcPts val="1000"/>
                        </a:spcAft>
                      </a:pPr>
                      <a:r>
                        <a:rPr lang="he-IL" sz="1000" dirty="0">
                          <a:solidFill>
                            <a:schemeClr val="tx1"/>
                          </a:solidFill>
                          <a:effectLst/>
                        </a:rPr>
                        <a:t>65+</a:t>
                      </a:r>
                      <a:endParaRPr lang="en-US" sz="1000" dirty="0">
                        <a:solidFill>
                          <a:schemeClr val="tx1"/>
                        </a:solidFill>
                        <a:effectLst/>
                        <a:latin typeface="Calibri"/>
                        <a:ea typeface="Calibri"/>
                        <a:cs typeface="Arial"/>
                      </a:endParaRPr>
                    </a:p>
                  </a:txBody>
                  <a:tcPr marL="35563" marR="355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23528" y="404664"/>
            <a:ext cx="1440160" cy="1477328"/>
          </a:xfrm>
          <a:prstGeom prst="rect">
            <a:avLst/>
          </a:prstGeom>
          <a:noFill/>
          <a:ln>
            <a:solidFill>
              <a:schemeClr val="accent1">
                <a:shade val="50000"/>
              </a:schemeClr>
            </a:solidFill>
          </a:ln>
        </p:spPr>
        <p:txBody>
          <a:bodyPr wrap="square" rtlCol="1">
            <a:spAutoFit/>
          </a:bodyPr>
          <a:lstStyle/>
          <a:p>
            <a:r>
              <a:rPr lang="he-IL" sz="1000" dirty="0" smtClean="0"/>
              <a:t>ויטמין 12</a:t>
            </a:r>
            <a:r>
              <a:rPr lang="en-US" sz="1000" dirty="0" smtClean="0"/>
              <a:t>B</a:t>
            </a:r>
            <a:r>
              <a:rPr lang="he-IL" sz="1000" dirty="0" smtClean="0"/>
              <a:t> חשוב מאוד בבניית החומר הגנטי והחלבונים בגוף. הוא נמצא במזונות מהחי כגון בשר, דגים, ביצים, ומוצרי חלב. חוסר וימטין 12</a:t>
            </a:r>
            <a:r>
              <a:rPr lang="en-US" sz="1000" dirty="0" smtClean="0"/>
              <a:t>B</a:t>
            </a:r>
            <a:r>
              <a:rPr lang="he-IL" sz="1000" dirty="0" smtClean="0"/>
              <a:t> עלול לגרום לאנמיה, חולשה, כאבי ראש, בעיות בזיכרון ואפילו דיכאון. </a:t>
            </a:r>
            <a:endParaRPr lang="he-IL" sz="1000" dirty="0"/>
          </a:p>
        </p:txBody>
      </p:sp>
      <p:sp>
        <p:nvSpPr>
          <p:cNvPr id="6" name="TextBox 5"/>
          <p:cNvSpPr txBox="1"/>
          <p:nvPr/>
        </p:nvSpPr>
        <p:spPr>
          <a:xfrm>
            <a:off x="323528" y="2132856"/>
            <a:ext cx="1440160" cy="1477328"/>
          </a:xfrm>
          <a:prstGeom prst="rect">
            <a:avLst/>
          </a:prstGeom>
          <a:noFill/>
          <a:ln>
            <a:solidFill>
              <a:schemeClr val="accent1">
                <a:shade val="50000"/>
              </a:schemeClr>
            </a:solidFill>
          </a:ln>
        </p:spPr>
        <p:txBody>
          <a:bodyPr wrap="square" rtlCol="1">
            <a:spAutoFit/>
          </a:bodyPr>
          <a:lstStyle/>
          <a:p>
            <a:r>
              <a:rPr lang="he-IL" sz="1000" dirty="0" smtClean="0"/>
              <a:t>הסידן חשוב מאוד לשמירה על מסת העצם ומניעת אוסטיאופורוזיס. הוא נמצא במוצרי חלב, ברוקולי, סרדינים ושקדים, טחינה, ועוד. במידה ותצרוכת הסידן מהמזון לא מספקת ניתן להיעזר בתוסף סידן.  </a:t>
            </a:r>
            <a:endParaRPr lang="he-IL" sz="1000" dirty="0"/>
          </a:p>
        </p:txBody>
      </p:sp>
      <p:sp>
        <p:nvSpPr>
          <p:cNvPr id="7" name="TextBox 6"/>
          <p:cNvSpPr txBox="1"/>
          <p:nvPr/>
        </p:nvSpPr>
        <p:spPr>
          <a:xfrm>
            <a:off x="355343" y="3861048"/>
            <a:ext cx="1440160" cy="1477328"/>
          </a:xfrm>
          <a:prstGeom prst="rect">
            <a:avLst/>
          </a:prstGeom>
          <a:noFill/>
          <a:ln>
            <a:solidFill>
              <a:schemeClr val="accent1">
                <a:shade val="50000"/>
              </a:schemeClr>
            </a:solidFill>
          </a:ln>
        </p:spPr>
        <p:txBody>
          <a:bodyPr wrap="square" rtlCol="1">
            <a:spAutoFit/>
          </a:bodyPr>
          <a:lstStyle/>
          <a:p>
            <a:r>
              <a:rPr lang="he-IL" sz="1000" dirty="0" smtClean="0"/>
              <a:t>ויטמין </a:t>
            </a:r>
            <a:r>
              <a:rPr lang="en-US" sz="1000" dirty="0" smtClean="0"/>
              <a:t>D</a:t>
            </a:r>
            <a:r>
              <a:rPr lang="he-IL" sz="1000" dirty="0" smtClean="0"/>
              <a:t> חשוב לספיגה של סידן ושמירה על מסת העצם. המקורות הטבעיים לויטמין </a:t>
            </a:r>
            <a:r>
              <a:rPr lang="en-US" sz="1000" dirty="0" smtClean="0"/>
              <a:t>D</a:t>
            </a:r>
            <a:r>
              <a:rPr lang="he-IL" sz="1000" dirty="0" smtClean="0"/>
              <a:t> הינם דגים שמנים ומוצרי חלב ובעיקר חשיפה לאור השמש. במידה ורמות הויטמין </a:t>
            </a:r>
            <a:r>
              <a:rPr lang="en-US" sz="1000" dirty="0" smtClean="0"/>
              <a:t>D</a:t>
            </a:r>
            <a:r>
              <a:rPr lang="he-IL" sz="1000" dirty="0" smtClean="0"/>
              <a:t> נמוכות מומלץ לצרוך תוסף.</a:t>
            </a:r>
            <a:endParaRPr lang="he-IL" sz="1000" dirty="0"/>
          </a:p>
        </p:txBody>
      </p:sp>
      <p:sp>
        <p:nvSpPr>
          <p:cNvPr id="8" name="TextBox 7"/>
          <p:cNvSpPr txBox="1"/>
          <p:nvPr/>
        </p:nvSpPr>
        <p:spPr>
          <a:xfrm>
            <a:off x="7308304" y="260648"/>
            <a:ext cx="1728192" cy="1785104"/>
          </a:xfrm>
          <a:prstGeom prst="rect">
            <a:avLst/>
          </a:prstGeom>
          <a:noFill/>
          <a:ln>
            <a:solidFill>
              <a:schemeClr val="accent1">
                <a:shade val="50000"/>
              </a:schemeClr>
            </a:solidFill>
          </a:ln>
        </p:spPr>
        <p:txBody>
          <a:bodyPr wrap="square" rtlCol="1">
            <a:spAutoFit/>
          </a:bodyPr>
          <a:lstStyle/>
          <a:p>
            <a:r>
              <a:rPr lang="he-IL" sz="1000" dirty="0" smtClean="0"/>
              <a:t>הספיגה </a:t>
            </a:r>
            <a:r>
              <a:rPr lang="he-IL" sz="1000" dirty="0"/>
              <a:t>של ברזל שמקורו מהחי טובה יותר ממקור </a:t>
            </a:r>
            <a:r>
              <a:rPr lang="he-IL" sz="1000" dirty="0" smtClean="0"/>
              <a:t>צמחי, לכן </a:t>
            </a:r>
            <a:r>
              <a:rPr lang="he-IL" sz="1000" dirty="0"/>
              <a:t>מומלץ לאכול מזונות מן </a:t>
            </a:r>
            <a:r>
              <a:rPr lang="he-IL" sz="1000" dirty="0" smtClean="0"/>
              <a:t>החי- </a:t>
            </a:r>
            <a:r>
              <a:rPr lang="he-IL" sz="1000" dirty="0"/>
              <a:t>בעיקר בקר רזה והודו העשירים בברזל. </a:t>
            </a:r>
            <a:r>
              <a:rPr lang="he-IL" sz="1000" dirty="0" smtClean="0"/>
              <a:t>דוגמאות למקורות צמחיות טובות: שעועית, עדשים, תרד, טופו. בנוסף</a:t>
            </a:r>
            <a:r>
              <a:rPr lang="he-IL" sz="1000" dirty="0"/>
              <a:t>, שלבו בכל ארוחה ירקות עשירים </a:t>
            </a:r>
            <a:r>
              <a:rPr lang="he-IL" sz="1000" dirty="0" smtClean="0"/>
              <a:t>בויטמין </a:t>
            </a:r>
            <a:r>
              <a:rPr lang="en-US" sz="1000" dirty="0" smtClean="0"/>
              <a:t>C</a:t>
            </a:r>
            <a:r>
              <a:rPr lang="he-IL" sz="1000" dirty="0" smtClean="0"/>
              <a:t> (כגון עגבניות) מכיוון </a:t>
            </a:r>
            <a:r>
              <a:rPr lang="he-IL" sz="1000" dirty="0"/>
              <a:t>שהוא משפר את הספיגה של ברזל מהצומח</a:t>
            </a:r>
          </a:p>
        </p:txBody>
      </p:sp>
      <p:sp>
        <p:nvSpPr>
          <p:cNvPr id="9" name="TextBox 8"/>
          <p:cNvSpPr txBox="1"/>
          <p:nvPr/>
        </p:nvSpPr>
        <p:spPr>
          <a:xfrm>
            <a:off x="7459098" y="2009745"/>
            <a:ext cx="1577397" cy="1477328"/>
          </a:xfrm>
          <a:prstGeom prst="rect">
            <a:avLst/>
          </a:prstGeom>
          <a:noFill/>
          <a:ln>
            <a:solidFill>
              <a:schemeClr val="accent1">
                <a:shade val="50000"/>
              </a:schemeClr>
            </a:solidFill>
          </a:ln>
        </p:spPr>
        <p:txBody>
          <a:bodyPr wrap="square" rtlCol="1">
            <a:spAutoFit/>
          </a:bodyPr>
          <a:lstStyle/>
          <a:p>
            <a:pPr lvl="0"/>
            <a:r>
              <a:rPr lang="he-IL" sz="1000" dirty="0"/>
              <a:t>צריכה גבוהה של נתרן/מלח מגבירה סיכון לפתח יתר לחץ </a:t>
            </a:r>
            <a:r>
              <a:rPr lang="he-IL" sz="1000" dirty="0" smtClean="0"/>
              <a:t>דם, שבץ מוחי ומחלות לב. </a:t>
            </a:r>
            <a:r>
              <a:rPr lang="he-IL" sz="1000" dirty="0"/>
              <a:t>הפחיתו שימוש בתוספת מלח לבישולים וכן הגבילו את השימוש באבקות מרק, חמוצים, </a:t>
            </a:r>
            <a:r>
              <a:rPr lang="he-IL" sz="1000" dirty="0" smtClean="0"/>
              <a:t>מזון מעובד, </a:t>
            </a:r>
            <a:r>
              <a:rPr lang="he-IL" sz="1000" dirty="0"/>
              <a:t>רטבים עתירי נתרן (סויה), </a:t>
            </a:r>
            <a:r>
              <a:rPr lang="he-IL" sz="1000" dirty="0" smtClean="0"/>
              <a:t>חטיפים </a:t>
            </a:r>
            <a:r>
              <a:rPr lang="he-IL" sz="1000" dirty="0"/>
              <a:t>ופיצוחים מלוחים. </a:t>
            </a:r>
            <a:endParaRPr lang="en-US" sz="1000" dirty="0"/>
          </a:p>
        </p:txBody>
      </p:sp>
      <p:sp>
        <p:nvSpPr>
          <p:cNvPr id="10" name="TextBox 9"/>
          <p:cNvSpPr txBox="1"/>
          <p:nvPr/>
        </p:nvSpPr>
        <p:spPr>
          <a:xfrm>
            <a:off x="7439961" y="3649891"/>
            <a:ext cx="1577397" cy="1477328"/>
          </a:xfrm>
          <a:prstGeom prst="rect">
            <a:avLst/>
          </a:prstGeom>
          <a:noFill/>
          <a:ln>
            <a:solidFill>
              <a:schemeClr val="accent1">
                <a:shade val="50000"/>
              </a:schemeClr>
            </a:solidFill>
          </a:ln>
        </p:spPr>
        <p:txBody>
          <a:bodyPr wrap="square" rtlCol="1">
            <a:spAutoFit/>
          </a:bodyPr>
          <a:lstStyle/>
          <a:p>
            <a:r>
              <a:rPr lang="he-IL" sz="1000" dirty="0"/>
              <a:t>הסיבים נמצאים בירקות, פירות, </a:t>
            </a:r>
            <a:r>
              <a:rPr lang="he-IL" sz="1000" dirty="0" smtClean="0"/>
              <a:t>קטניות </a:t>
            </a:r>
            <a:r>
              <a:rPr lang="he-IL" sz="1000" dirty="0"/>
              <a:t>ודגנים. כדאי לאכול דגני בוקר המכילים סובין, לאכול דגנים מלאים כמו: לחם מחיטה מלאה, לחם שיפון</a:t>
            </a:r>
            <a:r>
              <a:rPr lang="he-IL" sz="1000" dirty="0" smtClean="0"/>
              <a:t>, </a:t>
            </a:r>
            <a:r>
              <a:rPr lang="he-IL" sz="1000" dirty="0"/>
              <a:t>אורז מלא, </a:t>
            </a:r>
            <a:r>
              <a:rPr lang="he-IL" sz="1000" dirty="0" smtClean="0"/>
              <a:t>קטניות </a:t>
            </a:r>
            <a:r>
              <a:rPr lang="he-IL" sz="1000" dirty="0"/>
              <a:t>כמו: חומוס, פול ושעועית ולאכול פירות וירקות לא מקולפים. </a:t>
            </a:r>
            <a:endParaRPr lang="en-US" sz="1000" dirty="0"/>
          </a:p>
        </p:txBody>
      </p:sp>
      <p:sp>
        <p:nvSpPr>
          <p:cNvPr id="11" name="TextBox 10"/>
          <p:cNvSpPr txBox="1"/>
          <p:nvPr/>
        </p:nvSpPr>
        <p:spPr>
          <a:xfrm>
            <a:off x="2071175" y="35332"/>
            <a:ext cx="4752528" cy="369332"/>
          </a:xfrm>
          <a:prstGeom prst="rect">
            <a:avLst/>
          </a:prstGeom>
          <a:noFill/>
        </p:spPr>
        <p:txBody>
          <a:bodyPr wrap="square" rtlCol="1">
            <a:spAutoFit/>
          </a:bodyPr>
          <a:lstStyle/>
          <a:p>
            <a:r>
              <a:rPr lang="en-US" dirty="0" smtClean="0"/>
              <a:t>Pop up windows when highlighted text is clicked</a:t>
            </a:r>
            <a:endParaRPr lang="he-IL" dirty="0"/>
          </a:p>
        </p:txBody>
      </p:sp>
    </p:spTree>
    <p:extLst>
      <p:ext uri="{BB962C8B-B14F-4D97-AF65-F5344CB8AC3E}">
        <p14:creationId xmlns:p14="http://schemas.microsoft.com/office/powerpoint/2010/main" val="268406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מעוגל 1"/>
          <p:cNvSpPr/>
          <p:nvPr/>
        </p:nvSpPr>
        <p:spPr>
          <a:xfrm>
            <a:off x="203200" y="457200"/>
            <a:ext cx="8636000" cy="1200150"/>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פרוסת לחם מקמח מלא/</a:t>
            </a:r>
            <a:r>
              <a:rPr lang="he-IL" dirty="0" err="1" smtClean="0"/>
              <a:t>כוסמין</a:t>
            </a:r>
            <a:r>
              <a:rPr lang="he-IL" dirty="0" smtClean="0"/>
              <a:t> + 3 כפות גבינה 5%+ סלט ירקות + 7 זיתים קטנים</a:t>
            </a:r>
          </a:p>
          <a:p>
            <a:pPr algn="ctr"/>
            <a:r>
              <a:rPr lang="he-IL" dirty="0" smtClean="0"/>
              <a:t>או</a:t>
            </a:r>
          </a:p>
          <a:p>
            <a:pPr algn="ctr"/>
            <a:r>
              <a:rPr lang="he-IL" dirty="0" smtClean="0"/>
              <a:t>יוגורט 1.5% + 2 כפות גרנולה + 6 חצאי אגוזים</a:t>
            </a:r>
            <a:endParaRPr lang="en-US" dirty="0"/>
          </a:p>
        </p:txBody>
      </p:sp>
      <p:sp>
        <p:nvSpPr>
          <p:cNvPr id="3" name="TextBox 2"/>
          <p:cNvSpPr txBox="1"/>
          <p:nvPr/>
        </p:nvSpPr>
        <p:spPr>
          <a:xfrm>
            <a:off x="3556000" y="457200"/>
            <a:ext cx="2032000" cy="369332"/>
          </a:xfrm>
          <a:prstGeom prst="rect">
            <a:avLst/>
          </a:prstGeom>
          <a:noFill/>
        </p:spPr>
        <p:txBody>
          <a:bodyPr wrap="square" rtlCol="0">
            <a:spAutoFit/>
          </a:bodyPr>
          <a:lstStyle/>
          <a:p>
            <a:pPr algn="ctr"/>
            <a:r>
              <a:rPr lang="he-IL" b="1" u="sng" dirty="0" smtClean="0">
                <a:solidFill>
                  <a:srgbClr val="C00000"/>
                </a:solidFill>
                <a:latin typeface="BN Cloud" pitchFamily="2" charset="-79"/>
                <a:cs typeface="BN Madregot Thin" pitchFamily="2" charset="-79"/>
              </a:rPr>
              <a:t>ארוחת בוקר</a:t>
            </a:r>
            <a:endParaRPr lang="en-US" b="1" u="sng" dirty="0">
              <a:solidFill>
                <a:srgbClr val="C00000"/>
              </a:solidFill>
              <a:latin typeface="BN Cloud" pitchFamily="2" charset="-79"/>
              <a:cs typeface="BN Madregot Thin" pitchFamily="2" charset="-79"/>
            </a:endParaRPr>
          </a:p>
        </p:txBody>
      </p:sp>
      <p:sp>
        <p:nvSpPr>
          <p:cNvPr id="4" name="מלבן מעוגל 3"/>
          <p:cNvSpPr/>
          <p:nvPr/>
        </p:nvSpPr>
        <p:spPr>
          <a:xfrm>
            <a:off x="203200" y="1771650"/>
            <a:ext cx="8636000" cy="857250"/>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פרי ( 2 קלמנטינות/תפוח עץ/תפוז/ תמר </a:t>
            </a:r>
            <a:r>
              <a:rPr lang="he-IL" dirty="0" err="1" smtClean="0"/>
              <a:t>מג'הול</a:t>
            </a:r>
            <a:r>
              <a:rPr lang="he-IL" dirty="0" smtClean="0"/>
              <a:t>) </a:t>
            </a:r>
          </a:p>
          <a:p>
            <a:pPr algn="ctr"/>
            <a:r>
              <a:rPr lang="he-IL" dirty="0" smtClean="0"/>
              <a:t>+ 3 אגוזי מקדמיה או 7 שקדים</a:t>
            </a:r>
            <a:endParaRPr lang="en-US" dirty="0"/>
          </a:p>
        </p:txBody>
      </p:sp>
      <p:sp>
        <p:nvSpPr>
          <p:cNvPr id="5" name="TextBox 4"/>
          <p:cNvSpPr txBox="1"/>
          <p:nvPr/>
        </p:nvSpPr>
        <p:spPr>
          <a:xfrm>
            <a:off x="3556000" y="1780401"/>
            <a:ext cx="2032000" cy="369332"/>
          </a:xfrm>
          <a:prstGeom prst="rect">
            <a:avLst/>
          </a:prstGeom>
          <a:noFill/>
        </p:spPr>
        <p:txBody>
          <a:bodyPr wrap="square" rtlCol="0">
            <a:spAutoFit/>
          </a:bodyPr>
          <a:lstStyle/>
          <a:p>
            <a:pPr algn="ctr"/>
            <a:r>
              <a:rPr lang="he-IL" b="1" u="sng" dirty="0" smtClean="0">
                <a:solidFill>
                  <a:srgbClr val="C00000"/>
                </a:solidFill>
                <a:latin typeface="BN Cloud" pitchFamily="2" charset="-79"/>
                <a:cs typeface="BN Madregot Thin" pitchFamily="2" charset="-79"/>
              </a:rPr>
              <a:t>ארוחת ביניים</a:t>
            </a:r>
            <a:endParaRPr lang="en-US" b="1" u="sng" dirty="0">
              <a:solidFill>
                <a:srgbClr val="C00000"/>
              </a:solidFill>
              <a:latin typeface="BN Cloud" pitchFamily="2" charset="-79"/>
              <a:cs typeface="BN Madregot Thin" pitchFamily="2" charset="-79"/>
            </a:endParaRPr>
          </a:p>
        </p:txBody>
      </p:sp>
      <p:sp>
        <p:nvSpPr>
          <p:cNvPr id="6" name="מלבן מעוגל 5"/>
          <p:cNvSpPr/>
          <p:nvPr/>
        </p:nvSpPr>
        <p:spPr>
          <a:xfrm>
            <a:off x="203200" y="2743200"/>
            <a:ext cx="8636000" cy="14859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מנת חלבון: דג (פעמיים בשבוע) 2 יחידות פילה אמנון או עוף (2-3 פעמים בשבוע)  או כוס </a:t>
            </a:r>
            <a:r>
              <a:rPr lang="he-IL" dirty="0" err="1" smtClean="0"/>
              <a:t>קיטניות</a:t>
            </a:r>
            <a:r>
              <a:rPr lang="he-IL" dirty="0" smtClean="0"/>
              <a:t> (חומוס/עדשים/שעועית)</a:t>
            </a:r>
          </a:p>
          <a:p>
            <a:pPr algn="ctr"/>
            <a:r>
              <a:rPr lang="he-IL" dirty="0" smtClean="0"/>
              <a:t>+ 3 כפות אורז מלא/פסטה/קוסקוס </a:t>
            </a:r>
          </a:p>
          <a:p>
            <a:pPr algn="ctr"/>
            <a:r>
              <a:rPr lang="he-IL" dirty="0" smtClean="0"/>
              <a:t>+ ירקות מבושלים או מוקפצים</a:t>
            </a:r>
          </a:p>
          <a:p>
            <a:pPr algn="ctr"/>
            <a:r>
              <a:rPr lang="he-IL" dirty="0" smtClean="0"/>
              <a:t>+ סלט ירקות גדול + כפית שמן זית</a:t>
            </a:r>
            <a:endParaRPr lang="en-US" dirty="0"/>
          </a:p>
        </p:txBody>
      </p:sp>
      <p:sp>
        <p:nvSpPr>
          <p:cNvPr id="7" name="TextBox 6"/>
          <p:cNvSpPr txBox="1"/>
          <p:nvPr/>
        </p:nvSpPr>
        <p:spPr>
          <a:xfrm>
            <a:off x="3454400" y="2800350"/>
            <a:ext cx="2032000" cy="369332"/>
          </a:xfrm>
          <a:prstGeom prst="rect">
            <a:avLst/>
          </a:prstGeom>
          <a:noFill/>
        </p:spPr>
        <p:txBody>
          <a:bodyPr wrap="square" rtlCol="0">
            <a:spAutoFit/>
          </a:bodyPr>
          <a:lstStyle/>
          <a:p>
            <a:pPr algn="ctr"/>
            <a:r>
              <a:rPr lang="he-IL" b="1" u="sng" dirty="0" smtClean="0">
                <a:solidFill>
                  <a:srgbClr val="C00000"/>
                </a:solidFill>
                <a:latin typeface="BN Cloud" pitchFamily="2" charset="-79"/>
                <a:cs typeface="BN Madregot Thin" pitchFamily="2" charset="-79"/>
              </a:rPr>
              <a:t>ארוחת צהריים</a:t>
            </a:r>
            <a:endParaRPr lang="en-US" b="1" u="sng" dirty="0">
              <a:solidFill>
                <a:srgbClr val="C00000"/>
              </a:solidFill>
              <a:latin typeface="BN Cloud" pitchFamily="2" charset="-79"/>
              <a:cs typeface="BN Madregot Thin" pitchFamily="2" charset="-79"/>
            </a:endParaRPr>
          </a:p>
        </p:txBody>
      </p:sp>
      <p:sp>
        <p:nvSpPr>
          <p:cNvPr id="8" name="מלבן מעוגל 7"/>
          <p:cNvSpPr/>
          <p:nvPr/>
        </p:nvSpPr>
        <p:spPr>
          <a:xfrm>
            <a:off x="203200" y="4343400"/>
            <a:ext cx="8636000" cy="1191399"/>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פרוסת לחם מקמח מלא/</a:t>
            </a:r>
            <a:r>
              <a:rPr lang="he-IL" dirty="0" err="1" smtClean="0"/>
              <a:t>כוסמין</a:t>
            </a:r>
            <a:r>
              <a:rPr lang="he-IL" dirty="0" smtClean="0"/>
              <a:t> + כפית ריבה ללא תוספת סוכר </a:t>
            </a:r>
          </a:p>
          <a:p>
            <a:pPr algn="ctr"/>
            <a:r>
              <a:rPr lang="he-IL" dirty="0" smtClean="0"/>
              <a:t>או </a:t>
            </a:r>
          </a:p>
          <a:p>
            <a:pPr algn="ctr"/>
            <a:r>
              <a:rPr lang="he-IL" dirty="0" smtClean="0"/>
              <a:t>חטיף אנרגיה (עד 100 קלוריות)</a:t>
            </a:r>
          </a:p>
          <a:p>
            <a:pPr algn="ctr"/>
            <a:r>
              <a:rPr lang="he-IL" dirty="0" smtClean="0"/>
              <a:t>+ פרי ( 2 קלמנטינות/תפוח עץ/תפוז/ תמר </a:t>
            </a:r>
            <a:r>
              <a:rPr lang="he-IL" dirty="0" err="1" smtClean="0"/>
              <a:t>מג'הול</a:t>
            </a:r>
            <a:r>
              <a:rPr lang="he-IL" dirty="0"/>
              <a:t>)</a:t>
            </a:r>
            <a:endParaRPr lang="en-US" dirty="0"/>
          </a:p>
        </p:txBody>
      </p:sp>
      <p:sp>
        <p:nvSpPr>
          <p:cNvPr id="9" name="TextBox 8"/>
          <p:cNvSpPr txBox="1"/>
          <p:nvPr/>
        </p:nvSpPr>
        <p:spPr>
          <a:xfrm>
            <a:off x="3657600" y="4343400"/>
            <a:ext cx="2032000" cy="369332"/>
          </a:xfrm>
          <a:prstGeom prst="rect">
            <a:avLst/>
          </a:prstGeom>
          <a:noFill/>
        </p:spPr>
        <p:txBody>
          <a:bodyPr wrap="square" rtlCol="0">
            <a:spAutoFit/>
          </a:bodyPr>
          <a:lstStyle/>
          <a:p>
            <a:pPr algn="ctr"/>
            <a:r>
              <a:rPr lang="he-IL" b="1" u="sng" dirty="0" smtClean="0">
                <a:solidFill>
                  <a:srgbClr val="C00000"/>
                </a:solidFill>
                <a:latin typeface="BN Cloud" pitchFamily="2" charset="-79"/>
                <a:cs typeface="BN Madregot Thin" pitchFamily="2" charset="-79"/>
              </a:rPr>
              <a:t>ארוחת ביניים</a:t>
            </a:r>
            <a:endParaRPr lang="en-US" b="1" u="sng" dirty="0">
              <a:solidFill>
                <a:srgbClr val="C00000"/>
              </a:solidFill>
              <a:latin typeface="BN Cloud" pitchFamily="2" charset="-79"/>
              <a:cs typeface="BN Madregot Thin" pitchFamily="2" charset="-79"/>
            </a:endParaRPr>
          </a:p>
        </p:txBody>
      </p:sp>
      <p:sp>
        <p:nvSpPr>
          <p:cNvPr id="10" name="מלבן מעוגל 9"/>
          <p:cNvSpPr/>
          <p:nvPr/>
        </p:nvSpPr>
        <p:spPr>
          <a:xfrm>
            <a:off x="203200" y="5657850"/>
            <a:ext cx="8636000" cy="1019949"/>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endParaRPr lang="he-IL" dirty="0" smtClean="0"/>
          </a:p>
          <a:p>
            <a:pPr algn="ctr"/>
            <a:r>
              <a:rPr lang="he-IL" dirty="0" smtClean="0"/>
              <a:t>2 פרוסות לחם קל</a:t>
            </a:r>
          </a:p>
          <a:p>
            <a:pPr algn="ctr"/>
            <a:r>
              <a:rPr lang="he-IL" dirty="0" smtClean="0"/>
              <a:t>+ ביצה או 3 כפות גבינה 5% או </a:t>
            </a:r>
            <a:r>
              <a:rPr lang="he-IL" dirty="0" err="1" smtClean="0"/>
              <a:t>¾ קופסא</a:t>
            </a:r>
            <a:r>
              <a:rPr lang="he-IL" dirty="0" smtClean="0"/>
              <a:t> טונה במים</a:t>
            </a:r>
          </a:p>
          <a:p>
            <a:pPr algn="ctr"/>
            <a:r>
              <a:rPr lang="he-IL" dirty="0" smtClean="0"/>
              <a:t>+ סלט ירקות</a:t>
            </a:r>
            <a:endParaRPr lang="en-US" dirty="0"/>
          </a:p>
        </p:txBody>
      </p:sp>
      <p:sp>
        <p:nvSpPr>
          <p:cNvPr id="11" name="TextBox 10"/>
          <p:cNvSpPr txBox="1"/>
          <p:nvPr/>
        </p:nvSpPr>
        <p:spPr>
          <a:xfrm>
            <a:off x="3657600" y="5657850"/>
            <a:ext cx="2032000" cy="369332"/>
          </a:xfrm>
          <a:prstGeom prst="rect">
            <a:avLst/>
          </a:prstGeom>
          <a:noFill/>
        </p:spPr>
        <p:txBody>
          <a:bodyPr wrap="square" rtlCol="0">
            <a:spAutoFit/>
          </a:bodyPr>
          <a:lstStyle/>
          <a:p>
            <a:pPr algn="ctr"/>
            <a:r>
              <a:rPr lang="he-IL" b="1" u="sng" dirty="0" smtClean="0">
                <a:solidFill>
                  <a:srgbClr val="C00000"/>
                </a:solidFill>
                <a:latin typeface="BN Cloud" pitchFamily="2" charset="-79"/>
                <a:cs typeface="BN Madregot Thin" pitchFamily="2" charset="-79"/>
              </a:rPr>
              <a:t>ארוחת ערב</a:t>
            </a:r>
            <a:endParaRPr lang="en-US" b="1" u="sng" dirty="0">
              <a:solidFill>
                <a:srgbClr val="C00000"/>
              </a:solidFill>
              <a:latin typeface="BN Cloud" pitchFamily="2" charset="-79"/>
              <a:cs typeface="BN Madregot Thin" pitchFamily="2" charset="-79"/>
            </a:endParaRPr>
          </a:p>
        </p:txBody>
      </p:sp>
      <p:sp>
        <p:nvSpPr>
          <p:cNvPr id="12" name="TextBox 11"/>
          <p:cNvSpPr txBox="1"/>
          <p:nvPr/>
        </p:nvSpPr>
        <p:spPr>
          <a:xfrm>
            <a:off x="3048000" y="64785"/>
            <a:ext cx="5791200" cy="523220"/>
          </a:xfrm>
          <a:prstGeom prst="rect">
            <a:avLst/>
          </a:prstGeom>
          <a:noFill/>
        </p:spPr>
        <p:txBody>
          <a:bodyPr wrap="square" rtlCol="0">
            <a:spAutoFit/>
          </a:bodyPr>
          <a:lstStyle/>
          <a:p>
            <a:pPr algn="r" rtl="1"/>
            <a:r>
              <a:rPr lang="he-IL" sz="2800" b="1" dirty="0" smtClean="0">
                <a:cs typeface="BN Madregot Thin" pitchFamily="2" charset="-79"/>
              </a:rPr>
              <a:t>תפריט 1200 קלוריות</a:t>
            </a:r>
            <a:endParaRPr lang="en-US" sz="2800" b="1" dirty="0">
              <a:cs typeface="BN Madregot Thin" pitchFamily="2" charset="-79"/>
            </a:endParaRPr>
          </a:p>
        </p:txBody>
      </p:sp>
    </p:spTree>
    <p:extLst>
      <p:ext uri="{BB962C8B-B14F-4D97-AF65-F5344CB8AC3E}">
        <p14:creationId xmlns:p14="http://schemas.microsoft.com/office/powerpoint/2010/main" val="444567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תבנית_מצגת_עברית">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1630</Words>
  <Application>Microsoft Office PowerPoint</Application>
  <PresentationFormat>On-screen Show (4:3)</PresentationFormat>
  <Paragraphs>234</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תבנית_מצגת_עברית</vt:lpstr>
      <vt:lpstr>Office Theme</vt:lpstr>
      <vt:lpstr>שדרוג לאפליקצייה </vt:lpstr>
      <vt:lpstr>מעבר ממחשבון אינטרנטי לאפליקצית בריאות</vt:lpstr>
      <vt:lpstr>מחשבון גיל הלב</vt:lpstr>
      <vt:lpstr>מחשבון גיל הלב</vt:lpstr>
      <vt:lpstr>הכנה לביקור רופא</vt:lpstr>
      <vt:lpstr>תזונה נכונה</vt:lpstr>
      <vt:lpstr>PowerPoint Presentation</vt:lpstr>
      <vt:lpstr>PowerPoint Presentation</vt:lpstr>
      <vt:lpstr>PowerPoint Presentation</vt:lpstr>
      <vt:lpstr>PowerPoint Presentation</vt:lpstr>
      <vt:lpstr>PowerPoint Presentation</vt:lpstr>
      <vt:lpstr>PowerPoint Presentation</vt:lpstr>
      <vt:lpstr>יומן אכילה</vt:lpstr>
      <vt:lpstr>PowerPoint Presentation</vt:lpstr>
      <vt:lpstr>פעילות גופנית</vt:lpstr>
      <vt:lpstr>קהילה</vt:lpstr>
      <vt:lpstr>אתגרים</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גרינברג קרן - GREENBERG KEREN</dc:creator>
  <cp:lastModifiedBy>גרינברג קרן - GREENBERG KEREN</cp:lastModifiedBy>
  <cp:revision>15</cp:revision>
  <dcterms:created xsi:type="dcterms:W3CDTF">2017-03-05T13:53:19Z</dcterms:created>
  <dcterms:modified xsi:type="dcterms:W3CDTF">2017-03-07T15:00:01Z</dcterms:modified>
</cp:coreProperties>
</file>