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65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</p:sldIdLst>
  <p:sldSz cx="12188825" cy="6858000"/>
  <p:notesSz cx="6858000" cy="9144000"/>
  <p:custDataLst>
    <p:tags r:id="rId30"/>
  </p:custDataLst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29" autoAdjust="0"/>
  </p:normalViewPr>
  <p:slideViewPr>
    <p:cSldViewPr showGuides="1">
      <p:cViewPr varScale="1">
        <p:scale>
          <a:sx n="76" d="100"/>
          <a:sy n="76" d="100"/>
        </p:scale>
        <p:origin x="126" y="77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3984DB4-3AA5-41F8-ABFF-441894870809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2017/6/25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AAD605A-0A28-48D3-854F-4FDF8C1733EE}" type="datetime1">
              <a:rPr lang="zh-TW" altLang="en-US" smtClean="0"/>
              <a:pPr/>
              <a:t>2017/6/25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3199CD-3E1B-4AE6-990F-76F925F5EA9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060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181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26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882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902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051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075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175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484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95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585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858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42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07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68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69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851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67E4A-29E4-4915-8EB6-87218D236DA1}" type="slidenum">
              <a:rPr lang="en-US" altLang="zh-TW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39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9139AE3-CE51-4CE0-B20B-8685CFA4CB30}" type="datetime1">
              <a:rPr lang="zh-TW" altLang="en-US" smtClean="0"/>
              <a:pPr/>
              <a:t>2017/6/25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BBDF3FC-961F-4D1B-9198-F96CFC56A158}" type="datetime1">
              <a:rPr lang="zh-TW" altLang="en-US" smtClean="0"/>
              <a:pPr/>
              <a:t>2017/6/25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3BC660E-D67A-4A05-BC76-82673E5A4090}" type="datetime1">
              <a:rPr lang="zh-TW" altLang="en-US" smtClean="0"/>
              <a:pPr/>
              <a:t>2017/6/25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2AA54E-1096-4023-AA6A-AF9E8353DDEF}" type="datetime1">
              <a:rPr lang="zh-TW" altLang="en-US" smtClean="0"/>
              <a:pPr/>
              <a:t>2017/6/25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D8C706-304F-48AF-8B93-4DF487C770C5}" type="datetime1">
              <a:rPr lang="zh-TW" altLang="en-US" smtClean="0"/>
              <a:pPr/>
              <a:t>2017/6/25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A47CA53-9C41-4E7E-9C82-73E3DA673586}" type="datetime1">
              <a:rPr lang="zh-TW" altLang="en-US" smtClean="0"/>
              <a:pPr/>
              <a:t>2017/6/25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60868-E9F8-4441-A0EE-DFF98FF04964}" type="datetime1">
              <a:rPr lang="zh-TW" altLang="en-US" smtClean="0"/>
              <a:pPr/>
              <a:t>2017/6/25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71D2C9-D7F9-4E47-8DC0-679D10025003}" type="datetime1">
              <a:rPr lang="zh-TW" altLang="en-US" smtClean="0"/>
              <a:pPr/>
              <a:t>2017/6/25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0BC9F9-C2D1-4EAA-B5EF-7972108C87E7}" type="datetime1">
              <a:rPr lang="zh-TW" altLang="en-US" smtClean="0"/>
              <a:pPr/>
              <a:t>2017/6/25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D276201-65D9-4F91-B053-C3BB89461A42}" type="datetime1">
              <a:rPr lang="zh-TW" altLang="en-US" smtClean="0"/>
              <a:pPr/>
              <a:t>2017/6/25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B52777B-FFBE-4070-AC71-C493A55733E7}" type="datetime1">
              <a:rPr lang="zh-TW" altLang="en-US" smtClean="0"/>
              <a:pPr/>
              <a:t>2017/6/25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kiu1/20170626.g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Git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基礎實務教學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065213" y="4797152"/>
            <a:ext cx="8229600" cy="1222648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★認識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GIT</a:t>
            </a:r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★利用</a:t>
            </a:r>
            <a:r>
              <a:rPr lang="en-US" altLang="zh-TW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Github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操作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git</a:t>
            </a:r>
          </a:p>
          <a:p>
            <a:pPr rtl="0"/>
            <a:r>
              <a:rPr lang="zh-TW" altLang="en-US" dirty="0"/>
              <a:t>★協同合作實作</a:t>
            </a:r>
            <a:endParaRPr lang="en-US" altLang="zh-TW" dirty="0"/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★建立自己的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Repository</a:t>
            </a:r>
            <a:endParaRPr lang="zh-TW" altLang="it-IT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Git</a:t>
            </a:r>
            <a:r>
              <a:rPr lang="en-US" altLang="zh-TW" b="1" dirty="0">
                <a:latin typeface="新細明體"/>
              </a:rPr>
              <a:t> </a:t>
            </a:r>
            <a:r>
              <a:rPr lang="zh-TW" altLang="en-US" b="1" dirty="0">
                <a:latin typeface="新細明體"/>
              </a:rPr>
              <a:t>的基本指令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338" y="1950694"/>
            <a:ext cx="10016104" cy="533262"/>
          </a:xfrm>
        </p:spPr>
        <p:txBody>
          <a:bodyPr/>
          <a:lstStyle/>
          <a:p>
            <a:r>
              <a:rPr lang="zh-TW" altLang="en-US" dirty="0"/>
              <a:t>將所有檔案加入至 </a:t>
            </a:r>
            <a:r>
              <a:rPr lang="en-US" altLang="zh-TW" dirty="0"/>
              <a:t>staging area(</a:t>
            </a:r>
            <a:r>
              <a:rPr lang="zh-TW" altLang="en-US" dirty="0"/>
              <a:t>暫存提交區</a:t>
            </a:r>
            <a:r>
              <a:rPr lang="en-US" altLang="zh-TW" dirty="0"/>
              <a:t>)</a:t>
            </a:r>
            <a:endParaRPr lang="zh-TW" altLang="en-US" dirty="0">
              <a:latin typeface="新細明體" charset="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1643021" y="2607490"/>
            <a:ext cx="9821063" cy="69179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14798" y="2805146"/>
            <a:ext cx="953859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99" dirty="0" err="1"/>
              <a:t>git</a:t>
            </a:r>
            <a:r>
              <a:rPr lang="en-US" altLang="zh-TW" sz="1799" dirty="0"/>
              <a:t> add .</a:t>
            </a:r>
            <a:endParaRPr lang="zh-TW" altLang="en-US" sz="1799" dirty="0"/>
          </a:p>
        </p:txBody>
      </p:sp>
      <p:sp>
        <p:nvSpPr>
          <p:cNvPr id="46" name="內容版面配置區 2"/>
          <p:cNvSpPr txBox="1">
            <a:spLocks/>
          </p:cNvSpPr>
          <p:nvPr/>
        </p:nvSpPr>
        <p:spPr>
          <a:xfrm>
            <a:off x="1512748" y="3437236"/>
            <a:ext cx="10016104" cy="53326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zh-TW" altLang="en-US" sz="2399" dirty="0">
                <a:latin typeface="新細明體" charset="0"/>
              </a:rPr>
              <a:t>範例</a:t>
            </a:r>
          </a:p>
        </p:txBody>
      </p:sp>
      <p:sp>
        <p:nvSpPr>
          <p:cNvPr id="48" name="圓角矩形 47"/>
          <p:cNvSpPr/>
          <p:nvPr/>
        </p:nvSpPr>
        <p:spPr>
          <a:xfrm>
            <a:off x="1647139" y="4003440"/>
            <a:ext cx="9821063" cy="22606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906562" y="4180507"/>
            <a:ext cx="5542621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99" dirty="0"/>
              <a:t>[user@mylinux testgit]$ </a:t>
            </a:r>
            <a:r>
              <a:rPr lang="en-US" altLang="zh-TW" sz="1799" dirty="0" err="1"/>
              <a:t>git</a:t>
            </a:r>
            <a:r>
              <a:rPr lang="en-US" altLang="zh-TW" sz="1799" dirty="0"/>
              <a:t> add .</a:t>
            </a:r>
          </a:p>
          <a:p>
            <a:endParaRPr lang="zh-TW" altLang="en-US" sz="1799" dirty="0"/>
          </a:p>
        </p:txBody>
      </p:sp>
    </p:spTree>
    <p:extLst>
      <p:ext uri="{BB962C8B-B14F-4D97-AF65-F5344CB8AC3E}">
        <p14:creationId xmlns:p14="http://schemas.microsoft.com/office/powerpoint/2010/main" val="20411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Git</a:t>
            </a:r>
            <a:r>
              <a:rPr lang="en-US" altLang="zh-TW" b="1" dirty="0">
                <a:latin typeface="新細明體"/>
              </a:rPr>
              <a:t> </a:t>
            </a:r>
            <a:r>
              <a:rPr lang="zh-TW" altLang="en-US" b="1" dirty="0">
                <a:latin typeface="新細明體"/>
              </a:rPr>
              <a:t>的基本指令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338" y="1950694"/>
            <a:ext cx="10016104" cy="533262"/>
          </a:xfrm>
        </p:spPr>
        <p:txBody>
          <a:bodyPr/>
          <a:lstStyle/>
          <a:p>
            <a:r>
              <a:rPr lang="zh-TW" altLang="en-US" dirty="0"/>
              <a:t>提交</a:t>
            </a:r>
            <a:r>
              <a:rPr lang="en-US" altLang="zh-TW" dirty="0"/>
              <a:t>staging area(</a:t>
            </a:r>
            <a:r>
              <a:rPr lang="zh-TW" altLang="en-US" dirty="0"/>
              <a:t>暫存提交區</a:t>
            </a:r>
            <a:r>
              <a:rPr lang="en-US" altLang="zh-TW" dirty="0"/>
              <a:t>)</a:t>
            </a:r>
            <a:r>
              <a:rPr lang="zh-TW" altLang="en-US" dirty="0"/>
              <a:t>所有檔案</a:t>
            </a:r>
            <a:endParaRPr lang="zh-TW" altLang="en-US" dirty="0">
              <a:latin typeface="新細明體" charset="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1643021" y="2607490"/>
            <a:ext cx="9821063" cy="69179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14798" y="2805146"/>
            <a:ext cx="237695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99" dirty="0" err="1"/>
              <a:t>git</a:t>
            </a:r>
            <a:r>
              <a:rPr lang="zh-TW" altLang="en-US" sz="1799" dirty="0"/>
              <a:t> </a:t>
            </a:r>
            <a:r>
              <a:rPr lang="en-US" altLang="zh-TW" sz="1799" dirty="0"/>
              <a:t>commit “</a:t>
            </a:r>
            <a:r>
              <a:rPr lang="zh-TW" altLang="en-US" sz="1799" dirty="0"/>
              <a:t>更新訊息</a:t>
            </a:r>
            <a:r>
              <a:rPr lang="en-US" altLang="zh-TW" sz="1799" dirty="0"/>
              <a:t>”</a:t>
            </a:r>
            <a:endParaRPr lang="zh-TW" altLang="en-US" sz="1799" dirty="0"/>
          </a:p>
        </p:txBody>
      </p:sp>
      <p:sp>
        <p:nvSpPr>
          <p:cNvPr id="46" name="內容版面配置區 2"/>
          <p:cNvSpPr txBox="1">
            <a:spLocks/>
          </p:cNvSpPr>
          <p:nvPr/>
        </p:nvSpPr>
        <p:spPr>
          <a:xfrm>
            <a:off x="1512748" y="3437236"/>
            <a:ext cx="10016104" cy="53326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zh-TW" altLang="en-US" sz="2399" dirty="0">
                <a:latin typeface="新細明體" charset="0"/>
              </a:rPr>
              <a:t>範例</a:t>
            </a:r>
          </a:p>
        </p:txBody>
      </p:sp>
      <p:sp>
        <p:nvSpPr>
          <p:cNvPr id="48" name="圓角矩形 47"/>
          <p:cNvSpPr/>
          <p:nvPr/>
        </p:nvSpPr>
        <p:spPr>
          <a:xfrm>
            <a:off x="1647139" y="4003440"/>
            <a:ext cx="9821063" cy="22606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906562" y="4180507"/>
            <a:ext cx="5542621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99" dirty="0"/>
              <a:t>[user@mylinux testgit]$ </a:t>
            </a:r>
            <a:r>
              <a:rPr lang="en-US" altLang="zh-TW" sz="1799" dirty="0" err="1"/>
              <a:t>git</a:t>
            </a:r>
            <a:r>
              <a:rPr lang="zh-TW" altLang="en-US" sz="1799" dirty="0"/>
              <a:t> </a:t>
            </a:r>
            <a:r>
              <a:rPr lang="en-US" altLang="zh-TW" sz="1799" dirty="0"/>
              <a:t>commit “</a:t>
            </a:r>
            <a:r>
              <a:rPr lang="zh-TW" altLang="en-US" sz="1799" dirty="0"/>
              <a:t>修正同學</a:t>
            </a:r>
            <a:r>
              <a:rPr lang="en-US" altLang="zh-TW" sz="1799" dirty="0"/>
              <a:t>C</a:t>
            </a:r>
            <a:r>
              <a:rPr lang="zh-TW" altLang="en-US" sz="1799" dirty="0"/>
              <a:t>的</a:t>
            </a:r>
            <a:r>
              <a:rPr lang="en-US" altLang="zh-TW" sz="1799" dirty="0"/>
              <a:t>bug”</a:t>
            </a:r>
          </a:p>
          <a:p>
            <a:endParaRPr lang="zh-TW" altLang="en-US" sz="1799" dirty="0"/>
          </a:p>
        </p:txBody>
      </p:sp>
    </p:spTree>
    <p:extLst>
      <p:ext uri="{BB962C8B-B14F-4D97-AF65-F5344CB8AC3E}">
        <p14:creationId xmlns:p14="http://schemas.microsoft.com/office/powerpoint/2010/main" val="47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Git</a:t>
            </a:r>
            <a:r>
              <a:rPr lang="en-US" altLang="zh-TW" b="1" dirty="0">
                <a:latin typeface="新細明體"/>
              </a:rPr>
              <a:t> </a:t>
            </a:r>
            <a:r>
              <a:rPr lang="zh-TW" altLang="en-US" b="1" dirty="0">
                <a:latin typeface="新細明體"/>
              </a:rPr>
              <a:t>的基本指令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338" y="1950694"/>
            <a:ext cx="10016104" cy="533262"/>
          </a:xfrm>
        </p:spPr>
        <p:txBody>
          <a:bodyPr/>
          <a:lstStyle/>
          <a:p>
            <a:r>
              <a:rPr lang="zh-TW" altLang="en-US" dirty="0"/>
              <a:t>複製指定</a:t>
            </a:r>
            <a:r>
              <a:rPr lang="en-US" dirty="0"/>
              <a:t>Repository</a:t>
            </a:r>
            <a:r>
              <a:rPr lang="zh-TW" altLang="en-US" dirty="0"/>
              <a:t>所有檔案</a:t>
            </a:r>
            <a:endParaRPr lang="zh-TW" altLang="en-US" dirty="0">
              <a:latin typeface="新細明體" charset="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1643021" y="2607490"/>
            <a:ext cx="9821063" cy="69179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solidFill>
                <a:schemeClr val="tx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914798" y="2805146"/>
            <a:ext cx="2537534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99" dirty="0" err="1"/>
              <a:t>git</a:t>
            </a:r>
            <a:r>
              <a:rPr lang="zh-TW" altLang="en-US" sz="1799" dirty="0"/>
              <a:t> </a:t>
            </a:r>
            <a:r>
              <a:rPr lang="en-US" altLang="zh-TW" sz="1799" dirty="0"/>
              <a:t>clone Repository</a:t>
            </a:r>
            <a:r>
              <a:rPr lang="zh-TW" altLang="en-US" sz="1799" dirty="0"/>
              <a:t>位置</a:t>
            </a:r>
          </a:p>
        </p:txBody>
      </p:sp>
      <p:sp>
        <p:nvSpPr>
          <p:cNvPr id="46" name="內容版面配置區 2"/>
          <p:cNvSpPr txBox="1">
            <a:spLocks/>
          </p:cNvSpPr>
          <p:nvPr/>
        </p:nvSpPr>
        <p:spPr>
          <a:xfrm>
            <a:off x="1512748" y="3437236"/>
            <a:ext cx="10016104" cy="53326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zh-TW" altLang="en-US" sz="2399" dirty="0">
                <a:latin typeface="新細明體" charset="0"/>
              </a:rPr>
              <a:t>範例</a:t>
            </a:r>
          </a:p>
        </p:txBody>
      </p:sp>
      <p:sp>
        <p:nvSpPr>
          <p:cNvPr id="48" name="圓角矩形 47"/>
          <p:cNvSpPr/>
          <p:nvPr/>
        </p:nvSpPr>
        <p:spPr>
          <a:xfrm>
            <a:off x="1647139" y="4003440"/>
            <a:ext cx="9821063" cy="22606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solidFill>
                <a:schemeClr val="tx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906562" y="4180507"/>
            <a:ext cx="9248683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99" dirty="0"/>
              <a:t>[user@mylinux testgit]$ </a:t>
            </a:r>
            <a:r>
              <a:rPr lang="en-US" altLang="zh-TW" sz="1799" dirty="0" err="1"/>
              <a:t>git</a:t>
            </a:r>
            <a:r>
              <a:rPr lang="zh-TW" altLang="en-US" sz="1799" dirty="0"/>
              <a:t> </a:t>
            </a:r>
            <a:r>
              <a:rPr lang="en-US" altLang="zh-TW" sz="1799" dirty="0"/>
              <a:t>clone</a:t>
            </a:r>
            <a:r>
              <a:rPr lang="zh-TW" altLang="en-US" sz="1799" dirty="0"/>
              <a:t> </a:t>
            </a:r>
            <a:r>
              <a:rPr lang="en-US" altLang="zh-TW" sz="1799" dirty="0"/>
              <a:t>https://github.com/yakiu1/cm211.git</a:t>
            </a:r>
          </a:p>
          <a:p>
            <a:endParaRPr lang="zh-TW" altLang="en-US" sz="1799" dirty="0"/>
          </a:p>
        </p:txBody>
      </p:sp>
    </p:spTree>
    <p:extLst>
      <p:ext uri="{BB962C8B-B14F-4D97-AF65-F5344CB8AC3E}">
        <p14:creationId xmlns:p14="http://schemas.microsoft.com/office/powerpoint/2010/main" val="278900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Git</a:t>
            </a:r>
            <a:r>
              <a:rPr lang="en-US" altLang="zh-TW" b="1" dirty="0">
                <a:latin typeface="新細明體"/>
              </a:rPr>
              <a:t> </a:t>
            </a:r>
            <a:r>
              <a:rPr lang="zh-TW" altLang="en-US" b="1" dirty="0">
                <a:latin typeface="新細明體"/>
              </a:rPr>
              <a:t>的基本指令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338" y="1950694"/>
            <a:ext cx="10016104" cy="533262"/>
          </a:xfrm>
        </p:spPr>
        <p:txBody>
          <a:bodyPr/>
          <a:lstStyle/>
          <a:p>
            <a:r>
              <a:rPr lang="zh-TW" altLang="en-US" dirty="0">
                <a:latin typeface="新細明體" charset="0"/>
              </a:rPr>
              <a:t>在當前目錄建立</a:t>
            </a:r>
            <a:r>
              <a:rPr lang="en-US" dirty="0"/>
              <a:t>Repository</a:t>
            </a:r>
            <a:endParaRPr lang="zh-TW" altLang="en-US" dirty="0">
              <a:latin typeface="新細明體" charset="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1643021" y="2607490"/>
            <a:ext cx="9821063" cy="69179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solidFill>
                <a:schemeClr val="tx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914798" y="2805146"/>
            <a:ext cx="793600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99" dirty="0" err="1"/>
              <a:t>git</a:t>
            </a:r>
            <a:r>
              <a:rPr lang="en-US" altLang="zh-TW" sz="1799" dirty="0"/>
              <a:t> init</a:t>
            </a:r>
            <a:endParaRPr lang="zh-TW" altLang="en-US" sz="1799" dirty="0"/>
          </a:p>
        </p:txBody>
      </p:sp>
      <p:sp>
        <p:nvSpPr>
          <p:cNvPr id="46" name="內容版面配置區 2"/>
          <p:cNvSpPr txBox="1">
            <a:spLocks/>
          </p:cNvSpPr>
          <p:nvPr/>
        </p:nvSpPr>
        <p:spPr>
          <a:xfrm>
            <a:off x="1512748" y="3437236"/>
            <a:ext cx="10016104" cy="53326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zh-TW" altLang="en-US" sz="2399" dirty="0">
                <a:latin typeface="新細明體" charset="0"/>
              </a:rPr>
              <a:t>範例</a:t>
            </a:r>
          </a:p>
        </p:txBody>
      </p:sp>
      <p:sp>
        <p:nvSpPr>
          <p:cNvPr id="48" name="圓角矩形 47"/>
          <p:cNvSpPr/>
          <p:nvPr/>
        </p:nvSpPr>
        <p:spPr>
          <a:xfrm>
            <a:off x="1647139" y="3945790"/>
            <a:ext cx="9821063" cy="23183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solidFill>
                <a:schemeClr val="tx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906562" y="4180507"/>
            <a:ext cx="5542621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99" dirty="0"/>
              <a:t>[user@mylinux~]$ mkdir  testgit</a:t>
            </a:r>
          </a:p>
          <a:p>
            <a:r>
              <a:rPr lang="en-US" altLang="zh-TW" sz="1799" dirty="0"/>
              <a:t>[user@mylinux~]$ cd testgit</a:t>
            </a:r>
          </a:p>
          <a:p>
            <a:r>
              <a:rPr lang="en-US" altLang="zh-TW" sz="1799" dirty="0"/>
              <a:t>[user@mylinux testgit]$ </a:t>
            </a:r>
            <a:r>
              <a:rPr lang="en-US" altLang="zh-TW" sz="1799" dirty="0" err="1"/>
              <a:t>git</a:t>
            </a:r>
            <a:r>
              <a:rPr lang="en-US" altLang="zh-TW" sz="1799" dirty="0"/>
              <a:t> init</a:t>
            </a:r>
          </a:p>
          <a:p>
            <a:endParaRPr lang="zh-TW" altLang="en-US" sz="1799" dirty="0"/>
          </a:p>
        </p:txBody>
      </p:sp>
    </p:spTree>
    <p:extLst>
      <p:ext uri="{BB962C8B-B14F-4D97-AF65-F5344CB8AC3E}">
        <p14:creationId xmlns:p14="http://schemas.microsoft.com/office/powerpoint/2010/main" val="17745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Git</a:t>
            </a:r>
            <a:r>
              <a:rPr lang="en-US" altLang="zh-TW" b="1" dirty="0">
                <a:latin typeface="新細明體"/>
              </a:rPr>
              <a:t> </a:t>
            </a:r>
            <a:r>
              <a:rPr lang="zh-TW" altLang="en-US" b="1" dirty="0">
                <a:latin typeface="新細明體"/>
              </a:rPr>
              <a:t>操作練習</a:t>
            </a:r>
            <a:r>
              <a:rPr lang="en-US" altLang="zh-TW" b="1" dirty="0">
                <a:latin typeface="新細明體"/>
              </a:rPr>
              <a:t>—(</a:t>
            </a:r>
            <a:r>
              <a:rPr lang="zh-TW" altLang="en-US" b="1" dirty="0">
                <a:latin typeface="新細明體"/>
              </a:rPr>
              <a:t>協同完成圖鑑網站</a:t>
            </a:r>
            <a:r>
              <a:rPr lang="en-US" altLang="zh-TW" b="1" dirty="0">
                <a:latin typeface="新細明體"/>
              </a:rPr>
              <a:t>)</a:t>
            </a:r>
            <a:endParaRPr lang="zh-TW" altLang="en-US" b="1" dirty="0">
              <a:latin typeface="新細明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C22C49-961C-4DF3-8888-FACC6636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2060848"/>
            <a:ext cx="6563744" cy="45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8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Git</a:t>
            </a:r>
            <a:r>
              <a:rPr lang="en-US" altLang="zh-TW" b="1" dirty="0">
                <a:latin typeface="新細明體"/>
              </a:rPr>
              <a:t> </a:t>
            </a:r>
            <a:r>
              <a:rPr lang="zh-TW" altLang="en-US" b="1" dirty="0">
                <a:latin typeface="新細明體"/>
              </a:rPr>
              <a:t>圖形化工具</a:t>
            </a:r>
            <a:r>
              <a:rPr lang="en-US" altLang="zh-TW" b="1" dirty="0" err="1">
                <a:latin typeface="新細明體"/>
              </a:rPr>
              <a:t>GitDesktop</a:t>
            </a:r>
            <a:endParaRPr lang="zh-TW" altLang="en-US" b="1" dirty="0">
              <a:latin typeface="新細明體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1508" y="2387699"/>
            <a:ext cx="3197121" cy="332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17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383596" y="1335075"/>
            <a:ext cx="1483290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b="1" dirty="0"/>
              <a:t>開啟 </a:t>
            </a:r>
            <a:r>
              <a:rPr lang="en-US" altLang="zh-TW" sz="1799" b="1" dirty="0" err="1"/>
              <a:t>GitShell</a:t>
            </a:r>
            <a:endParaRPr lang="zh-TW" altLang="en-US" sz="1799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3180" y="1844824"/>
            <a:ext cx="4127412" cy="1199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b="1" dirty="0"/>
              <a:t>用 </a:t>
            </a:r>
            <a:r>
              <a:rPr lang="en-US" altLang="zh-TW" sz="1799" b="1" dirty="0" err="1"/>
              <a:t>git</a:t>
            </a:r>
            <a:r>
              <a:rPr lang="en-US" altLang="zh-TW" sz="1799" b="1" dirty="0"/>
              <a:t> clone</a:t>
            </a:r>
            <a:r>
              <a:rPr lang="zh-TW" altLang="en-US" sz="1799" b="1" dirty="0"/>
              <a:t>指令將 </a:t>
            </a:r>
            <a:endParaRPr lang="en-US" altLang="zh-TW" sz="1799" b="1" dirty="0"/>
          </a:p>
          <a:p>
            <a:endParaRPr lang="en-US" altLang="zh-TW" sz="1799" b="1" dirty="0"/>
          </a:p>
          <a:p>
            <a:r>
              <a:rPr lang="en-US" altLang="zh-TW" sz="1799" b="1" dirty="0">
                <a:hlinkClick r:id="rId3"/>
              </a:rPr>
              <a:t>https://github.com/yakiu1/20170626.git</a:t>
            </a:r>
            <a:endParaRPr lang="en-US" altLang="zh-TW" sz="1799" b="1" dirty="0"/>
          </a:p>
          <a:p>
            <a:r>
              <a:rPr lang="zh-TW" altLang="en-US" sz="1799" b="1" dirty="0"/>
              <a:t>複製到本地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0113" y="1022810"/>
            <a:ext cx="6963406" cy="510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294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076667" y="2088642"/>
            <a:ext cx="500425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b="1" dirty="0"/>
              <a:t>檢查路徑 我的文件</a:t>
            </a:r>
            <a:r>
              <a:rPr lang="en-US" altLang="zh-TW" sz="1799" b="1" dirty="0"/>
              <a:t>&gt;</a:t>
            </a:r>
            <a:r>
              <a:rPr lang="en-US" altLang="zh-TW" sz="1799" b="1" dirty="0" err="1"/>
              <a:t>GitHub</a:t>
            </a:r>
            <a:r>
              <a:rPr lang="zh-TW" altLang="en-US" sz="1799" b="1" dirty="0"/>
              <a:t>是否有</a:t>
            </a:r>
            <a:r>
              <a:rPr lang="en-US" altLang="zh-TW" sz="1799" b="1" dirty="0"/>
              <a:t>20170626</a:t>
            </a:r>
            <a:r>
              <a:rPr lang="zh-TW" altLang="en-US" sz="1799" b="1" dirty="0"/>
              <a:t>專案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00" y="2707605"/>
            <a:ext cx="10112916" cy="196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9101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8013" y="1955325"/>
            <a:ext cx="3197121" cy="332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1733614" y="1932164"/>
            <a:ext cx="1783998" cy="923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b="1" dirty="0"/>
              <a:t>開啟</a:t>
            </a:r>
            <a:r>
              <a:rPr lang="en-US" altLang="zh-TW" sz="1799" b="1" dirty="0" err="1"/>
              <a:t>GitDesktop</a:t>
            </a:r>
            <a:endParaRPr lang="en-US" altLang="zh-TW" sz="1799" b="1" dirty="0"/>
          </a:p>
          <a:p>
            <a:endParaRPr lang="en-US" altLang="zh-TW" sz="1799" b="1" dirty="0"/>
          </a:p>
          <a:p>
            <a:r>
              <a:rPr lang="zh-TW" altLang="en-US" sz="1799" b="1" dirty="0"/>
              <a:t>登入你的帳戶</a:t>
            </a:r>
          </a:p>
        </p:txBody>
      </p:sp>
    </p:spTree>
    <p:extLst>
      <p:ext uri="{BB962C8B-B14F-4D97-AF65-F5344CB8AC3E}">
        <p14:creationId xmlns:p14="http://schemas.microsoft.com/office/powerpoint/2010/main" val="4718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520378"/>
            <a:ext cx="12188825" cy="422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框架 6"/>
          <p:cNvSpPr/>
          <p:nvPr/>
        </p:nvSpPr>
        <p:spPr>
          <a:xfrm>
            <a:off x="-1" y="2632197"/>
            <a:ext cx="1988920" cy="444727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988920" y="2718672"/>
            <a:ext cx="2452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檢查是否有</a:t>
            </a:r>
            <a:r>
              <a:rPr lang="en-US" altLang="zh-TW" sz="1600" b="1" dirty="0"/>
              <a:t>20170626</a:t>
            </a:r>
            <a:r>
              <a:rPr lang="zh-TW" altLang="en-US" sz="1600" b="1" dirty="0"/>
              <a:t>專案</a:t>
            </a:r>
          </a:p>
        </p:txBody>
      </p:sp>
      <p:sp>
        <p:nvSpPr>
          <p:cNvPr id="10" name="框架 9"/>
          <p:cNvSpPr/>
          <p:nvPr/>
        </p:nvSpPr>
        <p:spPr>
          <a:xfrm>
            <a:off x="0" y="1672738"/>
            <a:ext cx="543555" cy="444727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74189" y="1104474"/>
            <a:ext cx="443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若沒有請按左上角加號</a:t>
            </a:r>
            <a:r>
              <a:rPr lang="en-US" altLang="zh-TW" sz="1600" b="1" dirty="0"/>
              <a:t>&gt;add&gt;</a:t>
            </a:r>
            <a:r>
              <a:rPr lang="zh-TW" altLang="en-US" sz="1600" b="1" dirty="0"/>
              <a:t>選擇</a:t>
            </a:r>
            <a:r>
              <a:rPr lang="en-US" altLang="zh-TW" sz="1600" b="1" dirty="0"/>
              <a:t>20170626</a:t>
            </a:r>
            <a:r>
              <a:rPr lang="zh-TW" altLang="en-US" sz="1600" b="1" dirty="0"/>
              <a:t>路徑</a:t>
            </a:r>
          </a:p>
        </p:txBody>
      </p:sp>
    </p:spTree>
    <p:extLst>
      <p:ext uri="{BB962C8B-B14F-4D97-AF65-F5344CB8AC3E}">
        <p14:creationId xmlns:p14="http://schemas.microsoft.com/office/powerpoint/2010/main" val="76403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再開始上課前我們先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…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/>
              <a:t>使用</a:t>
            </a:r>
            <a:r>
              <a:rPr lang="en-US" altLang="zh-TW" dirty="0"/>
              <a:t>Win7</a:t>
            </a:r>
            <a:r>
              <a:rPr lang="zh-TW" altLang="en-US" dirty="0"/>
              <a:t>以上作業系統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申請一個</a:t>
            </a:r>
            <a:r>
              <a:rPr lang="en-US" altLang="zh-TW" dirty="0"/>
              <a:t>GitHub</a:t>
            </a:r>
            <a:r>
              <a:rPr lang="zh-TW" altLang="en-US" dirty="0"/>
              <a:t>帳號</a:t>
            </a: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https://github.com/</a:t>
            </a:r>
            <a:r>
              <a:rPr lang="en-US" altLang="zh-TW" dirty="0"/>
              <a:t>)</a:t>
            </a:r>
          </a:p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dirty="0"/>
              <a:t>下載</a:t>
            </a:r>
            <a:r>
              <a:rPr lang="en-US" altLang="zh-TW" dirty="0" err="1"/>
              <a:t>GitDesktop</a:t>
            </a:r>
            <a:r>
              <a:rPr lang="en-US" altLang="zh-TW" dirty="0"/>
              <a:t>(</a:t>
            </a:r>
            <a:r>
              <a:rPr lang="en-US" altLang="zh-TW" dirty="0">
                <a:hlinkClick r:id="rId3"/>
              </a:rPr>
              <a:t>https://desktop.github.com/</a:t>
            </a:r>
            <a:r>
              <a:rPr lang="en-US" altLang="zh-TW" dirty="0"/>
              <a:t>)</a:t>
            </a:r>
          </a:p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520378"/>
            <a:ext cx="12188825" cy="422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框架 7"/>
          <p:cNvSpPr/>
          <p:nvPr/>
        </p:nvSpPr>
        <p:spPr>
          <a:xfrm>
            <a:off x="1990513" y="2802358"/>
            <a:ext cx="3435479" cy="2889930"/>
          </a:xfrm>
          <a:prstGeom prst="frame">
            <a:avLst>
              <a:gd name="adj1" fmla="val 433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04676" y="2409038"/>
            <a:ext cx="1415403" cy="338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更新歷史紀錄</a:t>
            </a:r>
          </a:p>
        </p:txBody>
      </p:sp>
      <p:sp>
        <p:nvSpPr>
          <p:cNvPr id="13" name="框架 12"/>
          <p:cNvSpPr/>
          <p:nvPr/>
        </p:nvSpPr>
        <p:spPr>
          <a:xfrm>
            <a:off x="5357185" y="2836762"/>
            <a:ext cx="6831639" cy="2889930"/>
          </a:xfrm>
          <a:prstGeom prst="frame">
            <a:avLst>
              <a:gd name="adj1" fmla="val 433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71349" y="2443442"/>
            <a:ext cx="1998778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更新詳細資訊</a:t>
            </a:r>
          </a:p>
        </p:txBody>
      </p:sp>
    </p:spTree>
    <p:extLst>
      <p:ext uri="{BB962C8B-B14F-4D97-AF65-F5344CB8AC3E}">
        <p14:creationId xmlns:p14="http://schemas.microsoft.com/office/powerpoint/2010/main" val="40948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724" y="395309"/>
            <a:ext cx="11369888" cy="571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框架 4"/>
          <p:cNvSpPr/>
          <p:nvPr/>
        </p:nvSpPr>
        <p:spPr>
          <a:xfrm>
            <a:off x="6207453" y="546442"/>
            <a:ext cx="987884" cy="398103"/>
          </a:xfrm>
          <a:prstGeom prst="frame">
            <a:avLst>
              <a:gd name="adj1" fmla="val 1818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24678" y="531697"/>
            <a:ext cx="107635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查看更改</a:t>
            </a:r>
          </a:p>
        </p:txBody>
      </p:sp>
      <p:sp>
        <p:nvSpPr>
          <p:cNvPr id="7" name="框架 6"/>
          <p:cNvSpPr/>
          <p:nvPr/>
        </p:nvSpPr>
        <p:spPr>
          <a:xfrm>
            <a:off x="2378787" y="1922598"/>
            <a:ext cx="3061951" cy="2634361"/>
          </a:xfrm>
          <a:prstGeom prst="frame">
            <a:avLst>
              <a:gd name="adj1" fmla="val 39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03168" y="2939971"/>
            <a:ext cx="1690707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被更動的檔案</a:t>
            </a:r>
          </a:p>
        </p:txBody>
      </p:sp>
      <p:sp>
        <p:nvSpPr>
          <p:cNvPr id="9" name="框架 8"/>
          <p:cNvSpPr/>
          <p:nvPr/>
        </p:nvSpPr>
        <p:spPr>
          <a:xfrm>
            <a:off x="5460397" y="1878365"/>
            <a:ext cx="6482686" cy="3769689"/>
          </a:xfrm>
          <a:prstGeom prst="frame">
            <a:avLst>
              <a:gd name="adj1" fmla="val 371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52076" y="1465518"/>
            <a:ext cx="4993485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更動詳情</a:t>
            </a:r>
            <a:r>
              <a:rPr lang="en-US" altLang="zh-TW" sz="1600" b="1" dirty="0"/>
              <a:t>(</a:t>
            </a:r>
            <a:r>
              <a:rPr lang="zh-TW" altLang="en-US" sz="1600" b="1" dirty="0"/>
              <a:t>綠色 為新增的程式碼</a:t>
            </a:r>
            <a:r>
              <a:rPr lang="en-US" altLang="zh-TW" sz="1600" b="1" dirty="0"/>
              <a:t>/</a:t>
            </a:r>
            <a:r>
              <a:rPr lang="zh-TW" altLang="en-US" sz="1600" b="1" dirty="0"/>
              <a:t>紅色為刪減的程式碼</a:t>
            </a:r>
            <a:r>
              <a:rPr lang="en-US" altLang="zh-TW" sz="1600" b="1" dirty="0"/>
              <a:t>)</a:t>
            </a:r>
            <a:endParaRPr lang="zh-TW" altLang="en-US" sz="1600" b="1" dirty="0"/>
          </a:p>
        </p:txBody>
      </p:sp>
      <p:sp>
        <p:nvSpPr>
          <p:cNvPr id="11" name="框架 10"/>
          <p:cNvSpPr/>
          <p:nvPr/>
        </p:nvSpPr>
        <p:spPr>
          <a:xfrm>
            <a:off x="2364041" y="4488151"/>
            <a:ext cx="3179909" cy="1174649"/>
          </a:xfrm>
          <a:prstGeom prst="frame">
            <a:avLst>
              <a:gd name="adj1" fmla="val 68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63310" y="4414427"/>
            <a:ext cx="107635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撰寫摘要</a:t>
            </a:r>
          </a:p>
        </p:txBody>
      </p:sp>
      <p:sp>
        <p:nvSpPr>
          <p:cNvPr id="14" name="框架 13"/>
          <p:cNvSpPr/>
          <p:nvPr/>
        </p:nvSpPr>
        <p:spPr>
          <a:xfrm>
            <a:off x="2368957" y="5638225"/>
            <a:ext cx="3179909" cy="481656"/>
          </a:xfrm>
          <a:prstGeom prst="frame">
            <a:avLst>
              <a:gd name="adj1" fmla="val 683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27203" y="5608735"/>
            <a:ext cx="107635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</a:rPr>
              <a:t>提交更改</a:t>
            </a:r>
          </a:p>
        </p:txBody>
      </p:sp>
    </p:spTree>
    <p:extLst>
      <p:ext uri="{BB962C8B-B14F-4D97-AF65-F5344CB8AC3E}">
        <p14:creationId xmlns:p14="http://schemas.microsoft.com/office/powerpoint/2010/main" val="28316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4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468" y="572244"/>
            <a:ext cx="11369888" cy="571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框架 4"/>
          <p:cNvSpPr/>
          <p:nvPr/>
        </p:nvSpPr>
        <p:spPr>
          <a:xfrm>
            <a:off x="10778262" y="1593304"/>
            <a:ext cx="987884" cy="398103"/>
          </a:xfrm>
          <a:prstGeom prst="frame">
            <a:avLst>
              <a:gd name="adj1" fmla="val 1818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47892" y="1519582"/>
            <a:ext cx="3258546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提交後會變空心圓圈</a:t>
            </a:r>
            <a:r>
              <a:rPr lang="en-US" altLang="zh-TW" sz="1600" b="1" dirty="0"/>
              <a:t>(</a:t>
            </a:r>
            <a:r>
              <a:rPr lang="zh-TW" altLang="en-US" sz="1600" b="1" dirty="0"/>
              <a:t>未同步到雲端</a:t>
            </a:r>
            <a:r>
              <a:rPr lang="en-US" altLang="zh-TW" sz="1600" b="1" dirty="0"/>
              <a:t>)</a:t>
            </a:r>
            <a:endParaRPr lang="zh-TW" altLang="en-US" sz="1600" b="1" dirty="0"/>
          </a:p>
        </p:txBody>
      </p:sp>
      <p:sp>
        <p:nvSpPr>
          <p:cNvPr id="7" name="框架 6"/>
          <p:cNvSpPr/>
          <p:nvPr/>
        </p:nvSpPr>
        <p:spPr>
          <a:xfrm>
            <a:off x="10753688" y="1185371"/>
            <a:ext cx="987884" cy="398103"/>
          </a:xfrm>
          <a:prstGeom prst="frame">
            <a:avLst>
              <a:gd name="adj1" fmla="val 1818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802494" y="1121478"/>
            <a:ext cx="1479370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點選</a:t>
            </a:r>
            <a:r>
              <a:rPr lang="en-US" altLang="zh-TW" sz="1600" b="1" dirty="0"/>
              <a:t>Sync </a:t>
            </a:r>
            <a:r>
              <a:rPr lang="zh-TW" altLang="en-US" sz="1600" b="1" dirty="0"/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95152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468" y="572244"/>
            <a:ext cx="11369888" cy="571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框架 4"/>
          <p:cNvSpPr/>
          <p:nvPr/>
        </p:nvSpPr>
        <p:spPr>
          <a:xfrm>
            <a:off x="10778262" y="1593304"/>
            <a:ext cx="987884" cy="398103"/>
          </a:xfrm>
          <a:prstGeom prst="frame">
            <a:avLst>
              <a:gd name="adj1" fmla="val 1818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932565" y="1534325"/>
            <a:ext cx="237387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變成實心圓圈  同步成功</a:t>
            </a:r>
          </a:p>
        </p:txBody>
      </p:sp>
    </p:spTree>
    <p:extLst>
      <p:ext uri="{BB962C8B-B14F-4D97-AF65-F5344CB8AC3E}">
        <p14:creationId xmlns:p14="http://schemas.microsoft.com/office/powerpoint/2010/main" val="59520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什麼是Git?</a:t>
            </a:r>
            <a:r>
              <a:rPr lang="en-US" altLang="zh-TW" b="1" dirty="0">
                <a:latin typeface="新細明體"/>
              </a:rPr>
              <a:t>—</a:t>
            </a:r>
            <a:r>
              <a:rPr lang="zh-TW" altLang="en-US" b="1" dirty="0">
                <a:latin typeface="新細明體"/>
              </a:rPr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latin typeface="新細明體"/>
              </a:rPr>
              <a:t>版本控制系統是當代軟體開發不可或缺的工具而</a:t>
            </a:r>
            <a:r>
              <a:rPr lang="en-US" altLang="en-US" dirty="0" err="1">
                <a:latin typeface="新細明體"/>
              </a:rPr>
              <a:t>Git</a:t>
            </a:r>
            <a:r>
              <a:rPr lang="zh-TW" altLang="en-US">
                <a:latin typeface="新細明體"/>
              </a:rPr>
              <a:t>是其中最先進及最熱門的。</a:t>
            </a:r>
            <a:endParaRPr lang="zh-TW" altLang="en-US" dirty="0">
              <a:latin typeface="新細明體"/>
            </a:endParaRPr>
          </a:p>
          <a:p>
            <a:endParaRPr lang="zh-TW" altLang="en-US" dirty="0">
              <a:latin typeface="新細明體"/>
            </a:endParaRPr>
          </a:p>
          <a:p>
            <a:r>
              <a:rPr lang="zh-TW" altLang="en-US">
                <a:latin typeface="新細明體" charset="0"/>
              </a:rPr>
              <a:t>因其分散式、效能好、本地存取、無痛分支的特性，而普遍適合各種開發流程，近年來受到多數人喜愛。</a:t>
            </a:r>
            <a:endParaRPr lang="zh-TW" altLang="en-US" dirty="0">
              <a:latin typeface="新細明體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11965" y="5900095"/>
            <a:ext cx="6230472" cy="27692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zh-TW" altLang="en-US" sz="1200" i="1">
                <a:solidFill>
                  <a:srgbClr val="7F7F7F"/>
                </a:solidFill>
                <a:latin typeface="新細明體"/>
              </a:rPr>
              <a:t>資料來源：</a:t>
            </a:r>
            <a:r>
              <a:rPr lang="en-US" altLang="zh-TW" sz="1200" i="1" dirty="0">
                <a:solidFill>
                  <a:srgbClr val="7F7F7F"/>
                </a:solidFill>
                <a:latin typeface="新細明體" charset="0"/>
              </a:rPr>
              <a:t>https://ihower.tw/git/intro.html (</a:t>
            </a:r>
            <a:r>
              <a:rPr lang="en-US" altLang="zh-TW" sz="1200" i="1" dirty="0" err="1">
                <a:solidFill>
                  <a:srgbClr val="7F7F7F"/>
                </a:solidFill>
                <a:latin typeface="新細明體" charset="0"/>
              </a:rPr>
              <a:t>Git</a:t>
            </a:r>
            <a:r>
              <a:rPr lang="zh-TW" altLang="en-US" sz="1200" i="1">
                <a:solidFill>
                  <a:srgbClr val="7F7F7F"/>
                </a:solidFill>
                <a:latin typeface="新細明體" charset="0"/>
              </a:rPr>
              <a:t>版本控制系統</a:t>
            </a:r>
            <a:r>
              <a:rPr lang="en-US" altLang="zh-TW" sz="1200" i="1" dirty="0">
                <a:solidFill>
                  <a:srgbClr val="7F7F7F"/>
                </a:solidFill>
                <a:latin typeface="新細明體" charset="0"/>
              </a:rPr>
              <a:t>)</a:t>
            </a:r>
            <a:endParaRPr lang="zh-TW" altLang="zh-TW" sz="1200" i="1" dirty="0">
              <a:solidFill>
                <a:srgbClr val="7F7F7F"/>
              </a:solidFill>
              <a:latin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3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什麼是Git?</a:t>
            </a:r>
            <a:r>
              <a:rPr lang="en-US" altLang="zh-TW" b="1" dirty="0">
                <a:latin typeface="新細明體"/>
              </a:rPr>
              <a:t>—</a:t>
            </a:r>
            <a:r>
              <a:rPr lang="zh-TW" altLang="en-US" b="1" dirty="0">
                <a:latin typeface="新細明體"/>
              </a:rPr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latin typeface="新細明體" charset="0"/>
              </a:rPr>
              <a:t>諸如 </a:t>
            </a:r>
            <a:r>
              <a:rPr lang="en-US" altLang="zh-TW" dirty="0">
                <a:latin typeface="新細明體" charset="0"/>
              </a:rPr>
              <a:t>Google, </a:t>
            </a:r>
            <a:r>
              <a:rPr lang="en-US" altLang="zh-TW" dirty="0" err="1">
                <a:latin typeface="新細明體" charset="0"/>
              </a:rPr>
              <a:t>facebook</a:t>
            </a:r>
            <a:r>
              <a:rPr lang="en-US" altLang="zh-TW" dirty="0">
                <a:latin typeface="新細明體" charset="0"/>
              </a:rPr>
              <a:t>, Microsoft, Twitter, </a:t>
            </a:r>
            <a:r>
              <a:rPr lang="en-US" altLang="zh-TW" dirty="0" err="1">
                <a:latin typeface="新細明體" charset="0"/>
              </a:rPr>
              <a:t>Linkedin</a:t>
            </a:r>
            <a:r>
              <a:rPr lang="en-US" altLang="zh-TW" dirty="0">
                <a:latin typeface="新細明體" charset="0"/>
              </a:rPr>
              <a:t>, </a:t>
            </a:r>
            <a:r>
              <a:rPr lang="en-US" altLang="zh-TW" dirty="0" err="1">
                <a:latin typeface="新細明體" charset="0"/>
              </a:rPr>
              <a:t>NetFlix</a:t>
            </a:r>
            <a:r>
              <a:rPr lang="zh-TW" altLang="en-US">
                <a:latin typeface="新細明體" charset="0"/>
              </a:rPr>
              <a:t>等公司皆有使用 </a:t>
            </a:r>
            <a:r>
              <a:rPr lang="en-US" altLang="zh-TW" dirty="0" err="1">
                <a:latin typeface="新細明體" charset="0"/>
              </a:rPr>
              <a:t>Git</a:t>
            </a:r>
            <a:r>
              <a:rPr lang="zh-TW" altLang="en-US">
                <a:latin typeface="新細明體" charset="0"/>
              </a:rPr>
              <a:t>作為版本控制系統。</a:t>
            </a:r>
            <a:endParaRPr lang="zh-TW" altLang="en-US" dirty="0">
              <a:latin typeface="新細明體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11965" y="5900095"/>
            <a:ext cx="6230472" cy="27692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zh-TW" altLang="en-US" sz="1200" i="1">
                <a:solidFill>
                  <a:srgbClr val="7F7F7F"/>
                </a:solidFill>
                <a:latin typeface="新細明體"/>
              </a:rPr>
              <a:t>資料來源：</a:t>
            </a:r>
            <a:r>
              <a:rPr lang="en-US" altLang="zh-TW" sz="1200" i="1" dirty="0">
                <a:solidFill>
                  <a:srgbClr val="7F7F7F"/>
                </a:solidFill>
                <a:latin typeface="新細明體" charset="0"/>
              </a:rPr>
              <a:t>https://ihower.tw/git/intro.html (</a:t>
            </a:r>
            <a:r>
              <a:rPr lang="en-US" altLang="zh-TW" sz="1200" i="1" dirty="0" err="1">
                <a:solidFill>
                  <a:srgbClr val="7F7F7F"/>
                </a:solidFill>
                <a:latin typeface="新細明體" charset="0"/>
              </a:rPr>
              <a:t>Git</a:t>
            </a:r>
            <a:r>
              <a:rPr lang="zh-TW" altLang="en-US" sz="1200" i="1">
                <a:solidFill>
                  <a:srgbClr val="7F7F7F"/>
                </a:solidFill>
                <a:latin typeface="新細明體" charset="0"/>
              </a:rPr>
              <a:t>版本控制系統</a:t>
            </a:r>
            <a:r>
              <a:rPr lang="en-US" altLang="zh-TW" sz="1200" i="1" dirty="0">
                <a:solidFill>
                  <a:srgbClr val="7F7F7F"/>
                </a:solidFill>
                <a:latin typeface="新細明體" charset="0"/>
              </a:rPr>
              <a:t>)</a:t>
            </a:r>
            <a:endParaRPr lang="zh-TW" altLang="zh-TW" sz="1200" i="1" dirty="0">
              <a:solidFill>
                <a:srgbClr val="7F7F7F"/>
              </a:solidFill>
              <a:latin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3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什麼是Git?</a:t>
            </a:r>
            <a:r>
              <a:rPr lang="en-US" altLang="zh-TW" b="1" dirty="0">
                <a:latin typeface="新細明體"/>
              </a:rPr>
              <a:t>—</a:t>
            </a:r>
            <a:r>
              <a:rPr lang="zh-TW" altLang="en-US" b="1" dirty="0">
                <a:latin typeface="新細明體"/>
              </a:rPr>
              <a:t>運作原理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338" y="1950694"/>
            <a:ext cx="10016104" cy="533262"/>
          </a:xfrm>
        </p:spPr>
        <p:txBody>
          <a:bodyPr/>
          <a:lstStyle/>
          <a:p>
            <a:r>
              <a:rPr lang="zh-TW" altLang="en-US" dirty="0">
                <a:latin typeface="新細明體" charset="0"/>
              </a:rPr>
              <a:t>在沒有導入</a:t>
            </a:r>
            <a:r>
              <a:rPr lang="en-US" altLang="zh-TW" dirty="0" err="1">
                <a:latin typeface="新細明體" charset="0"/>
              </a:rPr>
              <a:t>Git</a:t>
            </a:r>
            <a:r>
              <a:rPr lang="zh-TW" altLang="en-US" dirty="0">
                <a:latin typeface="新細明體" charset="0"/>
              </a:rPr>
              <a:t>大學部開發專題系統</a:t>
            </a:r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9909" y="2484348"/>
            <a:ext cx="1114950" cy="1058113"/>
          </a:xfrm>
          <a:prstGeom prst="rect">
            <a:avLst/>
          </a:prstGeom>
          <a:noFill/>
        </p:spPr>
      </p:pic>
      <p:sp>
        <p:nvSpPr>
          <p:cNvPr id="8" name="文字方塊 7"/>
          <p:cNvSpPr txBox="1"/>
          <p:nvPr/>
        </p:nvSpPr>
        <p:spPr>
          <a:xfrm>
            <a:off x="1815971" y="3447531"/>
            <a:ext cx="1852909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dirty="0"/>
              <a:t>同學</a:t>
            </a:r>
            <a:r>
              <a:rPr lang="en-US" altLang="zh-TW" sz="1799" dirty="0"/>
              <a:t>A(</a:t>
            </a:r>
            <a:r>
              <a:rPr lang="zh-TW" altLang="en-US" sz="1799" dirty="0"/>
              <a:t>會員登入</a:t>
            </a:r>
            <a:r>
              <a:rPr lang="en-US" altLang="zh-TW" sz="1799" dirty="0"/>
              <a:t>)</a:t>
            </a:r>
            <a:endParaRPr lang="zh-TW" altLang="en-US" sz="1799" dirty="0"/>
          </a:p>
        </p:txBody>
      </p:sp>
      <p:pic>
        <p:nvPicPr>
          <p:cNvPr id="11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6966" y="3773233"/>
            <a:ext cx="1114950" cy="1058113"/>
          </a:xfrm>
          <a:prstGeom prst="rect">
            <a:avLst/>
          </a:prstGeom>
          <a:noFill/>
        </p:spPr>
      </p:pic>
      <p:pic>
        <p:nvPicPr>
          <p:cNvPr id="12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6965" y="5119769"/>
            <a:ext cx="1114950" cy="1058113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1783027" y="4711710"/>
            <a:ext cx="1852909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dirty="0"/>
              <a:t>同學</a:t>
            </a:r>
            <a:r>
              <a:rPr lang="en-US" altLang="zh-TW" sz="1799" dirty="0"/>
              <a:t>A(</a:t>
            </a:r>
            <a:r>
              <a:rPr lang="zh-TW" altLang="en-US" sz="1799" dirty="0"/>
              <a:t>後臺管理</a:t>
            </a:r>
            <a:r>
              <a:rPr lang="en-US" altLang="zh-TW" sz="1799" dirty="0"/>
              <a:t>)</a:t>
            </a:r>
            <a:endParaRPr lang="zh-TW" altLang="en-US" sz="1799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799499" y="6124131"/>
            <a:ext cx="162213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dirty="0"/>
              <a:t>同學</a:t>
            </a:r>
            <a:r>
              <a:rPr lang="en-US" altLang="zh-TW" sz="1799" dirty="0"/>
              <a:t>A(</a:t>
            </a:r>
            <a:r>
              <a:rPr lang="zh-TW" altLang="en-US" sz="1799" dirty="0"/>
              <a:t>購物車</a:t>
            </a:r>
            <a:r>
              <a:rPr lang="en-US" altLang="zh-TW" sz="1799" dirty="0"/>
              <a:t>)</a:t>
            </a:r>
            <a:endParaRPr lang="zh-TW" altLang="en-US" sz="1799" dirty="0"/>
          </a:p>
        </p:txBody>
      </p:sp>
      <p:sp>
        <p:nvSpPr>
          <p:cNvPr id="18" name="燕尾形向右箭號 17"/>
          <p:cNvSpPr/>
          <p:nvPr/>
        </p:nvSpPr>
        <p:spPr>
          <a:xfrm>
            <a:off x="3545466" y="2743378"/>
            <a:ext cx="1457718" cy="7412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開新專案</a:t>
            </a:r>
          </a:p>
        </p:txBody>
      </p:sp>
      <p:sp>
        <p:nvSpPr>
          <p:cNvPr id="19" name="燕尾形向右箭號 18"/>
          <p:cNvSpPr/>
          <p:nvPr/>
        </p:nvSpPr>
        <p:spPr>
          <a:xfrm>
            <a:off x="3574292" y="4118738"/>
            <a:ext cx="1457718" cy="7412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開新專案</a:t>
            </a:r>
          </a:p>
        </p:txBody>
      </p:sp>
      <p:sp>
        <p:nvSpPr>
          <p:cNvPr id="20" name="燕尾形向右箭號 19"/>
          <p:cNvSpPr/>
          <p:nvPr/>
        </p:nvSpPr>
        <p:spPr>
          <a:xfrm>
            <a:off x="3512524" y="5354093"/>
            <a:ext cx="1457718" cy="7412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開新專案</a:t>
            </a:r>
          </a:p>
        </p:txBody>
      </p:sp>
      <p:sp>
        <p:nvSpPr>
          <p:cNvPr id="21" name="燕尾形向右箭號 20"/>
          <p:cNvSpPr/>
          <p:nvPr/>
        </p:nvSpPr>
        <p:spPr>
          <a:xfrm>
            <a:off x="5143190" y="2772203"/>
            <a:ext cx="1898327" cy="7412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寫程式</a:t>
            </a:r>
          </a:p>
        </p:txBody>
      </p:sp>
      <p:sp>
        <p:nvSpPr>
          <p:cNvPr id="22" name="燕尾形向右箭號 21"/>
          <p:cNvSpPr/>
          <p:nvPr/>
        </p:nvSpPr>
        <p:spPr>
          <a:xfrm>
            <a:off x="5077304" y="4098148"/>
            <a:ext cx="1272415" cy="7412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寫程式</a:t>
            </a:r>
          </a:p>
        </p:txBody>
      </p:sp>
      <p:sp>
        <p:nvSpPr>
          <p:cNvPr id="23" name="燕尾形向右箭號 22"/>
          <p:cNvSpPr/>
          <p:nvPr/>
        </p:nvSpPr>
        <p:spPr>
          <a:xfrm>
            <a:off x="5122601" y="5382918"/>
            <a:ext cx="1412420" cy="7412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寫程式</a:t>
            </a:r>
          </a:p>
        </p:txBody>
      </p:sp>
      <p:sp>
        <p:nvSpPr>
          <p:cNvPr id="24" name="燕尾形向右箭號 23"/>
          <p:cNvSpPr/>
          <p:nvPr/>
        </p:nvSpPr>
        <p:spPr>
          <a:xfrm rot="1323010">
            <a:off x="6992599" y="3650313"/>
            <a:ext cx="3334391" cy="741212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整合</a:t>
            </a:r>
          </a:p>
        </p:txBody>
      </p:sp>
      <p:sp>
        <p:nvSpPr>
          <p:cNvPr id="25" name="燕尾形向右箭號 24"/>
          <p:cNvSpPr/>
          <p:nvPr/>
        </p:nvSpPr>
        <p:spPr>
          <a:xfrm rot="21140724">
            <a:off x="6300716" y="3799447"/>
            <a:ext cx="4018140" cy="741212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整合</a:t>
            </a:r>
          </a:p>
        </p:txBody>
      </p:sp>
      <p:sp>
        <p:nvSpPr>
          <p:cNvPr id="26" name="燕尾形向右箭號 25"/>
          <p:cNvSpPr/>
          <p:nvPr/>
        </p:nvSpPr>
        <p:spPr>
          <a:xfrm rot="19231861">
            <a:off x="6162800" y="3951391"/>
            <a:ext cx="4011902" cy="741212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整合</a:t>
            </a:r>
          </a:p>
        </p:txBody>
      </p:sp>
    </p:spTree>
    <p:extLst>
      <p:ext uri="{BB962C8B-B14F-4D97-AF65-F5344CB8AC3E}">
        <p14:creationId xmlns:p14="http://schemas.microsoft.com/office/powerpoint/2010/main" val="85890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什麼是Git?</a:t>
            </a:r>
            <a:r>
              <a:rPr lang="en-US" altLang="zh-TW" b="1" dirty="0">
                <a:latin typeface="新細明體"/>
              </a:rPr>
              <a:t>—</a:t>
            </a:r>
            <a:r>
              <a:rPr lang="zh-TW" altLang="en-US" b="1" dirty="0">
                <a:latin typeface="新細明體"/>
              </a:rPr>
              <a:t>運作原理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338" y="1950694"/>
            <a:ext cx="10016104" cy="533262"/>
          </a:xfrm>
        </p:spPr>
        <p:txBody>
          <a:bodyPr/>
          <a:lstStyle/>
          <a:p>
            <a:r>
              <a:rPr lang="zh-TW" altLang="en-US" dirty="0">
                <a:latin typeface="新細明體" charset="0"/>
              </a:rPr>
              <a:t>發現了什麼</a:t>
            </a:r>
            <a:r>
              <a:rPr lang="en-US" altLang="zh-TW" dirty="0">
                <a:latin typeface="新細明體" charset="0"/>
              </a:rPr>
              <a:t>?</a:t>
            </a:r>
            <a:endParaRPr lang="zh-TW" altLang="en-US" dirty="0">
              <a:latin typeface="新細明體" charset="0"/>
            </a:endParaRPr>
          </a:p>
        </p:txBody>
      </p:sp>
      <p:pic>
        <p:nvPicPr>
          <p:cNvPr id="30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8718" y="2471995"/>
            <a:ext cx="897766" cy="852001"/>
          </a:xfrm>
          <a:prstGeom prst="rect">
            <a:avLst/>
          </a:prstGeom>
          <a:noFill/>
        </p:spPr>
      </p:pic>
      <p:pic>
        <p:nvPicPr>
          <p:cNvPr id="31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471" y="2488466"/>
            <a:ext cx="897766" cy="852001"/>
          </a:xfrm>
          <a:prstGeom prst="rect">
            <a:avLst/>
          </a:prstGeom>
          <a:noFill/>
        </p:spPr>
      </p:pic>
      <p:pic>
        <p:nvPicPr>
          <p:cNvPr id="32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8815" y="2500819"/>
            <a:ext cx="897766" cy="852001"/>
          </a:xfrm>
          <a:prstGeom prst="rect">
            <a:avLst/>
          </a:prstGeom>
          <a:noFill/>
        </p:spPr>
      </p:pic>
      <p:sp>
        <p:nvSpPr>
          <p:cNvPr id="33" name="文字方塊 32"/>
          <p:cNvSpPr txBox="1"/>
          <p:nvPr/>
        </p:nvSpPr>
        <p:spPr>
          <a:xfrm>
            <a:off x="5003183" y="2706319"/>
            <a:ext cx="4917053" cy="646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b="1" dirty="0"/>
              <a:t>同學</a:t>
            </a:r>
            <a:r>
              <a:rPr lang="en-US" altLang="zh-TW" sz="1799" b="1" dirty="0"/>
              <a:t>A,B,C</a:t>
            </a:r>
            <a:r>
              <a:rPr lang="zh-TW" altLang="en-US" sz="1799" b="1" dirty="0"/>
              <a:t>在寫程式階段並不曉得彼此寫了甚麼</a:t>
            </a:r>
            <a:endParaRPr lang="en-US" altLang="zh-TW" sz="1799" b="1" dirty="0"/>
          </a:p>
          <a:p>
            <a:r>
              <a:rPr lang="en-US" altLang="zh-TW" sz="1799" b="1" dirty="0"/>
              <a:t>(</a:t>
            </a:r>
            <a:r>
              <a:rPr lang="zh-TW" altLang="en-US" sz="1799" b="1" dirty="0"/>
              <a:t>難以進度監控、且無法互相學習加快工作進度</a:t>
            </a:r>
            <a:r>
              <a:rPr lang="en-US" altLang="zh-TW" sz="1799" b="1" dirty="0"/>
              <a:t>)</a:t>
            </a:r>
            <a:endParaRPr lang="zh-TW" altLang="en-US" sz="1799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5550856" y="3846962"/>
            <a:ext cx="3787230" cy="646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b="1" dirty="0"/>
              <a:t>花太多時間在系統整合上</a:t>
            </a:r>
            <a:endParaRPr lang="en-US" altLang="zh-TW" sz="1799" b="1" dirty="0"/>
          </a:p>
          <a:p>
            <a:r>
              <a:rPr lang="en-US" altLang="zh-TW" sz="1799" b="1" dirty="0"/>
              <a:t>(</a:t>
            </a:r>
            <a:r>
              <a:rPr lang="zh-TW" altLang="en-US" sz="1799" b="1" dirty="0"/>
              <a:t>有時甚至重開一個專案在系統整合</a:t>
            </a:r>
            <a:r>
              <a:rPr lang="en-US" altLang="zh-TW" sz="1799" b="1" dirty="0"/>
              <a:t>)</a:t>
            </a:r>
            <a:endParaRPr lang="zh-TW" altLang="en-US" sz="1799" b="1" dirty="0"/>
          </a:p>
        </p:txBody>
      </p:sp>
      <p:sp>
        <p:nvSpPr>
          <p:cNvPr id="37" name="燕尾形向右箭號 36"/>
          <p:cNvSpPr/>
          <p:nvPr/>
        </p:nvSpPr>
        <p:spPr>
          <a:xfrm rot="21140724">
            <a:off x="1658934" y="3797064"/>
            <a:ext cx="3311981" cy="741212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整合</a:t>
            </a:r>
          </a:p>
        </p:txBody>
      </p:sp>
      <p:sp>
        <p:nvSpPr>
          <p:cNvPr id="38" name="燕尾形向右箭號 37"/>
          <p:cNvSpPr/>
          <p:nvPr/>
        </p:nvSpPr>
        <p:spPr>
          <a:xfrm>
            <a:off x="1807736" y="5045253"/>
            <a:ext cx="1457718" cy="74121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開新專案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5118484" y="5168791"/>
            <a:ext cx="4133388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b="1" dirty="0"/>
              <a:t>許多例行性工作重複執行</a:t>
            </a:r>
            <a:r>
              <a:rPr lang="en-US" altLang="zh-TW" sz="1799" b="1" dirty="0"/>
              <a:t>(EX.</a:t>
            </a:r>
            <a:r>
              <a:rPr lang="zh-TW" altLang="en-US" sz="1799" b="1" dirty="0"/>
              <a:t>開新專案</a:t>
            </a:r>
            <a:r>
              <a:rPr lang="en-US" altLang="zh-TW" sz="1799" b="1" dirty="0"/>
              <a:t>)</a:t>
            </a:r>
            <a:endParaRPr lang="zh-TW" altLang="en-US" sz="1799" b="1" dirty="0"/>
          </a:p>
        </p:txBody>
      </p:sp>
    </p:spTree>
    <p:extLst>
      <p:ext uri="{BB962C8B-B14F-4D97-AF65-F5344CB8AC3E}">
        <p14:creationId xmlns:p14="http://schemas.microsoft.com/office/powerpoint/2010/main" val="38061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什麼是Git?</a:t>
            </a:r>
            <a:r>
              <a:rPr lang="en-US" altLang="zh-TW" b="1" dirty="0">
                <a:latin typeface="新細明體"/>
              </a:rPr>
              <a:t>—</a:t>
            </a:r>
            <a:r>
              <a:rPr lang="zh-TW" altLang="en-US" b="1" dirty="0">
                <a:latin typeface="新細明體"/>
              </a:rPr>
              <a:t>運作原理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338" y="1950694"/>
            <a:ext cx="10016104" cy="533262"/>
          </a:xfrm>
        </p:spPr>
        <p:txBody>
          <a:bodyPr/>
          <a:lstStyle/>
          <a:p>
            <a:r>
              <a:rPr lang="zh-TW" altLang="en-US" dirty="0">
                <a:latin typeface="新細明體" charset="0"/>
              </a:rPr>
              <a:t>導入</a:t>
            </a:r>
            <a:r>
              <a:rPr lang="en-US" altLang="zh-TW" dirty="0" err="1">
                <a:latin typeface="新細明體" charset="0"/>
              </a:rPr>
              <a:t>Git</a:t>
            </a:r>
            <a:r>
              <a:rPr lang="zh-TW" altLang="en-US" dirty="0">
                <a:latin typeface="新細明體" charset="0"/>
              </a:rPr>
              <a:t>大學部開發專題系統</a:t>
            </a:r>
          </a:p>
        </p:txBody>
      </p:sp>
      <p:pic>
        <p:nvPicPr>
          <p:cNvPr id="30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7506" y="4275612"/>
            <a:ext cx="897766" cy="852001"/>
          </a:xfrm>
          <a:prstGeom prst="rect">
            <a:avLst/>
          </a:prstGeom>
          <a:noFill/>
        </p:spPr>
      </p:pic>
      <p:sp>
        <p:nvSpPr>
          <p:cNvPr id="12" name="甜甜圈 11"/>
          <p:cNvSpPr/>
          <p:nvPr/>
        </p:nvSpPr>
        <p:spPr>
          <a:xfrm>
            <a:off x="2038334" y="2990450"/>
            <a:ext cx="308839" cy="308839"/>
          </a:xfrm>
          <a:prstGeom prst="donut">
            <a:avLst>
              <a:gd name="adj" fmla="val 13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>
            <a:stCxn id="12" idx="6"/>
          </p:cNvCxnSpPr>
          <p:nvPr/>
        </p:nvCxnSpPr>
        <p:spPr>
          <a:xfrm flipV="1">
            <a:off x="2347172" y="3137750"/>
            <a:ext cx="9339275" cy="711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內容版面配置區 2"/>
          <p:cNvSpPr txBox="1">
            <a:spLocks/>
          </p:cNvSpPr>
          <p:nvPr/>
        </p:nvSpPr>
        <p:spPr>
          <a:xfrm>
            <a:off x="1722759" y="2362478"/>
            <a:ext cx="10016104" cy="53326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pPr marL="285664" indent="-285664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altLang="zh-TW" sz="2399" dirty="0" err="1"/>
              <a:t>Git</a:t>
            </a:r>
            <a:r>
              <a:rPr lang="en-US" altLang="zh-TW" sz="2399" dirty="0"/>
              <a:t> Server/</a:t>
            </a:r>
            <a:r>
              <a:rPr lang="en-US" sz="2399" dirty="0"/>
              <a:t>Repository</a:t>
            </a:r>
            <a:endParaRPr lang="zh-TW" altLang="en-US" sz="2399" dirty="0"/>
          </a:p>
        </p:txBody>
      </p:sp>
      <p:cxnSp>
        <p:nvCxnSpPr>
          <p:cNvPr id="18" name="直線單箭頭接點 17"/>
          <p:cNvCxnSpPr>
            <a:stCxn id="30" idx="0"/>
            <a:endCxn id="12" idx="3"/>
          </p:cNvCxnSpPr>
          <p:nvPr/>
        </p:nvCxnSpPr>
        <p:spPr>
          <a:xfrm rot="5400000" flipH="1" flipV="1">
            <a:off x="1254199" y="3446250"/>
            <a:ext cx="1021552" cy="63717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63576" y="5115258"/>
            <a:ext cx="791999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dirty="0"/>
              <a:t>同學</a:t>
            </a:r>
            <a:r>
              <a:rPr lang="en-US" altLang="zh-TW" sz="1799" dirty="0"/>
              <a:t>A</a:t>
            </a:r>
            <a:endParaRPr lang="zh-TW" altLang="en-US" sz="1799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708906" y="3809900"/>
            <a:ext cx="126155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開新專案同步</a:t>
            </a:r>
            <a:endParaRPr lang="en-US" altLang="zh-TW" sz="1400" dirty="0"/>
          </a:p>
          <a:p>
            <a:r>
              <a:rPr lang="zh-TW" altLang="en-US" sz="1400" dirty="0"/>
              <a:t>到</a:t>
            </a:r>
            <a:r>
              <a:rPr lang="en-US" sz="1400" dirty="0"/>
              <a:t>Repository</a:t>
            </a:r>
            <a:endParaRPr lang="zh-TW" altLang="en-US" sz="1400" dirty="0"/>
          </a:p>
        </p:txBody>
      </p:sp>
      <p:sp>
        <p:nvSpPr>
          <p:cNvPr id="22" name="橢圓 21"/>
          <p:cNvSpPr/>
          <p:nvPr/>
        </p:nvSpPr>
        <p:spPr>
          <a:xfrm>
            <a:off x="2927788" y="3027508"/>
            <a:ext cx="296485" cy="29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/>
          </a:p>
        </p:txBody>
      </p:sp>
      <p:pic>
        <p:nvPicPr>
          <p:cNvPr id="42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2309" y="4502093"/>
            <a:ext cx="897766" cy="852001"/>
          </a:xfrm>
          <a:prstGeom prst="rect">
            <a:avLst/>
          </a:prstGeom>
          <a:noFill/>
        </p:spPr>
      </p:pic>
      <p:sp>
        <p:nvSpPr>
          <p:cNvPr id="43" name="文字方塊 42"/>
          <p:cNvSpPr txBox="1"/>
          <p:nvPr/>
        </p:nvSpPr>
        <p:spPr>
          <a:xfrm>
            <a:off x="3191331" y="5329386"/>
            <a:ext cx="791999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dirty="0"/>
              <a:t>同學</a:t>
            </a:r>
            <a:r>
              <a:rPr lang="en-US" altLang="zh-TW" sz="1799" dirty="0"/>
              <a:t>A</a:t>
            </a:r>
            <a:endParaRPr lang="zh-TW" altLang="en-US" sz="1799" dirty="0"/>
          </a:p>
        </p:txBody>
      </p:sp>
      <p:cxnSp>
        <p:nvCxnSpPr>
          <p:cNvPr id="44" name="直線單箭頭接點 43"/>
          <p:cNvCxnSpPr>
            <a:endCxn id="22" idx="4"/>
          </p:cNvCxnSpPr>
          <p:nvPr/>
        </p:nvCxnSpPr>
        <p:spPr>
          <a:xfrm rot="16200000" flipV="1">
            <a:off x="2656011" y="3744013"/>
            <a:ext cx="1136528" cy="29648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3421930" y="3385763"/>
            <a:ext cx="1004753" cy="1169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同學</a:t>
            </a:r>
            <a:r>
              <a:rPr lang="en-US" altLang="zh-TW" sz="1400" dirty="0"/>
              <a:t>A</a:t>
            </a:r>
            <a:r>
              <a:rPr lang="zh-TW" altLang="en-US" sz="1400" dirty="0"/>
              <a:t>將</a:t>
            </a:r>
            <a:endParaRPr lang="en-US" altLang="zh-TW" sz="1400" dirty="0"/>
          </a:p>
          <a:p>
            <a:r>
              <a:rPr lang="zh-TW" altLang="en-US" sz="1400" dirty="0"/>
              <a:t>會員初步</a:t>
            </a:r>
            <a:endParaRPr lang="en-US" altLang="zh-TW" sz="1400" dirty="0"/>
          </a:p>
          <a:p>
            <a:r>
              <a:rPr lang="zh-TW" altLang="en-US" sz="1400" dirty="0"/>
              <a:t>程式碼</a:t>
            </a:r>
            <a:endParaRPr lang="en-US" altLang="zh-TW" sz="1400" dirty="0"/>
          </a:p>
          <a:p>
            <a:r>
              <a:rPr lang="zh-TW" altLang="en-US" sz="1400" dirty="0"/>
              <a:t>同步到</a:t>
            </a:r>
            <a:endParaRPr lang="en-US" altLang="zh-TW" sz="1400" dirty="0"/>
          </a:p>
          <a:p>
            <a:r>
              <a:rPr lang="en-US" sz="1400" dirty="0"/>
              <a:t>Repository</a:t>
            </a:r>
            <a:endParaRPr lang="zh-TW" altLang="en-US" sz="1400" dirty="0"/>
          </a:p>
        </p:txBody>
      </p:sp>
      <p:pic>
        <p:nvPicPr>
          <p:cNvPr id="49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5317" y="4666809"/>
            <a:ext cx="897766" cy="852001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4603754" y="5457040"/>
            <a:ext cx="78238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dirty="0"/>
              <a:t>同學</a:t>
            </a:r>
            <a:r>
              <a:rPr lang="en-US" altLang="zh-TW" sz="1799" dirty="0"/>
              <a:t>B</a:t>
            </a:r>
            <a:endParaRPr lang="zh-TW" altLang="en-US" sz="1799" dirty="0"/>
          </a:p>
        </p:txBody>
      </p:sp>
      <p:cxnSp>
        <p:nvCxnSpPr>
          <p:cNvPr id="52" name="直線單箭頭接點 51"/>
          <p:cNvCxnSpPr>
            <a:endCxn id="49" idx="0"/>
          </p:cNvCxnSpPr>
          <p:nvPr/>
        </p:nvCxnSpPr>
        <p:spPr>
          <a:xfrm rot="16200000" flipH="1">
            <a:off x="3827855" y="3630462"/>
            <a:ext cx="1548706" cy="52398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5377906" y="3253993"/>
            <a:ext cx="1004753" cy="2246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同學</a:t>
            </a:r>
            <a:r>
              <a:rPr lang="en-US" altLang="zh-TW" sz="1400" dirty="0"/>
              <a:t>B</a:t>
            </a:r>
          </a:p>
          <a:p>
            <a:r>
              <a:rPr lang="zh-TW" altLang="en-US" sz="1400" dirty="0"/>
              <a:t>同步最新專案到自己電腦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zh-TW" altLang="en-US" sz="1400" dirty="0"/>
              <a:t>並將初步</a:t>
            </a:r>
            <a:endParaRPr lang="en-US" altLang="zh-TW" sz="1400" dirty="0"/>
          </a:p>
          <a:p>
            <a:r>
              <a:rPr lang="zh-TW" altLang="en-US" sz="1400" dirty="0"/>
              <a:t>後臺管理程式碼</a:t>
            </a:r>
            <a:endParaRPr lang="en-US" altLang="zh-TW" sz="1400" dirty="0"/>
          </a:p>
          <a:p>
            <a:r>
              <a:rPr lang="zh-TW" altLang="en-US" sz="1400" dirty="0"/>
              <a:t>同步至</a:t>
            </a:r>
            <a:endParaRPr lang="en-US" altLang="zh-TW" sz="1400" dirty="0"/>
          </a:p>
          <a:p>
            <a:r>
              <a:rPr lang="en-US" sz="1400" dirty="0"/>
              <a:t>Repository</a:t>
            </a:r>
            <a:endParaRPr lang="zh-TW" altLang="en-US" sz="1400" dirty="0"/>
          </a:p>
        </p:txBody>
      </p:sp>
      <p:sp>
        <p:nvSpPr>
          <p:cNvPr id="56" name="橢圓 55"/>
          <p:cNvSpPr/>
          <p:nvPr/>
        </p:nvSpPr>
        <p:spPr>
          <a:xfrm>
            <a:off x="4463744" y="3019273"/>
            <a:ext cx="296485" cy="29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/>
          </a:p>
        </p:txBody>
      </p:sp>
      <p:cxnSp>
        <p:nvCxnSpPr>
          <p:cNvPr id="57" name="直線單箭頭接點 56"/>
          <p:cNvCxnSpPr>
            <a:stCxn id="49" idx="0"/>
          </p:cNvCxnSpPr>
          <p:nvPr/>
        </p:nvCxnSpPr>
        <p:spPr>
          <a:xfrm rot="16200000" flipV="1">
            <a:off x="4074922" y="3877529"/>
            <a:ext cx="1338697" cy="23986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1294" y="4522685"/>
            <a:ext cx="897766" cy="852001"/>
          </a:xfrm>
          <a:prstGeom prst="rect">
            <a:avLst/>
          </a:prstGeom>
          <a:noFill/>
        </p:spPr>
      </p:pic>
      <p:sp>
        <p:nvSpPr>
          <p:cNvPr id="60" name="文字方塊 59"/>
          <p:cNvSpPr txBox="1"/>
          <p:nvPr/>
        </p:nvSpPr>
        <p:spPr>
          <a:xfrm>
            <a:off x="6559730" y="5312915"/>
            <a:ext cx="78238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dirty="0"/>
              <a:t>同學</a:t>
            </a:r>
            <a:r>
              <a:rPr lang="en-US" altLang="zh-TW" sz="1799" dirty="0"/>
              <a:t>C</a:t>
            </a:r>
            <a:endParaRPr lang="zh-TW" altLang="en-US" sz="1799" dirty="0"/>
          </a:p>
        </p:txBody>
      </p:sp>
      <p:sp>
        <p:nvSpPr>
          <p:cNvPr id="61" name="橢圓 60"/>
          <p:cNvSpPr/>
          <p:nvPr/>
        </p:nvSpPr>
        <p:spPr>
          <a:xfrm>
            <a:off x="6592670" y="3023391"/>
            <a:ext cx="296485" cy="29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/>
          </a:p>
        </p:txBody>
      </p:sp>
      <p:cxnSp>
        <p:nvCxnSpPr>
          <p:cNvPr id="62" name="直線單箭頭接點 61"/>
          <p:cNvCxnSpPr>
            <a:endCxn id="59" idx="0"/>
          </p:cNvCxnSpPr>
          <p:nvPr/>
        </p:nvCxnSpPr>
        <p:spPr>
          <a:xfrm rot="16200000" flipH="1">
            <a:off x="5857952" y="3560458"/>
            <a:ext cx="1388111" cy="53633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59" idx="0"/>
          </p:cNvCxnSpPr>
          <p:nvPr/>
        </p:nvCxnSpPr>
        <p:spPr>
          <a:xfrm rot="16200000" flipV="1">
            <a:off x="6142082" y="3844588"/>
            <a:ext cx="1252223" cy="1039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7346238" y="3245757"/>
            <a:ext cx="1004753" cy="2246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同學</a:t>
            </a:r>
            <a:r>
              <a:rPr lang="en-US" altLang="zh-TW" sz="1400" dirty="0"/>
              <a:t>C</a:t>
            </a:r>
          </a:p>
          <a:p>
            <a:r>
              <a:rPr lang="zh-TW" altLang="en-US" sz="1400" dirty="0"/>
              <a:t>同步最新專案到自己電腦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zh-TW" altLang="en-US" sz="1400" dirty="0"/>
              <a:t>並將初步</a:t>
            </a:r>
            <a:endParaRPr lang="en-US" altLang="zh-TW" sz="1400" dirty="0"/>
          </a:p>
          <a:p>
            <a:r>
              <a:rPr lang="zh-TW" altLang="en-US" sz="1400" dirty="0"/>
              <a:t>購物車程式碼</a:t>
            </a:r>
            <a:endParaRPr lang="en-US" altLang="zh-TW" sz="1400" dirty="0"/>
          </a:p>
          <a:p>
            <a:r>
              <a:rPr lang="zh-TW" altLang="en-US" sz="1400" dirty="0"/>
              <a:t>同步至</a:t>
            </a:r>
            <a:endParaRPr lang="en-US" altLang="zh-TW" sz="1400" dirty="0"/>
          </a:p>
          <a:p>
            <a:r>
              <a:rPr lang="en-US" sz="1400" dirty="0"/>
              <a:t>Repository</a:t>
            </a:r>
            <a:endParaRPr lang="zh-TW" altLang="en-US" sz="1400" dirty="0"/>
          </a:p>
        </p:txBody>
      </p:sp>
      <p:sp>
        <p:nvSpPr>
          <p:cNvPr id="67" name="橢圓 66"/>
          <p:cNvSpPr/>
          <p:nvPr/>
        </p:nvSpPr>
        <p:spPr>
          <a:xfrm>
            <a:off x="8338637" y="3002802"/>
            <a:ext cx="296485" cy="29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/>
          </a:p>
        </p:txBody>
      </p:sp>
      <p:cxnSp>
        <p:nvCxnSpPr>
          <p:cNvPr id="68" name="直線單箭頭接點 67"/>
          <p:cNvCxnSpPr>
            <a:endCxn id="70" idx="0"/>
          </p:cNvCxnSpPr>
          <p:nvPr/>
        </p:nvCxnSpPr>
        <p:spPr>
          <a:xfrm rot="16200000" flipH="1">
            <a:off x="7770692" y="3533690"/>
            <a:ext cx="1268693" cy="47869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5500" y="4407383"/>
            <a:ext cx="897766" cy="852001"/>
          </a:xfrm>
          <a:prstGeom prst="rect">
            <a:avLst/>
          </a:prstGeom>
          <a:noFill/>
        </p:spPr>
      </p:pic>
      <p:cxnSp>
        <p:nvCxnSpPr>
          <p:cNvPr id="72" name="直線單箭頭接點 71"/>
          <p:cNvCxnSpPr/>
          <p:nvPr/>
        </p:nvCxnSpPr>
        <p:spPr>
          <a:xfrm rot="16200000" flipV="1">
            <a:off x="8042467" y="3768408"/>
            <a:ext cx="1103981" cy="11632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8318049" y="5230557"/>
            <a:ext cx="791999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dirty="0"/>
              <a:t>同學</a:t>
            </a:r>
            <a:r>
              <a:rPr lang="en-US" altLang="zh-TW" sz="1799" dirty="0"/>
              <a:t>A</a:t>
            </a:r>
            <a:endParaRPr lang="zh-TW" altLang="en-US" sz="1799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9104558" y="3175754"/>
            <a:ext cx="1004753" cy="332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同學</a:t>
            </a:r>
            <a:r>
              <a:rPr lang="en-US" altLang="zh-TW" sz="1400" dirty="0"/>
              <a:t>C</a:t>
            </a:r>
          </a:p>
          <a:p>
            <a:r>
              <a:rPr lang="zh-TW" altLang="en-US" sz="1400" dirty="0"/>
              <a:t>同步最新專案到自己電腦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zh-TW" altLang="en-US" sz="1400" dirty="0"/>
              <a:t>發現同學</a:t>
            </a:r>
            <a:r>
              <a:rPr lang="en-US" altLang="zh-TW" sz="1400" dirty="0"/>
              <a:t>C</a:t>
            </a:r>
            <a:r>
              <a:rPr lang="zh-TW" altLang="en-US" sz="1400" dirty="0"/>
              <a:t>的程式碼導致專案崩潰</a:t>
            </a:r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zh-TW" altLang="en-US" sz="1400" dirty="0"/>
              <a:t>用</a:t>
            </a:r>
            <a:r>
              <a:rPr lang="en-US" altLang="zh-TW" sz="1400" dirty="0"/>
              <a:t>REVERT</a:t>
            </a:r>
            <a:r>
              <a:rPr lang="zh-TW" altLang="en-US" sz="1400" dirty="0"/>
              <a:t>指令取消同學</a:t>
            </a:r>
            <a:r>
              <a:rPr lang="en-US" altLang="zh-TW" sz="1400" dirty="0"/>
              <a:t>C</a:t>
            </a:r>
            <a:r>
              <a:rPr lang="zh-TW" altLang="en-US" sz="1400" dirty="0"/>
              <a:t>的更新</a:t>
            </a:r>
          </a:p>
        </p:txBody>
      </p:sp>
      <p:sp>
        <p:nvSpPr>
          <p:cNvPr id="77" name="弧形箭號 (上彎) 76"/>
          <p:cNvSpPr/>
          <p:nvPr/>
        </p:nvSpPr>
        <p:spPr>
          <a:xfrm rot="10800000">
            <a:off x="6658025" y="2280657"/>
            <a:ext cx="1902976" cy="6176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solidFill>
                <a:schemeClr val="tx1"/>
              </a:solidFill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10257553" y="3019274"/>
            <a:ext cx="296485" cy="29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/>
          </a:p>
        </p:txBody>
      </p:sp>
      <p:pic>
        <p:nvPicPr>
          <p:cNvPr id="79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14417" y="4238551"/>
            <a:ext cx="897766" cy="852001"/>
          </a:xfrm>
          <a:prstGeom prst="rect">
            <a:avLst/>
          </a:prstGeom>
          <a:noFill/>
        </p:spPr>
      </p:pic>
      <p:sp>
        <p:nvSpPr>
          <p:cNvPr id="80" name="文字方塊 79"/>
          <p:cNvSpPr txBox="1"/>
          <p:nvPr/>
        </p:nvSpPr>
        <p:spPr>
          <a:xfrm>
            <a:off x="10212258" y="5172907"/>
            <a:ext cx="791999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99" dirty="0"/>
              <a:t>同學</a:t>
            </a:r>
            <a:r>
              <a:rPr lang="en-US" altLang="zh-TW" sz="1799" dirty="0"/>
              <a:t>A</a:t>
            </a:r>
            <a:endParaRPr lang="zh-TW" altLang="en-US" sz="1799" dirty="0"/>
          </a:p>
        </p:txBody>
      </p:sp>
      <p:cxnSp>
        <p:nvCxnSpPr>
          <p:cNvPr id="81" name="直線單箭頭接點 80"/>
          <p:cNvCxnSpPr>
            <a:stCxn id="79" idx="0"/>
            <a:endCxn id="78" idx="4"/>
          </p:cNvCxnSpPr>
          <p:nvPr/>
        </p:nvCxnSpPr>
        <p:spPr>
          <a:xfrm rot="16200000" flipV="1">
            <a:off x="10023152" y="3698402"/>
            <a:ext cx="922792" cy="15750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10986413" y="3365175"/>
            <a:ext cx="1004753" cy="1600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同學</a:t>
            </a:r>
            <a:r>
              <a:rPr lang="en-US" altLang="zh-TW" sz="1400" dirty="0"/>
              <a:t>A</a:t>
            </a:r>
            <a:r>
              <a:rPr lang="zh-TW" altLang="en-US" sz="1400" dirty="0"/>
              <a:t>更新了同學</a:t>
            </a:r>
            <a:r>
              <a:rPr lang="en-US" altLang="zh-TW" sz="1400" dirty="0"/>
              <a:t>C</a:t>
            </a:r>
            <a:r>
              <a:rPr lang="zh-TW" altLang="en-US" sz="1400" dirty="0"/>
              <a:t>的程式碼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zh-TW" altLang="en-US" sz="1400" dirty="0"/>
              <a:t>重新同步到</a:t>
            </a:r>
            <a:endParaRPr lang="en-US" altLang="zh-TW" sz="1400" dirty="0"/>
          </a:p>
          <a:p>
            <a:r>
              <a:rPr lang="en-US" altLang="zh-TW" sz="1400" dirty="0"/>
              <a:t>Repository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348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什麼是Git?</a:t>
            </a:r>
            <a:r>
              <a:rPr lang="en-US" altLang="zh-TW" b="1" dirty="0">
                <a:latin typeface="新細明體"/>
              </a:rPr>
              <a:t>—</a:t>
            </a:r>
            <a:r>
              <a:rPr lang="zh-TW" altLang="en-US" b="1" dirty="0">
                <a:latin typeface="新細明體"/>
              </a:rPr>
              <a:t>運作原理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338" y="1950694"/>
            <a:ext cx="10016104" cy="533262"/>
          </a:xfrm>
        </p:spPr>
        <p:txBody>
          <a:bodyPr/>
          <a:lstStyle/>
          <a:p>
            <a:r>
              <a:rPr lang="en-US" altLang="zh-TW" dirty="0" err="1">
                <a:latin typeface="新細明體" charset="0"/>
              </a:rPr>
              <a:t>Git</a:t>
            </a:r>
            <a:r>
              <a:rPr lang="zh-TW" altLang="en-US" dirty="0">
                <a:latin typeface="新細明體" charset="0"/>
              </a:rPr>
              <a:t>檔案狀態介紹</a:t>
            </a:r>
          </a:p>
        </p:txBody>
      </p:sp>
      <p:pic>
        <p:nvPicPr>
          <p:cNvPr id="35842" name="Picture 2" descr="Staging are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6032" y="2731024"/>
            <a:ext cx="6979749" cy="36566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42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/>
              </a:rPr>
              <a:t>Git</a:t>
            </a:r>
            <a:r>
              <a:rPr lang="en-US" altLang="zh-TW" b="1" dirty="0">
                <a:latin typeface="新細明體"/>
              </a:rPr>
              <a:t> </a:t>
            </a:r>
            <a:r>
              <a:rPr lang="zh-TW" altLang="en-US" b="1" dirty="0">
                <a:latin typeface="新細明體"/>
              </a:rPr>
              <a:t>的基本指令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3338" y="1950694"/>
            <a:ext cx="10016104" cy="533262"/>
          </a:xfrm>
        </p:spPr>
        <p:txBody>
          <a:bodyPr/>
          <a:lstStyle/>
          <a:p>
            <a:r>
              <a:rPr lang="zh-TW" altLang="en-US" dirty="0"/>
              <a:t>將指定檔案加入至 </a:t>
            </a:r>
            <a:r>
              <a:rPr lang="en-US" altLang="zh-TW" dirty="0"/>
              <a:t>staging area(</a:t>
            </a:r>
            <a:r>
              <a:rPr lang="zh-TW" altLang="en-US" dirty="0"/>
              <a:t>暫存提交區</a:t>
            </a:r>
            <a:r>
              <a:rPr lang="en-US" altLang="zh-TW" dirty="0"/>
              <a:t>)</a:t>
            </a:r>
            <a:endParaRPr lang="zh-TW" altLang="en-US" dirty="0">
              <a:latin typeface="新細明體" charset="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1643021" y="2607490"/>
            <a:ext cx="9821063" cy="69179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14798" y="2805146"/>
            <a:ext cx="13545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99" dirty="0" err="1"/>
              <a:t>git</a:t>
            </a:r>
            <a:r>
              <a:rPr lang="en-US" altLang="zh-TW" sz="1799" dirty="0"/>
              <a:t> add </a:t>
            </a:r>
            <a:r>
              <a:rPr lang="zh-TW" altLang="en-US" sz="1799" dirty="0"/>
              <a:t>檔案</a:t>
            </a:r>
          </a:p>
        </p:txBody>
      </p:sp>
      <p:sp>
        <p:nvSpPr>
          <p:cNvPr id="46" name="內容版面配置區 2"/>
          <p:cNvSpPr txBox="1">
            <a:spLocks/>
          </p:cNvSpPr>
          <p:nvPr/>
        </p:nvSpPr>
        <p:spPr>
          <a:xfrm>
            <a:off x="1512748" y="3437236"/>
            <a:ext cx="10016104" cy="533262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/>
          <a:p>
            <a:pPr marL="285664" indent="-285664" defTabSz="457063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/>
            </a:pPr>
            <a:r>
              <a:rPr lang="zh-TW" altLang="en-US" sz="2399" dirty="0">
                <a:latin typeface="新細明體" charset="0"/>
              </a:rPr>
              <a:t>範例</a:t>
            </a:r>
          </a:p>
        </p:txBody>
      </p:sp>
      <p:sp>
        <p:nvSpPr>
          <p:cNvPr id="48" name="圓角矩形 47"/>
          <p:cNvSpPr/>
          <p:nvPr/>
        </p:nvSpPr>
        <p:spPr>
          <a:xfrm>
            <a:off x="1647139" y="4003440"/>
            <a:ext cx="9821063" cy="22606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906562" y="4180507"/>
            <a:ext cx="5542621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99" dirty="0"/>
              <a:t>[user@mylinux testgit]$ </a:t>
            </a:r>
            <a:r>
              <a:rPr lang="en-US" altLang="zh-TW" sz="1799" dirty="0" err="1"/>
              <a:t>git</a:t>
            </a:r>
            <a:r>
              <a:rPr lang="en-US" altLang="zh-TW" sz="1799" dirty="0"/>
              <a:t> add hellow.txt</a:t>
            </a:r>
          </a:p>
          <a:p>
            <a:endParaRPr lang="zh-TW" altLang="en-US" sz="1799" dirty="0"/>
          </a:p>
        </p:txBody>
      </p:sp>
    </p:spTree>
    <p:extLst>
      <p:ext uri="{BB962C8B-B14F-4D97-AF65-F5344CB8AC3E}">
        <p14:creationId xmlns:p14="http://schemas.microsoft.com/office/powerpoint/2010/main" val="183740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數位藍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4_TF02895261_TF02895261.potx" id="{F8047FC8-86B8-44EE-9382-D3588CF80228}" vid="{9DB499AF-D107-4A33-89D5-2CE4B1B5269D}"/>
    </a:ext>
  </a:extLst>
</a:theme>
</file>

<file path=ppt/theme/theme2.xml><?xml version="1.0" encoding="utf-8"?>
<a:theme xmlns:a="http://schemas.openxmlformats.org/drawingml/2006/main" name="Office 佈景主題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數位藍色隧道商務簡報 (寬螢幕)</Template>
  <TotalTime>0</TotalTime>
  <Words>750</Words>
  <Application>Microsoft Office PowerPoint</Application>
  <PresentationFormat>自訂</PresentationFormat>
  <Paragraphs>153</Paragraphs>
  <Slides>23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Microsoft JhengHei UI</vt:lpstr>
      <vt:lpstr>微軟正黑體</vt:lpstr>
      <vt:lpstr>新細明體</vt:lpstr>
      <vt:lpstr>Arial</vt:lpstr>
      <vt:lpstr>Corbel</vt:lpstr>
      <vt:lpstr>數位藍色隧道 16x9</vt:lpstr>
      <vt:lpstr>Git 基礎實務教學</vt:lpstr>
      <vt:lpstr>再開始上課前我們先…</vt:lpstr>
      <vt:lpstr>什麼是Git?—簡介</vt:lpstr>
      <vt:lpstr>什麼是Git?—簡介</vt:lpstr>
      <vt:lpstr>什麼是Git?—運作原理</vt:lpstr>
      <vt:lpstr>什麼是Git?—運作原理</vt:lpstr>
      <vt:lpstr>什麼是Git?—運作原理</vt:lpstr>
      <vt:lpstr>什麼是Git?—運作原理</vt:lpstr>
      <vt:lpstr>Git 的基本指令</vt:lpstr>
      <vt:lpstr>Git 的基本指令</vt:lpstr>
      <vt:lpstr>Git 的基本指令</vt:lpstr>
      <vt:lpstr>Git 的基本指令</vt:lpstr>
      <vt:lpstr>Git 的基本指令</vt:lpstr>
      <vt:lpstr>Git 操作練習—(協同完成圖鑑網站)</vt:lpstr>
      <vt:lpstr>Git 圖形化工具GitDesktop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2017-06-25T14:53:21Z</dcterms:created>
  <dcterms:modified xsi:type="dcterms:W3CDTF">2017-06-25T16:39:05Z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