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72" r:id="rId4"/>
    <p:sldId id="257" r:id="rId5"/>
    <p:sldId id="262" r:id="rId6"/>
    <p:sldId id="267" r:id="rId7"/>
    <p:sldId id="261" r:id="rId8"/>
    <p:sldId id="296" r:id="rId9"/>
    <p:sldId id="300" r:id="rId10"/>
    <p:sldId id="264" r:id="rId11"/>
    <p:sldId id="285" r:id="rId12"/>
    <p:sldId id="286" r:id="rId13"/>
    <p:sldId id="290" r:id="rId14"/>
    <p:sldId id="287" r:id="rId15"/>
    <p:sldId id="298" r:id="rId16"/>
    <p:sldId id="279" r:id="rId17"/>
  </p:sldIdLst>
  <p:sldSz cx="9144000" cy="5143500" type="screen16x9"/>
  <p:notesSz cx="6858000" cy="9144000"/>
  <p:embeddedFontLst>
    <p:embeddedFont>
      <p:font typeface="Walter Turncoat" panose="020B0604020202020204" charset="0"/>
      <p:regular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D5C2C9D-2B83-48DD-BC8D-0AF047DFF635}">
  <a:tblStyle styleId="{4D5C2C9D-2B83-48DD-BC8D-0AF047DFF63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1657" autoAdjust="0"/>
  </p:normalViewPr>
  <p:slideViewPr>
    <p:cSldViewPr snapToGrid="0">
      <p:cViewPr>
        <p:scale>
          <a:sx n="99" d="100"/>
          <a:sy n="99" d="100"/>
        </p:scale>
        <p:origin x="-893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012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/>
              <a:t>Good </a:t>
            </a:r>
            <a:r>
              <a:rPr lang="fr-FR" dirty="0" err="1" smtClean="0"/>
              <a:t>morning</a:t>
            </a:r>
            <a:r>
              <a:rPr lang="fr-FR" dirty="0" smtClean="0"/>
              <a:t> Sir, Madame,</a:t>
            </a:r>
          </a:p>
          <a:p>
            <a:pPr lvl="0">
              <a:spcBef>
                <a:spcPts val="0"/>
              </a:spcBef>
              <a:buNone/>
            </a:pPr>
            <a:r>
              <a:rPr lang="fr-FR" dirty="0" err="1" smtClean="0"/>
              <a:t>We’re</a:t>
            </a:r>
            <a:r>
              <a:rPr lang="fr-FR" dirty="0" smtClean="0"/>
              <a:t> </a:t>
            </a:r>
            <a:r>
              <a:rPr lang="fr-FR" dirty="0" err="1" smtClean="0"/>
              <a:t>being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honored</a:t>
            </a:r>
            <a:r>
              <a:rPr lang="fr-FR" dirty="0" smtClean="0"/>
              <a:t> to </a:t>
            </a:r>
            <a:r>
              <a:rPr lang="fr-FR" dirty="0" err="1" smtClean="0"/>
              <a:t>present</a:t>
            </a:r>
            <a:r>
              <a:rPr lang="fr-FR" dirty="0" smtClean="0"/>
              <a:t> to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consistes of the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Esprit-Doc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/>
              <a:t>The </a:t>
            </a:r>
            <a:r>
              <a:rPr lang="fr-FR" dirty="0" err="1" smtClean="0"/>
              <a:t>developers</a:t>
            </a:r>
            <a:r>
              <a:rPr lang="fr-FR" dirty="0" smtClean="0"/>
              <a:t> Team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members</a:t>
            </a:r>
            <a:r>
              <a:rPr lang="fr-FR" baseline="0" dirty="0" smtClean="0"/>
              <a:t> are :</a:t>
            </a:r>
          </a:p>
          <a:p>
            <a:pPr lvl="0">
              <a:spcBef>
                <a:spcPts val="0"/>
              </a:spcBef>
              <a:buNone/>
            </a:pPr>
            <a:r>
              <a:rPr kumimoji="0" lang="fr-F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Sassi</a:t>
            </a: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Med Khaled</a:t>
            </a:r>
          </a:p>
          <a:p>
            <a:pPr lvl="0">
              <a:spcBef>
                <a:spcPts val="0"/>
              </a:spcBef>
              <a:buNone/>
            </a:pPr>
            <a:r>
              <a:rPr kumimoji="0" lang="fr-F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Rabhi</a:t>
            </a:r>
            <a:r>
              <a:rPr kumimoji="0" lang="fr-FR" sz="11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kumimoji="0" lang="fr-FR" sz="1100" b="0" i="0" u="none" strike="noStrike" kern="0" cap="none" spc="0" normalizeH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Takwa</a:t>
            </a:r>
            <a:endParaRPr kumimoji="0" lang="fr-FR" sz="1100" b="0" i="0" u="none" strike="noStrike" kern="0" cap="none" spc="0" normalizeH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Hajji Rym</a:t>
            </a:r>
            <a:endParaRPr kumimoji="0" lang="en" sz="11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>
                <a:solidFill>
                  <a:schemeClr val="lt1"/>
                </a:solidFill>
              </a:rPr>
              <a:t>Mhadhbi Rania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noProof="0" dirty="0" smtClean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Kochbati Yakine</a:t>
            </a:r>
            <a:endParaRPr kumimoji="0" lang="en" sz="11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lvl="0">
              <a:spcBef>
                <a:spcPts val="0"/>
              </a:spcBef>
              <a:buNone/>
            </a:pPr>
            <a:endParaRPr lang="fr-FR" dirty="0" smtClean="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analysing</a:t>
            </a:r>
            <a:r>
              <a:rPr lang="fr-FR" dirty="0" smtClean="0"/>
              <a:t> the </a:t>
            </a:r>
            <a:r>
              <a:rPr lang="fr-FR" dirty="0" err="1" smtClean="0"/>
              <a:t>existing</a:t>
            </a:r>
            <a:r>
              <a:rPr lang="fr-FR" dirty="0" smtClean="0"/>
              <a:t> solution,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noticed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DSI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traditional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archiving</a:t>
            </a:r>
            <a:r>
              <a:rPr lang="fr-FR" dirty="0" smtClean="0"/>
              <a:t>  ,</a:t>
            </a:r>
            <a:r>
              <a:rPr lang="fr-FR" dirty="0" err="1" smtClean="0"/>
              <a:t>stocking</a:t>
            </a:r>
            <a:r>
              <a:rPr lang="fr-FR" dirty="0" smtClean="0"/>
              <a:t>  and </a:t>
            </a:r>
            <a:r>
              <a:rPr lang="fr-FR" dirty="0" err="1" smtClean="0"/>
              <a:t>exchanging</a:t>
            </a:r>
            <a:r>
              <a:rPr lang="fr-FR" dirty="0" smtClean="0"/>
              <a:t> document and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that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</a:t>
            </a:r>
            <a:r>
              <a:rPr lang="fr-FR" dirty="0" err="1" smtClean="0"/>
              <a:t>nowadays</a:t>
            </a:r>
            <a:r>
              <a:rPr lang="fr-FR" dirty="0" smtClean="0"/>
              <a:t> </a:t>
            </a:r>
            <a:r>
              <a:rPr lang="fr-FR" dirty="0" err="1" smtClean="0"/>
              <a:t>numeric</a:t>
            </a:r>
            <a:r>
              <a:rPr lang="fr-FR" dirty="0" smtClean="0"/>
              <a:t> document </a:t>
            </a:r>
            <a:r>
              <a:rPr lang="fr-FR" dirty="0" err="1" smtClean="0"/>
              <a:t>archiving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dominant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faster</a:t>
            </a:r>
            <a:r>
              <a:rPr lang="fr-FR" dirty="0" smtClean="0"/>
              <a:t> , </a:t>
            </a:r>
            <a:r>
              <a:rPr lang="fr-FR" dirty="0" err="1" smtClean="0"/>
              <a:t>safer</a:t>
            </a:r>
            <a:r>
              <a:rPr lang="fr-FR" dirty="0" smtClean="0"/>
              <a:t> and more </a:t>
            </a:r>
            <a:r>
              <a:rPr lang="fr-FR" dirty="0" err="1" smtClean="0"/>
              <a:t>garanteed</a:t>
            </a:r>
            <a:r>
              <a:rPr lang="fr-FR" dirty="0" smtClean="0"/>
              <a:t> </a:t>
            </a:r>
            <a:r>
              <a:rPr lang="fr-FR" dirty="0" err="1" smtClean="0"/>
              <a:t>meanwhile</a:t>
            </a:r>
            <a:r>
              <a:rPr lang="fr-FR" dirty="0" smtClean="0"/>
              <a:t> the </a:t>
            </a:r>
            <a:r>
              <a:rPr lang="fr-FR" dirty="0" err="1" smtClean="0"/>
              <a:t>traditional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archiving</a:t>
            </a:r>
            <a:r>
              <a:rPr lang="fr-FR" dirty="0" smtClean="0"/>
              <a:t> documents </a:t>
            </a:r>
            <a:r>
              <a:rPr lang="fr-FR" dirty="0" err="1" smtClean="0"/>
              <a:t>is</a:t>
            </a:r>
            <a:r>
              <a:rPr lang="fr-FR" dirty="0" smtClean="0"/>
              <a:t> no longer </a:t>
            </a:r>
            <a:r>
              <a:rPr lang="fr-FR" dirty="0" err="1" smtClean="0"/>
              <a:t>used</a:t>
            </a:r>
            <a:r>
              <a:rPr lang="fr-FR" dirty="0" smtClean="0"/>
              <a:t> by modern </a:t>
            </a:r>
            <a:r>
              <a:rPr lang="fr-FR" dirty="0" err="1" smtClean="0"/>
              <a:t>societies</a:t>
            </a:r>
            <a:r>
              <a:rPr lang="fr-FR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-FR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main problems are loss of time , probability to loose documents , no </a:t>
            </a:r>
            <a:r>
              <a:rPr lang="en-US" dirty="0" err="1" smtClean="0"/>
              <a:t>traçabilitity</a:t>
            </a:r>
            <a:r>
              <a:rPr lang="en-US" dirty="0" smtClean="0"/>
              <a:t> and other security 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existing method of archiving and </a:t>
            </a:r>
            <a:r>
              <a:rPr lang="en-US" dirty="0" err="1" smtClean="0"/>
              <a:t>handeling</a:t>
            </a:r>
            <a:r>
              <a:rPr lang="en-US" dirty="0" smtClean="0"/>
              <a:t> documents  in esprit isn’t sufficient enough It is traditional and complicated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so we need to search an </a:t>
            </a:r>
            <a:r>
              <a:rPr lang="en-US" dirty="0" err="1" smtClean="0"/>
              <a:t>othor</a:t>
            </a:r>
            <a:r>
              <a:rPr lang="en-US" dirty="0" smtClean="0"/>
              <a:t> </a:t>
            </a:r>
            <a:r>
              <a:rPr lang="en-US" dirty="0" err="1" smtClean="0"/>
              <a:t>sollution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suggest</a:t>
            </a:r>
            <a:r>
              <a:rPr lang="fr-FR" dirty="0" smtClean="0"/>
              <a:t> to </a:t>
            </a:r>
            <a:r>
              <a:rPr lang="fr-FR" dirty="0" err="1" smtClean="0"/>
              <a:t>develop</a:t>
            </a:r>
            <a:r>
              <a:rPr lang="fr-FR" dirty="0" smtClean="0"/>
              <a:t> an application  to manage the documents , mails , </a:t>
            </a:r>
            <a:r>
              <a:rPr lang="fr-FR" dirty="0" err="1" smtClean="0"/>
              <a:t>workflow</a:t>
            </a:r>
            <a:r>
              <a:rPr lang="fr-FR" dirty="0" smtClean="0"/>
              <a:t> and </a:t>
            </a:r>
            <a:r>
              <a:rPr lang="fr-FR" dirty="0" err="1" smtClean="0"/>
              <a:t>numeric</a:t>
            </a:r>
            <a:r>
              <a:rPr lang="fr-FR" dirty="0" smtClean="0"/>
              <a:t> </a:t>
            </a:r>
            <a:r>
              <a:rPr lang="fr-FR" dirty="0" err="1" smtClean="0"/>
              <a:t>archiving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helps</a:t>
            </a:r>
            <a:r>
              <a:rPr lang="fr-FR" dirty="0" smtClean="0"/>
              <a:t> the </a:t>
            </a:r>
            <a:r>
              <a:rPr lang="fr-FR" dirty="0" err="1" smtClean="0"/>
              <a:t>process</a:t>
            </a:r>
            <a:r>
              <a:rPr lang="fr-FR" dirty="0" smtClean="0"/>
              <a:t> of </a:t>
            </a:r>
            <a:r>
              <a:rPr lang="fr-FR" dirty="0" err="1" smtClean="0"/>
              <a:t>exchanging</a:t>
            </a:r>
            <a:r>
              <a:rPr lang="fr-FR" dirty="0" smtClean="0"/>
              <a:t> documents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coworkers</a:t>
            </a:r>
            <a:r>
              <a:rPr lang="fr-FR" dirty="0" smtClean="0"/>
              <a:t> in the </a:t>
            </a:r>
            <a:r>
              <a:rPr lang="fr-FR" dirty="0" err="1" smtClean="0"/>
              <a:t>department</a:t>
            </a:r>
            <a:r>
              <a:rPr lang="fr-FR" dirty="0" smtClean="0"/>
              <a:t> as </a:t>
            </a:r>
            <a:r>
              <a:rPr lang="fr-FR" dirty="0" err="1" smtClean="0"/>
              <a:t>well</a:t>
            </a:r>
            <a:r>
              <a:rPr lang="fr-FR" dirty="0" smtClean="0"/>
              <a:t> as </a:t>
            </a:r>
            <a:r>
              <a:rPr lang="fr-FR" dirty="0" err="1" smtClean="0"/>
              <a:t>task</a:t>
            </a:r>
            <a:r>
              <a:rPr lang="fr-FR" dirty="0" smtClean="0"/>
              <a:t> management and </a:t>
            </a:r>
            <a:r>
              <a:rPr lang="fr-FR" dirty="0" err="1" smtClean="0"/>
              <a:t>alert</a:t>
            </a:r>
            <a:r>
              <a:rPr lang="fr-FR" dirty="0" smtClean="0"/>
              <a:t> control.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79130" y="120762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/>
              <a:t>Algorithmes-</a:t>
            </a:r>
            <a:r>
              <a:rPr lang="en" dirty="0" smtClean="0"/>
              <a:t> </a:t>
            </a:r>
            <a:r>
              <a:rPr lang="fr-FR" dirty="0" err="1" smtClean="0"/>
              <a:t>ordonnacement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1030299" y="160857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083247" y="425566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 flipV="1">
            <a:off x="4817633" y="3313355"/>
            <a:ext cx="3379694" cy="12180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5137893" y="1207457"/>
            <a:ext cx="2521728" cy="113777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324574" y="40013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86812" y="3905026"/>
            <a:ext cx="40359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projet complexité algorithmique</a:t>
            </a:r>
            <a:endParaRPr lang="fr-FR" sz="20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fr-FR" dirty="0"/>
              <a:t>             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1563" y="142501"/>
            <a:ext cx="1704490" cy="69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6345" y="305587"/>
            <a:ext cx="5091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4.Algorithmes d’</a:t>
            </a:r>
            <a:r>
              <a:rPr lang="fr-FR" sz="2800" dirty="0" err="1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ordonnaement</a:t>
            </a:r>
            <a:endParaRPr lang="fr-FR" sz="2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" name="Shape 73"/>
          <p:cNvSpPr/>
          <p:nvPr/>
        </p:nvSpPr>
        <p:spPr>
          <a:xfrm>
            <a:off x="248063" y="141628"/>
            <a:ext cx="5850747" cy="85113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040273" y="311497"/>
            <a:ext cx="960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🔨</a:t>
            </a:r>
            <a:endParaRPr lang="fr-FR" sz="2800" dirty="0"/>
          </a:p>
        </p:txBody>
      </p:sp>
      <p:sp>
        <p:nvSpPr>
          <p:cNvPr id="15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noProof="0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9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774551" y="1900405"/>
            <a:ext cx="7643259" cy="16004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Premier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arrivé premier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Plus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court d’abord </a:t>
            </a:r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Ordonnancement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Tourniquet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de priorité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Loterie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Ordonnancement temps-réel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44706" y="930121"/>
            <a:ext cx="46474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Premier arrivé premier servi (FCFS</a:t>
            </a:r>
            <a:r>
              <a:rPr lang="fr-FR" sz="1800" b="1" dirty="0" smtClean="0">
                <a:solidFill>
                  <a:srgbClr val="00B0F0"/>
                </a:solidFill>
              </a:rPr>
              <a:t>)</a:t>
            </a:r>
          </a:p>
          <a:p>
            <a:endParaRPr lang="fr-FR" sz="1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Pas de notion de priorité sur les processus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Non préemptif (pas de réquisition)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Pas de connaissance sur la durée des processus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Croissance rapide du temps d’attente. </a:t>
            </a:r>
          </a:p>
          <a:p>
            <a:endParaRPr lang="fr-FR" sz="1800" b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36234"/>
              </p:ext>
            </p:extLst>
          </p:nvPr>
        </p:nvGraphicFramePr>
        <p:xfrm>
          <a:off x="1485579" y="2806540"/>
          <a:ext cx="6096000" cy="2138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temps de réponse dépend du processus qui a la main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surcoût faible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pénalise les processus courts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équitable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hape 148"/>
          <p:cNvSpPr/>
          <p:nvPr/>
        </p:nvSpPr>
        <p:spPr>
          <a:xfrm>
            <a:off x="473338" y="4367604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38429" y="443962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ct val="100000"/>
              <a:defRPr/>
            </a:pPr>
            <a:r>
              <a:rPr lang="en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10</a:t>
            </a:r>
            <a:endParaRPr lang="en" b="1" dirty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648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98387" y="814508"/>
            <a:ext cx="596990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Plus court d’abord (SJF </a:t>
            </a:r>
            <a:r>
              <a:rPr lang="fr-FR" sz="1800" b="1" dirty="0" smtClean="0">
                <a:solidFill>
                  <a:srgbClr val="00B0F0"/>
                </a:solidFill>
              </a:rPr>
              <a:t>)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Algorithme sans réquisition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Le prochain cycle le plus court est sélectionné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En cas d’égalité, on revient au FCFS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Version avec réquisition : « temps restant le plus court » (SRTF)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23178"/>
              </p:ext>
            </p:extLst>
          </p:nvPr>
        </p:nvGraphicFramePr>
        <p:xfrm>
          <a:off x="1570105" y="3045172"/>
          <a:ext cx="6096000" cy="1249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Avantage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Inconvénient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Temps moyen d’attente minimal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Nécessité de connaître la durée des processus 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hape 148"/>
          <p:cNvSpPr/>
          <p:nvPr/>
        </p:nvSpPr>
        <p:spPr>
          <a:xfrm>
            <a:off x="473338" y="4367604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72894" y="4439626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ct val="100000"/>
              <a:defRPr/>
            </a:pPr>
            <a:r>
              <a:rPr lang="en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11</a:t>
            </a:r>
            <a:endParaRPr lang="en" b="1" dirty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27486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8"/>
          <p:cNvSpPr/>
          <p:nvPr/>
        </p:nvSpPr>
        <p:spPr>
          <a:xfrm>
            <a:off x="559399" y="4303059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560798" y="4335332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12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44814" y="1430227"/>
            <a:ext cx="47163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Tourniquet (RR) </a:t>
            </a:r>
            <a:endParaRPr lang="fr-FR" sz="1800" b="1" dirty="0" smtClean="0">
              <a:solidFill>
                <a:srgbClr val="00B0F0"/>
              </a:solidFill>
            </a:endParaRPr>
          </a:p>
          <a:p>
            <a:endParaRPr lang="fr-FR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FCFS avec réquisition sur une base de quantums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"/>
              </p:ext>
            </p:extLst>
          </p:nvPr>
        </p:nvGraphicFramePr>
        <p:xfrm>
          <a:off x="1462527" y="2967905"/>
          <a:ext cx="6096000" cy="1620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Avantage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Inconvénient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temps de réponse borné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très sensible au choix du quantum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équitable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7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63"/>
          <p:cNvSpPr txBox="1">
            <a:spLocks/>
          </p:cNvSpPr>
          <p:nvPr/>
        </p:nvSpPr>
        <p:spPr>
          <a:xfrm>
            <a:off x="238068" y="4442909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13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29445" y="1276255"/>
            <a:ext cx="797526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>
                <a:solidFill>
                  <a:srgbClr val="00B0F0"/>
                </a:solidFill>
              </a:rPr>
              <a:t>Shortest</a:t>
            </a:r>
            <a:r>
              <a:rPr lang="fr-FR" sz="1800" b="1" dirty="0">
                <a:solidFill>
                  <a:srgbClr val="00B0F0"/>
                </a:solidFill>
              </a:rPr>
              <a:t> </a:t>
            </a:r>
            <a:r>
              <a:rPr lang="fr-FR" sz="1800" b="1" dirty="0" err="1">
                <a:solidFill>
                  <a:srgbClr val="00B0F0"/>
                </a:solidFill>
              </a:rPr>
              <a:t>Remaining</a:t>
            </a:r>
            <a:r>
              <a:rPr lang="fr-FR" sz="1800" b="1" dirty="0">
                <a:solidFill>
                  <a:srgbClr val="00B0F0"/>
                </a:solidFill>
              </a:rPr>
              <a:t> Time (SRT</a:t>
            </a:r>
            <a:r>
              <a:rPr lang="fr-FR" sz="1800" b="1" dirty="0" smtClean="0">
                <a:solidFill>
                  <a:srgbClr val="00B0F0"/>
                </a:solidFill>
              </a:rPr>
              <a:t>)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Les processus dont il reste le temps d’exécution le plus court sont exécutés en premier</a:t>
            </a:r>
            <a:r>
              <a:rPr lang="fr-FR" b="1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Préemptif : par l’arrivée d’un nouveau processus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 </a:t>
            </a:r>
            <a:endParaRPr lang="fr-FR" b="1" dirty="0">
              <a:solidFill>
                <a:schemeClr val="accent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3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193638" y="742278"/>
            <a:ext cx="8477026" cy="423985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73"/>
          <p:cNvSpPr/>
          <p:nvPr/>
        </p:nvSpPr>
        <p:spPr>
          <a:xfrm>
            <a:off x="274106" y="235307"/>
            <a:ext cx="5476453" cy="85113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36858" y="314967"/>
            <a:ext cx="3227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7.Conclusion</a:t>
            </a:r>
            <a:endParaRPr lang="fr-FR" sz="32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7" name="Shape 148"/>
          <p:cNvSpPr/>
          <p:nvPr/>
        </p:nvSpPr>
        <p:spPr>
          <a:xfrm>
            <a:off x="473338" y="4367604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63"/>
          <p:cNvSpPr txBox="1">
            <a:spLocks/>
          </p:cNvSpPr>
          <p:nvPr/>
        </p:nvSpPr>
        <p:spPr>
          <a:xfrm>
            <a:off x="463979" y="4367605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14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4008" y="2070463"/>
            <a:ext cx="76963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Dans un système multi-utilisateurs à temps partagé, plusieurs processus peuvent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 être présents en mémoire centrale en attente d’exécution.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Si plusieurs processus sont prêts, le système d’exploitation doit gérer l’allocation du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 processeur aux différents processus à exécuter. C’est l’ordonnanceur qui s’acquitte de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cette tâche. 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Mercipour votre attention!</a:t>
            </a:r>
            <a:endParaRPr lang="en" sz="4800" dirty="0"/>
          </a:p>
        </p:txBody>
      </p:sp>
      <p:sp>
        <p:nvSpPr>
          <p:cNvPr id="269" name="Shape 269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31"/>
          <p:cNvSpPr/>
          <p:nvPr/>
        </p:nvSpPr>
        <p:spPr>
          <a:xfrm>
            <a:off x="1775012" y="408791"/>
            <a:ext cx="5766099" cy="336714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3"/>
          <p:cNvSpPr txBox="1">
            <a:spLocks/>
          </p:cNvSpPr>
          <p:nvPr/>
        </p:nvSpPr>
        <p:spPr>
          <a:xfrm>
            <a:off x="560798" y="4335332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15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8" name="Shape 148"/>
          <p:cNvSpPr/>
          <p:nvPr/>
        </p:nvSpPr>
        <p:spPr>
          <a:xfrm>
            <a:off x="559399" y="4303058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634769" y="802229"/>
            <a:ext cx="54570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membres</a:t>
            </a:r>
            <a:endParaRPr lang="en" sz="4800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5395329" y="3894268"/>
            <a:ext cx="2210328" cy="3644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lt1"/>
                </a:solidFill>
              </a:rPr>
              <a:t>Mhadhbi Rania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652787" y="1609124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094414" y="172122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C:\Users\takwa\Desktop\23022294_2038866619678731_303392296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91" y="912605"/>
            <a:ext cx="1142106" cy="1142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7" name="Picture 3" descr="C:\Users\takwa\Desktop\23023547_1681156305292527_436473922_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5741" y="2328859"/>
            <a:ext cx="1295063" cy="12319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C:\Users\takwa\Desktop\15894874_1034145883362832_2872782741239977824_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32343" y="2400370"/>
            <a:ext cx="1381012" cy="13096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Shape 64"/>
          <p:cNvSpPr txBox="1">
            <a:spLocks/>
          </p:cNvSpPr>
          <p:nvPr/>
        </p:nvSpPr>
        <p:spPr>
          <a:xfrm>
            <a:off x="1363005" y="3745454"/>
            <a:ext cx="2210328" cy="364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kumimoji="0" lang="fr-F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Rabhi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kumimoji="0" lang="fr-F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Takwa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" name="Shape 64"/>
          <p:cNvSpPr txBox="1">
            <a:spLocks/>
          </p:cNvSpPr>
          <p:nvPr/>
        </p:nvSpPr>
        <p:spPr>
          <a:xfrm>
            <a:off x="0" y="2379233"/>
            <a:ext cx="1914861" cy="364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kumimoji="0" lang="fr-F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Sassi</a:t>
            </a: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 Med Khaled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029" name="Picture 5" descr="C:\Users\takwa\Desktop\22281944_1568853096496056_8042044454378549147_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72811" y="2780015"/>
            <a:ext cx="1269344" cy="11787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C:\Users\takwa\Desktop\23023496_10212830303085050_826968629_n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2926" y="910438"/>
            <a:ext cx="1204857" cy="1391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Shape 64"/>
          <p:cNvSpPr txBox="1">
            <a:spLocks/>
          </p:cNvSpPr>
          <p:nvPr/>
        </p:nvSpPr>
        <p:spPr>
          <a:xfrm>
            <a:off x="3439231" y="4229547"/>
            <a:ext cx="2210328" cy="364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tabLst/>
              <a:defRPr/>
            </a:pPr>
            <a:r>
              <a:rPr lang="en" sz="1600" dirty="0" smtClean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Hajji Rym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" name="Shape 64"/>
          <p:cNvSpPr txBox="1">
            <a:spLocks/>
          </p:cNvSpPr>
          <p:nvPr/>
        </p:nvSpPr>
        <p:spPr>
          <a:xfrm>
            <a:off x="7116552" y="2488603"/>
            <a:ext cx="1866083" cy="364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tabLst/>
              <a:defRPr/>
            </a:pPr>
            <a:r>
              <a:rPr lang="en" sz="1600" noProof="0" dirty="0" smtClean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Kochbati Yakine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" name="Shape 66"/>
          <p:cNvSpPr/>
          <p:nvPr/>
        </p:nvSpPr>
        <p:spPr>
          <a:xfrm>
            <a:off x="4601816" y="283223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6"/>
          <p:cNvSpPr/>
          <p:nvPr/>
        </p:nvSpPr>
        <p:spPr>
          <a:xfrm>
            <a:off x="3558325" y="272466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9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Plan</a:t>
            </a:r>
            <a:endParaRPr lang="en" dirty="0"/>
          </a:p>
        </p:txBody>
      </p:sp>
      <p:sp>
        <p:nvSpPr>
          <p:cNvPr id="205" name="Shape 20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274709" y="485775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9434" y="1710465"/>
            <a:ext cx="1683600" cy="145311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problématique</a:t>
            </a:r>
            <a:endParaRPr lang="en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363908" y="3378940"/>
            <a:ext cx="1624405" cy="1459102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multiprogrammation</a:t>
            </a:r>
            <a:endParaRPr lang="en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397718" y="1774319"/>
            <a:ext cx="1753982" cy="147546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ordonnancement</a:t>
            </a:r>
            <a:endParaRPr lang="fr-FR" dirty="0" smtClean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10" name="Shape 210"/>
          <p:cNvGrpSpPr/>
          <p:nvPr/>
        </p:nvGrpSpPr>
        <p:grpSpPr>
          <a:xfrm rot="3028375">
            <a:off x="797105" y="3302208"/>
            <a:ext cx="818692" cy="125238"/>
            <a:chOff x="2266178" y="2764474"/>
            <a:chExt cx="1792245" cy="232966"/>
          </a:xfrm>
        </p:grpSpPr>
        <p:sp>
          <p:nvSpPr>
            <p:cNvPr id="211" name="Shape 211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 rot="19881005">
            <a:off x="2351883" y="2948783"/>
            <a:ext cx="829082" cy="228607"/>
            <a:chOff x="2266178" y="2764474"/>
            <a:chExt cx="1792245" cy="232966"/>
          </a:xfrm>
        </p:grpSpPr>
        <p:sp>
          <p:nvSpPr>
            <p:cNvPr id="214" name="Shape 214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208"/>
          <p:cNvSpPr/>
          <p:nvPr/>
        </p:nvSpPr>
        <p:spPr>
          <a:xfrm>
            <a:off x="5993906" y="3543145"/>
            <a:ext cx="1688938" cy="1218734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Argorithmes</a:t>
            </a:r>
            <a:r>
              <a:rPr lang="fr-FR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d’ordonnancement</a:t>
            </a:r>
            <a:endParaRPr lang="en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Shape 209"/>
          <p:cNvSpPr/>
          <p:nvPr/>
        </p:nvSpPr>
        <p:spPr>
          <a:xfrm>
            <a:off x="7497199" y="1710465"/>
            <a:ext cx="1502773" cy="1475467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Conclusion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7" name="Shape 213"/>
          <p:cNvGrpSpPr/>
          <p:nvPr/>
        </p:nvGrpSpPr>
        <p:grpSpPr>
          <a:xfrm rot="19081237">
            <a:off x="7162647" y="3203158"/>
            <a:ext cx="1047611" cy="264608"/>
            <a:chOff x="2266178" y="2764474"/>
            <a:chExt cx="1792245" cy="232966"/>
          </a:xfrm>
        </p:grpSpPr>
        <p:sp>
          <p:nvSpPr>
            <p:cNvPr id="28" name="Shape 214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15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210"/>
          <p:cNvGrpSpPr/>
          <p:nvPr/>
        </p:nvGrpSpPr>
        <p:grpSpPr>
          <a:xfrm rot="3369522">
            <a:off x="5278410" y="2939140"/>
            <a:ext cx="1084947" cy="215075"/>
            <a:chOff x="2266178" y="2764474"/>
            <a:chExt cx="1792245" cy="232966"/>
          </a:xfrm>
        </p:grpSpPr>
        <p:sp>
          <p:nvSpPr>
            <p:cNvPr id="31" name="Shape 211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12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noProof="0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2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132283" y="357427"/>
            <a:ext cx="584463" cy="584775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234399" y="497346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73"/>
          <p:cNvSpPr/>
          <p:nvPr/>
        </p:nvSpPr>
        <p:spPr>
          <a:xfrm>
            <a:off x="274106" y="235307"/>
            <a:ext cx="5476453" cy="85113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54238" y="406175"/>
            <a:ext cx="3570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1.Problématique</a:t>
            </a:r>
            <a:endParaRPr lang="fr-FR" sz="32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5" name="Shape 148"/>
          <p:cNvSpPr/>
          <p:nvPr/>
        </p:nvSpPr>
        <p:spPr>
          <a:xfrm>
            <a:off x="6071194" y="1294960"/>
            <a:ext cx="3072806" cy="2181651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noProof="0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3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7067" y="1710466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Un ordinateur à la disposition de un ou plusieurs utilisateurs 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03001" y="2546136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Communication entre l’homme et la machine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408" y="3657599"/>
            <a:ext cx="869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assurer une grande souplesse dans l’interface et  accéder à toutes les fonctionnalités de la machine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53" y="698562"/>
            <a:ext cx="2909347" cy="2542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-1362635" y="-260940"/>
            <a:ext cx="7461446" cy="8884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>2.</a:t>
            </a:r>
            <a:r>
              <a:rPr lang="fr-FR" sz="3200" dirty="0" smtClean="0"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fr-FR" sz="3200" dirty="0" err="1" smtClean="0">
                <a:latin typeface="Sniglet"/>
                <a:ea typeface="Sniglet"/>
                <a:cs typeface="Sniglet"/>
                <a:sym typeface="Sniglet"/>
              </a:rPr>
              <a:t>multiprogramation</a:t>
            </a:r>
            <a:r>
              <a:rPr lang="en" sz="3200" dirty="0" smtClean="0">
                <a:latin typeface="Sniglet"/>
                <a:ea typeface="Sniglet"/>
                <a:cs typeface="Sniglet"/>
                <a:sym typeface="Sniglet"/>
              </a:rPr>
              <a:t/>
            </a:r>
            <a:br>
              <a:rPr lang="en" sz="3200" dirty="0" smtClean="0">
                <a:latin typeface="Sniglet"/>
                <a:ea typeface="Sniglet"/>
                <a:cs typeface="Sniglet"/>
                <a:sym typeface="Sniglet"/>
              </a:rPr>
            </a:br>
            <a:endParaRPr lang="en" sz="3200" dirty="0"/>
          </a:p>
        </p:txBody>
      </p:sp>
      <p:sp>
        <p:nvSpPr>
          <p:cNvPr id="14" name="Shape 73"/>
          <p:cNvSpPr/>
          <p:nvPr/>
        </p:nvSpPr>
        <p:spPr>
          <a:xfrm>
            <a:off x="0" y="0"/>
            <a:ext cx="5850747" cy="98611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35"/>
          <p:cNvSpPr/>
          <p:nvPr/>
        </p:nvSpPr>
        <p:spPr>
          <a:xfrm>
            <a:off x="6313464" y="271684"/>
            <a:ext cx="1066234" cy="509450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noProof="0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4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25" y="1073402"/>
            <a:ext cx="3299746" cy="27815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2945" y="1320948"/>
            <a:ext cx="540244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fr-FR" sz="1200" b="1" dirty="0" smtClean="0">
                <a:solidFill>
                  <a:schemeClr val="bg1"/>
                </a:solidFill>
              </a:rPr>
              <a:t>Plusieurs </a:t>
            </a:r>
            <a:r>
              <a:rPr lang="fr-FR" sz="1200" b="1" dirty="0">
                <a:solidFill>
                  <a:schemeClr val="bg1"/>
                </a:solidFill>
              </a:rPr>
              <a:t>processus peuvent être présents en même </a:t>
            </a:r>
            <a:r>
              <a:rPr lang="fr-FR" sz="1200" b="1" dirty="0" smtClean="0">
                <a:solidFill>
                  <a:schemeClr val="bg1"/>
                </a:solidFill>
              </a:rPr>
              <a:t>temps</a:t>
            </a:r>
          </a:p>
          <a:p>
            <a:endParaRPr lang="fr-FR" sz="1200" b="1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r>
              <a:rPr lang="fr-FR" sz="1200" b="1" dirty="0">
                <a:solidFill>
                  <a:schemeClr val="bg1"/>
                </a:solidFill>
              </a:rPr>
              <a:t>Les processus se partagent les ressources de la machine </a:t>
            </a:r>
            <a:endParaRPr lang="fr-FR" sz="1200" b="1" dirty="0" smtClean="0">
              <a:solidFill>
                <a:schemeClr val="bg1"/>
              </a:solidFill>
            </a:endParaRPr>
          </a:p>
          <a:p>
            <a:r>
              <a:rPr lang="fr-FR" sz="1200" b="1" dirty="0" smtClean="0">
                <a:solidFill>
                  <a:schemeClr val="bg1"/>
                </a:solidFill>
              </a:rPr>
              <a:t>pendant </a:t>
            </a:r>
            <a:r>
              <a:rPr lang="fr-FR" sz="1200" b="1" dirty="0">
                <a:solidFill>
                  <a:schemeClr val="bg1"/>
                </a:solidFill>
              </a:rPr>
              <a:t>tout leur temps </a:t>
            </a:r>
            <a:r>
              <a:rPr lang="fr-FR" sz="1200" b="1" dirty="0" smtClean="0">
                <a:solidFill>
                  <a:schemeClr val="bg1"/>
                </a:solidFill>
              </a:rPr>
              <a:t>d’exécution</a:t>
            </a:r>
          </a:p>
          <a:p>
            <a:endParaRPr lang="fr-FR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/>
              <a:buChar char="Ø"/>
            </a:pP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>
                <a:solidFill>
                  <a:schemeClr val="bg1"/>
                </a:solidFill>
              </a:rPr>
              <a:t>Exemple :P1, P2, P3, P4 sont exécutés cycliquement par l’OS </a:t>
            </a:r>
            <a:endParaRPr lang="fr-FR" sz="1200" b="1" dirty="0" smtClean="0">
              <a:solidFill>
                <a:schemeClr val="bg1"/>
              </a:solidFill>
            </a:endParaRPr>
          </a:p>
          <a:p>
            <a:r>
              <a:rPr lang="fr-FR" sz="1200" b="1" dirty="0" smtClean="0">
                <a:solidFill>
                  <a:schemeClr val="bg1"/>
                </a:solidFill>
              </a:rPr>
              <a:t>qui </a:t>
            </a:r>
            <a:r>
              <a:rPr lang="fr-FR" sz="1200" b="1" dirty="0">
                <a:solidFill>
                  <a:schemeClr val="bg1"/>
                </a:solidFill>
              </a:rPr>
              <a:t>leur </a:t>
            </a:r>
            <a:r>
              <a:rPr lang="fr-FR" sz="1200" b="1" dirty="0" smtClean="0">
                <a:solidFill>
                  <a:schemeClr val="bg1"/>
                </a:solidFill>
              </a:rPr>
              <a:t>alloue les </a:t>
            </a:r>
            <a:r>
              <a:rPr lang="fr-FR" sz="1200" b="1" dirty="0">
                <a:solidFill>
                  <a:schemeClr val="bg1"/>
                </a:solidFill>
              </a:rPr>
              <a:t>ressources nécessaires (disque, mémoire, fichier,...) </a:t>
            </a:r>
            <a:endParaRPr lang="fr-FR" sz="1200" b="1" dirty="0" smtClean="0">
              <a:solidFill>
                <a:schemeClr val="bg1"/>
              </a:solidFill>
            </a:endParaRPr>
          </a:p>
          <a:p>
            <a:r>
              <a:rPr lang="fr-FR" sz="1200" b="1" dirty="0" smtClean="0">
                <a:solidFill>
                  <a:schemeClr val="bg1"/>
                </a:solidFill>
              </a:rPr>
              <a:t>pendant </a:t>
            </a:r>
            <a:r>
              <a:rPr lang="fr-FR" sz="1200" b="1" dirty="0">
                <a:solidFill>
                  <a:schemeClr val="bg1"/>
                </a:solidFill>
              </a:rPr>
              <a:t>leur tranche de temps d’exécution</a:t>
            </a:r>
          </a:p>
          <a:p>
            <a:pPr marL="171450" indent="-171450">
              <a:buFont typeface="Wingdings"/>
              <a:buChar char="Ø"/>
            </a:pP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8838" y="-263947"/>
            <a:ext cx="3900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fr-FR" sz="2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r>
              <a:rPr lang="fr-FR" sz="28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3.Ordonnancement</a:t>
            </a:r>
            <a:endParaRPr lang="fr-FR" sz="28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  <a:p>
            <a:endParaRPr lang="fr-FR" dirty="0"/>
          </a:p>
        </p:txBody>
      </p:sp>
      <p:sp>
        <p:nvSpPr>
          <p:cNvPr id="13" name="Shape 369"/>
          <p:cNvSpPr/>
          <p:nvPr/>
        </p:nvSpPr>
        <p:spPr>
          <a:xfrm>
            <a:off x="1127304" y="532135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73"/>
          <p:cNvSpPr/>
          <p:nvPr/>
        </p:nvSpPr>
        <p:spPr>
          <a:xfrm>
            <a:off x="205032" y="238448"/>
            <a:ext cx="5850747" cy="85113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noProof="0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5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8" name="Shape 131"/>
          <p:cNvSpPr/>
          <p:nvPr/>
        </p:nvSpPr>
        <p:spPr>
          <a:xfrm>
            <a:off x="236669" y="925157"/>
            <a:ext cx="8390964" cy="421834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31"/>
          <p:cNvSpPr/>
          <p:nvPr/>
        </p:nvSpPr>
        <p:spPr>
          <a:xfrm>
            <a:off x="129092" y="925157"/>
            <a:ext cx="8390964" cy="421834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68"/>
          <p:cNvSpPr txBox="1">
            <a:spLocks/>
          </p:cNvSpPr>
          <p:nvPr/>
        </p:nvSpPr>
        <p:spPr>
          <a:xfrm rot="1372680">
            <a:off x="8015569" y="166800"/>
            <a:ext cx="1016359" cy="78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tabLst/>
              <a:defRPr/>
            </a:pPr>
            <a:r>
              <a:rPr lang="fr-FR" sz="54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!!!</a:t>
            </a:r>
            <a:endParaRPr kumimoji="0" lang="fr-FR" sz="5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88178" y="154449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Ordonnanceur !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5309" y="2428155"/>
            <a:ext cx="7133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est un algorithme qui va élire le processus qui a accès à la CPU. </a:t>
            </a:r>
          </a:p>
          <a:p>
            <a:r>
              <a:rPr lang="fr-FR" b="1" dirty="0">
                <a:solidFill>
                  <a:schemeClr val="bg1"/>
                </a:solidFill>
              </a:rPr>
              <a:t>Ce processus a le « privilège »d’accéder à la CPU pendant un intervalle de temps.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rot="1353458">
            <a:off x="314276" y="264579"/>
            <a:ext cx="1679930" cy="1506911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1353458">
            <a:off x="762883" y="662968"/>
            <a:ext cx="736304" cy="77634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78"/>
          <p:cNvSpPr txBox="1">
            <a:spLocks noGrp="1"/>
          </p:cNvSpPr>
          <p:nvPr>
            <p:ph type="body" idx="1"/>
          </p:nvPr>
        </p:nvSpPr>
        <p:spPr>
          <a:xfrm>
            <a:off x="2950499" y="2715998"/>
            <a:ext cx="3719242" cy="58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fr-FR" dirty="0" smtClean="0"/>
              <a:t>Quand un processus devient bloqué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3514703" y="122894"/>
            <a:ext cx="355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Quand ordonnancer</a:t>
            </a:r>
            <a:endParaRPr lang="fr-FR" sz="36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grpSp>
        <p:nvGrpSpPr>
          <p:cNvPr id="18" name="Shape 388"/>
          <p:cNvGrpSpPr/>
          <p:nvPr/>
        </p:nvGrpSpPr>
        <p:grpSpPr>
          <a:xfrm rot="3007022">
            <a:off x="459560" y="3086969"/>
            <a:ext cx="1375200" cy="871199"/>
            <a:chOff x="238125" y="1918825"/>
            <a:chExt cx="1042450" cy="660400"/>
          </a:xfrm>
        </p:grpSpPr>
        <p:sp>
          <p:nvSpPr>
            <p:cNvPr id="19" name="Shape 389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390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" name="Shape 391"/>
          <p:cNvGrpSpPr/>
          <p:nvPr/>
        </p:nvGrpSpPr>
        <p:grpSpPr>
          <a:xfrm rot="19148022">
            <a:off x="7245752" y="2548244"/>
            <a:ext cx="1057805" cy="936478"/>
            <a:chOff x="1113100" y="2199475"/>
            <a:chExt cx="801900" cy="709925"/>
          </a:xfrm>
        </p:grpSpPr>
        <p:sp>
          <p:nvSpPr>
            <p:cNvPr id="22" name="Shape 392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39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394"/>
          <p:cNvGrpSpPr/>
          <p:nvPr/>
        </p:nvGrpSpPr>
        <p:grpSpPr>
          <a:xfrm rot="7919838">
            <a:off x="7066966" y="494540"/>
            <a:ext cx="1011199" cy="292499"/>
            <a:chOff x="271125" y="812725"/>
            <a:chExt cx="766525" cy="221725"/>
          </a:xfrm>
        </p:grpSpPr>
        <p:sp>
          <p:nvSpPr>
            <p:cNvPr id="25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394"/>
          <p:cNvGrpSpPr/>
          <p:nvPr/>
        </p:nvGrpSpPr>
        <p:grpSpPr>
          <a:xfrm>
            <a:off x="1138969" y="2140263"/>
            <a:ext cx="1011199" cy="292499"/>
            <a:chOff x="271125" y="812725"/>
            <a:chExt cx="766525" cy="221725"/>
          </a:xfrm>
        </p:grpSpPr>
        <p:sp>
          <p:nvSpPr>
            <p:cNvPr id="32" name="Shape 39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9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319"/>
          <p:cNvSpPr/>
          <p:nvPr/>
        </p:nvSpPr>
        <p:spPr>
          <a:xfrm>
            <a:off x="2239220" y="399279"/>
            <a:ext cx="815951" cy="61194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313"/>
          <p:cNvSpPr/>
          <p:nvPr/>
        </p:nvSpPr>
        <p:spPr>
          <a:xfrm>
            <a:off x="2643398" y="1499059"/>
            <a:ext cx="304198" cy="383529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13"/>
          <p:cNvSpPr/>
          <p:nvPr/>
        </p:nvSpPr>
        <p:spPr>
          <a:xfrm>
            <a:off x="2537614" y="2071008"/>
            <a:ext cx="304198" cy="383529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13"/>
          <p:cNvSpPr/>
          <p:nvPr/>
        </p:nvSpPr>
        <p:spPr>
          <a:xfrm>
            <a:off x="2526856" y="2727224"/>
            <a:ext cx="304198" cy="383529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78"/>
          <p:cNvSpPr txBox="1">
            <a:spLocks/>
          </p:cNvSpPr>
          <p:nvPr/>
        </p:nvSpPr>
        <p:spPr>
          <a:xfrm>
            <a:off x="3016838" y="1448389"/>
            <a:ext cx="3719242" cy="4449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FFFFFF"/>
              </a:buClr>
              <a:buSzPct val="100000"/>
            </a:pPr>
            <a:r>
              <a:rPr lang="fr-FR" sz="20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Fork:</a:t>
            </a:r>
            <a:endParaRPr lang="en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Shape 78"/>
          <p:cNvSpPr txBox="1">
            <a:spLocks/>
          </p:cNvSpPr>
          <p:nvPr/>
        </p:nvSpPr>
        <p:spPr>
          <a:xfrm>
            <a:off x="3027596" y="2104603"/>
            <a:ext cx="3719242" cy="423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FFFFFF"/>
              </a:buClr>
              <a:buSzPct val="100000"/>
            </a:pPr>
            <a:r>
              <a:rPr lang="fr-FR" sz="20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Fin d’un processus</a:t>
            </a:r>
            <a:endParaRPr lang="en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" name="Shape 313"/>
          <p:cNvSpPr/>
          <p:nvPr/>
        </p:nvSpPr>
        <p:spPr>
          <a:xfrm>
            <a:off x="2593194" y="3772846"/>
            <a:ext cx="304198" cy="383529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78"/>
          <p:cNvSpPr txBox="1">
            <a:spLocks/>
          </p:cNvSpPr>
          <p:nvPr/>
        </p:nvSpPr>
        <p:spPr>
          <a:xfrm>
            <a:off x="3059868" y="3621242"/>
            <a:ext cx="3719242" cy="5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FFFFFF"/>
              </a:buClr>
              <a:buSzPct val="100000"/>
            </a:pPr>
            <a:r>
              <a:rPr lang="fr-FR" sz="20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Interruption E/S</a:t>
            </a:r>
            <a:endParaRPr lang="en" sz="2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" name="Shape 148"/>
          <p:cNvSpPr/>
          <p:nvPr/>
        </p:nvSpPr>
        <p:spPr>
          <a:xfrm>
            <a:off x="268943" y="4399877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noProof="0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6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129092" y="925157"/>
            <a:ext cx="8390964" cy="421834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48"/>
          <p:cNvSpPr/>
          <p:nvPr/>
        </p:nvSpPr>
        <p:spPr>
          <a:xfrm>
            <a:off x="279701" y="4399878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259584" y="4421393"/>
            <a:ext cx="514967" cy="376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tabLst/>
              <a:defRPr/>
            </a:pPr>
            <a:r>
              <a:rPr lang="en" sz="1600" b="1" noProof="0" dirty="0" smtClean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7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37345" y="1213724"/>
            <a:ext cx="6551794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rgbClr val="0070C0"/>
                </a:solidFill>
              </a:rPr>
              <a:t>Types </a:t>
            </a:r>
            <a:r>
              <a:rPr lang="fr-FR" sz="2000" b="1" i="1" dirty="0" smtClean="0">
                <a:solidFill>
                  <a:srgbClr val="0070C0"/>
                </a:solidFill>
              </a:rPr>
              <a:t>d’ordonnanceurs:</a:t>
            </a:r>
          </a:p>
          <a:p>
            <a:endParaRPr lang="fr-FR" sz="20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b="1" i="1" dirty="0" smtClean="0">
                <a:solidFill>
                  <a:schemeClr val="accent1"/>
                </a:solidFill>
              </a:rPr>
              <a:t>Ordonnanceur </a:t>
            </a:r>
            <a:r>
              <a:rPr lang="fr-FR" sz="2000" b="1" i="1" dirty="0">
                <a:solidFill>
                  <a:schemeClr val="accent1"/>
                </a:solidFill>
              </a:rPr>
              <a:t>non préemptif </a:t>
            </a:r>
            <a:endParaRPr lang="fr-FR" sz="2000" b="1" i="1" dirty="0" smtClean="0">
              <a:solidFill>
                <a:schemeClr val="accent1"/>
              </a:solidFill>
            </a:endParaRPr>
          </a:p>
          <a:p>
            <a:endParaRPr lang="fr-FR" sz="2000" b="1" i="1" dirty="0" smtClean="0">
              <a:solidFill>
                <a:schemeClr val="accent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On sélectionne un processus qui s’exécute jusqu’à ce qu’il libère 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volontairement </a:t>
            </a:r>
            <a:r>
              <a:rPr lang="fr-FR" sz="1600" dirty="0">
                <a:solidFill>
                  <a:schemeClr val="bg1"/>
                </a:solidFill>
              </a:rPr>
              <a:t>le processeur.</a:t>
            </a:r>
          </a:p>
          <a:p>
            <a:endParaRPr lang="fr-FR" sz="2000" b="1" i="1" dirty="0">
              <a:solidFill>
                <a:schemeClr val="accent1"/>
              </a:solidFill>
            </a:endParaRPr>
          </a:p>
          <a:p>
            <a:endParaRPr lang="fr-FR" sz="2000" b="1" i="1" dirty="0">
              <a:solidFill>
                <a:schemeClr val="accent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fr-FR" sz="2000" b="1" i="1" dirty="0">
                <a:solidFill>
                  <a:schemeClr val="accent1"/>
                </a:solidFill>
              </a:rPr>
              <a:t>Ordonnanceur préemptif </a:t>
            </a:r>
          </a:p>
          <a:p>
            <a:r>
              <a:rPr lang="fr-FR" dirty="0">
                <a:solidFill>
                  <a:schemeClr val="bg1"/>
                </a:solidFill>
              </a:rPr>
              <a:t>On sélectionne un processus qui s’exécute pendant un intervalle de temps ;</a:t>
            </a:r>
          </a:p>
          <a:p>
            <a:r>
              <a:rPr lang="fr-FR" dirty="0">
                <a:solidFill>
                  <a:schemeClr val="bg1"/>
                </a:solidFill>
              </a:rPr>
              <a:t> Si le processus est toujours en cours d’exécution après cet intervalle de temps, </a:t>
            </a:r>
          </a:p>
          <a:p>
            <a:r>
              <a:rPr lang="fr-FR" dirty="0">
                <a:solidFill>
                  <a:schemeClr val="bg1"/>
                </a:solidFill>
              </a:rPr>
              <a:t>il est suspendu et un autre processus est choisi </a:t>
            </a:r>
          </a:p>
          <a:p>
            <a:r>
              <a:rPr lang="fr-FR" sz="2000" b="1" i="1" dirty="0" smtClean="0">
                <a:solidFill>
                  <a:schemeClr val="bg1"/>
                </a:solidFill>
              </a:rPr>
              <a:t> </a:t>
            </a:r>
            <a:endParaRPr lang="fr-FR" sz="2000" b="1" i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0" y="355003"/>
            <a:ext cx="9144000" cy="478849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ZoneTexte 1"/>
          <p:cNvSpPr txBox="1"/>
          <p:nvPr/>
        </p:nvSpPr>
        <p:spPr>
          <a:xfrm>
            <a:off x="991240" y="899031"/>
            <a:ext cx="752321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chemeClr val="accent1"/>
                </a:solidFill>
              </a:rPr>
              <a:t>Mesures de </a:t>
            </a:r>
            <a:r>
              <a:rPr lang="fr-FR" sz="1800" b="1" i="1" dirty="0" smtClean="0">
                <a:solidFill>
                  <a:schemeClr val="accent1"/>
                </a:solidFill>
              </a:rPr>
              <a:t>performances</a:t>
            </a:r>
          </a:p>
          <a:p>
            <a:endParaRPr lang="fr-FR" b="1" i="1" dirty="0" smtClean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Temps d’attente ou réponse (d’un processus) 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Temps nécessaire pour qu’un processus soit élu pour la </a:t>
            </a:r>
            <a:r>
              <a:rPr lang="fr-FR" dirty="0" smtClean="0">
                <a:solidFill>
                  <a:schemeClr val="bg1"/>
                </a:solidFill>
              </a:rPr>
              <a:t>première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fois par l’ordonnanceur depuis sa soumission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Temps d’exécution (d’un processus) </a:t>
            </a:r>
            <a:r>
              <a:rPr lang="fr-FR" b="1" dirty="0" smtClean="0">
                <a:solidFill>
                  <a:schemeClr val="bg1"/>
                </a:solidFill>
              </a:rPr>
              <a:t>: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Temps écoulé entre la soumission et la fin de l’exécution du processus</a:t>
            </a:r>
            <a:r>
              <a:rPr lang="fr-FR" dirty="0" smtClean="0"/>
              <a:t>.</a:t>
            </a:r>
          </a:p>
          <a:p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800" b="1" dirty="0">
                <a:solidFill>
                  <a:schemeClr val="accent1"/>
                </a:solidFill>
              </a:rPr>
              <a:t>Performances d’un algorithme </a:t>
            </a:r>
            <a:r>
              <a:rPr lang="fr-FR" sz="1800" b="1" dirty="0" smtClean="0">
                <a:solidFill>
                  <a:schemeClr val="accent1"/>
                </a:solidFill>
              </a:rPr>
              <a:t>d’ordonnancement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Temps moyen d’attente </a:t>
            </a:r>
            <a:r>
              <a:rPr lang="fr-FR" dirty="0">
                <a:solidFill>
                  <a:schemeClr val="bg1"/>
                </a:solidFill>
              </a:rPr>
              <a:t>: moyenne de tous les temps d’attente de chaque processus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Temps moyen d’exécution </a:t>
            </a:r>
            <a:r>
              <a:rPr lang="fr-FR" dirty="0">
                <a:solidFill>
                  <a:schemeClr val="bg1"/>
                </a:solidFill>
              </a:rPr>
              <a:t>: moyenne de tous les temps d’exécution de chaque processus 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b="1" i="1" dirty="0" smtClean="0">
              <a:solidFill>
                <a:schemeClr val="accent1"/>
              </a:solidFill>
            </a:endParaRPr>
          </a:p>
          <a:p>
            <a:endParaRPr lang="fr-FR" b="1" i="1" dirty="0">
              <a:solidFill>
                <a:schemeClr val="accent1"/>
              </a:solidFill>
            </a:endParaRPr>
          </a:p>
          <a:p>
            <a:endParaRPr lang="fr-FR" b="1" i="1" dirty="0" smtClean="0">
              <a:solidFill>
                <a:schemeClr val="accent1"/>
              </a:solidFill>
            </a:endParaRPr>
          </a:p>
          <a:p>
            <a:endParaRPr lang="fr-FR" b="1" i="1" dirty="0" smtClean="0">
              <a:solidFill>
                <a:schemeClr val="accent1"/>
              </a:solidFill>
            </a:endParaRPr>
          </a:p>
          <a:p>
            <a:endParaRPr lang="fr-FR" dirty="0"/>
          </a:p>
        </p:txBody>
      </p:sp>
      <p:sp>
        <p:nvSpPr>
          <p:cNvPr id="15" name="Shape 148"/>
          <p:cNvSpPr/>
          <p:nvPr/>
        </p:nvSpPr>
        <p:spPr>
          <a:xfrm>
            <a:off x="473338" y="4367604"/>
            <a:ext cx="505608" cy="45182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70489" y="4439626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ct val="100000"/>
              <a:defRPr/>
            </a:pPr>
            <a:r>
              <a:rPr lang="en" b="1" dirty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8</a:t>
            </a:r>
            <a:endParaRPr lang="en" b="1" dirty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713</Words>
  <Application>Microsoft Office PowerPoint</Application>
  <PresentationFormat>Affichage à l'écran (16:9)</PresentationFormat>
  <Paragraphs>158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Walter Turncoat</vt:lpstr>
      <vt:lpstr>Sniglet</vt:lpstr>
      <vt:lpstr>Wingdings</vt:lpstr>
      <vt:lpstr>Ursula template</vt:lpstr>
      <vt:lpstr>Algorithmes- ordonnacement</vt:lpstr>
      <vt:lpstr>membres</vt:lpstr>
      <vt:lpstr>Plan</vt:lpstr>
      <vt:lpstr>Présentation PowerPoint</vt:lpstr>
      <vt:lpstr> 2. multiprogramation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Mercipour votre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TN- TROC</dc:title>
  <dc:creator>Marwa Ounalli</dc:creator>
  <cp:lastModifiedBy>Kochbati Yakine</cp:lastModifiedBy>
  <cp:revision>167</cp:revision>
  <dcterms:modified xsi:type="dcterms:W3CDTF">2017-11-10T12:46:04Z</dcterms:modified>
</cp:coreProperties>
</file>