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022B-0657-2D4D-8762-15E914AEC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6DAE6-DDE5-0D62-FD7E-85DFCEFA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93639-B586-13FD-8B69-C02AC3F0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6FAE-FA11-44E4-AD81-A55583C82A9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8943-9B2D-FFE4-1906-06422F37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7FD7-1D0B-9693-7F25-0C00FA72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3AA7-7403-4AEB-9C2D-009D968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7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7E84-FEE9-CBE4-A84D-4BBCA1AA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2DD6C-0467-3ECC-DB52-636CF1B7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DD65-E3BD-6CE1-3F95-BCFDD82D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6FAE-FA11-44E4-AD81-A55583C82A9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C507-0F71-E92F-7376-20124AE8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4B504-5F0F-145B-9FA1-640CE04D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3AA7-7403-4AEB-9C2D-009D968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7DA69-C546-5754-5ED0-F9DE26199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40216-EE77-BC8C-52D4-0748D42A6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5ACD-E700-458A-32D1-A6CCDB42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6FAE-FA11-44E4-AD81-A55583C82A9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531B-D643-5C0E-3CFA-65127481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C094-C15E-710D-6941-18C21A04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3AA7-7403-4AEB-9C2D-009D968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9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39C1-4DC6-BB2A-12AB-D12E61AA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7689-6ED5-6391-E207-3B4E34B9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9B33-86E1-1DAA-C8DF-46B6D57F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6FAE-FA11-44E4-AD81-A55583C82A9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D8608-E24E-2F87-DA52-69270661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0A39-6AA8-E169-E05F-289339A4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3AA7-7403-4AEB-9C2D-009D968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5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CFBF-808A-6501-9205-F140F85D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1E51-CDCD-CB2E-FDB1-64A65AE1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C4E1-4E1C-55E8-8C73-71FF592D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6FAE-FA11-44E4-AD81-A55583C82A9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765F-E562-7EBE-E841-348E6F30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5FDD-C153-98F8-4A32-CBB45A1A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3AA7-7403-4AEB-9C2D-009D968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B384-540F-D009-07CB-ADA596A9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6BA4-4B3A-0469-A16B-875B2FD9F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D8877-43F8-80B6-D100-063A88DB7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ED304-B6B5-19FB-BD3A-DB8FB731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6FAE-FA11-44E4-AD81-A55583C82A9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4FA7A-F40E-3D4A-F028-048E3E81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4F638-EEFF-E94F-08D3-4004D34D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3AA7-7403-4AEB-9C2D-009D968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F5B5-3D47-BC6B-48F4-A25C6F96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67B0A-02F7-7F75-95F7-04C76797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48AC8-3B67-45F5-3CED-47589C647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E9FD2-AB84-E389-4B5F-79F0FF5FB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D157C-784D-E5DE-40F8-1A9B83DE2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8B09B-60A8-8AB2-4D89-CAE47E20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6FAE-FA11-44E4-AD81-A55583C82A9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EFD15-94E8-D7EB-313C-8CFE32C7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FB533-7BDD-D456-34EC-1A2786C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3AA7-7403-4AEB-9C2D-009D968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CC1C-4C8C-C87D-959C-193E0819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82E11-56E9-04B5-B32C-6B467F43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6FAE-FA11-44E4-AD81-A55583C82A9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2A9FF-EC18-E937-2CA3-6B9D7A3D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F4144-F7F5-EEA5-682D-9ED6DAE3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3AA7-7403-4AEB-9C2D-009D968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5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37B04-4D6B-93EF-E3AE-DA7EAE3D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6FAE-FA11-44E4-AD81-A55583C82A9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7A9F6-6DFA-2960-8E0E-0F9B3652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2BD0F-FAF9-729A-A4A3-F914388D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3AA7-7403-4AEB-9C2D-009D968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4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FB3C-88DE-31CA-E85B-498E22CF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FEDE8-B574-A85B-057E-A2C540C1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FEC4-3B53-A51C-8A04-F8EE435E2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7F93B-FB71-9C39-5E2A-17087454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6FAE-FA11-44E4-AD81-A55583C82A9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099BE-D2CA-F07D-5874-64A780A8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2E72-B397-DDC4-639B-55133FDC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3AA7-7403-4AEB-9C2D-009D968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5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40C5-3909-F865-670A-D3A6DD5E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F3735-F198-C312-1D81-83B6BE526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F59A-CAEB-4C20-D0D8-8B2A54364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8132D-15FC-DD39-937E-BB5605E5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6FAE-FA11-44E4-AD81-A55583C82A9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56391-D203-DB49-48BA-6C492A9D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3C27-9FB2-5B0F-2DB4-44371B09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3AA7-7403-4AEB-9C2D-009D968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60499-2FB2-3651-54C6-7DC29E02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D856-00F8-227F-5A2B-F58403E8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969D-92D9-E187-D1D3-135883A90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AE-FA11-44E4-AD81-A55583C82A9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29DB-6BA5-23D0-5330-E63467F60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CCD3-F4B9-E4E6-972E-D0CE649B4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3AA7-7403-4AEB-9C2D-009D968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3151-B868-8617-219A-40CC04A4F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Disruptions in financing</a:t>
            </a:r>
            <a:br>
              <a:rPr lang="en-US" sz="4000" dirty="0"/>
            </a:br>
            <a:r>
              <a:rPr lang="en-US" sz="4000" dirty="0"/>
              <a:t>and the role of intangibles/innovation, a Deep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27250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D206-E1E8-9E20-5748-E6EC5EA2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Proliferation of Theories and Determinants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DDD9-8A14-485B-B0A1-CAC0ADAF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security issuance</a:t>
            </a:r>
          </a:p>
          <a:p>
            <a:r>
              <a:rPr lang="en-US" dirty="0"/>
              <a:t>Static tradeoff theories</a:t>
            </a:r>
          </a:p>
          <a:p>
            <a:pPr lvl="1"/>
            <a:r>
              <a:rPr lang="en-US" dirty="0"/>
              <a:t>Capital structure optimization</a:t>
            </a:r>
          </a:p>
          <a:p>
            <a:r>
              <a:rPr lang="en-US" dirty="0"/>
              <a:t>Dynamic tradeoff model</a:t>
            </a:r>
          </a:p>
          <a:p>
            <a:pPr lvl="1"/>
            <a:r>
              <a:rPr lang="en-US" dirty="0"/>
              <a:t>Security issuance optimization</a:t>
            </a:r>
          </a:p>
          <a:p>
            <a:pPr lvl="1"/>
            <a:r>
              <a:rPr lang="en-US" dirty="0"/>
              <a:t>Capital structure-level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A858-8CAC-D760-1FD5-910795D0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Overtime the there have been many papers proposing a theory of, or showing an empirical observation, about, financing decisions and how firms make them</a:t>
            </a:r>
          </a:p>
          <a:p>
            <a:r>
              <a:rPr lang="en-US" dirty="0"/>
              <a:t>Studies typically like to show over a large panel(10+ years) how well their theory or characteristic explains financing decisions</a:t>
            </a:r>
          </a:p>
          <a:p>
            <a:r>
              <a:rPr lang="en-US" dirty="0"/>
              <a:t>Although these studies can show which theories do the best job of explaining financing decisions overtime they do not</a:t>
            </a:r>
          </a:p>
          <a:p>
            <a:pPr lvl="1"/>
            <a:r>
              <a:rPr lang="en-US" dirty="0"/>
              <a:t>Show when the theory came into importance and why</a:t>
            </a:r>
          </a:p>
          <a:p>
            <a:pPr lvl="1"/>
            <a:r>
              <a:rPr lang="en-US" dirty="0"/>
              <a:t>When other theories decreased in relevancy and why</a:t>
            </a:r>
          </a:p>
        </p:txBody>
      </p:sp>
    </p:spTree>
    <p:extLst>
      <p:ext uri="{BB962C8B-B14F-4D97-AF65-F5344CB8AC3E}">
        <p14:creationId xmlns:p14="http://schemas.microsoft.com/office/powerpoint/2010/main" val="73664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EF81-C659-C30B-6A9A-0276B233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473"/>
            <a:ext cx="10515600" cy="4351338"/>
          </a:xfrm>
        </p:spPr>
        <p:txBody>
          <a:bodyPr anchor="t"/>
          <a:lstStyle/>
          <a:p>
            <a:r>
              <a:rPr lang="en-US" dirty="0"/>
              <a:t>We believe that, with the use of Recurrent neural networks, you can observe the change in financing theories overtime  by examining shocks</a:t>
            </a:r>
          </a:p>
          <a:p>
            <a:r>
              <a:rPr lang="en-US" dirty="0"/>
              <a:t>Allowing us to see which determinants and theories are most relevant in our present-day economy</a:t>
            </a:r>
          </a:p>
          <a:p>
            <a:r>
              <a:rPr lang="en-US" dirty="0"/>
              <a:t>Types of shocks</a:t>
            </a:r>
          </a:p>
          <a:p>
            <a:pPr lvl="1"/>
            <a:r>
              <a:rPr lang="en-US" dirty="0"/>
              <a:t>Supply shocks</a:t>
            </a:r>
          </a:p>
          <a:p>
            <a:pPr lvl="1"/>
            <a:r>
              <a:rPr lang="en-US" dirty="0"/>
              <a:t>Demand Shocks</a:t>
            </a:r>
          </a:p>
          <a:p>
            <a:pPr lvl="1"/>
            <a:r>
              <a:rPr lang="en-US" dirty="0"/>
              <a:t>Industry Disruption</a:t>
            </a:r>
          </a:p>
          <a:p>
            <a:pPr lvl="1"/>
            <a:r>
              <a:rPr lang="en-US" dirty="0"/>
              <a:t>Monetary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2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F709-4D28-223D-E6E9-6C9FE9D1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/>
          <a:lstStyle/>
          <a:p>
            <a:r>
              <a:rPr lang="en-US" dirty="0"/>
              <a:t>Which shocks affect the relative importance of:</a:t>
            </a:r>
          </a:p>
          <a:p>
            <a:pPr lvl="1"/>
            <a:r>
              <a:rPr lang="en-US" dirty="0"/>
              <a:t>The  different financing theories (The ability of the relative financing theories to explain the observed financing decision</a:t>
            </a:r>
          </a:p>
          <a:p>
            <a:pPr lvl="1"/>
            <a:r>
              <a:rPr lang="en-US" dirty="0"/>
              <a:t>The determinants of the different financing theories</a:t>
            </a:r>
          </a:p>
          <a:p>
            <a:r>
              <a:rPr lang="en-US" dirty="0"/>
              <a:t>During these periods of transitioning importance  do we see a change in:</a:t>
            </a:r>
          </a:p>
          <a:p>
            <a:pPr lvl="1"/>
            <a:r>
              <a:rPr lang="en-US" dirty="0"/>
              <a:t>The distribution of financing decisions</a:t>
            </a:r>
          </a:p>
          <a:p>
            <a:pPr lvl="1"/>
            <a:r>
              <a:rPr lang="en-US" dirty="0"/>
              <a:t>The speed of adjustment in leverage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CDD051-F26D-F098-41FB-28134135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499"/>
            <a:ext cx="10515600" cy="761309"/>
          </a:xfrm>
        </p:spPr>
        <p:txBody>
          <a:bodyPr>
            <a:normAutofit/>
          </a:bodyPr>
          <a:lstStyle/>
          <a:p>
            <a:r>
              <a:rPr lang="en-US" sz="2400" dirty="0"/>
              <a:t>Question: Which economic shocks disrupt the order of importance of the determinants of financing decisions</a:t>
            </a:r>
          </a:p>
        </p:txBody>
      </p:sp>
    </p:spTree>
    <p:extLst>
      <p:ext uri="{BB962C8B-B14F-4D97-AF65-F5344CB8AC3E}">
        <p14:creationId xmlns:p14="http://schemas.microsoft.com/office/powerpoint/2010/main" val="46876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DCF-83D2-65C0-9104-4AF42168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7779"/>
          </a:xfrm>
        </p:spPr>
        <p:txBody>
          <a:bodyPr>
            <a:normAutofit/>
          </a:bodyPr>
          <a:lstStyle/>
          <a:p>
            <a:r>
              <a:rPr lang="en-US" sz="2800" dirty="0"/>
              <a:t>Question 2: Does Innovation and intangibility of assets increase in importance relative to other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4A00-696C-0220-946D-7EB6B922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Papers have demonstrated that intangible asset investment and asset accumulation has increased over time significantly</a:t>
            </a:r>
          </a:p>
          <a:p>
            <a:r>
              <a:rPr lang="en-US" dirty="0"/>
              <a:t>Papers have also demonstrated how innovation can disrupt industries</a:t>
            </a:r>
          </a:p>
          <a:p>
            <a:r>
              <a:rPr lang="en-US" dirty="0"/>
              <a:t>We want to show that economic shocks led to an increase in importance, for financing decisions, of:</a:t>
            </a:r>
          </a:p>
          <a:p>
            <a:pPr lvl="1"/>
            <a:r>
              <a:rPr lang="en-US" dirty="0"/>
              <a:t>intangible assets</a:t>
            </a:r>
          </a:p>
          <a:p>
            <a:pPr lvl="1"/>
            <a:r>
              <a:rPr lang="en-US" dirty="0"/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386766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39703-73ED-83D8-B93F-5A949874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74" y="769184"/>
            <a:ext cx="6492426" cy="2659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7BFCF-D009-49E6-E5EE-944AFCFC6E0C}"/>
              </a:ext>
            </a:extLst>
          </p:cNvPr>
          <p:cNvSpPr txBox="1"/>
          <p:nvPr/>
        </p:nvSpPr>
        <p:spPr>
          <a:xfrm>
            <a:off x="1172157" y="3629422"/>
            <a:ext cx="965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operating income is a function of intangible and tangible capital, then capital providers must take into account the value of the intangibles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shocks are associated with changes in performance, innovation, and industry disruption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 and industry disruption lead to a larger increase in aggregate intangible capital and new intangible capital will lower the </a:t>
            </a:r>
            <a:r>
              <a:rPr lang="en-US" dirty="0" err="1"/>
              <a:t>npv</a:t>
            </a:r>
            <a:r>
              <a:rPr lang="en-US" dirty="0"/>
              <a:t> of current intangible assets due to the process of entrepreneurship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8889-6716-729E-B411-4673CD8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Which matter more industry Shocks or aggregate shocks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FBAA-695F-65B7-7FEB-0E0D6A47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which level of the cross-section do we get the most information about financing decisions</a:t>
            </a:r>
          </a:p>
          <a:p>
            <a:pPr lvl="1"/>
            <a:r>
              <a:rPr lang="en-US" dirty="0"/>
              <a:t>Industry</a:t>
            </a:r>
          </a:p>
          <a:p>
            <a:pPr lvl="1"/>
            <a:r>
              <a:rPr lang="en-US" dirty="0"/>
              <a:t>Firm</a:t>
            </a:r>
          </a:p>
          <a:p>
            <a:pPr lvl="1"/>
            <a:r>
              <a:rPr lang="en-US" dirty="0"/>
              <a:t>Market/macro</a:t>
            </a:r>
          </a:p>
          <a:p>
            <a:r>
              <a:rPr lang="en-US" dirty="0"/>
              <a:t>How much explanatory power does the determinants relative to each cross section explain financing decisions</a:t>
            </a:r>
          </a:p>
        </p:txBody>
      </p:sp>
    </p:spTree>
    <p:extLst>
      <p:ext uri="{BB962C8B-B14F-4D97-AF65-F5344CB8AC3E}">
        <p14:creationId xmlns:p14="http://schemas.microsoft.com/office/powerpoint/2010/main" val="393212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426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Disruptions in financing and the role of intangibles/innovation, a Deep Learning approach</vt:lpstr>
      <vt:lpstr>Proliferation of Theories and Determinants</vt:lpstr>
      <vt:lpstr>PowerPoint Presentation</vt:lpstr>
      <vt:lpstr>PowerPoint Presentation</vt:lpstr>
      <vt:lpstr>Question: Which economic shocks disrupt the order of importance of the determinants of financing decisions</vt:lpstr>
      <vt:lpstr>Question 2: Does Innovation and intangibility of assets increase in importance relative to other factors</vt:lpstr>
      <vt:lpstr>PowerPoint Presentation</vt:lpstr>
      <vt:lpstr>Question 3: Which matter more industry Shocks or aggregate shocks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Disruptions in financing and the role of intangibles/innovation, a Deep Learning approach</dc:title>
  <dc:creator>william francis</dc:creator>
  <cp:lastModifiedBy>william francis</cp:lastModifiedBy>
  <cp:revision>1</cp:revision>
  <dcterms:created xsi:type="dcterms:W3CDTF">2022-12-13T16:30:38Z</dcterms:created>
  <dcterms:modified xsi:type="dcterms:W3CDTF">2022-12-13T19:13:29Z</dcterms:modified>
</cp:coreProperties>
</file>