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  <p:sldMasterId id="214748370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876E2BE-CCA3-4F81-9A9D-B5846F5CC83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COS" initials="P" lastIdx="1" clrIdx="0">
    <p:extLst>
      <p:ext uri="{19B8F6BF-5375-455C-9EA6-DF929625EA0E}">
        <p15:presenceInfo xmlns:p15="http://schemas.microsoft.com/office/powerpoint/2012/main" userId="PIC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COS\Downloads\Sales_Project_July_Sept_20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COS\Downloads\Sales_Project_July_Sept_20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COS\Downloads\Sales_Project_July_Sept_202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COS\Downloads\Sales_Project_July_Sept_202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ICOS\Downloads\Sales_Project_July_Sept_202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[Sales_Project_July_Sept_2025.xlsx]Produit!Tableau croisé dynamique1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Quantity of paper sold by </a:t>
            </a:r>
            <a:r>
              <a:rPr lang="fr-FR" dirty="0" err="1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products</a:t>
            </a:r>
            <a:r>
              <a:rPr lang="fr-FR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marker>
          <c:symbol val="none"/>
        </c:marker>
      </c:pivotFmt>
      <c:pivotFmt>
        <c:idx val="1"/>
        <c:spPr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</c:pivotFmt>
      <c:pivotFmt>
        <c:idx val="2"/>
        <c:spPr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</c:pivotFmt>
      <c:pivotFmt>
        <c:idx val="3"/>
        <c:spPr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bg2">
              <a:lumMod val="75000"/>
              <a:alpha val="50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080314960629921"/>
          <c:y val="0.1902314814814815"/>
          <c:w val="0.75753980752405947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Produit!$B$3:$B$4</c:f>
              <c:strCache>
                <c:ptCount val="1"/>
                <c:pt idx="0">
                  <c:v>Paper</c:v>
                </c:pt>
              </c:strCache>
            </c:strRef>
          </c:tx>
          <c:spPr>
            <a:solidFill>
              <a:schemeClr val="bg2">
                <a:lumMod val="75000"/>
                <a:alpha val="50000"/>
              </a:schemeClr>
            </a:solidFill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Produit!$A$5:$A$9</c:f>
              <c:strCache>
                <c:ptCount val="4"/>
                <c:pt idx="0">
                  <c:v>Napkins</c:v>
                </c:pt>
                <c:pt idx="1">
                  <c:v>Mini Quattro</c:v>
                </c:pt>
                <c:pt idx="2">
                  <c:v>Printing Paper</c:v>
                </c:pt>
                <c:pt idx="3">
                  <c:v>Tissue Box</c:v>
                </c:pt>
              </c:strCache>
            </c:strRef>
          </c:cat>
          <c:val>
            <c:numRef>
              <c:f>Produit!$B$5:$B$9</c:f>
              <c:numCache>
                <c:formatCode>General</c:formatCode>
                <c:ptCount val="4"/>
                <c:pt idx="0">
                  <c:v>1019</c:v>
                </c:pt>
                <c:pt idx="1">
                  <c:v>1089</c:v>
                </c:pt>
                <c:pt idx="2">
                  <c:v>1131</c:v>
                </c:pt>
                <c:pt idx="3">
                  <c:v>1212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E2-4EBB-B3F6-924E6FE318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19976608"/>
        <c:axId val="1019990528"/>
      </c:barChart>
      <c:catAx>
        <c:axId val="101997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19990528"/>
        <c:crosses val="autoZero"/>
        <c:auto val="1"/>
        <c:lblAlgn val="ctr"/>
        <c:lblOffset val="100"/>
        <c:noMultiLvlLbl val="0"/>
      </c:catAx>
      <c:valAx>
        <c:axId val="101999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1997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[Sales_Project_July_Sept_2025.xlsx]Produit!Tableau croisé dynamique2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Quantity of Lamps sold by </a:t>
            </a:r>
            <a:r>
              <a:rPr lang="fr-FR" sz="1400" b="0" i="0" u="none" strike="noStrike" kern="1200" spc="0" baseline="0" dirty="0" err="1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products</a:t>
            </a:r>
            <a:endParaRPr lang="en-US" sz="1400" b="0" i="0" u="none" strike="noStrike" kern="1200" spc="0" baseline="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1060411198600176"/>
          <c:y val="4.1666666666666664E-2"/>
        </c:manualLayout>
      </c:layout>
      <c:overlay val="0"/>
      <c:spPr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Produit!$B$14:$B$15</c:f>
              <c:strCache>
                <c:ptCount val="1"/>
                <c:pt idx="0">
                  <c:v>Lamps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c:spPr>
          <c:invertIfNegative val="0"/>
          <c:cat>
            <c:strRef>
              <c:f>Produit!$A$16:$A$18</c:f>
              <c:strCache>
                <c:ptCount val="2"/>
                <c:pt idx="0">
                  <c:v>LED 9W</c:v>
                </c:pt>
                <c:pt idx="1">
                  <c:v>LED 12W</c:v>
                </c:pt>
              </c:strCache>
            </c:strRef>
          </c:cat>
          <c:val>
            <c:numRef>
              <c:f>Produit!$B$16:$B$18</c:f>
              <c:numCache>
                <c:formatCode>General</c:formatCode>
                <c:ptCount val="2"/>
                <c:pt idx="0">
                  <c:v>1163</c:v>
                </c:pt>
                <c:pt idx="1">
                  <c:v>1221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B7-4BA5-9F54-6BA465CBA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9999648"/>
        <c:axId val="1020007808"/>
      </c:barChart>
      <c:catAx>
        <c:axId val="101999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20007808"/>
        <c:crosses val="autoZero"/>
        <c:auto val="1"/>
        <c:lblAlgn val="ctr"/>
        <c:lblOffset val="100"/>
        <c:noMultiLvlLbl val="0"/>
      </c:catAx>
      <c:valAx>
        <c:axId val="102000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1999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[Sales_Project_July_Sept_2025.xlsx]seller!Tableau croisé dynamique6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seller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seller!$B$3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seller!$A$4:$A$16</c:f>
              <c:strCache>
                <c:ptCount val="12"/>
                <c:pt idx="0">
                  <c:v>Seller_10</c:v>
                </c:pt>
                <c:pt idx="1">
                  <c:v>Seller_2</c:v>
                </c:pt>
                <c:pt idx="2">
                  <c:v>Seller_11</c:v>
                </c:pt>
                <c:pt idx="3">
                  <c:v>Seller_5</c:v>
                </c:pt>
                <c:pt idx="4">
                  <c:v>Seller_1</c:v>
                </c:pt>
                <c:pt idx="5">
                  <c:v>Seller_6</c:v>
                </c:pt>
                <c:pt idx="6">
                  <c:v>Seller_3</c:v>
                </c:pt>
                <c:pt idx="7">
                  <c:v>Seller_12</c:v>
                </c:pt>
                <c:pt idx="8">
                  <c:v>Seller_7</c:v>
                </c:pt>
                <c:pt idx="9">
                  <c:v>Seller_9</c:v>
                </c:pt>
                <c:pt idx="10">
                  <c:v>Seller_4</c:v>
                </c:pt>
                <c:pt idx="11">
                  <c:v>Seller_8</c:v>
                </c:pt>
              </c:strCache>
            </c:strRef>
          </c:cat>
          <c:val>
            <c:numRef>
              <c:f>seller!$B$4:$B$16</c:f>
              <c:numCache>
                <c:formatCode>General</c:formatCode>
                <c:ptCount val="12"/>
                <c:pt idx="0">
                  <c:v>597651</c:v>
                </c:pt>
                <c:pt idx="1">
                  <c:v>716316</c:v>
                </c:pt>
                <c:pt idx="2">
                  <c:v>747510</c:v>
                </c:pt>
                <c:pt idx="3">
                  <c:v>850200</c:v>
                </c:pt>
                <c:pt idx="4">
                  <c:v>893576</c:v>
                </c:pt>
                <c:pt idx="5">
                  <c:v>898046</c:v>
                </c:pt>
                <c:pt idx="6">
                  <c:v>954637</c:v>
                </c:pt>
                <c:pt idx="7">
                  <c:v>975405</c:v>
                </c:pt>
                <c:pt idx="8">
                  <c:v>980732</c:v>
                </c:pt>
                <c:pt idx="9">
                  <c:v>993860</c:v>
                </c:pt>
                <c:pt idx="10">
                  <c:v>1112338</c:v>
                </c:pt>
                <c:pt idx="11">
                  <c:v>1186002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D-4E9B-87B6-68E5766E9B2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019969888"/>
        <c:axId val="1019970848"/>
      </c:barChart>
      <c:catAx>
        <c:axId val="1019969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19970848"/>
        <c:crosses val="autoZero"/>
        <c:auto val="1"/>
        <c:lblAlgn val="ctr"/>
        <c:lblOffset val="100"/>
        <c:noMultiLvlLbl val="0"/>
      </c:catAx>
      <c:valAx>
        <c:axId val="1019970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1996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[Sales_Project_July_Sept_2025.xlsx]Willaya+Months!Tableau croisé dynamique7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WILLAYA(STATES)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16200000">
              <a:schemeClr val="accent5">
                <a:alpha val="48000"/>
              </a:schemeClr>
            </a:innerShdw>
            <a:softEdge rad="31750"/>
          </a:effectLst>
          <a:scene3d>
            <a:camera prst="orthographicFront"/>
            <a:lightRig rig="threePt" dir="t"/>
          </a:scene3d>
        </c:spPr>
        <c:marker>
          <c:symbol val="circle"/>
          <c:size val="6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16200000">
              <a:schemeClr val="accent5">
                <a:alpha val="48000"/>
              </a:schemeClr>
            </a:innerShdw>
            <a:softEdge rad="31750"/>
          </a:effectLst>
          <a:scene3d>
            <a:camera prst="orthographicFront"/>
            <a:lightRig rig="threePt" dir="t"/>
          </a:scene3d>
        </c:spPr>
      </c:pivotFmt>
      <c:pivotFmt>
        <c:idx val="2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16200000">
              <a:schemeClr val="accent5">
                <a:alpha val="48000"/>
              </a:schemeClr>
            </a:innerShdw>
            <a:softEdge rad="31750"/>
          </a:effectLst>
          <a:scene3d>
            <a:camera prst="orthographicFront"/>
            <a:lightRig rig="threePt" dir="t"/>
          </a:scene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16200000">
              <a:schemeClr val="accent5">
                <a:alpha val="48000"/>
              </a:schemeClr>
            </a:innerShdw>
            <a:softEdge rad="31750"/>
          </a:effectLst>
          <a:scene3d>
            <a:camera prst="orthographicFront"/>
            <a:lightRig rig="threePt" dir="t"/>
          </a:scene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'Willaya+Months'!$B$3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16200000">
                <a:schemeClr val="accent5">
                  <a:alpha val="48000"/>
                </a:schemeClr>
              </a:innerShdw>
              <a:softEdge rad="31750"/>
            </a:effectLst>
            <a:scene3d>
              <a:camera prst="orthographicFront"/>
              <a:lightRig rig="threePt" dir="t"/>
            </a:scene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'Willaya+Months'!$A$4:$A$8</c:f>
              <c:strCache>
                <c:ptCount val="4"/>
                <c:pt idx="0">
                  <c:v>Constantine</c:v>
                </c:pt>
                <c:pt idx="1">
                  <c:v>Annaba</c:v>
                </c:pt>
                <c:pt idx="2">
                  <c:v>Oran</c:v>
                </c:pt>
                <c:pt idx="3">
                  <c:v>Alger</c:v>
                </c:pt>
              </c:strCache>
            </c:strRef>
          </c:cat>
          <c:val>
            <c:numRef>
              <c:f>'Willaya+Months'!$B$4:$B$8</c:f>
              <c:numCache>
                <c:formatCode>General</c:formatCode>
                <c:ptCount val="4"/>
                <c:pt idx="0">
                  <c:v>2441822</c:v>
                </c:pt>
                <c:pt idx="1">
                  <c:v>2657895</c:v>
                </c:pt>
                <c:pt idx="2">
                  <c:v>2698121</c:v>
                </c:pt>
                <c:pt idx="3">
                  <c:v>3108435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13-4F9E-8A27-0F5D0DB474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overlap val="100"/>
        <c:axId val="116186816"/>
        <c:axId val="116166656"/>
      </c:barChart>
      <c:catAx>
        <c:axId val="116186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WILAYA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4764138170408061"/>
              <c:y val="0.92363671666145397"/>
            </c:manualLayout>
          </c:layout>
          <c:overlay val="0"/>
          <c:spPr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6166656"/>
        <c:crosses val="autoZero"/>
        <c:auto val="1"/>
        <c:lblAlgn val="ctr"/>
        <c:lblOffset val="100"/>
        <c:noMultiLvlLbl val="0"/>
      </c:catAx>
      <c:valAx>
        <c:axId val="11616665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Sales</a:t>
                </a:r>
                <a:endParaRPr lang="fr-FR"/>
              </a:p>
            </c:rich>
          </c:tx>
          <c:overlay val="0"/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5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618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[Sales_Project_July_Sept_2025.xlsx]Willaya+Months!Tableau croisé dynamique8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'Willaya+Months'!$B$19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glow rad="165100">
                <a:schemeClr val="accent5">
                  <a:satMod val="175000"/>
                  <a:alpha val="40000"/>
                </a:schemeClr>
              </a:glow>
              <a:softEdge rad="31750"/>
            </a:effectLst>
            <a:scene3d>
              <a:camera prst="orthographicFront"/>
              <a:lightRig rig="sunset" dir="t"/>
            </a:scene3d>
            <a:sp3d prstMaterial="legacyWireframe">
              <a:bevelT prst="angle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'Willaya+Months'!$A$20:$A$23</c:f>
              <c:strCache>
                <c:ptCount val="3"/>
                <c:pt idx="0">
                  <c:v>sept</c:v>
                </c:pt>
                <c:pt idx="1">
                  <c:v>août</c:v>
                </c:pt>
                <c:pt idx="2">
                  <c:v>juil</c:v>
                </c:pt>
              </c:strCache>
            </c:strRef>
          </c:cat>
          <c:val>
            <c:numRef>
              <c:f>'Willaya+Months'!$B$20:$B$23</c:f>
              <c:numCache>
                <c:formatCode>General</c:formatCode>
                <c:ptCount val="3"/>
                <c:pt idx="0">
                  <c:v>3519085</c:v>
                </c:pt>
                <c:pt idx="1">
                  <c:v>3558370</c:v>
                </c:pt>
                <c:pt idx="2">
                  <c:v>3828818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4D-4A7A-939C-B3F9C69579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30576288"/>
        <c:axId val="230576768"/>
      </c:barChart>
      <c:catAx>
        <c:axId val="23057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Months</a:t>
                </a:r>
                <a:endParaRPr lang="fr-F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30576768"/>
        <c:crosses val="autoZero"/>
        <c:auto val="1"/>
        <c:lblAlgn val="ctr"/>
        <c:lblOffset val="100"/>
        <c:noMultiLvlLbl val="0"/>
      </c:catAx>
      <c:valAx>
        <c:axId val="23057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SALES</a:t>
                </a:r>
              </a:p>
              <a:p>
                <a:pPr>
                  <a:defRPr/>
                </a:pP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3057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58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0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015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0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83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93FB1-1038-55EA-D1C4-6318D5DF4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5751D-0A2F-B669-6052-8F3FF3C55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B506E2-AA70-189F-1288-EF552337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DF9BF-0729-0E67-BAD2-D9FFE57F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48712E-EB54-1B9F-9795-26E0A85E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39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E97D7-09E4-37F8-4C88-C00E9676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76A55-4F8B-E851-E836-06B544E6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0E9BC9-5AEE-B523-A4F7-DE984972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4B487C-2CB7-D7A9-9D67-31447B8B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89F21-AF36-3480-29F4-F8B2A614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1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FA16F-24E6-FBDC-B9CD-DBA3FFB8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D1C58-B84C-D202-D946-3F4F8A530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898838-7F06-6CA8-4079-48F6656F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43947-2B3D-B5BB-90E8-01B55F0A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22AA56-8B90-2C3F-9443-77D491BE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2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6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88D62-EBE4-5B64-E11F-2B3BE17F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6FA036-8A9E-4A38-0686-52E5844CD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BD3084-8D42-C823-5D07-218EDBEB6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5F301D-67D0-32CC-740C-69DA92E4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4A95F2-DC19-89C6-016C-88460F6B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992684-C01C-0CA6-8A8E-73A17521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63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53AFF-E38B-CF93-FDAD-CC6DCD3C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1FA77C-AC45-42DF-F03F-5E96A07F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0C77A0-041B-5EB3-0238-37082BA7F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59DFAB-9C49-B9E2-CAEF-8E6B2F5BA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10BD7E-041B-32F3-4BFB-8C1AF84AC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075944-A0CC-C7BF-9592-FB8748B1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2539D6-3A38-B9EE-8836-D1E2F924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4F11A4-8874-0932-7E26-097A46BD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4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9DC9D7-9D20-411A-B45A-511A4E69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A23CB0-1AB1-8095-11C1-B89D6EE5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C0E5A9-158E-8FD4-F27D-B4470CA5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AB2FDB-3AFE-C27D-51B4-072C7062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14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C1FBA4-9FAE-E0D6-7578-E4103CE5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FAAD2-5513-901D-3682-0148AD1B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1825F7-2AB6-3D95-EF94-651C7677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37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0DC7D-9791-F39B-7709-82A22C47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0DBB34-3827-7C98-A4A5-1181F553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98C6F6-41C5-3A8C-52C3-B450DE22A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79EF25-4CB1-7007-8042-033D6A2E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731B61-8C26-3608-A6F9-7159E298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51B408-BA8A-042C-365A-A3C40E18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5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01F8E-A3E5-F49F-5CFE-1FB11FAE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02E8D1-1D56-4165-A9F4-E0E3FD39C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88BB1F-12F0-B8E4-06EB-3B6656E1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F2003D-A496-9893-C22A-A57BC418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5990C4-BDE7-98F8-7F18-5BC21B56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07AA3-E393-94DA-B3A2-9887F57C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460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D5273C-9D7E-B8F0-DA5E-90225C8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838C5C-AD97-4029-9170-BCCA325EB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CD38D-B1A4-2370-F12E-462E4197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AA7EFD-5063-3EA7-1B1C-8B32DC70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AD665F-2267-E05B-7ECE-9D529EDC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325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95D083-9800-E0F2-4827-5B764A526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963738-4B29-3EB9-96B5-A4341C324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B9963C-0D1B-EA46-73F8-BF22F461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E5CA52-C3E3-4111-2163-A4B21E51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BE2A80-161B-428B-F3C1-AC81D604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2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7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9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7BDA32-43F9-B65A-7CF0-4BDC0D12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5C38E2-C3E1-0DDA-3630-62D4BAC5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752696-A70F-0E56-1140-5F29F636F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1C24F-8AF8-C634-670E-C0C0D41DE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B58016-297A-9461-0DE1-9A31D73C8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7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 Performance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Executive Summary + Actionable Recommendations</a:t>
            </a:r>
          </a:p>
          <a:p>
            <a:r>
              <a:rPr dirty="0"/>
              <a:t>Prepared by Yakoub (Data Analyst)</a:t>
            </a:r>
          </a:p>
          <a:p>
            <a:r>
              <a:rPr dirty="0"/>
              <a:t>Date: 2025-08-18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6FDDCE30-4985-419D-509E-65BF4F17F0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553797"/>
              </p:ext>
            </p:extLst>
          </p:nvPr>
        </p:nvGraphicFramePr>
        <p:xfrm>
          <a:off x="663387" y="2057400"/>
          <a:ext cx="8310283" cy="4540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589B04AA-FEF3-0704-DE21-1C02AC53C385}"/>
              </a:ext>
            </a:extLst>
          </p:cNvPr>
          <p:cNvSpPr txBox="1"/>
          <p:nvPr/>
        </p:nvSpPr>
        <p:spPr>
          <a:xfrm>
            <a:off x="2286000" y="809818"/>
            <a:ext cx="457200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</a:t>
            </a:r>
            <a:r>
              <a:rPr lang="en-US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months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1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 (Key Findings)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Warehouses: Algiers is the highest, Constantine is the weakest</a:t>
            </a:r>
          </a:p>
          <a:p>
            <a:r>
              <a:t>• Constantine by Category: Paper highest, Lamps lowest</a:t>
            </a:r>
          </a:p>
          <a:p>
            <a:r>
              <a:t>• Products: LED 12W best-seller, Napkins weakest</a:t>
            </a:r>
          </a:p>
          <a:p>
            <a:r>
              <a:t>• Sellers: Seller_8 &amp; Seller_4 top, Seller_10 weakest</a:t>
            </a:r>
          </a:p>
          <a:p>
            <a:r>
              <a:t>• Time: July peak, September drop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Best Warehouse: Algiers</a:t>
            </a:r>
          </a:p>
          <a:p>
            <a:r>
              <a:t>• Weakest Warehouse: Constantine</a:t>
            </a:r>
          </a:p>
          <a:p>
            <a:r>
              <a:t>• Top Sellers: Seller_8, Seller_4</a:t>
            </a:r>
          </a:p>
          <a:p>
            <a:r>
              <a:t>• Lowest Seller: Seller_10</a:t>
            </a:r>
          </a:p>
          <a:p>
            <a:r>
              <a:t>• Best Product: LED 12W</a:t>
            </a:r>
          </a:p>
          <a:p>
            <a:r>
              <a:t>• Weakest Category in Constantine: Lamps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1) Revitalization Plan for Constantine (focus on Lamps, bundles, promotions)</a:t>
            </a:r>
          </a:p>
          <a:p>
            <a:r>
              <a:rPr dirty="0"/>
              <a:t>2) Sales Performance Management (targets, coaching, incentives)</a:t>
            </a:r>
          </a:p>
          <a:p>
            <a:r>
              <a:rPr dirty="0"/>
              <a:t>3) Product Mix Optimization (boost LED 12W, review Napkins)</a:t>
            </a:r>
          </a:p>
          <a:p>
            <a:r>
              <a:rPr dirty="0"/>
              <a:t>4) Warehouse Strategy (distribution, increase Lamps share by +3pp in 2 months)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30-60-90 Day Action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Days 0–30: Define targets, launch bundle, train Seller_10, adjust stock</a:t>
            </a:r>
          </a:p>
          <a:p>
            <a:r>
              <a:t>• Days 31–60: Weekly review, adjust pricing/offers, extend incentives</a:t>
            </a:r>
          </a:p>
          <a:p>
            <a:r>
              <a:t>• Days 61–90: Scale best practices, expand to other warehouses, annual review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Tracking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9W Lamp target achievement per seller</a:t>
            </a:r>
          </a:p>
          <a:p>
            <a:r>
              <a:t>• Lamp share of Constantine total sales</a:t>
            </a:r>
          </a:p>
          <a:p>
            <a:r>
              <a:t>• Stock turnover rate</a:t>
            </a:r>
          </a:p>
          <a:p>
            <a:r>
              <a:t>• Profit margin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325563"/>
          </a:xfrm>
        </p:spPr>
        <p:txBody>
          <a:bodyPr/>
          <a:lstStyle/>
          <a:p>
            <a:r>
              <a:rPr lang="fr-FR" dirty="0"/>
              <a:t> </a:t>
            </a:r>
            <a:endParaRPr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4576D57B-2408-0013-80B6-1E444D9A3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264007"/>
              </p:ext>
            </p:extLst>
          </p:nvPr>
        </p:nvGraphicFramePr>
        <p:xfrm>
          <a:off x="0" y="27491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F7F2A275-C08E-1374-8891-85D497BE4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807953"/>
              </p:ext>
            </p:extLst>
          </p:nvPr>
        </p:nvGraphicFramePr>
        <p:xfrm>
          <a:off x="4572000" y="27491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C9663EA5-DC89-31F7-85FA-01B502D56B16}"/>
              </a:ext>
            </a:extLst>
          </p:cNvPr>
          <p:cNvSpPr txBox="1"/>
          <p:nvPr/>
        </p:nvSpPr>
        <p:spPr>
          <a:xfrm>
            <a:off x="1990165" y="1059282"/>
            <a:ext cx="4572000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Quantity of paper &amp; Lamps sold by </a:t>
            </a:r>
            <a:r>
              <a:rPr lang="fr-FR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products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60ED32DB-46A0-351E-0220-AD05A6102A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148543"/>
              </p:ext>
            </p:extLst>
          </p:nvPr>
        </p:nvGraphicFramePr>
        <p:xfrm>
          <a:off x="605117" y="2178424"/>
          <a:ext cx="7933765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CB19A013-E51C-04DF-8A58-781970DF06FB}"/>
              </a:ext>
            </a:extLst>
          </p:cNvPr>
          <p:cNvSpPr txBox="1"/>
          <p:nvPr/>
        </p:nvSpPr>
        <p:spPr>
          <a:xfrm>
            <a:off x="1272988" y="735105"/>
            <a:ext cx="6266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6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seller</a:t>
            </a:r>
          </a:p>
        </p:txBody>
      </p:sp>
    </p:spTree>
    <p:extLst>
      <p:ext uri="{BB962C8B-B14F-4D97-AF65-F5344CB8AC3E}">
        <p14:creationId xmlns:p14="http://schemas.microsoft.com/office/powerpoint/2010/main" val="20852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59DDF0F3-CC3E-2ED2-33BC-3BC4E7C17E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318672"/>
              </p:ext>
            </p:extLst>
          </p:nvPr>
        </p:nvGraphicFramePr>
        <p:xfrm>
          <a:off x="349624" y="2057399"/>
          <a:ext cx="8597152" cy="418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685C20D-F97F-0313-162A-CE1524C878C7}"/>
              </a:ext>
            </a:extLst>
          </p:cNvPr>
          <p:cNvSpPr txBox="1"/>
          <p:nvPr/>
        </p:nvSpPr>
        <p:spPr>
          <a:xfrm>
            <a:off x="2151530" y="618565"/>
            <a:ext cx="477818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0">
              <a:defRPr sz="1800" b="1" i="0" u="none" strike="noStrike" kern="1200" cap="all" spc="5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WILLAYA(STATES)</a:t>
            </a:r>
          </a:p>
        </p:txBody>
      </p:sp>
    </p:spTree>
    <p:extLst>
      <p:ext uri="{BB962C8B-B14F-4D97-AF65-F5344CB8AC3E}">
        <p14:creationId xmlns:p14="http://schemas.microsoft.com/office/powerpoint/2010/main" val="275089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313</Words>
  <Application>Microsoft Office PowerPoint</Application>
  <PresentationFormat>Affichage à l'écran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Trebuchet MS</vt:lpstr>
      <vt:lpstr>Wingdings 3</vt:lpstr>
      <vt:lpstr>Facette</vt:lpstr>
      <vt:lpstr>Thème Office</vt:lpstr>
      <vt:lpstr>Sales Performance Report</vt:lpstr>
      <vt:lpstr>Executive Summary (Key Findings)</vt:lpstr>
      <vt:lpstr>Key Performance Indicators (KPIs)</vt:lpstr>
      <vt:lpstr>Strategic Recommendations</vt:lpstr>
      <vt:lpstr>30-60-90 Day Action Plan</vt:lpstr>
      <vt:lpstr>Tracking Metrics</vt:lpstr>
      <vt:lpstr> 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PICOS</cp:lastModifiedBy>
  <cp:revision>4</cp:revision>
  <dcterms:created xsi:type="dcterms:W3CDTF">2013-01-27T09:14:16Z</dcterms:created>
  <dcterms:modified xsi:type="dcterms:W3CDTF">2025-08-27T10:09:41Z</dcterms:modified>
  <cp:category/>
</cp:coreProperties>
</file>