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99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2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42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4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6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90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082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3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42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43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0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7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3907-C44B-4ECC-91E8-C02B9EDF899A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183C-AB47-4CD8-9143-133C7C565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39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11932-0DFF-4573-8098-8E1FF9DA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Действующие национальные стандарты и своды правил по технологии информационного моделирования.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308F0E-3627-4A6D-867F-D9635F5DE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</a:t>
            </a:r>
            <a:r>
              <a:rPr lang="en-US" dirty="0"/>
              <a:t>: </a:t>
            </a:r>
            <a:r>
              <a:rPr lang="ru-RU" dirty="0"/>
              <a:t>Заместитель руководителя проекта Яковлев Антон</a:t>
            </a:r>
          </a:p>
        </p:txBody>
      </p:sp>
    </p:spTree>
    <p:extLst>
      <p:ext uri="{BB962C8B-B14F-4D97-AF65-F5344CB8AC3E}">
        <p14:creationId xmlns:p14="http://schemas.microsoft.com/office/powerpoint/2010/main" val="155845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AD075-4101-4D11-A4D3-657E981A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 правил 333.1325800.2020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554E2-670F-4036-86E8-F011724A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Информационное моделирование в строительстве. Правила формирования информационной модели на различных этапах жизненного цикла</a:t>
            </a:r>
            <a:endParaRPr lang="en-US" dirty="0"/>
          </a:p>
          <a:p>
            <a:r>
              <a:rPr lang="ru-RU" dirty="0"/>
              <a:t>Содержит базовые требования к информационным моделям объектов массового строительства и их разработке на различных стадиях жизненного цикла и направлены на повышение обоснованности и качества проектных решений, повышение уровня безопасности при строительстве и эксплуатации. Общие подходы к формированию информационных моделей обеспечивают простоту их использования и повышают эффективность процесса информационного моделирования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376697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920A2-85EA-49FA-AEAB-804D02C0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 правил 328.1325800.2020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F5407-B594-4742-9EEA-BA79E83E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Информационное моделирование в строительстве. Правила описания компонентов информационной модели</a:t>
            </a:r>
            <a:endParaRPr lang="en-US" dirty="0"/>
          </a:p>
          <a:p>
            <a:r>
              <a:rPr lang="ru-RU" dirty="0"/>
              <a:t>Содержит требования для описания компонентов информационной модели, из которых формируются библиотеки (каталоги, базы данных) компонентов </a:t>
            </a:r>
          </a:p>
        </p:txBody>
      </p:sp>
    </p:spTree>
    <p:extLst>
      <p:ext uri="{BB962C8B-B14F-4D97-AF65-F5344CB8AC3E}">
        <p14:creationId xmlns:p14="http://schemas.microsoft.com/office/powerpoint/2010/main" val="212451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38B25-E87E-4CD0-9044-8288BB79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 правил 331.1325800.2020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083E4-970B-420F-8569-347AFD33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Информационное моделирование в строительстве. Правила обмена между информационными моделями объектов и моделями, используемыми в программных комплексах</a:t>
            </a:r>
            <a:endParaRPr lang="en-US" dirty="0"/>
          </a:p>
          <a:p>
            <a:r>
              <a:rPr lang="ru-RU" dirty="0"/>
              <a:t>Содержит правила организации эффективного обмена информацией в гетерогенной среде информационных систем, функционирующих в проектных, строительных, эксплуатационных организациях, а также у заказчика (инвестора). </a:t>
            </a:r>
            <a:endParaRPr lang="en-US" dirty="0"/>
          </a:p>
          <a:p>
            <a:r>
              <a:rPr lang="ru-RU" dirty="0"/>
              <a:t>Предназначен для решения проблемы </a:t>
            </a:r>
            <a:r>
              <a:rPr lang="ru-RU" dirty="0" err="1"/>
              <a:t>интероперабельности</a:t>
            </a:r>
            <a:r>
              <a:rPr lang="ru-RU" dirty="0"/>
              <a:t> (ГОСТ Р 55062-2012). </a:t>
            </a:r>
          </a:p>
        </p:txBody>
      </p:sp>
    </p:spTree>
    <p:extLst>
      <p:ext uri="{BB962C8B-B14F-4D97-AF65-F5344CB8AC3E}">
        <p14:creationId xmlns:p14="http://schemas.microsoft.com/office/powerpoint/2010/main" val="334334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E4C15-2785-4500-8790-569EA648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 правил 301.1325800.2017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1F49B-3145-4336-A538-A7F7EEB8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Информационное моделирование в строительстве. Правила организации работ производственно-техническими отделами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Определяет организацию строительных работ производственно-техническими отделами с применением технологии информационного моделирования и требования к различным видам обеспечения этих работ.</a:t>
            </a:r>
          </a:p>
        </p:txBody>
      </p:sp>
    </p:spTree>
    <p:extLst>
      <p:ext uri="{BB962C8B-B14F-4D97-AF65-F5344CB8AC3E}">
        <p14:creationId xmlns:p14="http://schemas.microsoft.com/office/powerpoint/2010/main" val="230534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ED97C-02D2-49CA-AD18-A4A5993C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Нормативно-технические документы по внедрению технологии информационного моделирования объектов капитального строительства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AF42A-89FB-4E7E-B4F6-87B1DE2D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Национальные стандарты 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Разработка национальных стандартов по информационному моделированию преимущественно идентичных стандартам ИСО в этой области предоставляет методологию реализации технологии информационного моделирования в Российской Федерации в соответствии с передовым мировым опытом. </a:t>
            </a:r>
          </a:p>
          <a:p>
            <a:r>
              <a:rPr lang="ru-RU" dirty="0"/>
              <a:t>Национальные стандарты ГОСТ Р необходимо актуализировать с учетом пересмотра указанных выше стандартов ИСО и утверждения новых стандартов ИСО в этой области. </a:t>
            </a:r>
          </a:p>
        </p:txBody>
      </p:sp>
    </p:spTree>
    <p:extLst>
      <p:ext uri="{BB962C8B-B14F-4D97-AF65-F5344CB8AC3E}">
        <p14:creationId xmlns:p14="http://schemas.microsoft.com/office/powerpoint/2010/main" val="426463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8132F-35A7-45B1-A7AB-C97DDBA6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Р 57563 ─ 2017 (ISO/TS 12911:2012)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F4B69-06F8-40F6-847F-438A0CF6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28380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Моделирование информационное в строительстве. Основные положения по разработке стандартов информационного моделирования зданий и сооружений 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Настоящий стандарт устанавливает основополагающие принципы разработки требований к результатам работ по информационному моделированию зданий и сооружений (BIM).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152888-FE73-4EDE-A1B6-8FB766B5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7639" y="2138498"/>
            <a:ext cx="3324040" cy="3996066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1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D52D3-EA19-4CC4-8BD5-66B78C5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Р 57310 ─ 2016 (ISO 29481-1:2010)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A4E24-9178-4D81-8EDD-058164A1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100822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Моделирование информационное в строительстве. Руководство по доставке информации. Методология и формат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Настоящий стандарт определяет методологию и формат для разработки руководства по доставке информации.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Настоящий стандарт включает в себя: - методологию, которая объединяет потоки строительных процессов с информацией, предусмотренной этими потоками; - форму, в которую информацию следует сводить; - подходящий способ для отображения и описания информационных процессов внутри жизненного цикла строительства.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Настоящий стандарт обеспечивает совместимость между программными приложениями, используемыми в процессе строительства, а также для улучшения виртуального взаимодействия между участниками строительного процесса, что создает основу для точного, надежного, воспроизводимого и высококачественного обмена информацией.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C2F8BB-EEF4-4AB3-BA86-C7BF35C7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675" y="2187195"/>
            <a:ext cx="2723996" cy="3599316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01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2FEFB-F2D5-477A-9008-D7E54415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Р 10.0.05—2019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A9D35-24DB-40B5-97BF-C111787C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968379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Строительство. Модель организации данных о строительных работах. Часть 2. Основы классификации информации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Настоящий стандарт определяет основу для разработки классификационных систем, применяемых в искусственной среде. </a:t>
            </a:r>
            <a:endParaRPr lang="en-US" dirty="0"/>
          </a:p>
          <a:p>
            <a:r>
              <a:rPr lang="ru-RU" dirty="0"/>
              <a:t>В стандарте приведен набор рекомендованных наименований классификационных таблиц для ряда классов информационных предметов в соответствии с рассматриваемым признаком (например, в соответствии с формой или функциональным назначением), а также в соответствии с их определениями. </a:t>
            </a:r>
            <a:endParaRPr lang="en-US" dirty="0"/>
          </a:p>
          <a:p>
            <a:r>
              <a:rPr lang="ru-RU" dirty="0"/>
              <a:t>Это показывает, насколько классы предметов, классифицированные в каждой таблице, связаны между собой как серии систем и подсистем, например, в информационной модели здания.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C5F86A-DC54-4C36-BF59-5744982A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810" y="2438291"/>
            <a:ext cx="2455669" cy="2939280"/>
          </a:xfrm>
          <a:prstGeom prst="rect">
            <a:avLst/>
          </a:prstGeom>
          <a:effectLst>
            <a:outerShdw blurRad="50800" dist="50800" dir="5400000" sx="108000" sy="108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7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595F0-58C4-41B1-81CC-BC10FBD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Р 10.0.06-2019/ (ISO 12006-3:2007)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0B5CB-E243-499F-A3D5-36497E26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39110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Строительство. Модель организации данных о строительных работах. Часть 3. Основы обмена объектно-ориентированной информацией</a:t>
            </a:r>
            <a:endParaRPr lang="en-US" b="1" dirty="0"/>
          </a:p>
          <a:p>
            <a:r>
              <a:rPr lang="ru-RU" dirty="0"/>
              <a:t>В настоящем стандарте представлена независимая от языка информационная модель, которую можно использовать при разработке словарей для хранения и предоставления информации о строительных работах. </a:t>
            </a:r>
            <a:endParaRPr lang="en-US" dirty="0"/>
          </a:p>
          <a:p>
            <a:r>
              <a:rPr lang="ru-RU" dirty="0"/>
              <a:t>Это позволяет давать ссылки в общей структуре на системы классификации, информационные модели, модели объектов и модели процессов.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43F8F4-9CFB-4A76-AAFF-57991802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073" y="2467429"/>
            <a:ext cx="2159606" cy="3038382"/>
          </a:xfrm>
          <a:prstGeom prst="rect">
            <a:avLst/>
          </a:prstGeom>
          <a:effectLst>
            <a:outerShdw blurRad="50800" dist="50800" dir="5400000" sx="106000" sy="106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58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B562A-48FA-45B3-87BE-F24A67C6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Р ИСО 22263 ─ 2017 (ISO 22263:2008)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9E2FB6-A820-4A6B-A6E9-D1A5EDD0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318536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Модель организации данных о строительных работах. Структура управления проектной информацией </a:t>
            </a:r>
            <a:endParaRPr lang="en-US" b="1" dirty="0"/>
          </a:p>
          <a:p>
            <a:r>
              <a:rPr lang="ru-RU" dirty="0"/>
              <a:t>Настоящий стандарт определяет основу для организации проектной информации (связанной как с процессом, так и с продуктом) в строительных проектах. </a:t>
            </a:r>
            <a:endParaRPr lang="en-US" dirty="0"/>
          </a:p>
          <a:p>
            <a:r>
              <a:rPr lang="ru-RU" dirty="0"/>
              <a:t>Цель настоящего стандарта - облегчить процесс контроля, обмена, поиска и использования соответствующей информации о проекте и строительном объекте. </a:t>
            </a:r>
            <a:endParaRPr lang="en-US" dirty="0"/>
          </a:p>
          <a:p>
            <a:r>
              <a:rPr lang="ru-RU" dirty="0"/>
              <a:t>Стандарт предназначен для всех участников проектной команды - как для управления процессом строительства в целом, так и для координации его подпроцессов и мероприятий.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5297A2-B6FE-4526-AFC6-D4674AA7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03" y="2510971"/>
            <a:ext cx="2361788" cy="3030218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86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92BA-67F9-4E19-BD18-B7036BDD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Р 57311 ─ 2016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D8258-ECCA-4216-96AF-7132A127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955679" cy="35993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Моделирование информационное в строительстве. Требования к эксплуатационной документации объектов завершенного строительства </a:t>
            </a:r>
            <a:endParaRPr lang="en-US" b="1" dirty="0"/>
          </a:p>
          <a:p>
            <a:r>
              <a:rPr lang="ru-RU" dirty="0"/>
              <a:t>Настоящий стандарт устанавливает требования к эксплуатационной информационной модели (ЭИМ) объекта капитального строительства. </a:t>
            </a:r>
            <a:endParaRPr lang="en-US" dirty="0"/>
          </a:p>
          <a:p>
            <a:r>
              <a:rPr lang="ru-RU" dirty="0"/>
              <a:t>Данные требования должны обеспечивать: •целостность данных и информации, необходимой для реализации всех бизнес-процессов, связанных с управлением активами/эксплуатации завершенного объекта капитального строительства; •доступность информации для персонала организации, собственника объекта или эксплуатирующей организации, осуществляющей управление активом, участвующего в реализации бизнес-процессов, связанных с эксплуатацией объекта завершенного строительства.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F7A2C8-BC0C-4B29-BD5E-162FB66C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739" y="2213373"/>
            <a:ext cx="2754885" cy="3599317"/>
          </a:xfrm>
          <a:prstGeom prst="rect">
            <a:avLst/>
          </a:prstGeom>
          <a:effectLst>
            <a:outerShdw blurRad="50800" dist="50800" dir="5400000" sx="108000" sy="108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63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A5C9F-481B-404C-A936-CE30509E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Нормативно-технические документы по внедрению технологии информационного моделирования объектов капитального строительства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3ED3F-F67D-4615-B1A3-DFA0CE77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40832"/>
            <a:ext cx="9613861" cy="41639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b="1" dirty="0"/>
              <a:t>Своды правил</a:t>
            </a:r>
          </a:p>
          <a:p>
            <a:pPr marL="0" indent="0">
              <a:buNone/>
            </a:pPr>
            <a:r>
              <a:rPr lang="ru-RU" sz="1600" dirty="0"/>
              <a:t>Своды правил обеспечивают: </a:t>
            </a:r>
          </a:p>
          <a:p>
            <a:r>
              <a:rPr lang="ru-RU" sz="1600" dirty="0"/>
              <a:t>единую систему понятий и терминов, а также взаимную увязку национальных стандартов и сводов правил по технологии информационного моделирования; </a:t>
            </a:r>
          </a:p>
          <a:p>
            <a:r>
              <a:rPr lang="ru-RU" sz="1600" dirty="0"/>
              <a:t>охват всех стадий жизненного цикла объектов строительства; </a:t>
            </a:r>
          </a:p>
          <a:p>
            <a:r>
              <a:rPr lang="ru-RU" sz="1600" dirty="0"/>
              <a:t>детализацию требований и правил, вытекающих из общей методологии, содержащейся в национальных стандартах (ГОСТ Р);</a:t>
            </a:r>
          </a:p>
          <a:p>
            <a:r>
              <a:rPr lang="ru-RU" sz="1600" dirty="0"/>
              <a:t>соответствие нормативно-технических документов по технологии информационного моделирования задачам и нормативно-правовым документам по внедрению оценки эффективности обоснования инвестиций;</a:t>
            </a:r>
          </a:p>
          <a:p>
            <a:r>
              <a:rPr lang="ru-RU" sz="1600" dirty="0"/>
              <a:t>установление специальных требований и правил для решения актуальных проблем с помощью технологии информационного моделирования (например, повторное использование проектов, безопасность уникальных и особо опасных промышленных объектов, информационное моделирование при эксплуатации жилого фонда ЖКХ). </a:t>
            </a:r>
          </a:p>
          <a:p>
            <a:pPr marL="0" indent="0">
              <a:buNone/>
            </a:pPr>
            <a:r>
              <a:rPr lang="ru-RU" sz="1600" dirty="0"/>
              <a:t>Необходимо осуществлять в плановом порядке актуализацию системы сводов правил по информационному моделированию на основе результатов ежегодного мониторинга практики их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19212484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193</TotalTime>
  <Words>868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Берлин</vt:lpstr>
      <vt:lpstr>Действующие национальные стандарты и своды правил по технологии информационного моделирования.</vt:lpstr>
      <vt:lpstr>Нормативно-технические документы по внедрению технологии информационного моделирования объектов капитального строительства</vt:lpstr>
      <vt:lpstr>ГОСТ Р 57563 ─ 2017 (ISO/TS 12911:2012)</vt:lpstr>
      <vt:lpstr>ГОСТ Р 57310 ─ 2016 (ISO 29481-1:2010)</vt:lpstr>
      <vt:lpstr>ГОСТ Р 10.0.05—2019</vt:lpstr>
      <vt:lpstr>ГОСТ Р 10.0.06-2019/ (ISO 12006-3:2007)</vt:lpstr>
      <vt:lpstr>ГОСТ Р ИСО 22263 ─ 2017 (ISO 22263:2008)</vt:lpstr>
      <vt:lpstr>ГОСТ Р 57311 ─ 2016</vt:lpstr>
      <vt:lpstr>Нормативно-технические документы по внедрению технологии информационного моделирования объектов капитального строительства</vt:lpstr>
      <vt:lpstr>Свод правил 333.1325800.2020</vt:lpstr>
      <vt:lpstr>Свод правил 328.1325800.2020</vt:lpstr>
      <vt:lpstr>Свод правил 331.1325800.2020</vt:lpstr>
      <vt:lpstr>Свод правил 301.1325800.2017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и регламенты, своды правил по технологиям информационного моделирования</dc:title>
  <dc:creator>Anton Yakovlev</dc:creator>
  <cp:lastModifiedBy>Anton Yakovlev</cp:lastModifiedBy>
  <cp:revision>16</cp:revision>
  <dcterms:created xsi:type="dcterms:W3CDTF">2022-10-18T06:23:09Z</dcterms:created>
  <dcterms:modified xsi:type="dcterms:W3CDTF">2022-10-18T09:36:41Z</dcterms:modified>
</cp:coreProperties>
</file>