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7432000" cy="36576000"/>
  <p:notesSz cx="6858000" cy="9144000"/>
  <p:defaultTextStyle>
    <a:defPPr>
      <a:defRPr lang="en-US"/>
    </a:defPPr>
    <a:lvl1pPr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354339"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709912"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065485"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421058"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1777866" algn="l" defTabSz="355573"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133439" algn="l" defTabSz="355573"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489011" algn="l" defTabSz="355573"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2844585" algn="l" defTabSz="355573"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152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4" autoAdjust="0"/>
    <p:restoredTop sz="94663"/>
  </p:normalViewPr>
  <p:slideViewPr>
    <p:cSldViewPr>
      <p:cViewPr>
        <p:scale>
          <a:sx n="60" d="100"/>
          <a:sy n="60" d="100"/>
        </p:scale>
        <p:origin x="240" y="42"/>
      </p:cViewPr>
      <p:guideLst>
        <p:guide orient="horz" pos="11520"/>
        <p:guide pos="8640"/>
      </p:guideLst>
    </p:cSldViewPr>
  </p:slideViewPr>
  <p:outlineViewPr>
    <p:cViewPr>
      <p:scale>
        <a:sx n="33" d="100"/>
        <a:sy n="33" d="100"/>
      </p:scale>
      <p:origin x="0" y="0"/>
    </p:cViewPr>
  </p:outlineViewPr>
  <p:notesTextViewPr>
    <p:cViewPr>
      <p:scale>
        <a:sx n="100" d="100"/>
        <a:sy n="100" d="100"/>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750" kern="1200">
        <a:solidFill>
          <a:schemeClr val="tx1"/>
        </a:solidFill>
        <a:latin typeface="Times" pitchFamily="-109" charset="0"/>
        <a:ea typeface="ＭＳ Ｐゴシック" pitchFamily="-106" charset="-128"/>
        <a:cs typeface="ＭＳ Ｐゴシック" pitchFamily="-106" charset="-128"/>
      </a:defRPr>
    </a:lvl1pPr>
    <a:lvl2pPr marL="354339"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2pPr>
    <a:lvl3pPr marL="709912"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3pPr>
    <a:lvl4pPr marL="1065485"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4pPr>
    <a:lvl5pPr marL="1421058"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5pPr>
    <a:lvl6pPr marL="1777437" algn="l" defTabSz="355489" rtl="0" eaLnBrk="1" latinLnBrk="0" hangingPunct="1">
      <a:defRPr sz="750" kern="1200">
        <a:solidFill>
          <a:schemeClr val="tx1"/>
        </a:solidFill>
        <a:latin typeface="+mn-lt"/>
        <a:ea typeface="+mn-ea"/>
        <a:cs typeface="+mn-cs"/>
      </a:defRPr>
    </a:lvl6pPr>
    <a:lvl7pPr marL="2132926" algn="l" defTabSz="355489" rtl="0" eaLnBrk="1" latinLnBrk="0" hangingPunct="1">
      <a:defRPr sz="750" kern="1200">
        <a:solidFill>
          <a:schemeClr val="tx1"/>
        </a:solidFill>
        <a:latin typeface="+mn-lt"/>
        <a:ea typeface="+mn-ea"/>
        <a:cs typeface="+mn-cs"/>
      </a:defRPr>
    </a:lvl7pPr>
    <a:lvl8pPr marL="2488415" algn="l" defTabSz="355489" rtl="0" eaLnBrk="1" latinLnBrk="0" hangingPunct="1">
      <a:defRPr sz="750" kern="1200">
        <a:solidFill>
          <a:schemeClr val="tx1"/>
        </a:solidFill>
        <a:latin typeface="+mn-lt"/>
        <a:ea typeface="+mn-ea"/>
        <a:cs typeface="+mn-cs"/>
      </a:defRPr>
    </a:lvl8pPr>
    <a:lvl9pPr marL="2843901" algn="l" defTabSz="355489" rtl="0" eaLnBrk="1" latinLnBrk="0" hangingPunct="1">
      <a:defRPr sz="7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801" y="11361968"/>
            <a:ext cx="23316405" cy="7840736"/>
          </a:xfrm>
        </p:spPr>
        <p:txBody>
          <a:bodyPr/>
          <a:lstStyle/>
          <a:p>
            <a:r>
              <a:rPr lang="en-US"/>
              <a:t>Click to edit Master title style</a:t>
            </a:r>
          </a:p>
        </p:txBody>
      </p:sp>
      <p:sp>
        <p:nvSpPr>
          <p:cNvPr id="3" name="Subtitle 2"/>
          <p:cNvSpPr>
            <a:spLocks noGrp="1"/>
          </p:cNvSpPr>
          <p:nvPr>
            <p:ph type="subTitle" idx="1"/>
          </p:nvPr>
        </p:nvSpPr>
        <p:spPr>
          <a:xfrm>
            <a:off x="4114602" y="20726707"/>
            <a:ext cx="19202796" cy="9346597"/>
          </a:xfrm>
        </p:spPr>
        <p:txBody>
          <a:bodyPr/>
          <a:lstStyle>
            <a:lvl1pPr marL="0" indent="0" algn="ctr">
              <a:buNone/>
              <a:defRPr/>
            </a:lvl1pPr>
            <a:lvl2pPr marL="304723" indent="0" algn="ctr">
              <a:buNone/>
              <a:defRPr/>
            </a:lvl2pPr>
            <a:lvl3pPr marL="609443" indent="0" algn="ctr">
              <a:buNone/>
              <a:defRPr/>
            </a:lvl3pPr>
            <a:lvl4pPr marL="914166" indent="0" algn="ctr">
              <a:buNone/>
              <a:defRPr/>
            </a:lvl4pPr>
            <a:lvl5pPr marL="1218889" indent="0" algn="ctr">
              <a:buNone/>
              <a:defRPr/>
            </a:lvl5pPr>
            <a:lvl6pPr marL="1523609" indent="0" algn="ctr">
              <a:buNone/>
              <a:defRPr/>
            </a:lvl6pPr>
            <a:lvl7pPr marL="1828332" indent="0" algn="ctr">
              <a:buNone/>
              <a:defRPr/>
            </a:lvl7pPr>
            <a:lvl8pPr marL="2133056" indent="0" algn="ctr">
              <a:buNone/>
              <a:defRPr/>
            </a:lvl8pPr>
            <a:lvl9pPr marL="2437776"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546096" y="2033514"/>
            <a:ext cx="5829102" cy="3454248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6807" y="2033514"/>
            <a:ext cx="17394039" cy="345424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40" y="23504075"/>
            <a:ext cx="23317398" cy="7263190"/>
          </a:xfrm>
        </p:spPr>
        <p:txBody>
          <a:bodyPr anchor="t"/>
          <a:lstStyle>
            <a:lvl1pPr algn="l">
              <a:defRPr sz="2714" b="1" cap="all"/>
            </a:lvl1pPr>
          </a:lstStyle>
          <a:p>
            <a:r>
              <a:rPr lang="en-US"/>
              <a:t>Click to edit Master title style</a:t>
            </a:r>
          </a:p>
        </p:txBody>
      </p:sp>
      <p:sp>
        <p:nvSpPr>
          <p:cNvPr id="3" name="Text Placeholder 2"/>
          <p:cNvSpPr>
            <a:spLocks noGrp="1"/>
          </p:cNvSpPr>
          <p:nvPr>
            <p:ph type="body" idx="1"/>
          </p:nvPr>
        </p:nvSpPr>
        <p:spPr>
          <a:xfrm>
            <a:off x="2166940" y="15503073"/>
            <a:ext cx="23317398" cy="8001003"/>
          </a:xfrm>
        </p:spPr>
        <p:txBody>
          <a:bodyPr anchor="b"/>
          <a:lstStyle>
            <a:lvl1pPr marL="0" indent="0">
              <a:buNone/>
              <a:defRPr sz="1429"/>
            </a:lvl1pPr>
            <a:lvl2pPr marL="304723" indent="0">
              <a:buNone/>
              <a:defRPr sz="1000"/>
            </a:lvl2pPr>
            <a:lvl3pPr marL="609443" indent="0">
              <a:buNone/>
              <a:defRPr sz="1000"/>
            </a:lvl3pPr>
            <a:lvl4pPr marL="914166" indent="0">
              <a:buNone/>
              <a:defRPr sz="1000"/>
            </a:lvl4pPr>
            <a:lvl5pPr marL="1218889" indent="0">
              <a:buNone/>
              <a:defRPr sz="1000"/>
            </a:lvl5pPr>
            <a:lvl6pPr marL="1523609" indent="0">
              <a:buNone/>
              <a:defRPr sz="1000"/>
            </a:lvl6pPr>
            <a:lvl7pPr marL="1828332" indent="0">
              <a:buNone/>
              <a:defRPr sz="1000"/>
            </a:lvl7pPr>
            <a:lvl8pPr marL="2133056" indent="0">
              <a:buNone/>
              <a:defRPr sz="1000"/>
            </a:lvl8pPr>
            <a:lvl9pPr marL="2437776" indent="0">
              <a:buNone/>
              <a:defRPr sz="10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6808" y="10566708"/>
            <a:ext cx="11611569" cy="26009296"/>
          </a:xfrm>
        </p:spPr>
        <p:txBody>
          <a:bodyPr/>
          <a:lstStyle>
            <a:lvl1pPr>
              <a:defRPr sz="1714"/>
            </a:lvl1pPr>
            <a:lvl2pPr>
              <a:defRPr sz="1714"/>
            </a:lvl2pPr>
            <a:lvl3pPr>
              <a:defRPr sz="1429"/>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763625" y="10566708"/>
            <a:ext cx="11611572" cy="26009296"/>
          </a:xfrm>
        </p:spPr>
        <p:txBody>
          <a:bodyPr/>
          <a:lstStyle>
            <a:lvl1pPr>
              <a:defRPr sz="1714"/>
            </a:lvl1pPr>
            <a:lvl2pPr>
              <a:defRPr sz="1714"/>
            </a:lvl2pPr>
            <a:lvl3pPr>
              <a:defRPr sz="1429"/>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206" y="1465034"/>
            <a:ext cx="24689595"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202" y="8186968"/>
            <a:ext cx="12120564" cy="3412368"/>
          </a:xfrm>
        </p:spPr>
        <p:txBody>
          <a:bodyPr anchor="b"/>
          <a:lstStyle>
            <a:lvl1pPr marL="0" indent="0">
              <a:buNone/>
              <a:defRPr sz="1714" b="1"/>
            </a:lvl1pPr>
            <a:lvl2pPr marL="304723" indent="0">
              <a:buNone/>
              <a:defRPr sz="1429" b="1"/>
            </a:lvl2pPr>
            <a:lvl3pPr marL="609443" indent="0">
              <a:buNone/>
              <a:defRPr sz="1000" b="1"/>
            </a:lvl3pPr>
            <a:lvl4pPr marL="914166" indent="0">
              <a:buNone/>
              <a:defRPr sz="1000" b="1"/>
            </a:lvl4pPr>
            <a:lvl5pPr marL="1218889" indent="0">
              <a:buNone/>
              <a:defRPr sz="1000" b="1"/>
            </a:lvl5pPr>
            <a:lvl6pPr marL="1523609" indent="0">
              <a:buNone/>
              <a:defRPr sz="1000" b="1"/>
            </a:lvl6pPr>
            <a:lvl7pPr marL="1828332" indent="0">
              <a:buNone/>
              <a:defRPr sz="1000" b="1"/>
            </a:lvl7pPr>
            <a:lvl8pPr marL="2133056" indent="0">
              <a:buNone/>
              <a:defRPr sz="1000" b="1"/>
            </a:lvl8pPr>
            <a:lvl9pPr marL="2437776" indent="0">
              <a:buNone/>
              <a:defRPr sz="1000" b="1"/>
            </a:lvl9pPr>
          </a:lstStyle>
          <a:p>
            <a:pPr lvl="0"/>
            <a:r>
              <a:rPr lang="en-US"/>
              <a:t>Click to edit Master text styles</a:t>
            </a:r>
          </a:p>
        </p:txBody>
      </p:sp>
      <p:sp>
        <p:nvSpPr>
          <p:cNvPr id="4" name="Content Placeholder 3"/>
          <p:cNvSpPr>
            <a:spLocks noGrp="1"/>
          </p:cNvSpPr>
          <p:nvPr>
            <p:ph sz="half" idx="2"/>
          </p:nvPr>
        </p:nvSpPr>
        <p:spPr>
          <a:xfrm>
            <a:off x="1371202" y="11599333"/>
            <a:ext cx="12120564" cy="21072928"/>
          </a:xfrm>
        </p:spPr>
        <p:txBody>
          <a:bodyPr/>
          <a:lstStyle>
            <a:lvl1pPr>
              <a:defRPr sz="1714"/>
            </a:lvl1pPr>
            <a:lvl2pPr>
              <a:defRPr sz="1429"/>
            </a:lvl2pPr>
            <a:lvl3pPr>
              <a:defRPr sz="10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275" y="8186968"/>
            <a:ext cx="12125524" cy="3412368"/>
          </a:xfrm>
        </p:spPr>
        <p:txBody>
          <a:bodyPr anchor="b"/>
          <a:lstStyle>
            <a:lvl1pPr marL="0" indent="0">
              <a:buNone/>
              <a:defRPr sz="1714" b="1"/>
            </a:lvl1pPr>
            <a:lvl2pPr marL="304723" indent="0">
              <a:buNone/>
              <a:defRPr sz="1429" b="1"/>
            </a:lvl2pPr>
            <a:lvl3pPr marL="609443" indent="0">
              <a:buNone/>
              <a:defRPr sz="1000" b="1"/>
            </a:lvl3pPr>
            <a:lvl4pPr marL="914166" indent="0">
              <a:buNone/>
              <a:defRPr sz="1000" b="1"/>
            </a:lvl4pPr>
            <a:lvl5pPr marL="1218889" indent="0">
              <a:buNone/>
              <a:defRPr sz="1000" b="1"/>
            </a:lvl5pPr>
            <a:lvl6pPr marL="1523609" indent="0">
              <a:buNone/>
              <a:defRPr sz="1000" b="1"/>
            </a:lvl6pPr>
            <a:lvl7pPr marL="1828332" indent="0">
              <a:buNone/>
              <a:defRPr sz="1000" b="1"/>
            </a:lvl7pPr>
            <a:lvl8pPr marL="2133056" indent="0">
              <a:buNone/>
              <a:defRPr sz="1000" b="1"/>
            </a:lvl8pPr>
            <a:lvl9pPr marL="2437776" indent="0">
              <a:buNone/>
              <a:defRPr sz="1000" b="1"/>
            </a:lvl9pPr>
          </a:lstStyle>
          <a:p>
            <a:pPr lvl="0"/>
            <a:r>
              <a:rPr lang="en-US"/>
              <a:t>Click to edit Master text styles</a:t>
            </a:r>
          </a:p>
        </p:txBody>
      </p:sp>
      <p:sp>
        <p:nvSpPr>
          <p:cNvPr id="6" name="Content Placeholder 5"/>
          <p:cNvSpPr>
            <a:spLocks noGrp="1"/>
          </p:cNvSpPr>
          <p:nvPr>
            <p:ph sz="quarter" idx="4"/>
          </p:nvPr>
        </p:nvSpPr>
        <p:spPr>
          <a:xfrm>
            <a:off x="13935275" y="11599333"/>
            <a:ext cx="12125524" cy="21072928"/>
          </a:xfrm>
        </p:spPr>
        <p:txBody>
          <a:bodyPr/>
          <a:lstStyle>
            <a:lvl1pPr>
              <a:defRPr sz="1714"/>
            </a:lvl1pPr>
            <a:lvl2pPr>
              <a:defRPr sz="1429"/>
            </a:lvl2pPr>
            <a:lvl3pPr>
              <a:defRPr sz="10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203" y="1455971"/>
            <a:ext cx="9024939" cy="6197296"/>
          </a:xfrm>
        </p:spPr>
        <p:txBody>
          <a:bodyPr anchor="b"/>
          <a:lstStyle>
            <a:lvl1pPr algn="l">
              <a:defRPr sz="1429" b="1"/>
            </a:lvl1pPr>
          </a:lstStyle>
          <a:p>
            <a:r>
              <a:rPr lang="en-US"/>
              <a:t>Click to edit Master title style</a:t>
            </a:r>
          </a:p>
        </p:txBody>
      </p:sp>
      <p:sp>
        <p:nvSpPr>
          <p:cNvPr id="3" name="Content Placeholder 2"/>
          <p:cNvSpPr>
            <a:spLocks noGrp="1"/>
          </p:cNvSpPr>
          <p:nvPr>
            <p:ph idx="1"/>
          </p:nvPr>
        </p:nvSpPr>
        <p:spPr>
          <a:xfrm>
            <a:off x="10725546" y="1455963"/>
            <a:ext cx="15335250" cy="31216299"/>
          </a:xfrm>
        </p:spPr>
        <p:txBody>
          <a:bodyPr/>
          <a:lstStyle>
            <a:lvl1pPr>
              <a:defRPr sz="2071"/>
            </a:lvl1pPr>
            <a:lvl2pPr>
              <a:defRPr sz="1714"/>
            </a:lvl2pPr>
            <a:lvl3pPr>
              <a:defRPr sz="1714"/>
            </a:lvl3pPr>
            <a:lvl4pPr>
              <a:defRPr sz="1429"/>
            </a:lvl4pPr>
            <a:lvl5pPr>
              <a:defRPr sz="1429"/>
            </a:lvl5pPr>
            <a:lvl6pPr>
              <a:defRPr sz="1429"/>
            </a:lvl6pPr>
            <a:lvl7pPr>
              <a:defRPr sz="1429"/>
            </a:lvl7pPr>
            <a:lvl8pPr>
              <a:defRPr sz="1429"/>
            </a:lvl8pPr>
            <a:lvl9pPr>
              <a:defRPr sz="1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203" y="7653261"/>
            <a:ext cx="9024939" cy="25019003"/>
          </a:xfrm>
        </p:spPr>
        <p:txBody>
          <a:bodyPr/>
          <a:lstStyle>
            <a:lvl1pPr marL="0" indent="0">
              <a:buNone/>
              <a:defRPr sz="1000"/>
            </a:lvl1pPr>
            <a:lvl2pPr marL="304723" indent="0">
              <a:buNone/>
              <a:defRPr sz="643"/>
            </a:lvl2pPr>
            <a:lvl3pPr marL="609443" indent="0">
              <a:buNone/>
              <a:defRPr sz="643"/>
            </a:lvl3pPr>
            <a:lvl4pPr marL="914166" indent="0">
              <a:buNone/>
              <a:defRPr sz="643"/>
            </a:lvl4pPr>
            <a:lvl5pPr marL="1218889" indent="0">
              <a:buNone/>
              <a:defRPr sz="643"/>
            </a:lvl5pPr>
            <a:lvl6pPr marL="1523609" indent="0">
              <a:buNone/>
              <a:defRPr sz="643"/>
            </a:lvl6pPr>
            <a:lvl7pPr marL="1828332" indent="0">
              <a:buNone/>
              <a:defRPr sz="643"/>
            </a:lvl7pPr>
            <a:lvl8pPr marL="2133056" indent="0">
              <a:buNone/>
              <a:defRPr sz="643"/>
            </a:lvl8pPr>
            <a:lvl9pPr marL="2437776" indent="0">
              <a:buNone/>
              <a:defRPr sz="643"/>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667" y="25602597"/>
            <a:ext cx="16459398" cy="3023808"/>
          </a:xfrm>
        </p:spPr>
        <p:txBody>
          <a:bodyPr anchor="b"/>
          <a:lstStyle>
            <a:lvl1pPr algn="l">
              <a:defRPr sz="1429" b="1"/>
            </a:lvl1pPr>
          </a:lstStyle>
          <a:p>
            <a:r>
              <a:rPr lang="en-US"/>
              <a:t>Click to edit Master title style</a:t>
            </a:r>
          </a:p>
        </p:txBody>
      </p:sp>
      <p:sp>
        <p:nvSpPr>
          <p:cNvPr id="3" name="Picture Placeholder 2"/>
          <p:cNvSpPr>
            <a:spLocks noGrp="1"/>
          </p:cNvSpPr>
          <p:nvPr>
            <p:ph type="pic" idx="1"/>
          </p:nvPr>
        </p:nvSpPr>
        <p:spPr>
          <a:xfrm>
            <a:off x="5376667" y="3268744"/>
            <a:ext cx="16459398" cy="21945296"/>
          </a:xfrm>
        </p:spPr>
        <p:txBody>
          <a:bodyPr/>
          <a:lstStyle>
            <a:lvl1pPr marL="0" indent="0">
              <a:buNone/>
              <a:defRPr sz="2071"/>
            </a:lvl1pPr>
            <a:lvl2pPr marL="304723" indent="0">
              <a:buNone/>
              <a:defRPr sz="1714"/>
            </a:lvl2pPr>
            <a:lvl3pPr marL="609443" indent="0">
              <a:buNone/>
              <a:defRPr sz="1714"/>
            </a:lvl3pPr>
            <a:lvl4pPr marL="914166" indent="0">
              <a:buNone/>
              <a:defRPr sz="1429"/>
            </a:lvl4pPr>
            <a:lvl5pPr marL="1218889" indent="0">
              <a:buNone/>
              <a:defRPr sz="1429"/>
            </a:lvl5pPr>
            <a:lvl6pPr marL="1523609" indent="0">
              <a:buNone/>
              <a:defRPr sz="1429"/>
            </a:lvl6pPr>
            <a:lvl7pPr marL="1828332" indent="0">
              <a:buNone/>
              <a:defRPr sz="1429"/>
            </a:lvl7pPr>
            <a:lvl8pPr marL="2133056" indent="0">
              <a:buNone/>
              <a:defRPr sz="1429"/>
            </a:lvl8pPr>
            <a:lvl9pPr marL="2437776" indent="0">
              <a:buNone/>
              <a:defRPr sz="1429"/>
            </a:lvl9pPr>
          </a:lstStyle>
          <a:p>
            <a:pPr lvl="0"/>
            <a:endParaRPr lang="en-US" noProof="0">
              <a:sym typeface="Times" pitchFamily="-109" charset="0"/>
            </a:endParaRPr>
          </a:p>
        </p:txBody>
      </p:sp>
      <p:sp>
        <p:nvSpPr>
          <p:cNvPr id="4" name="Text Placeholder 3"/>
          <p:cNvSpPr>
            <a:spLocks noGrp="1"/>
          </p:cNvSpPr>
          <p:nvPr>
            <p:ph type="body" sz="half" idx="2"/>
          </p:nvPr>
        </p:nvSpPr>
        <p:spPr>
          <a:xfrm>
            <a:off x="5376667" y="28626405"/>
            <a:ext cx="16459398" cy="4292299"/>
          </a:xfrm>
        </p:spPr>
        <p:txBody>
          <a:bodyPr/>
          <a:lstStyle>
            <a:lvl1pPr marL="0" indent="0">
              <a:buNone/>
              <a:defRPr sz="1000"/>
            </a:lvl1pPr>
            <a:lvl2pPr marL="304723" indent="0">
              <a:buNone/>
              <a:defRPr sz="643"/>
            </a:lvl2pPr>
            <a:lvl3pPr marL="609443" indent="0">
              <a:buNone/>
              <a:defRPr sz="643"/>
            </a:lvl3pPr>
            <a:lvl4pPr marL="914166" indent="0">
              <a:buNone/>
              <a:defRPr sz="643"/>
            </a:lvl4pPr>
            <a:lvl5pPr marL="1218889" indent="0">
              <a:buNone/>
              <a:defRPr sz="643"/>
            </a:lvl5pPr>
            <a:lvl6pPr marL="1523609" indent="0">
              <a:buNone/>
              <a:defRPr sz="643"/>
            </a:lvl6pPr>
            <a:lvl7pPr marL="1828332" indent="0">
              <a:buNone/>
              <a:defRPr sz="643"/>
            </a:lvl7pPr>
            <a:lvl8pPr marL="2133056" indent="0">
              <a:buNone/>
              <a:defRPr sz="643"/>
            </a:lvl8pPr>
            <a:lvl9pPr marL="2437776" indent="0">
              <a:buNone/>
              <a:defRPr sz="643"/>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056343" y="2033411"/>
            <a:ext cx="23319316" cy="8532989"/>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056343" y="10566400"/>
            <a:ext cx="23319316" cy="2600960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2017568" y="33323390"/>
            <a:ext cx="1000125" cy="1718733"/>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55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5292" indent="-5292" algn="ctr" rtl="0" eaLnBrk="0" fontAlgn="base" hangingPunct="0">
        <a:spcBef>
          <a:spcPct val="0"/>
        </a:spcBef>
        <a:spcAft>
          <a:spcPct val="0"/>
        </a:spcAft>
        <a:defRPr sz="17500">
          <a:solidFill>
            <a:schemeClr val="tx1"/>
          </a:solidFill>
          <a:latin typeface="+mj-lt"/>
          <a:ea typeface="+mj-ea"/>
          <a:cs typeface="+mj-cs"/>
          <a:sym typeface="Times" pitchFamily="-108" charset="0"/>
        </a:defRPr>
      </a:lvl1pPr>
      <a:lvl2pPr marL="5292" indent="-5292" algn="ctr" rtl="0" eaLnBrk="0" fontAlgn="base" hangingPunct="0">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5292" indent="-5292" algn="ctr" rtl="0" eaLnBrk="0" fontAlgn="base" hangingPunct="0">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5292" indent="-5292" algn="ctr" rtl="0" eaLnBrk="0" fontAlgn="base" hangingPunct="0">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5292" indent="-5292" algn="ctr" rtl="0" eaLnBrk="0" fontAlgn="base" hangingPunct="0">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311069" algn="ctr" rtl="0" fontAlgn="base">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615792" algn="ctr" rtl="0" fontAlgn="base">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920516" algn="ctr" rtl="0" fontAlgn="base">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225235" algn="ctr" rtl="0" fontAlgn="base">
        <a:spcBef>
          <a:spcPct val="0"/>
        </a:spcBef>
        <a:spcAft>
          <a:spcPct val="0"/>
        </a:spcAft>
        <a:defRPr sz="17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364171" indent="-1357821" algn="l" rtl="0" eaLnBrk="0" fontAlgn="base" hangingPunct="0">
        <a:spcBef>
          <a:spcPts val="3066"/>
        </a:spcBef>
        <a:spcAft>
          <a:spcPct val="0"/>
        </a:spcAft>
        <a:buSzPct val="100000"/>
        <a:buFont typeface="Times" pitchFamily="-108" charset="0"/>
        <a:buChar char="•"/>
        <a:defRPr sz="12643">
          <a:solidFill>
            <a:schemeClr val="tx1"/>
          </a:solidFill>
          <a:latin typeface="+mn-lt"/>
          <a:ea typeface="+mn-ea"/>
          <a:cs typeface="+mn-cs"/>
          <a:sym typeface="Times" pitchFamily="-108" charset="0"/>
        </a:defRPr>
      </a:lvl1pPr>
      <a:lvl2pPr marL="2948470" indent="-1130282" algn="l" rtl="0" eaLnBrk="0" fontAlgn="base" hangingPunct="0">
        <a:spcBef>
          <a:spcPts val="2666"/>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2pPr>
      <a:lvl3pPr marL="4532771" indent="-904861" algn="l" rtl="0" eaLnBrk="0" fontAlgn="base" hangingPunct="0">
        <a:spcBef>
          <a:spcPts val="2266"/>
        </a:spcBef>
        <a:spcAft>
          <a:spcPct val="0"/>
        </a:spcAft>
        <a:buSzPct val="100000"/>
        <a:buFont typeface="Times" pitchFamily="-108" charset="0"/>
        <a:buChar char="•"/>
        <a:defRPr sz="9572">
          <a:solidFill>
            <a:schemeClr val="tx1"/>
          </a:solidFill>
          <a:latin typeface="+mn-lt"/>
          <a:ea typeface="+mn-ea"/>
          <a:cs typeface="+mn-cs"/>
          <a:sym typeface="Times" pitchFamily="-108" charset="0"/>
        </a:defRPr>
      </a:lvl3pPr>
      <a:lvl4pPr marL="6343550" indent="-903802" algn="l" rtl="0" eaLnBrk="0" fontAlgn="base" hangingPunct="0">
        <a:spcBef>
          <a:spcPts val="1934"/>
        </a:spcBef>
        <a:spcAft>
          <a:spcPct val="0"/>
        </a:spcAft>
        <a:buSzPct val="100000"/>
        <a:buFont typeface="Times" pitchFamily="-108" charset="0"/>
        <a:buChar char="–"/>
        <a:defRPr sz="7857">
          <a:solidFill>
            <a:schemeClr val="tx1"/>
          </a:solidFill>
          <a:latin typeface="+mn-lt"/>
          <a:ea typeface="+mn-ea"/>
          <a:cs typeface="+mn-cs"/>
          <a:sym typeface="Times" pitchFamily="-108" charset="0"/>
        </a:defRPr>
      </a:lvl4pPr>
      <a:lvl5pPr marL="8155389" indent="-904861" algn="l" rtl="0" eaLnBrk="0" fontAlgn="base" hangingPunct="0">
        <a:spcBef>
          <a:spcPts val="1934"/>
        </a:spcBef>
        <a:spcAft>
          <a:spcPct val="0"/>
        </a:spcAft>
        <a:buSzPct val="100000"/>
        <a:buFont typeface="Times" pitchFamily="-108" charset="0"/>
        <a:buChar char="»"/>
        <a:defRPr sz="7857">
          <a:solidFill>
            <a:schemeClr val="tx1"/>
          </a:solidFill>
          <a:latin typeface="+mn-lt"/>
          <a:ea typeface="+mn-ea"/>
          <a:cs typeface="+mn-cs"/>
          <a:sym typeface="Times" pitchFamily="-108" charset="0"/>
        </a:defRPr>
      </a:lvl5pPr>
      <a:lvl6pPr marL="8460273" indent="-905701" algn="l" rtl="0" fontAlgn="base">
        <a:spcBef>
          <a:spcPts val="1934"/>
        </a:spcBef>
        <a:spcAft>
          <a:spcPct val="0"/>
        </a:spcAft>
        <a:buSzPct val="100000"/>
        <a:buFont typeface="Times" pitchFamily="-109" charset="0"/>
        <a:buChar char="»"/>
        <a:defRPr sz="7857">
          <a:solidFill>
            <a:schemeClr val="tx1"/>
          </a:solidFill>
          <a:latin typeface="+mn-lt"/>
          <a:ea typeface="+mn-ea"/>
          <a:cs typeface="+mn-cs"/>
          <a:sym typeface="Times" pitchFamily="-109" charset="0"/>
        </a:defRPr>
      </a:lvl6pPr>
      <a:lvl7pPr marL="8764994" indent="-905701" algn="l" rtl="0" fontAlgn="base">
        <a:spcBef>
          <a:spcPts val="1934"/>
        </a:spcBef>
        <a:spcAft>
          <a:spcPct val="0"/>
        </a:spcAft>
        <a:buSzPct val="100000"/>
        <a:buFont typeface="Times" pitchFamily="-109" charset="0"/>
        <a:buChar char="»"/>
        <a:defRPr sz="7857">
          <a:solidFill>
            <a:schemeClr val="tx1"/>
          </a:solidFill>
          <a:latin typeface="+mn-lt"/>
          <a:ea typeface="+mn-ea"/>
          <a:cs typeface="+mn-cs"/>
          <a:sym typeface="Times" pitchFamily="-109" charset="0"/>
        </a:defRPr>
      </a:lvl7pPr>
      <a:lvl8pPr marL="9069717" indent="-905701" algn="l" rtl="0" fontAlgn="base">
        <a:spcBef>
          <a:spcPts val="1934"/>
        </a:spcBef>
        <a:spcAft>
          <a:spcPct val="0"/>
        </a:spcAft>
        <a:buSzPct val="100000"/>
        <a:buFont typeface="Times" pitchFamily="-109" charset="0"/>
        <a:buChar char="»"/>
        <a:defRPr sz="7857">
          <a:solidFill>
            <a:schemeClr val="tx1"/>
          </a:solidFill>
          <a:latin typeface="+mn-lt"/>
          <a:ea typeface="+mn-ea"/>
          <a:cs typeface="+mn-cs"/>
          <a:sym typeface="Times" pitchFamily="-109" charset="0"/>
        </a:defRPr>
      </a:lvl8pPr>
      <a:lvl9pPr marL="9374440" indent="-905701" algn="l" rtl="0" fontAlgn="base">
        <a:spcBef>
          <a:spcPts val="1934"/>
        </a:spcBef>
        <a:spcAft>
          <a:spcPct val="0"/>
        </a:spcAft>
        <a:buSzPct val="100000"/>
        <a:buFont typeface="Times" pitchFamily="-109" charset="0"/>
        <a:buChar char="»"/>
        <a:defRPr sz="7857">
          <a:solidFill>
            <a:schemeClr val="tx1"/>
          </a:solidFill>
          <a:latin typeface="+mn-lt"/>
          <a:ea typeface="+mn-ea"/>
          <a:cs typeface="+mn-cs"/>
          <a:sym typeface="Times" pitchFamily="-109" charset="0"/>
        </a:defRPr>
      </a:lvl9pPr>
    </p:bodyStyle>
    <p:otherStyle>
      <a:defPPr>
        <a:defRPr lang="en-US"/>
      </a:defPPr>
      <a:lvl1pPr marL="0" algn="l" defTabSz="304723" rtl="0" eaLnBrk="1" latinLnBrk="0" hangingPunct="1">
        <a:defRPr sz="1000" kern="1200">
          <a:solidFill>
            <a:schemeClr val="tx1"/>
          </a:solidFill>
          <a:latin typeface="+mn-lt"/>
          <a:ea typeface="+mn-ea"/>
          <a:cs typeface="+mn-cs"/>
        </a:defRPr>
      </a:lvl1pPr>
      <a:lvl2pPr marL="304723" algn="l" defTabSz="304723" rtl="0" eaLnBrk="1" latinLnBrk="0" hangingPunct="1">
        <a:defRPr sz="1000" kern="1200">
          <a:solidFill>
            <a:schemeClr val="tx1"/>
          </a:solidFill>
          <a:latin typeface="+mn-lt"/>
          <a:ea typeface="+mn-ea"/>
          <a:cs typeface="+mn-cs"/>
        </a:defRPr>
      </a:lvl2pPr>
      <a:lvl3pPr marL="609443" algn="l" defTabSz="304723" rtl="0" eaLnBrk="1" latinLnBrk="0" hangingPunct="1">
        <a:defRPr sz="1000" kern="1200">
          <a:solidFill>
            <a:schemeClr val="tx1"/>
          </a:solidFill>
          <a:latin typeface="+mn-lt"/>
          <a:ea typeface="+mn-ea"/>
          <a:cs typeface="+mn-cs"/>
        </a:defRPr>
      </a:lvl3pPr>
      <a:lvl4pPr marL="914166" algn="l" defTabSz="304723" rtl="0" eaLnBrk="1" latinLnBrk="0" hangingPunct="1">
        <a:defRPr sz="1000" kern="1200">
          <a:solidFill>
            <a:schemeClr val="tx1"/>
          </a:solidFill>
          <a:latin typeface="+mn-lt"/>
          <a:ea typeface="+mn-ea"/>
          <a:cs typeface="+mn-cs"/>
        </a:defRPr>
      </a:lvl4pPr>
      <a:lvl5pPr marL="1218889" algn="l" defTabSz="304723" rtl="0" eaLnBrk="1" latinLnBrk="0" hangingPunct="1">
        <a:defRPr sz="1000" kern="1200">
          <a:solidFill>
            <a:schemeClr val="tx1"/>
          </a:solidFill>
          <a:latin typeface="+mn-lt"/>
          <a:ea typeface="+mn-ea"/>
          <a:cs typeface="+mn-cs"/>
        </a:defRPr>
      </a:lvl5pPr>
      <a:lvl6pPr marL="1523609" algn="l" defTabSz="304723" rtl="0" eaLnBrk="1" latinLnBrk="0" hangingPunct="1">
        <a:defRPr sz="1000" kern="1200">
          <a:solidFill>
            <a:schemeClr val="tx1"/>
          </a:solidFill>
          <a:latin typeface="+mn-lt"/>
          <a:ea typeface="+mn-ea"/>
          <a:cs typeface="+mn-cs"/>
        </a:defRPr>
      </a:lvl6pPr>
      <a:lvl7pPr marL="1828332" algn="l" defTabSz="304723" rtl="0" eaLnBrk="1" latinLnBrk="0" hangingPunct="1">
        <a:defRPr sz="1000" kern="1200">
          <a:solidFill>
            <a:schemeClr val="tx1"/>
          </a:solidFill>
          <a:latin typeface="+mn-lt"/>
          <a:ea typeface="+mn-ea"/>
          <a:cs typeface="+mn-cs"/>
        </a:defRPr>
      </a:lvl7pPr>
      <a:lvl8pPr marL="2133056" algn="l" defTabSz="304723" rtl="0" eaLnBrk="1" latinLnBrk="0" hangingPunct="1">
        <a:defRPr sz="1000" kern="1200">
          <a:solidFill>
            <a:schemeClr val="tx1"/>
          </a:solidFill>
          <a:latin typeface="+mn-lt"/>
          <a:ea typeface="+mn-ea"/>
          <a:cs typeface="+mn-cs"/>
        </a:defRPr>
      </a:lvl8pPr>
      <a:lvl9pPr marL="2437776" algn="l" defTabSz="304723"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JPG"/><Relationship Id="rId3" Type="http://schemas.openxmlformats.org/officeDocument/2006/relationships/hyperlink" Target="mailto:pwe@ucar.edu" TargetMode="External"/><Relationship Id="rId7" Type="http://schemas.openxmlformats.org/officeDocument/2006/relationships/image" Target="../media/image4.tiff"/><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6669791" y="469409"/>
            <a:ext cx="13988143" cy="1375394"/>
          </a:xfrm>
          <a:prstGeom prst="rect">
            <a:avLst/>
          </a:prstGeom>
          <a:noFill/>
          <a:ln w="12700">
            <a:noFill/>
            <a:miter lim="800000"/>
            <a:headEnd/>
            <a:tailEnd/>
          </a:ln>
        </p:spPr>
        <p:txBody>
          <a:bodyPr lIns="0" tIns="0" rIns="27084" bIns="0">
            <a:prstTxWarp prst="textNoShape">
              <a:avLst/>
            </a:prstTxWarp>
          </a:bodyPr>
          <a:lstStyle/>
          <a:p>
            <a:pPr marL="25400" algn="ctr">
              <a:spcBef>
                <a:spcPts val="966"/>
              </a:spcBef>
            </a:pPr>
            <a:r>
              <a:rPr lang="en-US" sz="3071" b="1" dirty="0">
                <a:solidFill>
                  <a:schemeClr val="accent2"/>
                </a:solidFill>
                <a:latin typeface="Verdana" pitchFamily="-108" charset="0"/>
                <a:ea typeface="Verdana" pitchFamily="-108" charset="0"/>
                <a:cs typeface="Verdana" pitchFamily="-108" charset="0"/>
              </a:rPr>
              <a:t>K-Means Analysis of Pollutants and Geographic Influence:</a:t>
            </a:r>
          </a:p>
          <a:p>
            <a:pPr marL="25400" algn="ctr">
              <a:spcBef>
                <a:spcPts val="966"/>
              </a:spcBef>
            </a:pPr>
            <a:r>
              <a:rPr lang="en-US" sz="3071" b="1" dirty="0">
                <a:solidFill>
                  <a:schemeClr val="accent2"/>
                </a:solidFill>
                <a:latin typeface="Verdana" pitchFamily="-108" charset="0"/>
                <a:ea typeface="Verdana" pitchFamily="-108" charset="0"/>
                <a:cs typeface="Verdana" pitchFamily="-108" charset="0"/>
              </a:rPr>
              <a:t>Southern Albany</a:t>
            </a:r>
          </a:p>
          <a:p>
            <a:pPr marL="25400" algn="ctr">
              <a:spcBef>
                <a:spcPts val="966"/>
              </a:spcBef>
            </a:pPr>
            <a:endParaRPr lang="en-US" sz="1214" dirty="0">
              <a:solidFill>
                <a:srgbClr val="333399"/>
              </a:solidFill>
              <a:latin typeface="Arial Black" pitchFamily="-108" charset="0"/>
              <a:ea typeface="Arial Black" pitchFamily="-108" charset="0"/>
              <a:cs typeface="Arial Black" pitchFamily="-108" charset="0"/>
              <a:sym typeface="Arial Black" pitchFamily="-108" charset="0"/>
            </a:endParaRPr>
          </a:p>
          <a:p>
            <a:pPr marL="25400" algn="ctr">
              <a:spcBef>
                <a:spcPts val="966"/>
              </a:spcBef>
            </a:pPr>
            <a:r>
              <a:rPr lang="en-US" sz="2429" dirty="0">
                <a:solidFill>
                  <a:srgbClr val="333399"/>
                </a:solidFill>
                <a:latin typeface="Arial Black" pitchFamily="-108" charset="0"/>
                <a:ea typeface="Arial Black" pitchFamily="-108" charset="0"/>
                <a:cs typeface="Arial Black" pitchFamily="-108" charset="0"/>
                <a:sym typeface="Arial Black" pitchFamily="-108" charset="0"/>
              </a:rPr>
              <a:t>Oleg </a:t>
            </a:r>
            <a:r>
              <a:rPr lang="en-US" sz="2429" dirty="0" err="1">
                <a:solidFill>
                  <a:srgbClr val="333399"/>
                </a:solidFill>
                <a:latin typeface="Arial Black" pitchFamily="-108" charset="0"/>
                <a:ea typeface="Arial Black" pitchFamily="-108" charset="0"/>
                <a:cs typeface="Arial Black" pitchFamily="-108" charset="0"/>
                <a:sym typeface="Arial Black" pitchFamily="-108" charset="0"/>
              </a:rPr>
              <a:t>Yakovets</a:t>
            </a:r>
            <a:r>
              <a:rPr lang="en-US" sz="2429" baseline="30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2714"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2714" u="sng" baseline="30000" dirty="0">
                <a:solidFill>
                  <a:srgbClr val="333399"/>
                </a:solidFill>
                <a:latin typeface="Arial Black" pitchFamily="-108" charset="0"/>
                <a:ea typeface="Arial Black" pitchFamily="-108" charset="0"/>
                <a:cs typeface="Arial Black" pitchFamily="-108" charset="0"/>
                <a:sym typeface="Arial Black" pitchFamily="-108" charset="0"/>
                <a:hlinkClick r:id="rId3"/>
              </a:rPr>
              <a:t>yakovo@rpi.edu</a:t>
            </a:r>
            <a:r>
              <a:rPr lang="en-US" sz="2714"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2429" dirty="0">
                <a:solidFill>
                  <a:srgbClr val="333399"/>
                </a:solidFill>
                <a:latin typeface="Arial Black" pitchFamily="-108" charset="0"/>
                <a:ea typeface="Arial Black" pitchFamily="-108" charset="0"/>
                <a:cs typeface="Arial Black" pitchFamily="-108" charset="0"/>
                <a:sym typeface="Arial Black" pitchFamily="-108" charset="0"/>
              </a:rPr>
              <a:t>, </a:t>
            </a:r>
            <a:r>
              <a:rPr lang="en-US" sz="1429"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sz="1429"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sz="1429"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152400"/>
            <a:ext cx="285750" cy="36260616"/>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429"/>
          </a:p>
        </p:txBody>
      </p:sp>
      <p:sp>
        <p:nvSpPr>
          <p:cNvPr id="15365" name="Rectangle 5"/>
          <p:cNvSpPr>
            <a:spLocks/>
          </p:cNvSpPr>
          <p:nvPr/>
        </p:nvSpPr>
        <p:spPr bwMode="auto">
          <a:xfrm>
            <a:off x="27146250" y="162984"/>
            <a:ext cx="285750" cy="36250032"/>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429"/>
          </a:p>
        </p:txBody>
      </p:sp>
      <p:sp>
        <p:nvSpPr>
          <p:cNvPr id="15366" name="Rectangle 6"/>
          <p:cNvSpPr>
            <a:spLocks/>
          </p:cNvSpPr>
          <p:nvPr/>
        </p:nvSpPr>
        <p:spPr bwMode="auto">
          <a:xfrm>
            <a:off x="0" y="0"/>
            <a:ext cx="27432000" cy="162984"/>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429"/>
          </a:p>
        </p:txBody>
      </p:sp>
      <p:sp>
        <p:nvSpPr>
          <p:cNvPr id="15367" name="Rectangle 7"/>
          <p:cNvSpPr>
            <a:spLocks/>
          </p:cNvSpPr>
          <p:nvPr/>
        </p:nvSpPr>
        <p:spPr bwMode="auto">
          <a:xfrm>
            <a:off x="0" y="36413016"/>
            <a:ext cx="27432000" cy="162984"/>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429"/>
          </a:p>
        </p:txBody>
      </p:sp>
      <p:pic>
        <p:nvPicPr>
          <p:cNvPr id="15374" name="Picture 48" descr="twlogo.png"/>
          <p:cNvPicPr>
            <a:picLocks noChangeAspect="1"/>
          </p:cNvPicPr>
          <p:nvPr/>
        </p:nvPicPr>
        <p:blipFill>
          <a:blip r:embed="rId4"/>
          <a:srcRect/>
          <a:stretch>
            <a:fillRect/>
          </a:stretch>
        </p:blipFill>
        <p:spPr bwMode="auto">
          <a:xfrm>
            <a:off x="285750" y="228600"/>
            <a:ext cx="3012622" cy="1510317"/>
          </a:xfrm>
          <a:prstGeom prst="rect">
            <a:avLst/>
          </a:prstGeom>
          <a:noFill/>
          <a:ln w="9525">
            <a:noFill/>
            <a:miter lim="800000"/>
            <a:headEnd/>
            <a:tailEnd/>
          </a:ln>
        </p:spPr>
      </p:pic>
      <p:sp>
        <p:nvSpPr>
          <p:cNvPr id="15381" name="Rectangle 98"/>
          <p:cNvSpPr>
            <a:spLocks/>
          </p:cNvSpPr>
          <p:nvPr/>
        </p:nvSpPr>
        <p:spPr bwMode="auto">
          <a:xfrm>
            <a:off x="314394" y="33745992"/>
            <a:ext cx="5802086" cy="1832842"/>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2071"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1429" b="1" dirty="0">
                <a:solidFill>
                  <a:schemeClr val="tx1"/>
                </a:solidFill>
                <a:latin typeface="Verdana" pitchFamily="-108" charset="0"/>
                <a:ea typeface="Verdana" pitchFamily="-108" charset="0"/>
                <a:cs typeface="Verdana" pitchFamily="-108" charset="0"/>
                <a:sym typeface="Verdana" pitchFamily="-108" charset="0"/>
              </a:rPr>
              <a:t>WD </a:t>
            </a:r>
            <a:r>
              <a:rPr lang="en-US" sz="1429" dirty="0">
                <a:solidFill>
                  <a:schemeClr val="tx1"/>
                </a:solidFill>
                <a:latin typeface="Verdana" pitchFamily="-108" charset="0"/>
                <a:ea typeface="Verdana" pitchFamily="-108" charset="0"/>
                <a:cs typeface="Verdana" pitchFamily="-108" charset="0"/>
                <a:sym typeface="Verdana" pitchFamily="-108" charset="0"/>
              </a:rPr>
              <a:t>– Wind Direction</a:t>
            </a: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1429" b="1" dirty="0">
                <a:solidFill>
                  <a:schemeClr val="tx1"/>
                </a:solidFill>
                <a:latin typeface="Verdana" pitchFamily="-108" charset="0"/>
                <a:ea typeface="Verdana" pitchFamily="-108" charset="0"/>
                <a:cs typeface="Verdana" pitchFamily="-108" charset="0"/>
                <a:sym typeface="Verdana" pitchFamily="-108" charset="0"/>
              </a:rPr>
              <a:t>WS </a:t>
            </a:r>
            <a:r>
              <a:rPr lang="en-US" sz="1429" dirty="0">
                <a:solidFill>
                  <a:schemeClr val="tx1"/>
                </a:solidFill>
                <a:latin typeface="Verdana" pitchFamily="-108" charset="0"/>
                <a:ea typeface="Verdana" pitchFamily="-108" charset="0"/>
                <a:cs typeface="Verdana" pitchFamily="-108" charset="0"/>
                <a:sym typeface="Verdana" pitchFamily="-108" charset="0"/>
              </a:rPr>
              <a:t>– Wind Speed</a:t>
            </a: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1429" b="1" dirty="0">
                <a:solidFill>
                  <a:schemeClr val="tx1"/>
                </a:solidFill>
                <a:latin typeface="Verdana" pitchFamily="-108" charset="0"/>
                <a:ea typeface="Verdana" pitchFamily="-108" charset="0"/>
                <a:cs typeface="Verdana" pitchFamily="-108" charset="0"/>
                <a:sym typeface="Verdana" pitchFamily="-108" charset="0"/>
              </a:rPr>
              <a:t>PC </a:t>
            </a:r>
            <a:r>
              <a:rPr lang="en-US" sz="1429" dirty="0">
                <a:solidFill>
                  <a:schemeClr val="tx1"/>
                </a:solidFill>
                <a:latin typeface="Verdana" pitchFamily="-108" charset="0"/>
                <a:ea typeface="Verdana" pitchFamily="-108" charset="0"/>
                <a:cs typeface="Verdana" pitchFamily="-108" charset="0"/>
                <a:sym typeface="Verdana" pitchFamily="-108" charset="0"/>
              </a:rPr>
              <a:t>– Nanoparticle Counts</a:t>
            </a: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1429" b="1" dirty="0">
                <a:solidFill>
                  <a:schemeClr val="tx1"/>
                </a:solidFill>
                <a:latin typeface="Verdana" pitchFamily="-108" charset="0"/>
                <a:ea typeface="Verdana" pitchFamily="-108" charset="0"/>
                <a:cs typeface="Verdana" pitchFamily="-108" charset="0"/>
                <a:sym typeface="Verdana" pitchFamily="-108" charset="0"/>
              </a:rPr>
              <a:t>PM 2.5 </a:t>
            </a:r>
            <a:r>
              <a:rPr lang="en-US" sz="1429" dirty="0">
                <a:solidFill>
                  <a:schemeClr val="tx1"/>
                </a:solidFill>
                <a:latin typeface="Verdana" pitchFamily="-108" charset="0"/>
                <a:ea typeface="Verdana" pitchFamily="-108" charset="0"/>
                <a:cs typeface="Verdana" pitchFamily="-108" charset="0"/>
                <a:sym typeface="Verdana" pitchFamily="-108" charset="0"/>
              </a:rPr>
              <a:t>– 2.5-micrometer Particle Concentrations</a:t>
            </a: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1429" b="1" dirty="0">
                <a:solidFill>
                  <a:schemeClr val="tx1"/>
                </a:solidFill>
                <a:latin typeface="Verdana" pitchFamily="-108" charset="0"/>
                <a:ea typeface="Verdana" pitchFamily="-108" charset="0"/>
                <a:cs typeface="Verdana" pitchFamily="-108" charset="0"/>
                <a:sym typeface="Verdana" pitchFamily="-108" charset="0"/>
              </a:rPr>
              <a:t>BC </a:t>
            </a:r>
            <a:r>
              <a:rPr lang="en-US" sz="1429" dirty="0">
                <a:solidFill>
                  <a:schemeClr val="tx1"/>
                </a:solidFill>
                <a:latin typeface="Verdana" pitchFamily="-108" charset="0"/>
                <a:ea typeface="Verdana" pitchFamily="-108" charset="0"/>
                <a:cs typeface="Verdana" pitchFamily="-108" charset="0"/>
                <a:sym typeface="Verdana" pitchFamily="-108" charset="0"/>
              </a:rPr>
              <a:t>– Black Carbon Concentration</a:t>
            </a: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1429" b="1" dirty="0">
                <a:solidFill>
                  <a:schemeClr val="tx1"/>
                </a:solidFill>
                <a:latin typeface="Verdana" pitchFamily="-108" charset="0"/>
                <a:ea typeface="Verdana" pitchFamily="-108" charset="0"/>
                <a:cs typeface="Verdana" pitchFamily="-108" charset="0"/>
                <a:sym typeface="Verdana" pitchFamily="-108" charset="0"/>
              </a:rPr>
              <a:t>PEJA: </a:t>
            </a:r>
            <a:r>
              <a:rPr lang="en-US" sz="1429" dirty="0">
                <a:solidFill>
                  <a:schemeClr val="tx1"/>
                </a:solidFill>
                <a:latin typeface="Verdana" pitchFamily="-108" charset="0"/>
                <a:ea typeface="Verdana" pitchFamily="-108" charset="0"/>
                <a:cs typeface="Verdana" pitchFamily="-108" charset="0"/>
                <a:sym typeface="Verdana" pitchFamily="-108" charset="0"/>
              </a:rPr>
              <a:t>Potential Environmental Justice Area</a:t>
            </a:r>
            <a:endParaRPr lang="en-US" sz="1429" b="1" dirty="0">
              <a:solidFill>
                <a:schemeClr val="tx1"/>
              </a:solidFill>
              <a:latin typeface="Verdana" pitchFamily="-108" charset="0"/>
              <a:ea typeface="Verdana" pitchFamily="-108" charset="0"/>
              <a:cs typeface="Verdana" pitchFamily="-108" charset="0"/>
              <a:sym typeface="Verdana" pitchFamily="-108" charset="0"/>
            </a:endParaRPr>
          </a:p>
        </p:txBody>
      </p:sp>
      <p:sp>
        <p:nvSpPr>
          <p:cNvPr id="15382" name="Rectangle 98"/>
          <p:cNvSpPr>
            <a:spLocks/>
          </p:cNvSpPr>
          <p:nvPr/>
        </p:nvSpPr>
        <p:spPr bwMode="auto">
          <a:xfrm>
            <a:off x="300801" y="35594742"/>
            <a:ext cx="9191625" cy="802366"/>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2071"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2071" dirty="0">
                <a:solidFill>
                  <a:schemeClr val="tx1"/>
                </a:solidFill>
                <a:latin typeface="Verdana" pitchFamily="-108" charset="0"/>
                <a:ea typeface="Verdana" pitchFamily="-108" charset="0"/>
                <a:cs typeface="Verdana" pitchFamily="-108" charset="0"/>
                <a:sym typeface="Verdana" pitchFamily="-108" charset="0"/>
              </a:rPr>
              <a:t>Dr. Brian Frank, Marilyn Wurth, Gil </a:t>
            </a:r>
            <a:r>
              <a:rPr lang="en-US" sz="2071" dirty="0" err="1">
                <a:solidFill>
                  <a:schemeClr val="tx1"/>
                </a:solidFill>
                <a:latin typeface="Verdana" pitchFamily="-108" charset="0"/>
                <a:ea typeface="Verdana" pitchFamily="-108" charset="0"/>
                <a:cs typeface="Verdana" pitchFamily="-108" charset="0"/>
                <a:sym typeface="Verdana" pitchFamily="-108" charset="0"/>
              </a:rPr>
              <a:t>LaDuke</a:t>
            </a:r>
            <a:r>
              <a:rPr lang="en-US" sz="2071" dirty="0">
                <a:solidFill>
                  <a:schemeClr val="tx1"/>
                </a:solidFill>
                <a:latin typeface="Verdana" pitchFamily="-108" charset="0"/>
                <a:ea typeface="Verdana" pitchFamily="-108" charset="0"/>
                <a:cs typeface="Verdana" pitchFamily="-108" charset="0"/>
                <a:sym typeface="Verdana" pitchFamily="-108" charset="0"/>
              </a:rPr>
              <a:t>, </a:t>
            </a:r>
            <a:r>
              <a:rPr lang="en-US" sz="2071" dirty="0" err="1">
                <a:solidFill>
                  <a:schemeClr val="tx1"/>
                </a:solidFill>
                <a:latin typeface="Verdana" pitchFamily="-108" charset="0"/>
                <a:ea typeface="Verdana" pitchFamily="-108" charset="0"/>
                <a:cs typeface="Verdana" pitchFamily="-108" charset="0"/>
                <a:sym typeface="Verdana" pitchFamily="-108" charset="0"/>
              </a:rPr>
              <a:t>Thilanka</a:t>
            </a:r>
            <a:r>
              <a:rPr lang="en-US" sz="2071" dirty="0">
                <a:solidFill>
                  <a:schemeClr val="tx1"/>
                </a:solidFill>
                <a:latin typeface="Verdana" pitchFamily="-108" charset="0"/>
                <a:ea typeface="Verdana" pitchFamily="-108" charset="0"/>
                <a:cs typeface="Verdana" pitchFamily="-108" charset="0"/>
                <a:sym typeface="Verdana" pitchFamily="-108" charset="0"/>
              </a:rPr>
              <a:t> </a:t>
            </a:r>
            <a:r>
              <a:rPr lang="en-US" sz="2071" dirty="0" err="1">
                <a:solidFill>
                  <a:schemeClr val="tx1"/>
                </a:solidFill>
                <a:latin typeface="Verdana" pitchFamily="-108" charset="0"/>
                <a:ea typeface="Verdana" pitchFamily="-108" charset="0"/>
                <a:cs typeface="Verdana" pitchFamily="-108" charset="0"/>
                <a:sym typeface="Verdana" pitchFamily="-108" charset="0"/>
              </a:rPr>
              <a:t>Munasinghe</a:t>
            </a:r>
            <a:endParaRPr lang="en-US" sz="207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8" name="Picture 17" descr="RPI_red_header.png"/>
          <p:cNvPicPr>
            <a:picLocks noChangeAspect="1"/>
          </p:cNvPicPr>
          <p:nvPr/>
        </p:nvPicPr>
        <p:blipFill>
          <a:blip r:embed="rId5"/>
          <a:stretch>
            <a:fillRect/>
          </a:stretch>
        </p:blipFill>
        <p:spPr>
          <a:xfrm>
            <a:off x="3097225" y="395983"/>
            <a:ext cx="3773714" cy="707571"/>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6"/>
          <a:stretch>
            <a:fillRect/>
          </a:stretch>
        </p:blipFill>
        <p:spPr>
          <a:xfrm>
            <a:off x="20364407" y="337083"/>
            <a:ext cx="2186214" cy="707571"/>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7"/>
          <a:stretch>
            <a:fillRect/>
          </a:stretch>
        </p:blipFill>
        <p:spPr>
          <a:xfrm>
            <a:off x="24443308" y="224097"/>
            <a:ext cx="2569452" cy="729958"/>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8"/>
          <a:stretch>
            <a:fillRect/>
          </a:stretch>
        </p:blipFill>
        <p:spPr>
          <a:xfrm>
            <a:off x="21802983" y="1101564"/>
            <a:ext cx="3118988" cy="1566615"/>
          </a:xfrm>
          <a:prstGeom prst="rect">
            <a:avLst/>
          </a:prstGeom>
        </p:spPr>
      </p:pic>
      <p:grpSp>
        <p:nvGrpSpPr>
          <p:cNvPr id="16" name="Group 15">
            <a:extLst>
              <a:ext uri="{FF2B5EF4-FFF2-40B4-BE49-F238E27FC236}">
                <a16:creationId xmlns:a16="http://schemas.microsoft.com/office/drawing/2014/main" id="{B67C5CA6-E580-4202-B454-6FF4C4704C1A}"/>
              </a:ext>
            </a:extLst>
          </p:cNvPr>
          <p:cNvGrpSpPr/>
          <p:nvPr/>
        </p:nvGrpSpPr>
        <p:grpSpPr>
          <a:xfrm>
            <a:off x="457200" y="2628471"/>
            <a:ext cx="8542045" cy="6258684"/>
            <a:chOff x="576544" y="12808367"/>
            <a:chExt cx="12227390" cy="14347535"/>
          </a:xfrm>
        </p:grpSpPr>
        <p:sp>
          <p:nvSpPr>
            <p:cNvPr id="17" name="Rectangle 16">
              <a:extLst>
                <a:ext uri="{FF2B5EF4-FFF2-40B4-BE49-F238E27FC236}">
                  <a16:creationId xmlns:a16="http://schemas.microsoft.com/office/drawing/2014/main" id="{9B1B75A7-FE99-41C4-A3E8-99EEA2B65315}"/>
                </a:ext>
              </a:extLst>
            </p:cNvPr>
            <p:cNvSpPr/>
            <p:nvPr/>
          </p:nvSpPr>
          <p:spPr>
            <a:xfrm>
              <a:off x="581845" y="14018499"/>
              <a:ext cx="12222089" cy="13137403"/>
            </a:xfrm>
            <a:prstGeom prst="rect">
              <a:avLst/>
            </a:prstGeom>
          </p:spPr>
          <p:txBody>
            <a:bodyPr wrap="square">
              <a:spAutoFit/>
            </a:bodyPr>
            <a:lstStyle/>
            <a:p>
              <a:pPr algn="just"/>
              <a:r>
                <a:rPr lang="en-US" sz="2290" dirty="0"/>
                <a:t>	In order to study the influence of topography coupled with wind speed and direction on pollution rates, a PEJA located in the South End of Albany, NY was chosen for study due to a moderately large hill and measuring station in the neighborhood. The data for the clustering study was collected from a year-long, hourly-averaged data set provided by the New York State Department of Environmental Conservation on a public access website, with the date interval ranging from 24 Sept. 2018 to 24 Sept 2019. The data comes from the measuring station located in the Ezra Prentice neighborhood as part of a network of statewide measuring stations. The main method of processing the directional correlation was K-Means Clustering. While the Nanoparticle distributions proved there is good mixing in the region, the K-Means clustering algorithm, using 15 clusters per chart, pointed towards a Northeastern correlation for origin of PM 2.5 and Black Carbon particles. However, further study is required in order to test for topography with a hillside with multiple measuring stations.</a:t>
              </a:r>
            </a:p>
          </p:txBody>
        </p:sp>
        <p:sp>
          <p:nvSpPr>
            <p:cNvPr id="19" name="Rectangle 18">
              <a:extLst>
                <a:ext uri="{FF2B5EF4-FFF2-40B4-BE49-F238E27FC236}">
                  <a16:creationId xmlns:a16="http://schemas.microsoft.com/office/drawing/2014/main" id="{2D7BF22E-DA4F-46DA-BAA2-6F2EC5A3C976}"/>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Abstract</a:t>
              </a:r>
            </a:p>
          </p:txBody>
        </p:sp>
      </p:grpSp>
      <p:grpSp>
        <p:nvGrpSpPr>
          <p:cNvPr id="20" name="Group 19">
            <a:extLst>
              <a:ext uri="{FF2B5EF4-FFF2-40B4-BE49-F238E27FC236}">
                <a16:creationId xmlns:a16="http://schemas.microsoft.com/office/drawing/2014/main" id="{78ADBC49-9658-4C51-9EC4-01DF7602F2E9}"/>
              </a:ext>
            </a:extLst>
          </p:cNvPr>
          <p:cNvGrpSpPr/>
          <p:nvPr/>
        </p:nvGrpSpPr>
        <p:grpSpPr>
          <a:xfrm>
            <a:off x="540847" y="11340425"/>
            <a:ext cx="8580651" cy="3082558"/>
            <a:chOff x="576544" y="12808369"/>
            <a:chExt cx="12227388" cy="7066519"/>
          </a:xfrm>
        </p:grpSpPr>
        <p:sp>
          <p:nvSpPr>
            <p:cNvPr id="21" name="Rectangle 20">
              <a:extLst>
                <a:ext uri="{FF2B5EF4-FFF2-40B4-BE49-F238E27FC236}">
                  <a16:creationId xmlns:a16="http://schemas.microsoft.com/office/drawing/2014/main" id="{2FB0B2FF-B9B6-4BB0-AF2F-AEA8AA8C8D4F}"/>
                </a:ext>
              </a:extLst>
            </p:cNvPr>
            <p:cNvSpPr/>
            <p:nvPr/>
          </p:nvSpPr>
          <p:spPr>
            <a:xfrm>
              <a:off x="581844" y="14018501"/>
              <a:ext cx="12222088" cy="5856387"/>
            </a:xfrm>
            <a:prstGeom prst="rect">
              <a:avLst/>
            </a:prstGeom>
          </p:spPr>
          <p:txBody>
            <a:bodyPr wrap="square">
              <a:spAutoFit/>
            </a:bodyPr>
            <a:lstStyle/>
            <a:p>
              <a:pPr algn="just">
                <a:spcBef>
                  <a:spcPts val="0"/>
                </a:spcBef>
                <a:spcAft>
                  <a:spcPts val="0"/>
                </a:spcAft>
              </a:pPr>
              <a:r>
                <a:rPr lang="en-US" sz="2286" dirty="0">
                  <a:latin typeface="Arial" panose="020B0604020202020204" pitchFamily="34" charset="0"/>
                  <a:cs typeface="Arial" panose="020B0604020202020204" pitchFamily="34" charset="0"/>
                </a:rPr>
                <a:t>	</a:t>
              </a:r>
              <a:r>
                <a:rPr lang="en-US" sz="2286" dirty="0">
                  <a:latin typeface="+mn-lt"/>
                  <a:cs typeface="Arial" panose="020B0604020202020204" pitchFamily="34" charset="0"/>
                </a:rPr>
                <a:t>This work is a continuation of a Summer Internship at the New York State Department of Environmental Conservation: Division of Air. Since signing up for the class would grant new tools to analyze air quality data in the Ezra Prentice neighborhood, it was believed that they would help the research. For comparison, a lot of the work presented will be compared to the DEC’s report on the neighborhood published in October of 2019. </a:t>
              </a:r>
            </a:p>
          </p:txBody>
        </p:sp>
        <p:sp>
          <p:nvSpPr>
            <p:cNvPr id="22" name="Rectangle 21">
              <a:extLst>
                <a:ext uri="{FF2B5EF4-FFF2-40B4-BE49-F238E27FC236}">
                  <a16:creationId xmlns:a16="http://schemas.microsoft.com/office/drawing/2014/main" id="{A6FC6FD0-83ED-483D-8AA6-05B609DDEE1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Motivation</a:t>
              </a:r>
            </a:p>
          </p:txBody>
        </p:sp>
      </p:grpSp>
      <p:grpSp>
        <p:nvGrpSpPr>
          <p:cNvPr id="27" name="Group 26">
            <a:extLst>
              <a:ext uri="{FF2B5EF4-FFF2-40B4-BE49-F238E27FC236}">
                <a16:creationId xmlns:a16="http://schemas.microsoft.com/office/drawing/2014/main" id="{79D88550-6FD9-4A9D-9AC3-A69FC93CCEE7}"/>
              </a:ext>
            </a:extLst>
          </p:cNvPr>
          <p:cNvGrpSpPr/>
          <p:nvPr/>
        </p:nvGrpSpPr>
        <p:grpSpPr>
          <a:xfrm>
            <a:off x="419241" y="15278100"/>
            <a:ext cx="8576302" cy="5835684"/>
            <a:chOff x="538029" y="12794697"/>
            <a:chExt cx="12265905" cy="15295809"/>
          </a:xfrm>
        </p:grpSpPr>
        <p:sp>
          <p:nvSpPr>
            <p:cNvPr id="28" name="Rectangle 27">
              <a:extLst>
                <a:ext uri="{FF2B5EF4-FFF2-40B4-BE49-F238E27FC236}">
                  <a16:creationId xmlns:a16="http://schemas.microsoft.com/office/drawing/2014/main" id="{CCF39A1F-6196-4FA4-8813-39F54D1C467B}"/>
                </a:ext>
              </a:extLst>
            </p:cNvPr>
            <p:cNvSpPr/>
            <p:nvPr/>
          </p:nvSpPr>
          <p:spPr>
            <a:xfrm>
              <a:off x="581843" y="14018499"/>
              <a:ext cx="12222091" cy="14072007"/>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Shapiro test on the Normal and </a:t>
              </a:r>
              <a:r>
                <a:rPr lang="en-US" sz="2286" dirty="0" err="1">
                  <a:latin typeface="+mn-lt"/>
                  <a:cs typeface="Arial" panose="020B0604020202020204" pitchFamily="34" charset="0"/>
                </a:rPr>
                <a:t>LogNormal</a:t>
              </a:r>
              <a:r>
                <a:rPr lang="en-US" sz="2286" dirty="0">
                  <a:latin typeface="+mn-lt"/>
                  <a:cs typeface="Arial" panose="020B0604020202020204" pitchFamily="34" charset="0"/>
                </a:rPr>
                <a:t> Values of the pollutants (failed).</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Initial Plots of the data involves plotting of the cleaned data set, and looking for any patterns between amounts of pollutants and Wind Direction. (Figure 1)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It should be noted that 0 degrees means the wind is coming from the North and going South</a:t>
              </a:r>
            </a:p>
            <a:p>
              <a:pPr algn="just">
                <a:spcBef>
                  <a:spcPts val="0"/>
                </a:spcBef>
                <a:spcAft>
                  <a:spcPts val="0"/>
                </a:spcAft>
              </a:pPr>
              <a:endParaRPr lang="en-US" sz="2286" dirty="0">
                <a:latin typeface="+mn-lt"/>
                <a:cs typeface="Arial" panose="020B0604020202020204" pitchFamily="34" charset="0"/>
              </a:endParaRPr>
            </a:p>
            <a:p>
              <a:pPr algn="just">
                <a:spcBef>
                  <a:spcPts val="0"/>
                </a:spcBef>
                <a:spcAft>
                  <a:spcPts val="0"/>
                </a:spcAft>
              </a:pPr>
              <a:r>
                <a:rPr lang="en-US" sz="2286" dirty="0">
                  <a:latin typeface="+mn-lt"/>
                  <a:cs typeface="Arial" panose="020B0604020202020204" pitchFamily="34" charset="0"/>
                </a:rPr>
                <a:t>Functions were also established to create vectors of the Wind Speed and Wind Direction:</a:t>
              </a:r>
            </a:p>
            <a:p>
              <a:pPr algn="just">
                <a:spcBef>
                  <a:spcPts val="0"/>
                </a:spcBef>
                <a:spcAft>
                  <a:spcPts val="0"/>
                </a:spcAft>
              </a:pPr>
              <a:endParaRPr lang="en-US" sz="2286" dirty="0">
                <a:latin typeface="+mn-lt"/>
                <a:cs typeface="Arial" panose="020B0604020202020204" pitchFamily="34" charset="0"/>
              </a:endParaRPr>
            </a:p>
            <a:p>
              <a:pPr algn="just">
                <a:spcBef>
                  <a:spcPts val="0"/>
                </a:spcBef>
                <a:spcAft>
                  <a:spcPts val="0"/>
                </a:spcAft>
              </a:pPr>
              <a:endParaRPr lang="en-US" sz="2286" dirty="0">
                <a:latin typeface="+mn-lt"/>
                <a:cs typeface="Arial" panose="020B0604020202020204" pitchFamily="34" charset="0"/>
              </a:endParaRPr>
            </a:p>
            <a:p>
              <a:pPr algn="just">
                <a:spcBef>
                  <a:spcPts val="0"/>
                </a:spcBef>
                <a:spcAft>
                  <a:spcPts val="0"/>
                </a:spcAft>
              </a:pPr>
              <a:endParaRPr lang="en-US" sz="2286" dirty="0">
                <a:latin typeface="+mn-lt"/>
                <a:cs typeface="Arial" panose="020B0604020202020204" pitchFamily="34" charset="0"/>
              </a:endParaRPr>
            </a:p>
            <a:p>
              <a:pPr algn="just">
                <a:spcBef>
                  <a:spcPts val="0"/>
                </a:spcBef>
                <a:spcAft>
                  <a:spcPts val="0"/>
                </a:spcAft>
              </a:pPr>
              <a:endParaRPr lang="en-US" sz="2286" dirty="0">
                <a:latin typeface="+mn-lt"/>
                <a:cs typeface="Arial" panose="020B0604020202020204" pitchFamily="34" charset="0"/>
              </a:endParaRPr>
            </a:p>
            <a:p>
              <a:pPr algn="just">
                <a:spcBef>
                  <a:spcPts val="0"/>
                </a:spcBef>
                <a:spcAft>
                  <a:spcPts val="0"/>
                </a:spcAft>
              </a:pPr>
              <a:endParaRPr lang="en-US" sz="2286" dirty="0">
                <a:latin typeface="+mn-lt"/>
                <a:cs typeface="Arial" panose="020B0604020202020204" pitchFamily="34" charset="0"/>
              </a:endParaRPr>
            </a:p>
          </p:txBody>
        </p:sp>
        <p:sp>
          <p:nvSpPr>
            <p:cNvPr id="29" name="Rectangle 28">
              <a:extLst>
                <a:ext uri="{FF2B5EF4-FFF2-40B4-BE49-F238E27FC236}">
                  <a16:creationId xmlns:a16="http://schemas.microsoft.com/office/drawing/2014/main" id="{56C6342E-3F28-4AB3-8877-B9B5CC1E0B24}"/>
                </a:ext>
              </a:extLst>
            </p:cNvPr>
            <p:cNvSpPr>
              <a:spLocks/>
            </p:cNvSpPr>
            <p:nvPr/>
          </p:nvSpPr>
          <p:spPr bwMode="auto">
            <a:xfrm>
              <a:off x="538029" y="12794697"/>
              <a:ext cx="12260605" cy="1286354"/>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Initial Processing</a:t>
              </a:r>
            </a:p>
          </p:txBody>
        </p:sp>
      </p:grpSp>
      <p:grpSp>
        <p:nvGrpSpPr>
          <p:cNvPr id="30" name="Group 29">
            <a:extLst>
              <a:ext uri="{FF2B5EF4-FFF2-40B4-BE49-F238E27FC236}">
                <a16:creationId xmlns:a16="http://schemas.microsoft.com/office/drawing/2014/main" id="{6D85A889-70B8-4EDD-A5FC-A2DC32044F5B}"/>
              </a:ext>
            </a:extLst>
          </p:cNvPr>
          <p:cNvGrpSpPr/>
          <p:nvPr/>
        </p:nvGrpSpPr>
        <p:grpSpPr>
          <a:xfrm>
            <a:off x="405633" y="8804642"/>
            <a:ext cx="8584373" cy="2027269"/>
            <a:chOff x="576544" y="12808367"/>
            <a:chExt cx="12227390" cy="4647355"/>
          </a:xfrm>
        </p:grpSpPr>
        <p:sp>
          <p:nvSpPr>
            <p:cNvPr id="31" name="Rectangle 30">
              <a:extLst>
                <a:ext uri="{FF2B5EF4-FFF2-40B4-BE49-F238E27FC236}">
                  <a16:creationId xmlns:a16="http://schemas.microsoft.com/office/drawing/2014/main" id="{1737C6AE-2872-4352-BA1F-145E8080E84B}"/>
                </a:ext>
              </a:extLst>
            </p:cNvPr>
            <p:cNvSpPr/>
            <p:nvPr/>
          </p:nvSpPr>
          <p:spPr>
            <a:xfrm>
              <a:off x="581844" y="14018500"/>
              <a:ext cx="12222090" cy="3437222"/>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Year-long, hourly data from </a:t>
              </a:r>
              <a:r>
                <a:rPr lang="en-US" dirty="0">
                  <a:latin typeface="+mn-lt"/>
                </a:rPr>
                <a:t>24 Sept. 2018 to 24 Sept 2019.</a:t>
              </a:r>
              <a:endParaRPr lang="en-US" sz="2286" dirty="0">
                <a:latin typeface="+mn-lt"/>
                <a:cs typeface="Arial" panose="020B0604020202020204" pitchFamily="34" charset="0"/>
              </a:endParaRP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Observations between July 20</a:t>
              </a:r>
              <a:r>
                <a:rPr lang="en-US" sz="2286" baseline="30000" dirty="0">
                  <a:latin typeface="+mn-lt"/>
                  <a:cs typeface="Arial" panose="020B0604020202020204" pitchFamily="34" charset="0"/>
                </a:rPr>
                <a:t>th</a:t>
              </a:r>
              <a:r>
                <a:rPr lang="en-US" sz="2286" dirty="0">
                  <a:latin typeface="+mn-lt"/>
                  <a:cs typeface="Arial" panose="020B0604020202020204" pitchFamily="34" charset="0"/>
                </a:rPr>
                <a:t> 2019 and August 18</a:t>
              </a:r>
              <a:r>
                <a:rPr lang="en-US" sz="2286" baseline="30000" dirty="0">
                  <a:latin typeface="+mn-lt"/>
                  <a:cs typeface="Arial" panose="020B0604020202020204" pitchFamily="34" charset="0"/>
                </a:rPr>
                <a:t>th</a:t>
              </a:r>
              <a:r>
                <a:rPr lang="en-US" sz="2286" dirty="0">
                  <a:latin typeface="+mn-lt"/>
                  <a:cs typeface="Arial" panose="020B0604020202020204" pitchFamily="34" charset="0"/>
                </a:rPr>
                <a:t> 2018 were removed due to instrument issues.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The final size of the data set was 5.2k observations</a:t>
              </a:r>
            </a:p>
          </p:txBody>
        </p:sp>
        <p:sp>
          <p:nvSpPr>
            <p:cNvPr id="32" name="Rectangle 31">
              <a:extLst>
                <a:ext uri="{FF2B5EF4-FFF2-40B4-BE49-F238E27FC236}">
                  <a16:creationId xmlns:a16="http://schemas.microsoft.com/office/drawing/2014/main" id="{08175100-4A00-4A31-91EA-F1010C9D03A0}"/>
                </a:ext>
              </a:extLst>
            </p:cNvPr>
            <p:cNvSpPr>
              <a:spLocks/>
            </p:cNvSpPr>
            <p:nvPr/>
          </p:nvSpPr>
          <p:spPr bwMode="auto">
            <a:xfrm>
              <a:off x="576544" y="12808367"/>
              <a:ext cx="12222090"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Set Up of the Data Set</a:t>
              </a:r>
            </a:p>
          </p:txBody>
        </p:sp>
      </p:grpSp>
      <p:grpSp>
        <p:nvGrpSpPr>
          <p:cNvPr id="33" name="Group 32">
            <a:extLst>
              <a:ext uri="{FF2B5EF4-FFF2-40B4-BE49-F238E27FC236}">
                <a16:creationId xmlns:a16="http://schemas.microsoft.com/office/drawing/2014/main" id="{E9FE618F-24C8-4B23-9AA4-A5F12BFF6836}"/>
              </a:ext>
            </a:extLst>
          </p:cNvPr>
          <p:cNvGrpSpPr/>
          <p:nvPr/>
        </p:nvGrpSpPr>
        <p:grpSpPr>
          <a:xfrm>
            <a:off x="10267728" y="2693842"/>
            <a:ext cx="16700682" cy="1675506"/>
            <a:chOff x="576544" y="12808367"/>
            <a:chExt cx="12227390" cy="3840964"/>
          </a:xfrm>
        </p:grpSpPr>
        <p:sp>
          <p:nvSpPr>
            <p:cNvPr id="34" name="Rectangle 33">
              <a:extLst>
                <a:ext uri="{FF2B5EF4-FFF2-40B4-BE49-F238E27FC236}">
                  <a16:creationId xmlns:a16="http://schemas.microsoft.com/office/drawing/2014/main" id="{7708BC65-5C35-47AB-BB33-8554BFC9C379}"/>
                </a:ext>
              </a:extLst>
            </p:cNvPr>
            <p:cNvSpPr/>
            <p:nvPr/>
          </p:nvSpPr>
          <p:spPr>
            <a:xfrm>
              <a:off x="581844" y="14018499"/>
              <a:ext cx="12222090" cy="2630832"/>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K-Means Clustering was used on data frames of pairs coupled with pollutants and wind directions. (Figure 2)</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The Second Stage of K-Means was conducted on wind directions vectorized to account for wind speed. (Figures 3 and 4)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15 clusters were used for each K-Means as that is when groupings appeared to stop changing. </a:t>
              </a:r>
            </a:p>
          </p:txBody>
        </p:sp>
        <p:sp>
          <p:nvSpPr>
            <p:cNvPr id="35" name="Rectangle 34">
              <a:extLst>
                <a:ext uri="{FF2B5EF4-FFF2-40B4-BE49-F238E27FC236}">
                  <a16:creationId xmlns:a16="http://schemas.microsoft.com/office/drawing/2014/main" id="{36C652F4-AFA7-46A0-B91C-57A85BDE9A3B}"/>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Further Processing</a:t>
              </a:r>
            </a:p>
          </p:txBody>
        </p:sp>
      </p:grpSp>
      <p:grpSp>
        <p:nvGrpSpPr>
          <p:cNvPr id="36" name="Group 35">
            <a:extLst>
              <a:ext uri="{FF2B5EF4-FFF2-40B4-BE49-F238E27FC236}">
                <a16:creationId xmlns:a16="http://schemas.microsoft.com/office/drawing/2014/main" id="{B5394C71-D432-4966-8FE0-101741E8FE12}"/>
              </a:ext>
            </a:extLst>
          </p:cNvPr>
          <p:cNvGrpSpPr/>
          <p:nvPr/>
        </p:nvGrpSpPr>
        <p:grpSpPr>
          <a:xfrm>
            <a:off x="19320558" y="19202400"/>
            <a:ext cx="7651168" cy="3434322"/>
            <a:chOff x="576544" y="12808366"/>
            <a:chExt cx="12227390" cy="7872913"/>
          </a:xfrm>
        </p:grpSpPr>
        <p:sp>
          <p:nvSpPr>
            <p:cNvPr id="37" name="Rectangle 36">
              <a:extLst>
                <a:ext uri="{FF2B5EF4-FFF2-40B4-BE49-F238E27FC236}">
                  <a16:creationId xmlns:a16="http://schemas.microsoft.com/office/drawing/2014/main" id="{1F406898-D28E-4E2C-B40B-3E5E0D8B373D}"/>
                </a:ext>
              </a:extLst>
            </p:cNvPr>
            <p:cNvSpPr/>
            <p:nvPr/>
          </p:nvSpPr>
          <p:spPr>
            <a:xfrm>
              <a:off x="581845" y="14018501"/>
              <a:ext cx="12222089" cy="6662778"/>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There is a less pollution at around 250 degrees from North.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A peaking that appears to occur around 90 degrees in each of the pollutant’s wind direction distributions.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Clustering of the data set revealed that there is a Northeastern tendency of pollutant origins.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The clustering data also revealed that the Nanoparticle distribution in the area is well-mixed.</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Wind speed averages recorded were on the scale of 26MPH.</a:t>
              </a:r>
            </a:p>
          </p:txBody>
        </p:sp>
        <p:sp>
          <p:nvSpPr>
            <p:cNvPr id="38" name="Rectangle 37">
              <a:extLst>
                <a:ext uri="{FF2B5EF4-FFF2-40B4-BE49-F238E27FC236}">
                  <a16:creationId xmlns:a16="http://schemas.microsoft.com/office/drawing/2014/main" id="{4B12848F-83B7-4848-A3BF-B3C60F3A150F}"/>
                </a:ext>
              </a:extLst>
            </p:cNvPr>
            <p:cNvSpPr>
              <a:spLocks/>
            </p:cNvSpPr>
            <p:nvPr/>
          </p:nvSpPr>
          <p:spPr bwMode="auto">
            <a:xfrm>
              <a:off x="576544" y="12808366"/>
              <a:ext cx="12222090"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Observations</a:t>
              </a:r>
            </a:p>
          </p:txBody>
        </p:sp>
      </p:grpSp>
      <p:grpSp>
        <p:nvGrpSpPr>
          <p:cNvPr id="39" name="Group 38">
            <a:extLst>
              <a:ext uri="{FF2B5EF4-FFF2-40B4-BE49-F238E27FC236}">
                <a16:creationId xmlns:a16="http://schemas.microsoft.com/office/drawing/2014/main" id="{F6228028-22C4-4541-9E73-F4390A7DCC8B}"/>
              </a:ext>
            </a:extLst>
          </p:cNvPr>
          <p:cNvGrpSpPr/>
          <p:nvPr/>
        </p:nvGrpSpPr>
        <p:grpSpPr>
          <a:xfrm>
            <a:off x="19320558" y="23774400"/>
            <a:ext cx="7692202" cy="9123825"/>
            <a:chOff x="576544" y="12808367"/>
            <a:chExt cx="12227390" cy="11734007"/>
          </a:xfrm>
        </p:grpSpPr>
        <p:sp>
          <p:nvSpPr>
            <p:cNvPr id="40" name="Rectangle 39">
              <a:extLst>
                <a:ext uri="{FF2B5EF4-FFF2-40B4-BE49-F238E27FC236}">
                  <a16:creationId xmlns:a16="http://schemas.microsoft.com/office/drawing/2014/main" id="{95C46E38-FBF2-41E3-A079-B91991221FD3}"/>
                </a:ext>
              </a:extLst>
            </p:cNvPr>
            <p:cNvSpPr/>
            <p:nvPr/>
          </p:nvSpPr>
          <p:spPr>
            <a:xfrm>
              <a:off x="581844" y="14018500"/>
              <a:ext cx="12222090" cy="10523874"/>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Initial plotting points to an Eastern correlation with regards to origin of pollutants.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Depression in the pollution rates coming from the hillside of the residential area</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No way to control the averaging system used and accepting the hourly-averaged data set as provided by NYS DEC. </a:t>
              </a:r>
            </a:p>
            <a:p>
              <a:pPr marL="697239" lvl="1"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Very high readings of wind speeds of 25+MPH and gaps in the PM 2.5 initial plots. </a:t>
              </a:r>
            </a:p>
            <a:p>
              <a:pPr marL="697239" lvl="1"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When compared to a DEC report published in October of 2019, wind speeds from the monitoring station were recorded at and average 8.8 MPH from June to July of 2018, while the publicly-exported hourly data had an average of 4.4 MPH.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Pollution roses of Nanoparticles in the DEC report agree with the Nanoparticle Clustering that they are well-mixed in the area.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There is a directional correlation on the pollution rates of PM 2.5 particles and Black Carbon.</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A hillside with a few traffic pathways and some source of industrial pollution would be ideal in further testing this theory. </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CFD with this specific geography in mind would also help the study. </a:t>
              </a:r>
            </a:p>
          </p:txBody>
        </p:sp>
        <p:sp>
          <p:nvSpPr>
            <p:cNvPr id="41" name="Rectangle 40">
              <a:extLst>
                <a:ext uri="{FF2B5EF4-FFF2-40B4-BE49-F238E27FC236}">
                  <a16:creationId xmlns:a16="http://schemas.microsoft.com/office/drawing/2014/main" id="{BEE60E18-EB74-4F64-B607-2E33C73F232F}"/>
                </a:ext>
              </a:extLst>
            </p:cNvPr>
            <p:cNvSpPr>
              <a:spLocks/>
            </p:cNvSpPr>
            <p:nvPr/>
          </p:nvSpPr>
          <p:spPr bwMode="auto">
            <a:xfrm>
              <a:off x="576544" y="12808367"/>
              <a:ext cx="12222091"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Conclusions, Further Study, Difficulties</a:t>
              </a:r>
            </a:p>
          </p:txBody>
        </p:sp>
      </p:grpSp>
      <p:grpSp>
        <p:nvGrpSpPr>
          <p:cNvPr id="42" name="Group 41">
            <a:extLst>
              <a:ext uri="{FF2B5EF4-FFF2-40B4-BE49-F238E27FC236}">
                <a16:creationId xmlns:a16="http://schemas.microsoft.com/office/drawing/2014/main" id="{F9CF0722-6E18-4DA3-8B53-868EE2C18296}"/>
              </a:ext>
            </a:extLst>
          </p:cNvPr>
          <p:cNvGrpSpPr/>
          <p:nvPr/>
        </p:nvGrpSpPr>
        <p:grpSpPr>
          <a:xfrm>
            <a:off x="10133456" y="19219660"/>
            <a:ext cx="8207234" cy="3640340"/>
            <a:chOff x="576544" y="11529695"/>
            <a:chExt cx="12227390" cy="8345193"/>
          </a:xfrm>
        </p:grpSpPr>
        <p:sp>
          <p:nvSpPr>
            <p:cNvPr id="43" name="Rectangle 42">
              <a:extLst>
                <a:ext uri="{FF2B5EF4-FFF2-40B4-BE49-F238E27FC236}">
                  <a16:creationId xmlns:a16="http://schemas.microsoft.com/office/drawing/2014/main" id="{AA97A36B-456B-4775-A7FB-89B9B696CA4B}"/>
                </a:ext>
              </a:extLst>
            </p:cNvPr>
            <p:cNvSpPr/>
            <p:nvPr/>
          </p:nvSpPr>
          <p:spPr>
            <a:xfrm>
              <a:off x="581843" y="14018499"/>
              <a:ext cx="12222091" cy="5856389"/>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Located in South End of Albany.</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Lots of nearby industry. (Figure 5)</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Path denotes a 105 ft rise in hillside in just 0.2 miles</a:t>
              </a:r>
            </a:p>
            <a:p>
              <a:pPr marL="342900" indent="-342900" algn="just">
                <a:spcBef>
                  <a:spcPts val="0"/>
                </a:spcBef>
                <a:spcAft>
                  <a:spcPts val="0"/>
                </a:spcAft>
                <a:buFont typeface="Arial" panose="020B0604020202020204" pitchFamily="34" charset="0"/>
                <a:buChar char="•"/>
              </a:pPr>
              <a:r>
                <a:rPr lang="en-US" sz="2286" dirty="0">
                  <a:latin typeface="+mn-lt"/>
                  <a:cs typeface="Arial" panose="020B0604020202020204" pitchFamily="34" charset="0"/>
                </a:rPr>
                <a:t>Black denotes north while the light pink denotes the direction of pollutant origin direction. (Figure 6)</a:t>
              </a:r>
            </a:p>
            <a:p>
              <a:pPr algn="just">
                <a:spcBef>
                  <a:spcPts val="0"/>
                </a:spcBef>
                <a:spcAft>
                  <a:spcPts val="0"/>
                </a:spcAft>
              </a:pPr>
              <a:endParaRPr lang="en-US" sz="2286" dirty="0">
                <a:latin typeface="+mn-lt"/>
                <a:cs typeface="Arial" panose="020B0604020202020204" pitchFamily="34" charset="0"/>
              </a:endParaRPr>
            </a:p>
            <a:p>
              <a:pPr algn="just">
                <a:spcBef>
                  <a:spcPts val="0"/>
                </a:spcBef>
                <a:spcAft>
                  <a:spcPts val="0"/>
                </a:spcAft>
              </a:pPr>
              <a:r>
                <a:rPr lang="en-US" sz="2286" dirty="0">
                  <a:latin typeface="+mn-lt"/>
                  <a:cs typeface="Arial" panose="020B0604020202020204" pitchFamily="34" charset="0"/>
                </a:rPr>
                <a:t> </a:t>
              </a:r>
            </a:p>
          </p:txBody>
        </p:sp>
        <p:sp>
          <p:nvSpPr>
            <p:cNvPr id="44" name="Rectangle 43">
              <a:extLst>
                <a:ext uri="{FF2B5EF4-FFF2-40B4-BE49-F238E27FC236}">
                  <a16:creationId xmlns:a16="http://schemas.microsoft.com/office/drawing/2014/main" id="{34352C27-0A2D-4886-B185-2714C11EB080}"/>
                </a:ext>
              </a:extLst>
            </p:cNvPr>
            <p:cNvSpPr>
              <a:spLocks/>
            </p:cNvSpPr>
            <p:nvPr/>
          </p:nvSpPr>
          <p:spPr bwMode="auto">
            <a:xfrm>
              <a:off x="576544" y="11529695"/>
              <a:ext cx="12222090" cy="255136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144141" algn="l"/>
                  <a:tab pos="288929" algn="l"/>
                  <a:tab pos="433716" algn="l"/>
                  <a:tab pos="578503" algn="l"/>
                  <a:tab pos="723291" algn="l"/>
                  <a:tab pos="868079" algn="l"/>
                  <a:tab pos="1012865" algn="l"/>
                  <a:tab pos="1157653" algn="l"/>
                  <a:tab pos="1302440" algn="l"/>
                  <a:tab pos="1447228" algn="l"/>
                  <a:tab pos="1592015" algn="l"/>
                  <a:tab pos="1736803" algn="l"/>
                </a:tabLst>
              </a:pPr>
              <a:r>
                <a:rPr lang="en-US" sz="2857" b="1" dirty="0">
                  <a:solidFill>
                    <a:schemeClr val="tx1"/>
                  </a:solidFill>
                  <a:latin typeface="Verdana" pitchFamily="-108" charset="0"/>
                  <a:ea typeface="Verdana" pitchFamily="-108" charset="0"/>
                  <a:cs typeface="Verdana" pitchFamily="-108" charset="0"/>
                  <a:sym typeface="Verdana" pitchFamily="-108" charset="0"/>
                </a:rPr>
                <a:t>Overview of Ezra Prentice Neighborhood</a:t>
              </a:r>
            </a:p>
          </p:txBody>
        </p:sp>
      </p:grpSp>
      <p:pic>
        <p:nvPicPr>
          <p:cNvPr id="9" name="Picture 8">
            <a:extLst>
              <a:ext uri="{FF2B5EF4-FFF2-40B4-BE49-F238E27FC236}">
                <a16:creationId xmlns:a16="http://schemas.microsoft.com/office/drawing/2014/main" id="{82FB51C9-FD17-49D4-A9C5-AB4AD98777D9}"/>
              </a:ext>
            </a:extLst>
          </p:cNvPr>
          <p:cNvPicPr>
            <a:picLocks noChangeAspect="1"/>
          </p:cNvPicPr>
          <p:nvPr/>
        </p:nvPicPr>
        <p:blipFill>
          <a:blip r:embed="rId9"/>
          <a:stretch>
            <a:fillRect/>
          </a:stretch>
        </p:blipFill>
        <p:spPr>
          <a:xfrm>
            <a:off x="1225549" y="25056619"/>
            <a:ext cx="7165322" cy="3995134"/>
          </a:xfrm>
          <a:prstGeom prst="rect">
            <a:avLst/>
          </a:prstGeom>
        </p:spPr>
      </p:pic>
      <p:pic>
        <p:nvPicPr>
          <p:cNvPr id="11" name="Picture 10">
            <a:extLst>
              <a:ext uri="{FF2B5EF4-FFF2-40B4-BE49-F238E27FC236}">
                <a16:creationId xmlns:a16="http://schemas.microsoft.com/office/drawing/2014/main" id="{0A3C70B3-92B2-4FF2-9DEE-429FCA8758C6}"/>
              </a:ext>
            </a:extLst>
          </p:cNvPr>
          <p:cNvPicPr>
            <a:picLocks noChangeAspect="1"/>
          </p:cNvPicPr>
          <p:nvPr/>
        </p:nvPicPr>
        <p:blipFill>
          <a:blip r:embed="rId10"/>
          <a:stretch>
            <a:fillRect/>
          </a:stretch>
        </p:blipFill>
        <p:spPr>
          <a:xfrm>
            <a:off x="1225550" y="29024236"/>
            <a:ext cx="7165321" cy="4161792"/>
          </a:xfrm>
          <a:prstGeom prst="rect">
            <a:avLst/>
          </a:prstGeom>
        </p:spPr>
      </p:pic>
      <p:pic>
        <p:nvPicPr>
          <p:cNvPr id="13" name="Picture 12">
            <a:extLst>
              <a:ext uri="{FF2B5EF4-FFF2-40B4-BE49-F238E27FC236}">
                <a16:creationId xmlns:a16="http://schemas.microsoft.com/office/drawing/2014/main" id="{33604FE5-4F89-4D97-A36C-983B94AE7738}"/>
              </a:ext>
            </a:extLst>
          </p:cNvPr>
          <p:cNvPicPr>
            <a:picLocks noChangeAspect="1"/>
          </p:cNvPicPr>
          <p:nvPr/>
        </p:nvPicPr>
        <p:blipFill>
          <a:blip r:embed="rId11"/>
          <a:stretch>
            <a:fillRect/>
          </a:stretch>
        </p:blipFill>
        <p:spPr>
          <a:xfrm>
            <a:off x="1225550" y="21207898"/>
            <a:ext cx="7165322" cy="3819087"/>
          </a:xfrm>
          <a:prstGeom prst="rect">
            <a:avLst/>
          </a:prstGeom>
        </p:spPr>
      </p:pic>
      <p:pic>
        <p:nvPicPr>
          <p:cNvPr id="5" name="Picture 4">
            <a:extLst>
              <a:ext uri="{FF2B5EF4-FFF2-40B4-BE49-F238E27FC236}">
                <a16:creationId xmlns:a16="http://schemas.microsoft.com/office/drawing/2014/main" id="{6C683442-731F-429A-A225-BB0844940596}"/>
              </a:ext>
            </a:extLst>
          </p:cNvPr>
          <p:cNvPicPr>
            <a:picLocks noChangeAspect="1"/>
          </p:cNvPicPr>
          <p:nvPr/>
        </p:nvPicPr>
        <p:blipFill>
          <a:blip r:embed="rId12"/>
          <a:stretch>
            <a:fillRect/>
          </a:stretch>
        </p:blipFill>
        <p:spPr>
          <a:xfrm>
            <a:off x="10058400" y="4552259"/>
            <a:ext cx="8183117" cy="4953691"/>
          </a:xfrm>
          <a:prstGeom prst="rect">
            <a:avLst/>
          </a:prstGeom>
        </p:spPr>
      </p:pic>
      <p:pic>
        <p:nvPicPr>
          <p:cNvPr id="12" name="Picture 11">
            <a:extLst>
              <a:ext uri="{FF2B5EF4-FFF2-40B4-BE49-F238E27FC236}">
                <a16:creationId xmlns:a16="http://schemas.microsoft.com/office/drawing/2014/main" id="{41A4F298-EC5A-4771-955C-1C34F1DE969A}"/>
              </a:ext>
            </a:extLst>
          </p:cNvPr>
          <p:cNvPicPr>
            <a:picLocks noChangeAspect="1"/>
          </p:cNvPicPr>
          <p:nvPr/>
        </p:nvPicPr>
        <p:blipFill>
          <a:blip r:embed="rId13"/>
          <a:stretch>
            <a:fillRect/>
          </a:stretch>
        </p:blipFill>
        <p:spPr>
          <a:xfrm>
            <a:off x="18602325" y="4571309"/>
            <a:ext cx="8183117" cy="4953691"/>
          </a:xfrm>
          <a:prstGeom prst="rect">
            <a:avLst/>
          </a:prstGeom>
        </p:spPr>
      </p:pic>
      <p:pic>
        <p:nvPicPr>
          <p:cNvPr id="15" name="Picture 14">
            <a:extLst>
              <a:ext uri="{FF2B5EF4-FFF2-40B4-BE49-F238E27FC236}">
                <a16:creationId xmlns:a16="http://schemas.microsoft.com/office/drawing/2014/main" id="{FFA7D2B4-75E9-4470-A9CC-A024988727BA}"/>
              </a:ext>
            </a:extLst>
          </p:cNvPr>
          <p:cNvPicPr>
            <a:picLocks noChangeAspect="1"/>
          </p:cNvPicPr>
          <p:nvPr/>
        </p:nvPicPr>
        <p:blipFill>
          <a:blip r:embed="rId14"/>
          <a:stretch>
            <a:fillRect/>
          </a:stretch>
        </p:blipFill>
        <p:spPr>
          <a:xfrm>
            <a:off x="10033462" y="9351758"/>
            <a:ext cx="8183117" cy="4953691"/>
          </a:xfrm>
          <a:prstGeom prst="rect">
            <a:avLst/>
          </a:prstGeom>
        </p:spPr>
      </p:pic>
      <p:pic>
        <p:nvPicPr>
          <p:cNvPr id="24" name="Picture 23">
            <a:extLst>
              <a:ext uri="{FF2B5EF4-FFF2-40B4-BE49-F238E27FC236}">
                <a16:creationId xmlns:a16="http://schemas.microsoft.com/office/drawing/2014/main" id="{AB3B3752-C211-4E96-A35B-8032CD647373}"/>
              </a:ext>
            </a:extLst>
          </p:cNvPr>
          <p:cNvPicPr>
            <a:picLocks noChangeAspect="1"/>
          </p:cNvPicPr>
          <p:nvPr/>
        </p:nvPicPr>
        <p:blipFill>
          <a:blip r:embed="rId15"/>
          <a:stretch>
            <a:fillRect/>
          </a:stretch>
        </p:blipFill>
        <p:spPr>
          <a:xfrm>
            <a:off x="18519562" y="9374491"/>
            <a:ext cx="8183117" cy="4953691"/>
          </a:xfrm>
          <a:prstGeom prst="rect">
            <a:avLst/>
          </a:prstGeom>
        </p:spPr>
      </p:pic>
      <p:pic>
        <p:nvPicPr>
          <p:cNvPr id="26" name="Picture 25">
            <a:extLst>
              <a:ext uri="{FF2B5EF4-FFF2-40B4-BE49-F238E27FC236}">
                <a16:creationId xmlns:a16="http://schemas.microsoft.com/office/drawing/2014/main" id="{50C81375-1DE4-43FC-97C9-A45D3FEFE9D0}"/>
              </a:ext>
            </a:extLst>
          </p:cNvPr>
          <p:cNvPicPr>
            <a:picLocks noChangeAspect="1"/>
          </p:cNvPicPr>
          <p:nvPr/>
        </p:nvPicPr>
        <p:blipFill>
          <a:blip r:embed="rId16"/>
          <a:stretch>
            <a:fillRect/>
          </a:stretch>
        </p:blipFill>
        <p:spPr>
          <a:xfrm>
            <a:off x="10133456" y="14135100"/>
            <a:ext cx="8183117" cy="4953691"/>
          </a:xfrm>
          <a:prstGeom prst="rect">
            <a:avLst/>
          </a:prstGeom>
        </p:spPr>
      </p:pic>
      <p:pic>
        <p:nvPicPr>
          <p:cNvPr id="46" name="Picture 45">
            <a:extLst>
              <a:ext uri="{FF2B5EF4-FFF2-40B4-BE49-F238E27FC236}">
                <a16:creationId xmlns:a16="http://schemas.microsoft.com/office/drawing/2014/main" id="{AC6F13BA-AAF6-4F3B-A7BE-62AC6AE47E72}"/>
              </a:ext>
            </a:extLst>
          </p:cNvPr>
          <p:cNvPicPr>
            <a:picLocks noChangeAspect="1"/>
          </p:cNvPicPr>
          <p:nvPr/>
        </p:nvPicPr>
        <p:blipFill>
          <a:blip r:embed="rId17"/>
          <a:stretch>
            <a:fillRect/>
          </a:stretch>
        </p:blipFill>
        <p:spPr>
          <a:xfrm>
            <a:off x="18396983" y="14148832"/>
            <a:ext cx="8312398" cy="5031952"/>
          </a:xfrm>
          <a:prstGeom prst="rect">
            <a:avLst/>
          </a:prstGeom>
        </p:spPr>
      </p:pic>
      <p:pic>
        <p:nvPicPr>
          <p:cNvPr id="7" name="Picture 6">
            <a:extLst>
              <a:ext uri="{FF2B5EF4-FFF2-40B4-BE49-F238E27FC236}">
                <a16:creationId xmlns:a16="http://schemas.microsoft.com/office/drawing/2014/main" id="{F32C4B7A-BA58-4F8B-B244-D25583FE9926}"/>
              </a:ext>
            </a:extLst>
          </p:cNvPr>
          <p:cNvPicPr>
            <a:picLocks noChangeAspect="1"/>
          </p:cNvPicPr>
          <p:nvPr/>
        </p:nvPicPr>
        <p:blipFill>
          <a:blip r:embed="rId18"/>
          <a:stretch>
            <a:fillRect/>
          </a:stretch>
        </p:blipFill>
        <p:spPr>
          <a:xfrm>
            <a:off x="10077449" y="29622750"/>
            <a:ext cx="8107527" cy="6167562"/>
          </a:xfrm>
          <a:prstGeom prst="rect">
            <a:avLst/>
          </a:prstGeom>
        </p:spPr>
      </p:pic>
      <p:pic>
        <p:nvPicPr>
          <p:cNvPr id="23" name="Picture 22">
            <a:extLst>
              <a:ext uri="{FF2B5EF4-FFF2-40B4-BE49-F238E27FC236}">
                <a16:creationId xmlns:a16="http://schemas.microsoft.com/office/drawing/2014/main" id="{1FBAF8DA-6A0F-4F3D-BE0B-343C417C84AD}"/>
              </a:ext>
            </a:extLst>
          </p:cNvPr>
          <p:cNvPicPr>
            <a:picLocks noChangeAspect="1"/>
          </p:cNvPicPr>
          <p:nvPr/>
        </p:nvPicPr>
        <p:blipFill rotWithShape="1">
          <a:blip r:embed="rId19"/>
          <a:srcRect l="39272" t="7944" r="21170" b="14994"/>
          <a:stretch/>
        </p:blipFill>
        <p:spPr>
          <a:xfrm>
            <a:off x="11037624" y="22345650"/>
            <a:ext cx="6374779" cy="6826737"/>
          </a:xfrm>
          <a:prstGeom prst="rect">
            <a:avLst/>
          </a:prstGeom>
        </p:spPr>
      </p:pic>
      <p:graphicFrame>
        <p:nvGraphicFramePr>
          <p:cNvPr id="50" name="Table 49">
            <a:extLst>
              <a:ext uri="{FF2B5EF4-FFF2-40B4-BE49-F238E27FC236}">
                <a16:creationId xmlns:a16="http://schemas.microsoft.com/office/drawing/2014/main" id="{AE263680-C596-48A7-96A7-BCD6D2F6102B}"/>
              </a:ext>
            </a:extLst>
          </p:cNvPr>
          <p:cNvGraphicFramePr>
            <a:graphicFrameLocks noGrp="1"/>
          </p:cNvGraphicFramePr>
          <p:nvPr>
            <p:extLst>
              <p:ext uri="{D42A27DB-BD31-4B8C-83A1-F6EECF244321}">
                <p14:modId xmlns:p14="http://schemas.microsoft.com/office/powerpoint/2010/main" val="1285452274"/>
              </p:ext>
            </p:extLst>
          </p:nvPr>
        </p:nvGraphicFramePr>
        <p:xfrm>
          <a:off x="1843937" y="19987115"/>
          <a:ext cx="6400800" cy="951992"/>
        </p:xfrm>
        <a:graphic>
          <a:graphicData uri="http://schemas.openxmlformats.org/drawingml/2006/table">
            <a:tbl>
              <a:tblPr firstRow="1" bandRow="1">
                <a:tableStyleId>{F5AB1C69-6EDB-4FF4-983F-18BD219EF322}</a:tableStyleId>
              </a:tblPr>
              <a:tblGrid>
                <a:gridCol w="3200400">
                  <a:extLst>
                    <a:ext uri="{9D8B030D-6E8A-4147-A177-3AD203B41FA5}">
                      <a16:colId xmlns:a16="http://schemas.microsoft.com/office/drawing/2014/main" val="746871044"/>
                    </a:ext>
                  </a:extLst>
                </a:gridCol>
                <a:gridCol w="3200400">
                  <a:extLst>
                    <a:ext uri="{9D8B030D-6E8A-4147-A177-3AD203B41FA5}">
                      <a16:colId xmlns:a16="http://schemas.microsoft.com/office/drawing/2014/main" val="4150978939"/>
                    </a:ext>
                  </a:extLst>
                </a:gridCol>
              </a:tblGrid>
              <a:tr h="370840">
                <a:tc>
                  <a:txBody>
                    <a:bodyPr/>
                    <a:lstStyle/>
                    <a:p>
                      <a:pPr algn="ctr"/>
                      <a:r>
                        <a:rPr lang="en-US" sz="2290" b="0" i="0" u="none" strike="noStrike" kern="1200" dirty="0">
                          <a:solidFill>
                            <a:schemeClr val="tx1"/>
                          </a:solidFill>
                          <a:effectLst/>
                          <a:latin typeface="+mn-lt"/>
                          <a:ea typeface="+mn-ea"/>
                          <a:cs typeface="+mn-cs"/>
                        </a:rPr>
                        <a:t>X-Vector Adjustment</a:t>
                      </a:r>
                      <a:endParaRPr lang="en-US" sz="2290" b="0" dirty="0">
                        <a:solidFill>
                          <a:schemeClr val="tx1"/>
                        </a:solidFill>
                      </a:endParaRPr>
                    </a:p>
                  </a:txBody>
                  <a:tcPr/>
                </a:tc>
                <a:tc>
                  <a:txBody>
                    <a:bodyPr/>
                    <a:lstStyle/>
                    <a:p>
                      <a:pPr algn="ctr" rtl="0" fontAlgn="t">
                        <a:spcBef>
                          <a:spcPts val="0"/>
                        </a:spcBef>
                        <a:spcAft>
                          <a:spcPts val="0"/>
                        </a:spcAft>
                      </a:pPr>
                      <a:r>
                        <a:rPr lang="en-US" sz="2290" b="0" i="0" u="none" strike="noStrike" dirty="0">
                          <a:solidFill>
                            <a:srgbClr val="000000"/>
                          </a:solidFill>
                          <a:effectLst/>
                          <a:latin typeface="Times New Roman" panose="02020603050405020304" pitchFamily="18" charset="0"/>
                        </a:rPr>
                        <a:t>WS * cos(WD/180*pi)</a:t>
                      </a:r>
                      <a:endParaRPr lang="en-US" sz="2290" dirty="0">
                        <a:effectLst/>
                      </a:endParaRPr>
                    </a:p>
                  </a:txBody>
                  <a:tcPr marL="63500" marR="63500" marT="63500" marB="63500"/>
                </a:tc>
                <a:extLst>
                  <a:ext uri="{0D108BD9-81ED-4DB2-BD59-A6C34878D82A}">
                    <a16:rowId xmlns:a16="http://schemas.microsoft.com/office/drawing/2014/main" val="3821979618"/>
                  </a:ext>
                </a:extLst>
              </a:tr>
              <a:tr h="370840">
                <a:tc>
                  <a:txBody>
                    <a:bodyPr/>
                    <a:lstStyle/>
                    <a:p>
                      <a:pPr algn="ctr"/>
                      <a:r>
                        <a:rPr lang="en-US" sz="2290" b="0" i="0" u="none" strike="noStrike" kern="1200" dirty="0">
                          <a:solidFill>
                            <a:schemeClr val="dk1"/>
                          </a:solidFill>
                          <a:effectLst/>
                          <a:latin typeface="+mn-lt"/>
                          <a:ea typeface="+mn-ea"/>
                          <a:cs typeface="+mn-cs"/>
                        </a:rPr>
                        <a:t>Y-Vector Adjustment</a:t>
                      </a:r>
                      <a:endParaRPr lang="en-US" sz="2290" dirty="0"/>
                    </a:p>
                  </a:txBody>
                  <a:tcPr/>
                </a:tc>
                <a:tc>
                  <a:txBody>
                    <a:bodyPr/>
                    <a:lstStyle/>
                    <a:p>
                      <a:pPr algn="ctr" rtl="0" fontAlgn="t">
                        <a:spcBef>
                          <a:spcPts val="0"/>
                        </a:spcBef>
                        <a:spcAft>
                          <a:spcPts val="0"/>
                        </a:spcAft>
                      </a:pPr>
                      <a:r>
                        <a:rPr lang="en-US" sz="2290" b="0" i="0" u="none" strike="noStrike" dirty="0">
                          <a:solidFill>
                            <a:srgbClr val="000000"/>
                          </a:solidFill>
                          <a:effectLst/>
                          <a:latin typeface="Times New Roman" panose="02020603050405020304" pitchFamily="18" charset="0"/>
                        </a:rPr>
                        <a:t>WS * sin(WD/180*pi)</a:t>
                      </a:r>
                      <a:endParaRPr lang="en-US" sz="2290" dirty="0">
                        <a:effectLst/>
                      </a:endParaRPr>
                    </a:p>
                  </a:txBody>
                  <a:tcPr marL="63500" marR="63500" marT="63500" marB="63500"/>
                </a:tc>
                <a:extLst>
                  <a:ext uri="{0D108BD9-81ED-4DB2-BD59-A6C34878D82A}">
                    <a16:rowId xmlns:a16="http://schemas.microsoft.com/office/drawing/2014/main" val="2129353646"/>
                  </a:ext>
                </a:extLst>
              </a:tr>
            </a:tbl>
          </a:graphicData>
        </a:graphic>
      </p:graphicFrame>
      <p:sp>
        <p:nvSpPr>
          <p:cNvPr id="51" name="Rectangle 98">
            <a:extLst>
              <a:ext uri="{FF2B5EF4-FFF2-40B4-BE49-F238E27FC236}">
                <a16:creationId xmlns:a16="http://schemas.microsoft.com/office/drawing/2014/main" id="{133AEE58-54E0-4D4B-BDA7-F68A0A9822FE}"/>
              </a:ext>
            </a:extLst>
          </p:cNvPr>
          <p:cNvSpPr>
            <a:spLocks/>
          </p:cNvSpPr>
          <p:nvPr/>
        </p:nvSpPr>
        <p:spPr bwMode="auto">
          <a:xfrm>
            <a:off x="18699104" y="33517258"/>
            <a:ext cx="8003575" cy="260333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r>
              <a:rPr lang="en-US" sz="2071" b="1" dirty="0">
                <a:solidFill>
                  <a:schemeClr val="tx1"/>
                </a:solidFill>
                <a:latin typeface="Verdana" pitchFamily="-108" charset="0"/>
                <a:ea typeface="Verdana" pitchFamily="-108" charset="0"/>
                <a:cs typeface="Verdana" pitchFamily="-108" charset="0"/>
                <a:sym typeface="Verdana" pitchFamily="-108" charset="0"/>
              </a:rPr>
              <a:t>References:</a:t>
            </a:r>
          </a:p>
          <a:p>
            <a:r>
              <a:rPr lang="en-US" sz="1200" dirty="0" err="1">
                <a:latin typeface="+mn-lt"/>
              </a:rPr>
              <a:t>Neeldip</a:t>
            </a:r>
            <a:r>
              <a:rPr lang="en-US" sz="1200" dirty="0">
                <a:latin typeface="+mn-lt"/>
              </a:rPr>
              <a:t> Barman and Sharad Gokhale, “Urban black carbon - source apportionment, emissions and long-range transport over the Brahmaputra River Valley”, </a:t>
            </a:r>
            <a:r>
              <a:rPr lang="en-US" sz="1200" i="1" dirty="0">
                <a:latin typeface="+mn-lt"/>
              </a:rPr>
              <a:t>Science of The Total Environment</a:t>
            </a:r>
            <a:r>
              <a:rPr lang="en-US" sz="1200" dirty="0">
                <a:latin typeface="+mn-lt"/>
              </a:rPr>
              <a:t>, Volume 693, 2019</a:t>
            </a:r>
          </a:p>
          <a:p>
            <a:r>
              <a:rPr lang="en-US" sz="1200" dirty="0">
                <a:latin typeface="+mn-lt"/>
              </a:rPr>
              <a:t>Lu, X., Zhu, T., Chen, C., &amp; Liu, Y. (2014). Right or left: the role of nanoparticles in pulmonary diseases. </a:t>
            </a:r>
            <a:r>
              <a:rPr lang="en-US" sz="1200" i="1" dirty="0">
                <a:latin typeface="+mn-lt"/>
              </a:rPr>
              <a:t>International journal of molecular sciences</a:t>
            </a:r>
            <a:r>
              <a:rPr lang="en-US" sz="1200" dirty="0">
                <a:latin typeface="+mn-lt"/>
              </a:rPr>
              <a:t>, </a:t>
            </a:r>
            <a:r>
              <a:rPr lang="en-US" sz="1200" i="1" dirty="0">
                <a:latin typeface="+mn-lt"/>
              </a:rPr>
              <a:t>15</a:t>
            </a:r>
            <a:r>
              <a:rPr lang="en-US" sz="1200" dirty="0">
                <a:latin typeface="+mn-lt"/>
              </a:rPr>
              <a:t>(10), 17577–17600. doi:10.3390/ijms151017577</a:t>
            </a:r>
          </a:p>
          <a:p>
            <a:r>
              <a:rPr lang="en-US" sz="1200" dirty="0">
                <a:latin typeface="+mn-lt"/>
              </a:rPr>
              <a:t>Ana Fernández Tena, Pere </a:t>
            </a:r>
            <a:r>
              <a:rPr lang="en-US" sz="1200" dirty="0" err="1">
                <a:latin typeface="+mn-lt"/>
              </a:rPr>
              <a:t>Casan</a:t>
            </a:r>
            <a:r>
              <a:rPr lang="en-US" sz="1200" dirty="0">
                <a:latin typeface="+mn-lt"/>
              </a:rPr>
              <a:t> </a:t>
            </a:r>
            <a:r>
              <a:rPr lang="en-US" sz="1200" dirty="0" err="1">
                <a:latin typeface="+mn-lt"/>
              </a:rPr>
              <a:t>Clarà</a:t>
            </a:r>
            <a:r>
              <a:rPr lang="en-US" sz="1200" dirty="0">
                <a:latin typeface="+mn-lt"/>
              </a:rPr>
              <a:t>, “Deposition of Inhaled Particles in the Lungs”, </a:t>
            </a:r>
            <a:r>
              <a:rPr lang="en-US" sz="1200" i="1" dirty="0" err="1">
                <a:latin typeface="+mn-lt"/>
              </a:rPr>
              <a:t>Archivos</a:t>
            </a:r>
            <a:r>
              <a:rPr lang="en-US" sz="1200" i="1" dirty="0">
                <a:latin typeface="+mn-lt"/>
              </a:rPr>
              <a:t> de </a:t>
            </a:r>
            <a:r>
              <a:rPr lang="en-US" sz="1200" i="1" dirty="0" err="1">
                <a:latin typeface="+mn-lt"/>
              </a:rPr>
              <a:t>Bronconeumología</a:t>
            </a:r>
            <a:r>
              <a:rPr lang="en-US" sz="1200" i="1" dirty="0">
                <a:latin typeface="+mn-lt"/>
              </a:rPr>
              <a:t> (English Edition)</a:t>
            </a:r>
            <a:r>
              <a:rPr lang="en-US" sz="1200" dirty="0">
                <a:latin typeface="+mn-lt"/>
              </a:rPr>
              <a:t>, Volume 48, Issue 7, 2012.</a:t>
            </a:r>
          </a:p>
          <a:p>
            <a:r>
              <a:rPr lang="en-US" sz="1200" dirty="0">
                <a:latin typeface="+mn-lt"/>
              </a:rPr>
              <a:t>“What are the Air Quality Standards for PM?” Retrieved November 27, 2019, from https://www3.epa.gov/region1/airquality/pm-aq-standards.html.</a:t>
            </a:r>
          </a:p>
          <a:p>
            <a:r>
              <a:rPr lang="en-US" sz="1200" dirty="0" err="1">
                <a:latin typeface="+mn-lt"/>
              </a:rPr>
              <a:t>Junyan</a:t>
            </a:r>
            <a:r>
              <a:rPr lang="en-US" sz="1200" dirty="0">
                <a:latin typeface="+mn-lt"/>
              </a:rPr>
              <a:t> Yang, </a:t>
            </a:r>
            <a:r>
              <a:rPr lang="en-US" sz="1200" dirty="0" err="1">
                <a:latin typeface="+mn-lt"/>
              </a:rPr>
              <a:t>Beixiang</a:t>
            </a:r>
            <a:r>
              <a:rPr lang="en-US" sz="1200" dirty="0">
                <a:latin typeface="+mn-lt"/>
              </a:rPr>
              <a:t> Shi, Yi Shi, Simon Marvin, Yi Zheng, </a:t>
            </a:r>
            <a:r>
              <a:rPr lang="en-US" sz="1200" dirty="0" err="1">
                <a:latin typeface="+mn-lt"/>
              </a:rPr>
              <a:t>Geyang</a:t>
            </a:r>
            <a:r>
              <a:rPr lang="en-US" sz="1200" dirty="0">
                <a:latin typeface="+mn-lt"/>
              </a:rPr>
              <a:t> Xia, “Air pollution dispersal in high density urban areas: Research on the triadic relation of wind, air pollution, and urban form”, </a:t>
            </a:r>
            <a:r>
              <a:rPr lang="en-US" sz="1200" i="1" dirty="0">
                <a:latin typeface="+mn-lt"/>
              </a:rPr>
              <a:t>Sustainable Cities and Society</a:t>
            </a:r>
            <a:r>
              <a:rPr lang="en-US" sz="1200" dirty="0">
                <a:latin typeface="+mn-lt"/>
              </a:rPr>
              <a:t>, 2019.</a:t>
            </a:r>
          </a:p>
          <a:p>
            <a:r>
              <a:rPr lang="en-US" sz="1200" dirty="0">
                <a:latin typeface="+mn-lt"/>
              </a:rPr>
              <a:t>New York State Department of Environmental Conservation (NYS DEC), Division of Air Resources. </a:t>
            </a:r>
            <a:r>
              <a:rPr lang="en-US" sz="1200" i="1" dirty="0">
                <a:latin typeface="+mn-lt"/>
              </a:rPr>
              <a:t>Albany South End Community Air Quality Study</a:t>
            </a:r>
            <a:r>
              <a:rPr lang="en-US" sz="1200" dirty="0">
                <a:latin typeface="+mn-lt"/>
              </a:rPr>
              <a:t>. October 2019.</a:t>
            </a:r>
            <a:endParaRPr lang="en-US" sz="1200" b="1" dirty="0">
              <a:solidFill>
                <a:schemeClr val="tx1"/>
              </a:solidFill>
              <a:latin typeface="+mn-lt"/>
              <a:ea typeface="Verdana" pitchFamily="-108" charset="0"/>
              <a:cs typeface="Verdana" pitchFamily="-108" charset="0"/>
              <a:sym typeface="Verdana" pitchFamily="-108" charset="0"/>
            </a:endParaRPr>
          </a:p>
          <a:p>
            <a:pPr>
              <a:lnSpc>
                <a:spcPct val="110000"/>
              </a:lnSpc>
              <a:tabLst>
                <a:tab pos="236005" algn="l"/>
                <a:tab pos="473068" algn="l"/>
                <a:tab pos="710131" algn="l"/>
                <a:tab pos="947194" algn="l"/>
                <a:tab pos="1184257" algn="l"/>
                <a:tab pos="1421320" algn="l"/>
                <a:tab pos="1658382" algn="l"/>
                <a:tab pos="1895446" algn="l"/>
                <a:tab pos="2132508" algn="l"/>
                <a:tab pos="2369572" algn="l"/>
                <a:tab pos="2606634" algn="l"/>
                <a:tab pos="2843698" algn="l"/>
              </a:tabLst>
            </a:pPr>
            <a:endParaRPr lang="en-US" sz="1429" dirty="0">
              <a:solidFill>
                <a:schemeClr val="tx1"/>
              </a:solidFill>
              <a:latin typeface="Verdana" pitchFamily="-108" charset="0"/>
              <a:ea typeface="Verdana" pitchFamily="-108" charset="0"/>
              <a:cs typeface="Verdana" pitchFamily="-108" charset="0"/>
              <a:sym typeface="Verdana" pitchFamily="-108" charset="0"/>
            </a:endParaRPr>
          </a:p>
        </p:txBody>
      </p:sp>
      <p:graphicFrame>
        <p:nvGraphicFramePr>
          <p:cNvPr id="2" name="Table 1">
            <a:extLst>
              <a:ext uri="{FF2B5EF4-FFF2-40B4-BE49-F238E27FC236}">
                <a16:creationId xmlns:a16="http://schemas.microsoft.com/office/drawing/2014/main" id="{D9EF3FDE-535E-4263-8674-0CE33B9EBD84}"/>
              </a:ext>
            </a:extLst>
          </p:cNvPr>
          <p:cNvGraphicFramePr>
            <a:graphicFrameLocks noGrp="1"/>
          </p:cNvGraphicFramePr>
          <p:nvPr>
            <p:extLst>
              <p:ext uri="{D42A27DB-BD31-4B8C-83A1-F6EECF244321}">
                <p14:modId xmlns:p14="http://schemas.microsoft.com/office/powerpoint/2010/main" val="3096729187"/>
              </p:ext>
            </p:extLst>
          </p:nvPr>
        </p:nvGraphicFramePr>
        <p:xfrm>
          <a:off x="2685908" y="33156441"/>
          <a:ext cx="4290531" cy="457200"/>
        </p:xfrm>
        <a:graphic>
          <a:graphicData uri="http://schemas.openxmlformats.org/drawingml/2006/table">
            <a:tbl>
              <a:tblPr firstRow="1" bandRow="1">
                <a:tableStyleId>{F5AB1C69-6EDB-4FF4-983F-18BD219EF322}</a:tableStyleId>
              </a:tblPr>
              <a:tblGrid>
                <a:gridCol w="4290531">
                  <a:extLst>
                    <a:ext uri="{9D8B030D-6E8A-4147-A177-3AD203B41FA5}">
                      <a16:colId xmlns:a16="http://schemas.microsoft.com/office/drawing/2014/main" val="2527838001"/>
                    </a:ext>
                  </a:extLst>
                </a:gridCol>
              </a:tblGrid>
              <a:tr h="370840">
                <a:tc>
                  <a:txBody>
                    <a:bodyPr/>
                    <a:lstStyle/>
                    <a:p>
                      <a:r>
                        <a:rPr lang="en-US" sz="2400" dirty="0">
                          <a:solidFill>
                            <a:schemeClr val="tx1"/>
                          </a:solidFill>
                        </a:rPr>
                        <a:t>Figure 1: Initial plotting charts</a:t>
                      </a:r>
                    </a:p>
                  </a:txBody>
                  <a:tcPr/>
                </a:tc>
                <a:extLst>
                  <a:ext uri="{0D108BD9-81ED-4DB2-BD59-A6C34878D82A}">
                    <a16:rowId xmlns:a16="http://schemas.microsoft.com/office/drawing/2014/main" val="3963385934"/>
                  </a:ext>
                </a:extLst>
              </a:tr>
            </a:tbl>
          </a:graphicData>
        </a:graphic>
      </p:graphicFrame>
      <p:graphicFrame>
        <p:nvGraphicFramePr>
          <p:cNvPr id="52" name="Table 51">
            <a:extLst>
              <a:ext uri="{FF2B5EF4-FFF2-40B4-BE49-F238E27FC236}">
                <a16:creationId xmlns:a16="http://schemas.microsoft.com/office/drawing/2014/main" id="{66B8204F-6F79-4C61-9D25-0FF1FD193DC0}"/>
              </a:ext>
            </a:extLst>
          </p:cNvPr>
          <p:cNvGraphicFramePr>
            <a:graphicFrameLocks noGrp="1"/>
          </p:cNvGraphicFramePr>
          <p:nvPr>
            <p:extLst>
              <p:ext uri="{D42A27DB-BD31-4B8C-83A1-F6EECF244321}">
                <p14:modId xmlns:p14="http://schemas.microsoft.com/office/powerpoint/2010/main" val="4203578444"/>
              </p:ext>
            </p:extLst>
          </p:nvPr>
        </p:nvGraphicFramePr>
        <p:xfrm>
          <a:off x="15166745" y="9172530"/>
          <a:ext cx="6986810" cy="396240"/>
        </p:xfrm>
        <a:graphic>
          <a:graphicData uri="http://schemas.openxmlformats.org/drawingml/2006/table">
            <a:tbl>
              <a:tblPr firstRow="1" bandRow="1">
                <a:tableStyleId>{F5AB1C69-6EDB-4FF4-983F-18BD219EF322}</a:tableStyleId>
              </a:tblPr>
              <a:tblGrid>
                <a:gridCol w="6986810">
                  <a:extLst>
                    <a:ext uri="{9D8B030D-6E8A-4147-A177-3AD203B41FA5}">
                      <a16:colId xmlns:a16="http://schemas.microsoft.com/office/drawing/2014/main" val="2527838001"/>
                    </a:ext>
                  </a:extLst>
                </a:gridCol>
              </a:tblGrid>
              <a:tr h="370840">
                <a:tc>
                  <a:txBody>
                    <a:bodyPr/>
                    <a:lstStyle/>
                    <a:p>
                      <a:r>
                        <a:rPr lang="en-US" sz="2000" dirty="0">
                          <a:solidFill>
                            <a:schemeClr val="tx1"/>
                          </a:solidFill>
                        </a:rPr>
                        <a:t>Figure 2: PM 2.5 and Black Carbon Wind Direction clustering</a:t>
                      </a:r>
                    </a:p>
                  </a:txBody>
                  <a:tcPr/>
                </a:tc>
                <a:extLst>
                  <a:ext uri="{0D108BD9-81ED-4DB2-BD59-A6C34878D82A}">
                    <a16:rowId xmlns:a16="http://schemas.microsoft.com/office/drawing/2014/main" val="3963385934"/>
                  </a:ext>
                </a:extLst>
              </a:tr>
            </a:tbl>
          </a:graphicData>
        </a:graphic>
      </p:graphicFrame>
      <p:graphicFrame>
        <p:nvGraphicFramePr>
          <p:cNvPr id="53" name="Table 52">
            <a:extLst>
              <a:ext uri="{FF2B5EF4-FFF2-40B4-BE49-F238E27FC236}">
                <a16:creationId xmlns:a16="http://schemas.microsoft.com/office/drawing/2014/main" id="{6D42C0F9-78A9-4B68-B6C9-07C94213A1CC}"/>
              </a:ext>
            </a:extLst>
          </p:cNvPr>
          <p:cNvGraphicFramePr>
            <a:graphicFrameLocks noGrp="1"/>
          </p:cNvGraphicFramePr>
          <p:nvPr>
            <p:extLst>
              <p:ext uri="{D42A27DB-BD31-4B8C-83A1-F6EECF244321}">
                <p14:modId xmlns:p14="http://schemas.microsoft.com/office/powerpoint/2010/main" val="925227899"/>
              </p:ext>
            </p:extLst>
          </p:nvPr>
        </p:nvGraphicFramePr>
        <p:xfrm>
          <a:off x="16022317" y="13968815"/>
          <a:ext cx="5160015" cy="396240"/>
        </p:xfrm>
        <a:graphic>
          <a:graphicData uri="http://schemas.openxmlformats.org/drawingml/2006/table">
            <a:tbl>
              <a:tblPr firstRow="1" bandRow="1">
                <a:tableStyleId>{F5AB1C69-6EDB-4FF4-983F-18BD219EF322}</a:tableStyleId>
              </a:tblPr>
              <a:tblGrid>
                <a:gridCol w="5160015">
                  <a:extLst>
                    <a:ext uri="{9D8B030D-6E8A-4147-A177-3AD203B41FA5}">
                      <a16:colId xmlns:a16="http://schemas.microsoft.com/office/drawing/2014/main" val="2527838001"/>
                    </a:ext>
                  </a:extLst>
                </a:gridCol>
              </a:tblGrid>
              <a:tr h="370840">
                <a:tc>
                  <a:txBody>
                    <a:bodyPr/>
                    <a:lstStyle/>
                    <a:p>
                      <a:r>
                        <a:rPr lang="en-US" sz="2000" dirty="0">
                          <a:solidFill>
                            <a:schemeClr val="tx1"/>
                          </a:solidFill>
                        </a:rPr>
                        <a:t>Figure 3: Black Carbon Vectorized clustering</a:t>
                      </a:r>
                    </a:p>
                  </a:txBody>
                  <a:tcPr/>
                </a:tc>
                <a:extLst>
                  <a:ext uri="{0D108BD9-81ED-4DB2-BD59-A6C34878D82A}">
                    <a16:rowId xmlns:a16="http://schemas.microsoft.com/office/drawing/2014/main" val="3963385934"/>
                  </a:ext>
                </a:extLst>
              </a:tr>
            </a:tbl>
          </a:graphicData>
        </a:graphic>
      </p:graphicFrame>
      <p:graphicFrame>
        <p:nvGraphicFramePr>
          <p:cNvPr id="54" name="Table 53">
            <a:extLst>
              <a:ext uri="{FF2B5EF4-FFF2-40B4-BE49-F238E27FC236}">
                <a16:creationId xmlns:a16="http://schemas.microsoft.com/office/drawing/2014/main" id="{E4EC888D-E3F5-4EDE-8315-BCC5A1613DB0}"/>
              </a:ext>
            </a:extLst>
          </p:cNvPr>
          <p:cNvGraphicFramePr>
            <a:graphicFrameLocks noGrp="1"/>
          </p:cNvGraphicFramePr>
          <p:nvPr>
            <p:extLst>
              <p:ext uri="{D42A27DB-BD31-4B8C-83A1-F6EECF244321}">
                <p14:modId xmlns:p14="http://schemas.microsoft.com/office/powerpoint/2010/main" val="35913898"/>
              </p:ext>
            </p:extLst>
          </p:nvPr>
        </p:nvGraphicFramePr>
        <p:xfrm>
          <a:off x="16423247" y="18711507"/>
          <a:ext cx="4473805" cy="396240"/>
        </p:xfrm>
        <a:graphic>
          <a:graphicData uri="http://schemas.openxmlformats.org/drawingml/2006/table">
            <a:tbl>
              <a:tblPr firstRow="1" bandRow="1">
                <a:tableStyleId>{F5AB1C69-6EDB-4FF4-983F-18BD219EF322}</a:tableStyleId>
              </a:tblPr>
              <a:tblGrid>
                <a:gridCol w="4473805">
                  <a:extLst>
                    <a:ext uri="{9D8B030D-6E8A-4147-A177-3AD203B41FA5}">
                      <a16:colId xmlns:a16="http://schemas.microsoft.com/office/drawing/2014/main" val="2527838001"/>
                    </a:ext>
                  </a:extLst>
                </a:gridCol>
              </a:tblGrid>
              <a:tr h="370840">
                <a:tc>
                  <a:txBody>
                    <a:bodyPr/>
                    <a:lstStyle/>
                    <a:p>
                      <a:r>
                        <a:rPr lang="en-US" sz="2000" dirty="0">
                          <a:solidFill>
                            <a:schemeClr val="tx1"/>
                          </a:solidFill>
                        </a:rPr>
                        <a:t>Figure 4: PM 2.5 Vectorized clustering</a:t>
                      </a:r>
                    </a:p>
                  </a:txBody>
                  <a:tcPr/>
                </a:tc>
                <a:extLst>
                  <a:ext uri="{0D108BD9-81ED-4DB2-BD59-A6C34878D82A}">
                    <a16:rowId xmlns:a16="http://schemas.microsoft.com/office/drawing/2014/main" val="3963385934"/>
                  </a:ext>
                </a:extLst>
              </a:tr>
            </a:tbl>
          </a:graphicData>
        </a:graphic>
      </p:graphicFrame>
      <p:graphicFrame>
        <p:nvGraphicFramePr>
          <p:cNvPr id="55" name="Table 54">
            <a:extLst>
              <a:ext uri="{FF2B5EF4-FFF2-40B4-BE49-F238E27FC236}">
                <a16:creationId xmlns:a16="http://schemas.microsoft.com/office/drawing/2014/main" id="{25EFB73B-2A52-4976-AB3A-78CF36A4852F}"/>
              </a:ext>
            </a:extLst>
          </p:cNvPr>
          <p:cNvGraphicFramePr>
            <a:graphicFrameLocks noGrp="1"/>
          </p:cNvGraphicFramePr>
          <p:nvPr>
            <p:extLst>
              <p:ext uri="{D42A27DB-BD31-4B8C-83A1-F6EECF244321}">
                <p14:modId xmlns:p14="http://schemas.microsoft.com/office/powerpoint/2010/main" val="3116557451"/>
              </p:ext>
            </p:extLst>
          </p:nvPr>
        </p:nvGraphicFramePr>
        <p:xfrm>
          <a:off x="12974471" y="29204947"/>
          <a:ext cx="2964995" cy="396240"/>
        </p:xfrm>
        <a:graphic>
          <a:graphicData uri="http://schemas.openxmlformats.org/drawingml/2006/table">
            <a:tbl>
              <a:tblPr firstRow="1" bandRow="1">
                <a:tableStyleId>{F5AB1C69-6EDB-4FF4-983F-18BD219EF322}</a:tableStyleId>
              </a:tblPr>
              <a:tblGrid>
                <a:gridCol w="2964995">
                  <a:extLst>
                    <a:ext uri="{9D8B030D-6E8A-4147-A177-3AD203B41FA5}">
                      <a16:colId xmlns:a16="http://schemas.microsoft.com/office/drawing/2014/main" val="2527838001"/>
                    </a:ext>
                  </a:extLst>
                </a:gridCol>
              </a:tblGrid>
              <a:tr h="370840">
                <a:tc>
                  <a:txBody>
                    <a:bodyPr/>
                    <a:lstStyle/>
                    <a:p>
                      <a:r>
                        <a:rPr lang="en-US" sz="2000" dirty="0">
                          <a:solidFill>
                            <a:schemeClr val="tx1"/>
                          </a:solidFill>
                        </a:rPr>
                        <a:t>Figure 6: Localized Map</a:t>
                      </a:r>
                    </a:p>
                  </a:txBody>
                  <a:tcPr/>
                </a:tc>
                <a:extLst>
                  <a:ext uri="{0D108BD9-81ED-4DB2-BD59-A6C34878D82A}">
                    <a16:rowId xmlns:a16="http://schemas.microsoft.com/office/drawing/2014/main" val="3963385934"/>
                  </a:ext>
                </a:extLst>
              </a:tr>
            </a:tbl>
          </a:graphicData>
        </a:graphic>
      </p:graphicFrame>
      <p:graphicFrame>
        <p:nvGraphicFramePr>
          <p:cNvPr id="56" name="Table 55">
            <a:extLst>
              <a:ext uri="{FF2B5EF4-FFF2-40B4-BE49-F238E27FC236}">
                <a16:creationId xmlns:a16="http://schemas.microsoft.com/office/drawing/2014/main" id="{BDC2EDB2-292F-4DDE-89A1-5A28B2EE42BF}"/>
              </a:ext>
            </a:extLst>
          </p:cNvPr>
          <p:cNvGraphicFramePr>
            <a:graphicFrameLocks noGrp="1"/>
          </p:cNvGraphicFramePr>
          <p:nvPr>
            <p:extLst>
              <p:ext uri="{D42A27DB-BD31-4B8C-83A1-F6EECF244321}">
                <p14:modId xmlns:p14="http://schemas.microsoft.com/office/powerpoint/2010/main" val="2349603089"/>
              </p:ext>
            </p:extLst>
          </p:nvPr>
        </p:nvGraphicFramePr>
        <p:xfrm>
          <a:off x="12115800" y="35874960"/>
          <a:ext cx="4476750" cy="396240"/>
        </p:xfrm>
        <a:graphic>
          <a:graphicData uri="http://schemas.openxmlformats.org/drawingml/2006/table">
            <a:tbl>
              <a:tblPr firstRow="1" bandRow="1">
                <a:tableStyleId>{F5AB1C69-6EDB-4FF4-983F-18BD219EF322}</a:tableStyleId>
              </a:tblPr>
              <a:tblGrid>
                <a:gridCol w="4476750">
                  <a:extLst>
                    <a:ext uri="{9D8B030D-6E8A-4147-A177-3AD203B41FA5}">
                      <a16:colId xmlns:a16="http://schemas.microsoft.com/office/drawing/2014/main" val="2527838001"/>
                    </a:ext>
                  </a:extLst>
                </a:gridCol>
              </a:tblGrid>
              <a:tr h="370840">
                <a:tc>
                  <a:txBody>
                    <a:bodyPr/>
                    <a:lstStyle/>
                    <a:p>
                      <a:r>
                        <a:rPr lang="en-US" sz="2000" dirty="0">
                          <a:solidFill>
                            <a:schemeClr val="tx1"/>
                          </a:solidFill>
                        </a:rPr>
                        <a:t>Figure 5: Area Map with Elevation rise</a:t>
                      </a:r>
                    </a:p>
                  </a:txBody>
                  <a:tcPr/>
                </a:tc>
                <a:extLst>
                  <a:ext uri="{0D108BD9-81ED-4DB2-BD59-A6C34878D82A}">
                    <a16:rowId xmlns:a16="http://schemas.microsoft.com/office/drawing/2014/main" val="3963385934"/>
                  </a:ext>
                </a:extLst>
              </a:tr>
            </a:tbl>
          </a:graphicData>
        </a:graphic>
      </p:graphicFrame>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20958</TotalTime>
  <Pages>0</Pages>
  <Words>879</Words>
  <Characters>0</Characters>
  <Application>Microsoft Office PowerPoint</Application>
  <PresentationFormat>Custom</PresentationFormat>
  <Lines>0</Lines>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Times</vt:lpstr>
      <vt:lpstr>Times New Roman</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me4.1</cp:lastModifiedBy>
  <cp:revision>174</cp:revision>
  <cp:lastPrinted>2010-02-18T20:20:14Z</cp:lastPrinted>
  <dcterms:created xsi:type="dcterms:W3CDTF">2010-03-16T21:47:29Z</dcterms:created>
  <dcterms:modified xsi:type="dcterms:W3CDTF">2019-12-15T16:56:55Z</dcterms:modified>
  <cp:category/>
</cp:coreProperties>
</file>