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6"/>
    <p:restoredTop sz="95256" autoAdjust="0"/>
  </p:normalViewPr>
  <p:slideViewPr>
    <p:cSldViewPr snapToGrid="0" snapToObjects="1">
      <p:cViewPr varScale="1">
        <p:scale>
          <a:sx n="82" d="100"/>
          <a:sy n="82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F9AA-0D9F-B447-8778-CD947F5D5D3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0384-F5DC-3441-BEC1-ECE5080361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67E4-4561-EC49-B97F-6D6BCC9E04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4821" y="2019581"/>
            <a:ext cx="9144000" cy="2327131"/>
          </a:xfrm>
        </p:spPr>
        <p:txBody>
          <a:bodyPr anchor="ctr" anchorCtr="0">
            <a:normAutofit/>
          </a:bodyPr>
          <a:lstStyle>
            <a:lvl1pPr algn="l">
              <a:defRPr sz="3000" b="0" i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GB" dirty="0"/>
              <a:t>Click here to edit the title of the course</a:t>
            </a:r>
            <a:br>
              <a:rPr lang="en-GB" dirty="0"/>
            </a:br>
            <a:r>
              <a:rPr lang="en-GB" dirty="0"/>
              <a:t>Click here to edit the topic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Click here to edit the name</a:t>
            </a:r>
            <a:br>
              <a:rPr lang="en-GB" dirty="0"/>
            </a:br>
            <a:r>
              <a:rPr lang="en-GB" dirty="0"/>
              <a:t>Click here to edit the department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3FD1-CC9C-4442-B1EE-D2F4C914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9E43-323D-0142-92B1-C20EAE24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8382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E0EE-FDFB-6941-9E38-019DD213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2CC1AB-FDC5-454B-9B64-E388AAEF15AB}"/>
              </a:ext>
            </a:extLst>
          </p:cNvPr>
          <p:cNvCxnSpPr>
            <a:cxnSpLocks/>
          </p:cNvCxnSpPr>
          <p:nvPr userDrawn="1"/>
        </p:nvCxnSpPr>
        <p:spPr>
          <a:xfrm>
            <a:off x="7329714" y="670656"/>
            <a:ext cx="4432226" cy="5750"/>
          </a:xfrm>
          <a:prstGeom prst="line">
            <a:avLst/>
          </a:prstGeom>
          <a:ln>
            <a:solidFill>
              <a:srgbClr val="942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C4B1C-B62C-1849-9506-01D920A96E0C}"/>
              </a:ext>
            </a:extLst>
          </p:cNvPr>
          <p:cNvSpPr txBox="1"/>
          <p:nvPr userDrawn="1"/>
        </p:nvSpPr>
        <p:spPr>
          <a:xfrm>
            <a:off x="7010400" y="362879"/>
            <a:ext cx="47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>
                <a:solidFill>
                  <a:srgbClr val="7030A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Nadimpalli Satyanarayana Raju Institute of Technology (NSRIT)</a:t>
            </a:r>
          </a:p>
        </p:txBody>
      </p:sp>
      <p:pic>
        <p:nvPicPr>
          <p:cNvPr id="47" name="Picture 46" descr="Shape&#10;&#10;Description automatically generated">
            <a:extLst>
              <a:ext uri="{FF2B5EF4-FFF2-40B4-BE49-F238E27FC236}">
                <a16:creationId xmlns:a16="http://schemas.microsoft.com/office/drawing/2014/main" id="{EA23326B-D696-FF4C-B0F1-A513AE79A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8000"/>
            <a:ext cx="889000" cy="6893999"/>
          </a:xfrm>
          <a:prstGeom prst="rect">
            <a:avLst/>
          </a:prstGeom>
        </p:spPr>
      </p:pic>
      <p:pic>
        <p:nvPicPr>
          <p:cNvPr id="48" name="Picture 2" descr="Nadimpalli Satyanarayana Raju Institute of Technology (NSRIT), Visakhapatnam">
            <a:extLst>
              <a:ext uri="{FF2B5EF4-FFF2-40B4-BE49-F238E27FC236}">
                <a16:creationId xmlns:a16="http://schemas.microsoft.com/office/drawing/2014/main" id="{4BEB89AB-B6AF-4D4D-A36C-4E1E7E0ABD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5" y="6072630"/>
            <a:ext cx="632790" cy="2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381C-66BA-EB4D-83B1-12C8F4EE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BF40A-103E-0740-AF80-F7218460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5884-401D-3348-AEF0-E6767B7D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838C-5DB1-4445-8D8F-0FCAA926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F96C7-0F07-0D45-844D-EF6A7ACF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D9B6F-358C-3D46-B64B-CD98D4F5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2537-2EC1-8A4B-BDCB-BCD3FAD1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28874-B1D9-CD41-8531-17F64B1E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ECDC-BB58-0C44-8F2B-71E5F4EF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721E-CDEC-CF45-8BA7-4E5ACC2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D633-229B-6F4C-B7C2-E62CFB01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77097-74D9-4E47-B351-759486FE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A458F-F85C-7B47-9952-64469A44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DB56-D850-DC4B-8CDD-EBA97B5A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4A91-25B4-394D-8194-E3E31906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FAF4-19AA-D140-9229-D3EF2BAA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54817-4F0C-1E40-AA26-413D4B5C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07883-056B-524A-9B17-4D25EC6A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"/>
            <a:ext cx="1020417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F7426-91D3-2E45-A7EB-8AEFD48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8DE54-C9C2-C648-A0E9-559D40F79FE5}"/>
              </a:ext>
            </a:extLst>
          </p:cNvPr>
          <p:cNvCxnSpPr>
            <a:cxnSpLocks/>
          </p:cNvCxnSpPr>
          <p:nvPr userDrawn="1"/>
        </p:nvCxnSpPr>
        <p:spPr>
          <a:xfrm>
            <a:off x="7329714" y="670656"/>
            <a:ext cx="4432226" cy="5750"/>
          </a:xfrm>
          <a:prstGeom prst="line">
            <a:avLst/>
          </a:prstGeom>
          <a:ln>
            <a:solidFill>
              <a:srgbClr val="942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5CC666-D904-3D4E-B33E-0FEC37991704}"/>
              </a:ext>
            </a:extLst>
          </p:cNvPr>
          <p:cNvSpPr txBox="1"/>
          <p:nvPr userDrawn="1"/>
        </p:nvSpPr>
        <p:spPr>
          <a:xfrm>
            <a:off x="7010400" y="362879"/>
            <a:ext cx="47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>
                <a:solidFill>
                  <a:srgbClr val="7030A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Nadimpalli Satyanarayana Raju Institute of Technology (NSRIT)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80160-CD96-F344-B5D5-3D8456E45282}"/>
              </a:ext>
            </a:extLst>
          </p:cNvPr>
          <p:cNvGrpSpPr/>
          <p:nvPr userDrawn="1"/>
        </p:nvGrpSpPr>
        <p:grpSpPr>
          <a:xfrm>
            <a:off x="0" y="-18000"/>
            <a:ext cx="889000" cy="6893999"/>
            <a:chOff x="5395029" y="-307931"/>
            <a:chExt cx="889000" cy="6858000"/>
          </a:xfrm>
        </p:grpSpPr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A83FBDA7-672B-7649-9CC4-C6C25E6BF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029" y="-307931"/>
              <a:ext cx="889000" cy="6858000"/>
            </a:xfrm>
            <a:prstGeom prst="rect">
              <a:avLst/>
            </a:prstGeom>
          </p:spPr>
        </p:pic>
        <p:pic>
          <p:nvPicPr>
            <p:cNvPr id="12" name="Picture 2" descr="Nadimpalli Satyanarayana Raju Institute of Technology (NSRIT), Visakhapatnam">
              <a:extLst>
                <a:ext uri="{FF2B5EF4-FFF2-40B4-BE49-F238E27FC236}">
                  <a16:creationId xmlns:a16="http://schemas.microsoft.com/office/drawing/2014/main" id="{6720536F-8ED7-3A41-8822-B94517181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34" y="5750895"/>
              <a:ext cx="632790" cy="28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78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97F0-181C-244A-AE61-281D3704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37A1-1D17-B145-9FE9-8B422162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49E5-BBCC-1D43-A0CF-8ACDDFE0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5648-1CC6-B949-B8E2-B11C16F5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6D71-730F-874C-8822-7A2A645A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1450-36D7-3245-971C-E1F4763C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8AB14-C375-C348-AB1D-B722BB68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0069-F5C5-3247-BB16-50BD68B8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D9E4-DF78-8440-AC2E-E462F60C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B0C-615F-C14A-B261-DD86B7D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CC1-B1DE-914C-85F5-6921A92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B7A3-9753-6840-9FC9-D81C94E4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628A8-5618-5D4D-8E08-5E140438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D8F9-65F0-6440-A933-9A16B8C4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B319-B871-5043-AA56-B6665069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C033F-B004-AA44-90C1-E9EB041A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6A60-41C5-984C-A530-E05EBD66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AF43-7E2F-9C43-8A86-1CF36537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17C8A-C509-0440-A00E-CF10EB14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EB51-F5BB-ED47-B423-FA1D0DE8B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FDF33-B21A-BF4A-959C-3423DEEC0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28A9B-807E-1D49-B8EC-8F6BDE09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AA61D-6962-C748-BA48-BBFA8249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2AE49-29BA-1442-963D-D2658F0A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DF24-0A58-2E42-BB68-0447AA9C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626FF-D101-CA4E-9B0B-3700F6BC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2625-D3DB-4E45-A36F-F2067209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B68CE-A6F4-6C42-B553-B27A1FBA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6E897-6620-4647-9FAB-00435ED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07957-A4C9-4C41-B6D1-A1BEA341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7B92C-9CDF-F841-AAE0-C6A988DF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F54-085F-E141-B1AB-99869E6B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7A7E-E93F-9743-BE82-8CFD06C7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C3AEB-AA1B-DD48-89AB-4A76CDE5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BD1AE-AAE0-764D-A84C-1BCB5F2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9366-89D9-CD41-AB97-63EC9B8A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661F-20E3-0247-B3CA-1FBE8049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 contrast="7000"/>
          </a:blip>
          <a:srcRect/>
          <a:stretch>
            <a:fillRect l="-57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E4F15-296B-6946-8A82-3C31ECD5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FD10-AEDC-144B-98E5-71097B2E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6EB6-CEAA-3E41-8C42-9AD19C4E4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7EE3-100A-0445-A5E6-13C1DA1EE46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3625-C3F8-E846-8545-62B70A4C8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9788-25AC-484B-BF44-EA896981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3E41-D638-594C-8347-57CCA9BD2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BC_(programming_language)" TargetMode="External"/><Relationship Id="rId13" Type="http://schemas.openxmlformats.org/officeDocument/2006/relationships/hyperlink" Target="https://en.wikipedia.org/wiki/Backward_compatibility" TargetMode="External"/><Relationship Id="rId3" Type="http://schemas.openxmlformats.org/officeDocument/2006/relationships/hyperlink" Target="https://en.wikipedia.org/wiki/Interpreter_(computing)" TargetMode="External"/><Relationship Id="rId7" Type="http://schemas.openxmlformats.org/officeDocument/2006/relationships/hyperlink" Target="https://en.wikipedia.org/wiki/Guido_van_Rossum" TargetMode="External"/><Relationship Id="rId12" Type="http://schemas.openxmlformats.org/officeDocument/2006/relationships/hyperlink" Target="https://en.wikipedia.org/wiki/Unicode" TargetMode="External"/><Relationship Id="rId2" Type="http://schemas.openxmlformats.org/officeDocument/2006/relationships/hyperlink" Target="https://en.wikipedia.org/wiki/High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ff-side_rule" TargetMode="External"/><Relationship Id="rId11" Type="http://schemas.openxmlformats.org/officeDocument/2006/relationships/hyperlink" Target="https://en.wikipedia.org/wiki/Reference_counting" TargetMode="External"/><Relationship Id="rId5" Type="http://schemas.openxmlformats.org/officeDocument/2006/relationships/hyperlink" Target="https://en.wikipedia.org/wiki/Code_readability" TargetMode="External"/><Relationship Id="rId10" Type="http://schemas.openxmlformats.org/officeDocument/2006/relationships/hyperlink" Target="https://en.wikipedia.org/wiki/Cycle_detection" TargetMode="External"/><Relationship Id="rId4" Type="http://schemas.openxmlformats.org/officeDocument/2006/relationships/hyperlink" Target="https://en.wikipedia.org/wiki/General-purpose_programming_language" TargetMode="External"/><Relationship Id="rId9" Type="http://schemas.openxmlformats.org/officeDocument/2006/relationships/hyperlink" Target="https://en.wikipedia.org/wiki/List_comprehension" TargetMode="Externa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66EE1D-CE52-7142-9FE7-6EB016BAE14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10118" y="1410615"/>
            <a:ext cx="7637929" cy="1189150"/>
          </a:xfrm>
          <a:solidFill>
            <a:schemeClr val="bg1">
              <a:alpha val="2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dirty="0"/>
              <a:t>Department of electronics and communication engineering</a:t>
            </a:r>
            <a:r>
              <a:rPr lang="en-IN" sz="2000" dirty="0"/>
              <a:t>                 </a:t>
            </a:r>
            <a:r>
              <a:rPr lang="en-US" sz="2000" dirty="0"/>
              <a:t>  Skill oriented course   </a:t>
            </a:r>
            <a:br>
              <a:rPr lang="en-IN" sz="2000" dirty="0"/>
            </a:br>
            <a:r>
              <a:rPr lang="en-US" sz="2000" dirty="0"/>
              <a:t>          Basics of python programming “20ECS02”</a:t>
            </a:r>
            <a:br>
              <a:rPr lang="en-IN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 </a:t>
            </a:r>
            <a:r>
              <a:rPr lang="en-US" sz="2000" i="1" u="sng" dirty="0"/>
              <a:t>1st REVIEW</a:t>
            </a:r>
            <a:endParaRPr lang="en-IN" sz="2400" i="1" u="sng" dirty="0"/>
          </a:p>
        </p:txBody>
      </p:sp>
      <p:pic>
        <p:nvPicPr>
          <p:cNvPr id="3" name="Picture 7" descr="Screenshot 2022-05-09 154424.jpg"/>
          <p:cNvPicPr>
            <a:picLocks noChangeAspect="1"/>
          </p:cNvPicPr>
          <p:nvPr/>
        </p:nvPicPr>
        <p:blipFill>
          <a:blip r:embed="rId2">
            <a:lum bright="1000" contrast="10000"/>
          </a:blip>
          <a:srcRect l="-836"/>
          <a:stretch>
            <a:fillRect/>
          </a:stretch>
        </p:blipFill>
        <p:spPr>
          <a:xfrm>
            <a:off x="862596" y="-3"/>
            <a:ext cx="11341241" cy="1394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512916" y="3320146"/>
            <a:ext cx="7631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                :P.YAKSHA SAI</a:t>
            </a:r>
            <a:endParaRPr lang="en-IN" dirty="0"/>
          </a:p>
          <a:p>
            <a:r>
              <a:rPr lang="en-US" dirty="0"/>
              <a:t>Section               :</a:t>
            </a:r>
            <a:r>
              <a:rPr lang="en-US" dirty="0" err="1"/>
              <a:t>ece</a:t>
            </a:r>
            <a:r>
              <a:rPr lang="en-US" dirty="0"/>
              <a:t>-- B</a:t>
            </a:r>
            <a:endParaRPr lang="en-IN" dirty="0"/>
          </a:p>
          <a:p>
            <a:r>
              <a:rPr lang="en-US" dirty="0"/>
              <a:t>Id num               :20NU1A0486</a:t>
            </a:r>
            <a:endParaRPr lang="en-IN" dirty="0"/>
          </a:p>
          <a:p>
            <a:r>
              <a:rPr lang="en-US" dirty="0"/>
              <a:t>Guided by          :S. </a:t>
            </a:r>
            <a:r>
              <a:rPr lang="en-US" dirty="0" err="1"/>
              <a:t>Prathap</a:t>
            </a:r>
            <a:r>
              <a:rPr lang="en-US" dirty="0"/>
              <a:t>(CSE)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662" y="2809702"/>
            <a:ext cx="6026727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</a:t>
            </a:r>
            <a:r>
              <a: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Project  title : Snake game using python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4098" name="Picture 2" descr="C:\Users\yaksh\AppData\Local\Microsoft\Windows\Temporary Internet Files\Content.IE5\1IBL2O9I\pythonlogo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3390" y="3110776"/>
            <a:ext cx="2210878" cy="221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689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115879" y="610136"/>
            <a:ext cx="838458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## creating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new_ball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turtle.Turtle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new_fruit.speed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(0)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new_fruit.shape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('square')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new_fruit.color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('red')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new_fruit.penup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old_fruit.append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new_fruit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#adding ball to snake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for index in range(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len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)-1,0,-1):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a =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[index-1].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b =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[index-1].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ycor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[index].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goto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a,b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if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len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)&gt;0: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a=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snake.xcor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b =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snake.ycor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[0].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goto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a,b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snake_move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##snake and border collision  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if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snake.xcor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()&gt;280 or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snake.xcor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()&lt; -300 or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snake.ycor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()&gt;240 or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snake.ycor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()&lt;-240: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time.sleep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(1)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screen.clear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screen.bgcolor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(‘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LawnGreen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')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scoring.goto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(0,0)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scoring.write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("   GAME OVER \n Your Score is {}".format(score),align="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center",font</a:t>
            </a: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=("Courier",30,"bold"))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time.sleep</a:t>
            </a:r>
            <a:r>
              <a:rPr lang="en-IN" sz="1400" dirty="0"/>
              <a:t>(delay)</a:t>
            </a:r>
            <a:endParaRPr lang="en-US" sz="1400" dirty="0"/>
          </a:p>
          <a:p>
            <a:r>
              <a:rPr lang="en-IN" sz="1400" dirty="0"/>
              <a:t> </a:t>
            </a:r>
            <a:r>
              <a:rPr lang="en-IN" sz="1400" dirty="0" err="1"/>
              <a:t>turtle.Terminator</a:t>
            </a:r>
            <a:r>
              <a:rPr lang="en-IN" sz="1400" dirty="0"/>
              <a:t>()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538" y="673331"/>
            <a:ext cx="1978429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F82C7-6BDE-48B6-B5F3-8DEF6FDE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58" y="1500328"/>
            <a:ext cx="3827785" cy="266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A709F-9231-4DD3-A415-7CA9C97B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12" y="4142067"/>
            <a:ext cx="3903431" cy="2715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F6EC4-9267-4526-AE35-50BB60CE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133" y="4194700"/>
            <a:ext cx="4087857" cy="266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2778A9-E103-4864-B56D-5361E8C22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133" y="1500328"/>
            <a:ext cx="3995644" cy="27159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_you_PNG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38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8465" y="448403"/>
            <a:ext cx="565459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PYTHON AND IT’S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9789" y="1438102"/>
            <a:ext cx="6533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Python</a:t>
            </a:r>
            <a:r>
              <a:rPr lang="en-US" dirty="0"/>
              <a:t> is a </a:t>
            </a:r>
            <a:r>
              <a:rPr lang="en-US" dirty="0">
                <a:hlinkClick r:id="rId2" tooltip="High-level programming language"/>
              </a:rPr>
              <a:t>high-level</a:t>
            </a:r>
            <a:r>
              <a:rPr lang="en-US" dirty="0"/>
              <a:t>, </a:t>
            </a:r>
            <a:r>
              <a:rPr lang="en-US" dirty="0">
                <a:hlinkClick r:id="rId3" tooltip="Interpreter (computing)"/>
              </a:rPr>
              <a:t>interpreted</a:t>
            </a:r>
            <a:r>
              <a:rPr lang="en-US" dirty="0"/>
              <a:t>, </a:t>
            </a:r>
            <a:r>
              <a:rPr lang="en-US" dirty="0">
                <a:hlinkClick r:id="rId4" tooltip="General-purpose programming language"/>
              </a:rPr>
              <a:t>general-purpose programming language</a:t>
            </a:r>
            <a:r>
              <a:rPr lang="en-US" dirty="0"/>
              <a:t>. Its design philosophy emphasizes </a:t>
            </a:r>
            <a:r>
              <a:rPr lang="en-US" dirty="0">
                <a:hlinkClick r:id="rId5" tooltip="Code readability"/>
              </a:rPr>
              <a:t>code readability</a:t>
            </a:r>
            <a:r>
              <a:rPr lang="en-US" dirty="0"/>
              <a:t> with the use of </a:t>
            </a:r>
            <a:r>
              <a:rPr lang="en-US" u="sng" dirty="0">
                <a:hlinkClick r:id="rId6"/>
              </a:rPr>
              <a:t>significant indentation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tooltip="Guido van Rossum"/>
              </a:rPr>
              <a:t>Guido van </a:t>
            </a:r>
            <a:r>
              <a:rPr lang="en-US" dirty="0" err="1">
                <a:hlinkClick r:id="rId7" tooltip="Guido van Rossum"/>
              </a:rPr>
              <a:t>Rossum</a:t>
            </a:r>
            <a:r>
              <a:rPr lang="en-US" dirty="0"/>
              <a:t> began working on Python in the late 1980s as a successor to the </a:t>
            </a:r>
            <a:r>
              <a:rPr lang="en-US" dirty="0">
                <a:hlinkClick r:id="rId8" tooltip="ABC (programming language)"/>
              </a:rPr>
              <a:t>ABC programming language</a:t>
            </a:r>
            <a:r>
              <a:rPr lang="en-US" dirty="0"/>
              <a:t> and first released it in 1991 as Python 0.9.0.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 Python 2.0 was released in 2000 and introduced new features such as </a:t>
            </a:r>
            <a:r>
              <a:rPr lang="en-US" dirty="0">
                <a:hlinkClick r:id="rId9" tooltip="List comprehension"/>
              </a:rPr>
              <a:t>list comprehensions</a:t>
            </a:r>
            <a:r>
              <a:rPr lang="en-US" dirty="0"/>
              <a:t>, </a:t>
            </a:r>
            <a:r>
              <a:rPr lang="en-US" dirty="0">
                <a:hlinkClick r:id="rId10" tooltip="Cycle detection"/>
              </a:rPr>
              <a:t>cycle-detecting</a:t>
            </a:r>
            <a:r>
              <a:rPr lang="en-US" dirty="0"/>
              <a:t> garbage collection, </a:t>
            </a:r>
            <a:r>
              <a:rPr lang="en-US" dirty="0">
                <a:hlinkClick r:id="rId11" tooltip="Reference counting"/>
              </a:rPr>
              <a:t>reference counting</a:t>
            </a:r>
            <a:r>
              <a:rPr lang="en-US" dirty="0"/>
              <a:t>, and </a:t>
            </a:r>
            <a:r>
              <a:rPr lang="en-US" dirty="0">
                <a:hlinkClick r:id="rId12" tooltip="Unicode"/>
              </a:rPr>
              <a:t>Unicode</a:t>
            </a:r>
            <a:r>
              <a:rPr lang="en-US" dirty="0"/>
              <a:t> support. Python 3.0, released in 2008, was a major revision that is not completely </a:t>
            </a:r>
            <a:r>
              <a:rPr lang="en-US" dirty="0">
                <a:hlinkClick r:id="rId13" tooltip="Backward compatibility"/>
              </a:rPr>
              <a:t>backward-compatible</a:t>
            </a:r>
            <a:r>
              <a:rPr lang="en-US" dirty="0"/>
              <a:t> with earlier versions. Python 2 was discontinued with version 2.7.18 in 2020..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Python consistently ranks as one of the most popular programming languages.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15175" y="3436653"/>
            <a:ext cx="2916555" cy="1458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29" y="749382"/>
            <a:ext cx="6301047" cy="52322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2800" i="1" dirty="0"/>
              <a:t>SNAKE GAME USING PYTHON PROGRAME</a:t>
            </a:r>
            <a:endParaRPr lang="en-US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72095" y="1637607"/>
            <a:ext cx="941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Snake Game is one of the traditional 2D game that is played by every </a:t>
            </a:r>
            <a:r>
              <a:rPr lang="en-US" b="1" dirty="0" err="1"/>
              <a:t>Millennials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this game there is a snake who is in continuous motion.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Player has to make sure that snake do not hit the walls or shouldn’t collide in itself.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Played can control the snake with Right, Left, Bottom, Top keys.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snake starts the moment in right direction by default.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There is n object on the screen referred to as ‘food’.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Every time snake collides with the food, the food disappeared and snake body size is increased.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There is a score for every successful collision of snake with the food.</a:t>
            </a:r>
          </a:p>
        </p:txBody>
      </p:sp>
      <p:pic>
        <p:nvPicPr>
          <p:cNvPr id="5" name="Picture 4" descr="SnakeItUpLogoTiles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2" y="4145524"/>
            <a:ext cx="4937760" cy="2488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800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967" y="1936865"/>
            <a:ext cx="81630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first ever video game was developed in the year 1958  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There are many genres under video games 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Board games have been played as a part of most cultures and religions throughout       history (</a:t>
            </a:r>
            <a:r>
              <a:rPr lang="en-US" dirty="0" err="1"/>
              <a:t>Senet</a:t>
            </a:r>
            <a:r>
              <a:rPr lang="en-US" dirty="0"/>
              <a:t> from 3300-2700BC of Egypt is said to be the oldest board game known to have ever existed). 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For this paper, our aim is to digitize and optimize such abandoned board games and primordial video games using state-of-the-art programming languages (python) to make them available for today’s users.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3659" y="760030"/>
            <a:ext cx="2651759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i="1" u="sng" dirty="0"/>
              <a:t>ABSTRACT</a:t>
            </a:r>
          </a:p>
        </p:txBody>
      </p:sp>
      <p:pic>
        <p:nvPicPr>
          <p:cNvPr id="4" name="Picture 3" descr="edited 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50" y="4245189"/>
            <a:ext cx="4048299" cy="2277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3662" y="3389753"/>
            <a:ext cx="45719" cy="4571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 descr="snake game">
            <a:extLst>
              <a:ext uri="{FF2B5EF4-FFF2-40B4-BE49-F238E27FC236}">
                <a16:creationId xmlns:a16="http://schemas.microsoft.com/office/drawing/2014/main" id="{5FDAE4BC-3E5B-4889-B1C2-37A81D74F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11984" r="30486" b="16937"/>
          <a:stretch/>
        </p:blipFill>
        <p:spPr bwMode="auto">
          <a:xfrm>
            <a:off x="1438183" y="1204828"/>
            <a:ext cx="4346587" cy="53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5BFAD-AD24-4044-8098-0533D826EC54}"/>
              </a:ext>
            </a:extLst>
          </p:cNvPr>
          <p:cNvSpPr txBox="1"/>
          <p:nvPr/>
        </p:nvSpPr>
        <p:spPr>
          <a:xfrm>
            <a:off x="1438182" y="280292"/>
            <a:ext cx="5225479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flow diagram</a:t>
            </a:r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036" y="1255222"/>
            <a:ext cx="743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4" y="1053885"/>
            <a:ext cx="609562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importing libraries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import turtle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import random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import time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#creating turtle screen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screen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turtle.Screen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screen.title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('DATAFLAIR-SNAKE GAME')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screen.setup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(width =l1080 , height = 700)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screen.tracer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turtle.bgcolor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(‘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LawnGreen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')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##creating a border for our game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turtle.speed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(5)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turtle.pensize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(4)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turtle.penup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turtle.goto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(-310,250)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turtle.pendown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turtle.color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('black')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turtle.forward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(600)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turtle.right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(90)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turtle.forward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(500)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turtle.right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(90)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turtle.forward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(600)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turtle.right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(90)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turtle.forward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(500)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turtle.penup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turtle.hideturtle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074" y="371959"/>
            <a:ext cx="4328818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Source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511" y="743919"/>
            <a:ext cx="104467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#score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score = 0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delay = 0.1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#snake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turtle.Turtle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snake.speed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snake.shape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('square')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snake.color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("black")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snake.penup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snake.goto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(0,0)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'stop'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#food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fruit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turtle.Turtle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fruit.speed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fruit.shape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('circle')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fruit.color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('red')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fruit.penup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fruit.goto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(30,30)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old_fruit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=[]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#scoring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turtle.Turtle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scoring.speed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scoring.color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("black")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scoring.penup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scoring.hideturtle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scoring.goto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(0,300)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scoring.write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("Score :",align="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center",font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=("Courier",24,"bold"))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4340" y="588936"/>
            <a:ext cx="61848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#######define how to move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snake_go_up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!= "down":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"up"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snake_go_down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!= "up":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"down"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snake_go_left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!= "right":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"left"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snake_go_right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!= "left":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"right"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snake_move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== "up":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y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snake.ycor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snake.sety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(y + 20)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== "down":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y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snake.ycor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snake.sety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(y - 20)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== "left":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x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snake.xcor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snake.setx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(x - 20)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if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snake.direction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== "right":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x =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snake.xcor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snake.setx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(x + 20)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322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# Keyboard bindings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screen.listen()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screen.onkeypress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snake_go_up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"Up")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screen.onkeypress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snake_go_down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"Down")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screen.onkeypress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snake_go_left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"Left")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screen.onkeypress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snake_go_right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"Right")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#main loop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while True: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screen.update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#snake and fruit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coliisions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if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snake.distance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(fruit)&lt; 20: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x =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random.randint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(-290,270)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y =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random.randint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(-240,240)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fruit.goto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x,y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scoring.clear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score+=1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scoring.write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("Score:{}".format(score),align="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center",font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=("Courier",24,"bold"))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delay-=0.001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314</TotalTime>
  <Words>1294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Wingdings</vt:lpstr>
      <vt:lpstr>Office Theme</vt:lpstr>
      <vt:lpstr>Department of electronics and communication engineering                   Skill oriented course              Basics of python programming “20ECS02”      1st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murugadoss doss</dc:creator>
  <cp:lastModifiedBy>Yaksha Sai Padamata</cp:lastModifiedBy>
  <cp:revision>31</cp:revision>
  <dcterms:created xsi:type="dcterms:W3CDTF">2021-07-18T16:48:11Z</dcterms:created>
  <dcterms:modified xsi:type="dcterms:W3CDTF">2024-09-01T19:19:09Z</dcterms:modified>
</cp:coreProperties>
</file>