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332" r:id="rId5"/>
    <p:sldId id="341" r:id="rId6"/>
    <p:sldId id="365" r:id="rId7"/>
    <p:sldId id="342" r:id="rId8"/>
    <p:sldId id="343" r:id="rId9"/>
    <p:sldId id="370" r:id="rId10"/>
    <p:sldId id="371" r:id="rId11"/>
    <p:sldId id="372" r:id="rId12"/>
    <p:sldId id="374" r:id="rId13"/>
    <p:sldId id="375" r:id="rId14"/>
    <p:sldId id="345" r:id="rId15"/>
    <p:sldId id="376" r:id="rId16"/>
    <p:sldId id="352" r:id="rId17"/>
    <p:sldId id="391" r:id="rId18"/>
    <p:sldId id="347" r:id="rId19"/>
    <p:sldId id="392" r:id="rId20"/>
    <p:sldId id="348" r:id="rId21"/>
    <p:sldId id="393" r:id="rId22"/>
    <p:sldId id="349" r:id="rId23"/>
    <p:sldId id="394" r:id="rId24"/>
    <p:sldId id="350" r:id="rId25"/>
    <p:sldId id="395" r:id="rId26"/>
    <p:sldId id="351" r:id="rId27"/>
    <p:sldId id="353" r:id="rId28"/>
    <p:sldId id="337" r:id="rId29"/>
    <p:sldId id="338" r:id="rId30"/>
    <p:sldId id="339" r:id="rId31"/>
    <p:sldId id="340" r:id="rId32"/>
    <p:sldId id="335" r:id="rId33"/>
    <p:sldId id="396" r:id="rId34"/>
    <p:sldId id="334" r:id="rId35"/>
    <p:sldId id="397" r:id="rId36"/>
  </p:sldIdLst>
  <p:sldSz cx="12192000" cy="6858000"/>
  <p:notesSz cx="6858000" cy="9144000"/>
  <p:embeddedFontLst>
    <p:embeddedFont>
      <p:font typeface="Calibri" panose="020F0502020204030204"/>
      <p:regular r:id="rId40"/>
      <p:bold r:id="rId41"/>
      <p:italic r:id="rId42"/>
      <p:boldItalic r:id="rId43"/>
    </p:embeddedFont>
    <p:embeddedFont>
      <p:font typeface="Bookman Old Style" panose="02050604050505020204"/>
      <p:regular r:id="rId44"/>
      <p:bold r:id="rId45"/>
      <p:italic r:id="rId46"/>
    </p:embeddedFont>
    <p:embeddedFont>
      <p:font typeface="Balthazar" panose="02000506070000020004"/>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7" userDrawn="1">
          <p15:clr>
            <a:srgbClr val="000000"/>
          </p15:clr>
        </p15:guide>
        <p15:guide id="2" pos="3842"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033" autoAdjust="0"/>
  </p:normalViewPr>
  <p:slideViewPr>
    <p:cSldViewPr snapToGrid="0" showGuides="1">
      <p:cViewPr varScale="1">
        <p:scale>
          <a:sx n="71" d="100"/>
          <a:sy n="71" d="100"/>
        </p:scale>
        <p:origin x="984" y="54"/>
      </p:cViewPr>
      <p:guideLst>
        <p:guide orient="horz" pos="2157"/>
        <p:guide pos="3842"/>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78"/>
          <p:cNvSpPr txBox="1">
            <a:spLocks noGrp="1"/>
          </p:cNvSpPr>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17" name="Google Shape;17;p78"/>
          <p:cNvPicPr preferRelativeResize="0"/>
          <p:nvPr/>
        </p:nvPicPr>
        <p:blipFill rotWithShape="1">
          <a:blip r:embed="rId2"/>
          <a:srcRect/>
          <a:stretch>
            <a:fillRect/>
          </a:stretch>
        </p:blipFill>
        <p:spPr>
          <a:xfrm>
            <a:off x="11190649" y="50800"/>
            <a:ext cx="963251" cy="960203"/>
          </a:xfrm>
          <a:prstGeom prst="rect">
            <a:avLst/>
          </a:prstGeom>
          <a:noFill/>
          <a:ln>
            <a:noFill/>
          </a:ln>
        </p:spPr>
      </p:pic>
      <p:sp>
        <p:nvSpPr>
          <p:cNvPr id="18" name="Google Shape;18;p78"/>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8"/>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8"/>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8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8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8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8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8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4"/>
        <p:cNvGrpSpPr/>
        <p:nvPr/>
      </p:nvGrpSpPr>
      <p:grpSpPr>
        <a:xfrm>
          <a:off x="0" y="0"/>
          <a:ext cx="0" cy="0"/>
          <a:chOff x="0" y="0"/>
          <a:chExt cx="0" cy="0"/>
        </a:xfrm>
      </p:grpSpPr>
      <p:sp>
        <p:nvSpPr>
          <p:cNvPr id="55" name="Google Shape;55;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8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8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6"/>
          <p:cNvSpPr>
            <a:spLocks noGrp="1"/>
          </p:cNvSpPr>
          <p:nvPr>
            <p:ph type="pic" idx="2"/>
          </p:nvPr>
        </p:nvSpPr>
        <p:spPr>
          <a:xfrm>
            <a:off x="5183188" y="987425"/>
            <a:ext cx="6172200" cy="4873625"/>
          </a:xfrm>
          <a:prstGeom prst="rect">
            <a:avLst/>
          </a:prstGeom>
          <a:noFill/>
          <a:ln>
            <a:noFill/>
          </a:ln>
        </p:spPr>
      </p:sp>
      <p:sp>
        <p:nvSpPr>
          <p:cNvPr id="68" name="Google Shape;68;p8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8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idx="4294967295"/>
          </p:nvPr>
        </p:nvSpPr>
        <p:spPr>
          <a:xfrm>
            <a:off x="2265533" y="162628"/>
            <a:ext cx="7504088" cy="9846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ct val="100000"/>
              <a:buFont typeface="Balthazar" panose="02000506070000020004"/>
              <a:buNone/>
            </a:pPr>
            <a:r>
              <a:rPr lang="en-US" sz="3200" b="1" dirty="0" smtClean="0">
                <a:solidFill>
                  <a:srgbClr val="0070C0"/>
                </a:solidFill>
                <a:latin typeface="Times New Roman" panose="02020603050405020304" pitchFamily="18" charset="0"/>
                <a:ea typeface="Balthazar" panose="02000506070000020004"/>
                <a:cs typeface="Times New Roman" panose="02020603050405020304" pitchFamily="18" charset="0"/>
                <a:sym typeface="Balthazar" panose="02000506070000020004"/>
              </a:rPr>
              <a:t>E-Scooter Rental Database Management</a:t>
            </a:r>
            <a:endParaRPr lang="en-US" sz="3200" b="1" dirty="0" smtClean="0">
              <a:solidFill>
                <a:srgbClr val="0070C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90" name="Google Shape;90;p1"/>
          <p:cNvSpPr txBox="1">
            <a:spLocks noGrp="1"/>
          </p:cNvSpPr>
          <p:nvPr>
            <p:ph type="body" idx="1"/>
          </p:nvPr>
        </p:nvSpPr>
        <p:spPr>
          <a:xfrm>
            <a:off x="6017577" y="4068979"/>
            <a:ext cx="5485327" cy="20637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800"/>
              <a:buNone/>
            </a:pPr>
            <a:endParaRPr sz="1800" dirty="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dirty="0">
                <a:solidFill>
                  <a:srgbClr val="0000FF"/>
                </a:solidFill>
                <a:latin typeface="Balthazar" panose="02000506070000020004"/>
                <a:ea typeface="Balthazar" panose="02000506070000020004"/>
                <a:cs typeface="Balthazar" panose="02000506070000020004"/>
                <a:sym typeface="Balthazar" panose="02000506070000020004"/>
              </a:rPr>
              <a:t> </a:t>
            </a:r>
            <a:endParaRPr dirty="0"/>
          </a:p>
          <a:p>
            <a:pPr marL="0" lvl="0" indent="0" algn="l" rtl="0">
              <a:lnSpc>
                <a:spcPct val="90000"/>
              </a:lnSpc>
              <a:spcBef>
                <a:spcPts val="1000"/>
              </a:spcBef>
              <a:spcAft>
                <a:spcPts val="0"/>
              </a:spcAft>
              <a:buClr>
                <a:schemeClr val="dk1"/>
              </a:buClr>
              <a:buSzPts val="1800"/>
              <a:buNone/>
            </a:pPr>
            <a:endParaRPr sz="1800" dirty="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91" name="Google Shape;91;p1"/>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b="1" dirty="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2" name="Google Shape;92;p1"/>
          <p:cNvSpPr txBox="1">
            <a:spLocks noGrp="1"/>
          </p:cNvSpPr>
          <p:nvPr>
            <p:ph type="ftr" idx="11"/>
          </p:nvPr>
        </p:nvSpPr>
        <p:spPr>
          <a:xfrm>
            <a:off x="4072942" y="6492875"/>
            <a:ext cx="4114800" cy="365125"/>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endParaRPr dirty="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3" name="Google Shape;93;p1"/>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 name="Google Shape;89;p1"/>
          <p:cNvSpPr txBox="1"/>
          <p:nvPr/>
        </p:nvSpPr>
        <p:spPr>
          <a:xfrm>
            <a:off x="816008" y="4586612"/>
            <a:ext cx="5766345" cy="7856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70000"/>
              </a:lnSpc>
              <a:buClr>
                <a:srgbClr val="FF0000"/>
              </a:buClr>
              <a:buSzPct val="100000"/>
              <a:buFont typeface="Balthazar" panose="02000506070000020004"/>
              <a:buNone/>
            </a:pPr>
            <a:r>
              <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rPr>
              <a:t>Presented By</a:t>
            </a:r>
            <a:endPar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a:p>
            <a:pPr algn="just">
              <a:lnSpc>
                <a:spcPct val="170000"/>
              </a:lnSpc>
              <a:buClr>
                <a:srgbClr val="FF0000"/>
              </a:buClr>
              <a:buSzPct val="100000"/>
              <a:buFont typeface="Balthazar" panose="02000506070000020004"/>
              <a:buNone/>
            </a:pPr>
            <a:r>
              <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rPr>
              <a:t> RA2211003011035 -Makadia Yakshkumar Vijaykumar</a:t>
            </a:r>
            <a:endPar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a:p>
            <a:pPr algn="just">
              <a:lnSpc>
                <a:spcPct val="170000"/>
              </a:lnSpc>
              <a:buClr>
                <a:srgbClr val="FF0000"/>
              </a:buClr>
              <a:buSzPct val="100000"/>
              <a:buFont typeface="Balthazar" panose="02000506070000020004"/>
              <a:buNone/>
            </a:pPr>
            <a:r>
              <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rPr>
              <a:t>RA2211003011063 -  Vishv Patel</a:t>
            </a:r>
            <a:endParaRPr lang="en-US" sz="2400" dirty="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 name="Google Shape;89;p1"/>
          <p:cNvSpPr txBox="1"/>
          <p:nvPr/>
        </p:nvSpPr>
        <p:spPr>
          <a:xfrm>
            <a:off x="2378298" y="1507394"/>
            <a:ext cx="7504088" cy="98466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200000"/>
              </a:lnSpc>
              <a:buClr>
                <a:srgbClr val="FF0000"/>
              </a:buClr>
              <a:buSzPct val="100000"/>
              <a:buFont typeface="Balthazar" panose="02000506070000020004"/>
              <a:buNone/>
            </a:pPr>
            <a:r>
              <a:rPr lang="en-US" sz="2800" b="1" dirty="0" smtClean="0">
                <a:solidFill>
                  <a:srgbClr val="0070C0"/>
                </a:solidFill>
                <a:latin typeface="Times New Roman" panose="02020603050405020304" pitchFamily="18" charset="0"/>
                <a:ea typeface="Balthazar" panose="02000506070000020004"/>
                <a:cs typeface="Times New Roman" panose="02020603050405020304" pitchFamily="18" charset="0"/>
                <a:sym typeface="Balthazar" panose="02000506070000020004"/>
              </a:rPr>
              <a:t>Mini Project</a:t>
            </a:r>
            <a:endParaRPr lang="en-US" sz="2800" b="1" dirty="0" smtClean="0">
              <a:solidFill>
                <a:srgbClr val="0070C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a:p>
            <a:pPr algn="ctr">
              <a:lnSpc>
                <a:spcPct val="200000"/>
              </a:lnSpc>
              <a:buClr>
                <a:srgbClr val="FF0000"/>
              </a:buClr>
              <a:buSzPct val="100000"/>
              <a:buFont typeface="Balthazar" panose="02000506070000020004"/>
              <a:buNone/>
            </a:pPr>
            <a:r>
              <a:rPr lang="en-US" sz="2800" b="1" dirty="0" smtClean="0">
                <a:solidFill>
                  <a:srgbClr val="0070C0"/>
                </a:solidFill>
                <a:latin typeface="Times New Roman" panose="02020603050405020304" pitchFamily="18" charset="0"/>
                <a:ea typeface="Balthazar" panose="02000506070000020004"/>
                <a:cs typeface="Times New Roman" panose="02020603050405020304" pitchFamily="18" charset="0"/>
                <a:sym typeface="Balthazar" panose="02000506070000020004"/>
              </a:rPr>
              <a:t>21CSC205P -Database Management Systems  </a:t>
            </a:r>
            <a:endParaRPr lang="en-US" sz="2800" b="1" dirty="0">
              <a:solidFill>
                <a:srgbClr val="0070C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1" name="Google Shape;89;p1"/>
          <p:cNvSpPr txBox="1"/>
          <p:nvPr/>
        </p:nvSpPr>
        <p:spPr>
          <a:xfrm>
            <a:off x="8760240" y="4708070"/>
            <a:ext cx="5766345" cy="7856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70000"/>
              </a:lnSpc>
              <a:buClr>
                <a:srgbClr val="FF0000"/>
              </a:buClr>
              <a:buSzPct val="100000"/>
              <a:buFont typeface="Balthazar" panose="02000506070000020004"/>
              <a:buNone/>
            </a:pPr>
            <a:r>
              <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rPr>
              <a:t>Guide</a:t>
            </a:r>
            <a:endPar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a:p>
            <a:pPr algn="just">
              <a:lnSpc>
                <a:spcPct val="150000"/>
              </a:lnSpc>
              <a:buClr>
                <a:srgbClr val="FF0000"/>
              </a:buClr>
              <a:buSzPct val="100000"/>
              <a:buFont typeface="Balthazar" panose="02000506070000020004"/>
              <a:buNone/>
            </a:pPr>
            <a:r>
              <a:rPr lang="en-US" sz="2400" b="1" dirty="0" err="1"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rPr>
              <a:t>Dr.M.Kandan</a:t>
            </a:r>
            <a:endParaRPr lang="en-US" sz="2400" b="1"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a:p>
            <a:pPr algn="just">
              <a:lnSpc>
                <a:spcPct val="150000"/>
              </a:lnSpc>
              <a:buClr>
                <a:srgbClr val="FF0000"/>
              </a:buClr>
              <a:buSzPct val="100000"/>
              <a:buFont typeface="Balthazar" panose="02000506070000020004"/>
              <a:buNone/>
            </a:pPr>
            <a:r>
              <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rPr>
              <a:t>Assistant Professor</a:t>
            </a:r>
            <a:endPar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a:p>
            <a:pPr algn="just">
              <a:lnSpc>
                <a:spcPct val="150000"/>
              </a:lnSpc>
              <a:buClr>
                <a:srgbClr val="FF0000"/>
              </a:buClr>
              <a:buSzPct val="100000"/>
              <a:buFont typeface="Balthazar" panose="02000506070000020004"/>
              <a:buNone/>
            </a:pPr>
            <a:r>
              <a:rPr lang="en-US" sz="2400" dirty="0" err="1"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rPr>
              <a:t>Dept</a:t>
            </a:r>
            <a:r>
              <a:rPr lang="en-US" sz="2400" dirty="0"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rPr>
              <a:t> of </a:t>
            </a:r>
            <a:r>
              <a:rPr lang="en-US" sz="2400" dirty="0" err="1" smtClean="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rPr>
              <a:t>CTech</a:t>
            </a:r>
            <a:endParaRPr lang="en-US" sz="2400" dirty="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2440" y="457200"/>
            <a:ext cx="10881995" cy="810260"/>
          </a:xfrm>
        </p:spPr>
        <p:txBody>
          <a:bodyPr>
            <a:normAutofit fontScale="90000"/>
          </a:bodyPr>
          <a:p>
            <a:r>
              <a:rPr lang="en-US" b="1" dirty="0">
                <a:solidFill>
                  <a:srgbClr val="002060"/>
                </a:solidFill>
                <a:latin typeface="Times New Roman" panose="02020603050405020304" pitchFamily="18" charset="0"/>
                <a:cs typeface="Times New Roman" panose="02020603050405020304" pitchFamily="18" charset="0"/>
                <a:sym typeface="+mn-ea"/>
              </a:rPr>
              <a:t>Design of Relational Schemas, Creation of Database Tables for the project (Cont..)</a:t>
            </a:r>
            <a:endParaRPr lang="en-US"/>
          </a:p>
        </p:txBody>
      </p:sp>
      <p:sp>
        <p:nvSpPr>
          <p:cNvPr id="4" name="Text Placeholder 3"/>
          <p:cNvSpPr>
            <a:spLocks noGrp="1"/>
          </p:cNvSpPr>
          <p:nvPr>
            <p:ph type="body" idx="1"/>
          </p:nvPr>
        </p:nvSpPr>
        <p:spPr>
          <a:xfrm>
            <a:off x="300990" y="1463675"/>
            <a:ext cx="11054080" cy="4405630"/>
          </a:xfrm>
        </p:spPr>
        <p:txBody>
          <a:bodyPr/>
          <a:p>
            <a:r>
              <a:rPr lang="en-US" sz="2000">
                <a:latin typeface="Times New Roman" panose="02020603050405020304" pitchFamily="18" charset="0"/>
                <a:cs typeface="Times New Roman" panose="02020603050405020304" pitchFamily="18" charset="0"/>
              </a:rPr>
              <a:t>CREATE TABLE Scooter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scooter_id VARCHAR(255) PRIMARY KEY,</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price INT NOT NULL,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location VARCHAR(255) NOT NULL,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service_due DATE,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FOREIGN KEY (location) REFERENCES City(name)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Sql&gt;&gt; Desc Scooter;</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Placeholder 5"/>
          <p:cNvPicPr>
            <a:picLocks noChangeAspect="1"/>
          </p:cNvPicPr>
          <p:nvPr>
            <p:ph type="pic" idx="2"/>
            <p:custDataLst>
              <p:tags r:id="rId1"/>
            </p:custDataLst>
          </p:nvPr>
        </p:nvPicPr>
        <p:blipFill>
          <a:blip r:embed="rId2"/>
          <a:stretch>
            <a:fillRect/>
          </a:stretch>
        </p:blipFill>
        <p:spPr>
          <a:xfrm>
            <a:off x="2747010" y="4748530"/>
            <a:ext cx="6500495" cy="18040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10844530" cy="832485"/>
          </a:xfrm>
        </p:spPr>
        <p:txBody>
          <a:bodyPr>
            <a:normAutofit fontScale="90000"/>
          </a:bodyPr>
          <a:p>
            <a:r>
              <a:rPr lang="en-US" b="1" dirty="0">
                <a:solidFill>
                  <a:srgbClr val="002060"/>
                </a:solidFill>
                <a:latin typeface="Times New Roman" panose="02020603050405020304" pitchFamily="18" charset="0"/>
                <a:cs typeface="Times New Roman" panose="02020603050405020304" pitchFamily="18" charset="0"/>
                <a:sym typeface="+mn-ea"/>
              </a:rPr>
              <a:t>Design of Relational Schemas, Creation of Database Tables for the project (Cont..)</a:t>
            </a:r>
            <a:endParaRPr lang="en-US"/>
          </a:p>
        </p:txBody>
      </p:sp>
      <p:sp>
        <p:nvSpPr>
          <p:cNvPr id="4" name="Text Placeholder 3"/>
          <p:cNvSpPr>
            <a:spLocks noGrp="1"/>
          </p:cNvSpPr>
          <p:nvPr>
            <p:ph type="body" idx="1"/>
          </p:nvPr>
        </p:nvSpPr>
        <p:spPr>
          <a:xfrm>
            <a:off x="840105" y="1289685"/>
            <a:ext cx="10357485" cy="4579620"/>
          </a:xfrm>
        </p:spPr>
        <p:txBody>
          <a:bodyPr/>
          <a:p>
            <a:r>
              <a:rPr lang="en-US" sz="2000">
                <a:latin typeface="Times New Roman" panose="02020603050405020304" pitchFamily="18" charset="0"/>
                <a:cs typeface="Times New Roman" panose="02020603050405020304" pitchFamily="18" charset="0"/>
              </a:rPr>
              <a:t>CREATE TABLE Ledger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transaction_id INT PRIMARY KEY,</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rented_at DATETIME NOT NULL,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returned_at DATETIME,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scooter_id VARCHAR(255),</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FOREIGN KEY (scooter_id) REFERENCES Scooter(scooter_id),</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FOREIGN KEY (transaction_id) REFERENCES User(user_id)</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Sql&gt;&gt; Desc Ledger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p:cNvPicPr>
            <a:picLocks noChangeAspect="1"/>
          </p:cNvPicPr>
          <p:nvPr>
            <p:ph type="pic" idx="2"/>
            <p:custDataLst>
              <p:tags r:id="rId1"/>
            </p:custDataLst>
          </p:nvPr>
        </p:nvPicPr>
        <p:blipFill>
          <a:blip r:embed="rId2"/>
          <a:stretch>
            <a:fillRect/>
          </a:stretch>
        </p:blipFill>
        <p:spPr>
          <a:xfrm>
            <a:off x="1102995" y="4883785"/>
            <a:ext cx="8730615" cy="1580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396875" y="457200"/>
            <a:ext cx="10616565" cy="864235"/>
          </a:xfrm>
          <a:prstGeom prst="rect">
            <a:avLst/>
          </a:prstGeom>
          <a:noFill/>
          <a:ln>
            <a:noFill/>
          </a:ln>
        </p:spPr>
        <p:txBody>
          <a:bodyPr spcFirstLastPara="1" wrap="square" lIns="91425" tIns="45700" rIns="91425" bIns="45700" anchor="ctr" anchorCtr="0">
            <a:noAutofit/>
          </a:bodyPr>
          <a:lstStyle/>
          <a:p>
            <a:pPr lvl="0">
              <a:buClr>
                <a:srgbClr val="FF0000"/>
              </a:buClr>
              <a:buSzPct val="100000"/>
            </a:pPr>
            <a:r>
              <a:rPr lang="en-US" sz="2400" b="1" dirty="0">
                <a:solidFill>
                  <a:srgbClr val="002060"/>
                </a:solidFill>
                <a:latin typeface="Times New Roman" panose="02020603050405020304" pitchFamily="18" charset="0"/>
                <a:cs typeface="Times New Roman" panose="02020603050405020304" pitchFamily="18" charset="0"/>
              </a:rPr>
              <a:t>Complex queries based on the concepts of constraints, sets, joins, views, Triggers and Cursors</a:t>
            </a:r>
            <a:endParaRPr sz="2400" b="1" dirty="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0" name="Google Shape;100;p2"/>
          <p:cNvSpPr txBox="1">
            <a:spLocks noGrp="1"/>
          </p:cNvSpPr>
          <p:nvPr>
            <p:ph type="body" idx="1"/>
          </p:nvPr>
        </p:nvSpPr>
        <p:spPr>
          <a:xfrm>
            <a:off x="396875" y="1442085"/>
            <a:ext cx="11720830" cy="4427220"/>
          </a:xfrm>
          <a:prstGeom prst="rect">
            <a:avLst/>
          </a:prstGeom>
          <a:noFill/>
          <a:ln>
            <a:noFill/>
          </a:ln>
        </p:spPr>
        <p:txBody>
          <a:bodyPr spcFirstLastPara="1" wrap="square" lIns="91425" tIns="45700" rIns="91425" bIns="45700" anchor="t" anchorCtr="0">
            <a:noAutofit/>
          </a:bodyPr>
          <a:lstStyle/>
          <a:p>
            <a:pPr marL="285750" indent="-285750">
              <a:lnSpc>
                <a:spcPct val="100000"/>
              </a:lnSpc>
              <a:spcBef>
                <a:spcPts val="0"/>
              </a:spcBef>
              <a:buClr>
                <a:srgbClr val="0000FF"/>
              </a:buClr>
            </a:pPr>
            <a:r>
              <a:rPr lang="en-US" sz="2400" b="1" dirty="0">
                <a:solidFill>
                  <a:srgbClr val="0070C0"/>
                </a:solidFill>
                <a:latin typeface="Times New Roman" panose="02020603050405020304" pitchFamily="18" charset="0"/>
                <a:cs typeface="Times New Roman" panose="02020603050405020304" pitchFamily="18" charset="0"/>
              </a:rPr>
              <a:t>Complex queries based on the concepts of constraints</a:t>
            </a:r>
            <a:endParaRPr lang="en-US" sz="2400" b="1"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Sub-query 1</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rgbClr val="0070C0"/>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a:t>
            </a: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SELECT *</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FROM RentingStation</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WHERE avail_scooter &lt; 22</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AND station_id IN (SELECT station_id FROM RentingStation WHERE avail_scooter &lt; 22)</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AND address NOT IN ('Mumbai', 'New York');</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 name="Picture Placeholder 1"/>
          <p:cNvPicPr>
            <a:picLocks noChangeAspect="1"/>
          </p:cNvPicPr>
          <p:nvPr>
            <p:ph type="pic" idx="2"/>
            <p:custDataLst>
              <p:tags r:id="rId1"/>
            </p:custDataLst>
          </p:nvPr>
        </p:nvPicPr>
        <p:blipFill>
          <a:blip r:embed="rId2"/>
          <a:stretch>
            <a:fillRect/>
          </a:stretch>
        </p:blipFill>
        <p:spPr>
          <a:xfrm>
            <a:off x="1823720" y="4218940"/>
            <a:ext cx="7221220" cy="182753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7050" y="457200"/>
            <a:ext cx="10826115" cy="810260"/>
          </a:xfrm>
        </p:spPr>
        <p:txBody>
          <a:bodyPr>
            <a:normAutofit fontScale="90000"/>
          </a:bodyPr>
          <a:p>
            <a:r>
              <a:rPr lang="en-US" b="1" dirty="0">
                <a:solidFill>
                  <a:srgbClr val="0070C0"/>
                </a:solidFill>
                <a:latin typeface="Times New Roman" panose="02020603050405020304" pitchFamily="18" charset="0"/>
                <a:cs typeface="Times New Roman" panose="02020603050405020304" pitchFamily="18" charset="0"/>
                <a:sym typeface="+mn-ea"/>
              </a:rPr>
              <a:t>Complex queries based on the concepts of constraints (continued…)</a:t>
            </a:r>
            <a:endParaRPr lang="en-US"/>
          </a:p>
        </p:txBody>
      </p:sp>
      <p:sp>
        <p:nvSpPr>
          <p:cNvPr id="4" name="Text Placeholder 3"/>
          <p:cNvSpPr>
            <a:spLocks noGrp="1"/>
          </p:cNvSpPr>
          <p:nvPr>
            <p:ph type="body" idx="1"/>
          </p:nvPr>
        </p:nvSpPr>
        <p:spPr>
          <a:xfrm>
            <a:off x="526415" y="1668780"/>
            <a:ext cx="9103360" cy="4200525"/>
          </a:xfrm>
        </p:spPr>
        <p:txBody>
          <a:bodyPr/>
          <a:p>
            <a:r>
              <a:rPr lang="en-US" sz="2000" b="1"/>
              <a:t>Sub-query 2</a:t>
            </a:r>
            <a:endParaRPr lang="en-US" sz="2000" b="1"/>
          </a:p>
          <a:p>
            <a:r>
              <a:rPr lang="en-US" sz="2000"/>
              <a:t> </a:t>
            </a:r>
            <a:endParaRPr lang="en-US" sz="2000"/>
          </a:p>
          <a:p>
            <a:r>
              <a:rPr lang="en-US" sz="2000"/>
              <a:t> UPDATE city </a:t>
            </a:r>
            <a:endParaRPr lang="en-US" sz="2000"/>
          </a:p>
          <a:p>
            <a:r>
              <a:rPr lang="en-US" sz="2000"/>
              <a:t> Set total_vehicle = total_vehicle +15</a:t>
            </a:r>
            <a:endParaRPr lang="en-US" sz="2000"/>
          </a:p>
          <a:p>
            <a:r>
              <a:rPr lang="en-US" sz="2000"/>
              <a:t> where name &lt;&gt; 'Chicago';</a:t>
            </a:r>
            <a:endParaRPr lang="en-US" sz="2000"/>
          </a:p>
          <a:p>
            <a:r>
              <a:rPr lang="en-US" sz="2000"/>
              <a:t> select * from city</a:t>
            </a:r>
            <a:endParaRPr lang="en-US" sz="2000"/>
          </a:p>
          <a:p>
            <a:endParaRPr lang="en-US" sz="2000"/>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Placeholder 5"/>
          <p:cNvPicPr>
            <a:picLocks noChangeAspect="1"/>
          </p:cNvPicPr>
          <p:nvPr>
            <p:ph type="pic" idx="2"/>
            <p:custDataLst>
              <p:tags r:id="rId1"/>
            </p:custDataLst>
          </p:nvPr>
        </p:nvPicPr>
        <p:blipFill>
          <a:blip r:embed="rId2"/>
          <a:stretch>
            <a:fillRect/>
          </a:stretch>
        </p:blipFill>
        <p:spPr>
          <a:xfrm>
            <a:off x="2733040" y="4309745"/>
            <a:ext cx="5380990" cy="1920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Autofit/>
          </a:bodyPr>
          <a:lstStyle/>
          <a:p>
            <a:pPr lvl="0" algn="ctr">
              <a:buClr>
                <a:srgbClr val="FF0000"/>
              </a:buClr>
              <a:buSzPct val="100000"/>
            </a:pPr>
            <a:r>
              <a:rPr lang="en-US" sz="2400" b="1" dirty="0">
                <a:solidFill>
                  <a:srgbClr val="0070C0"/>
                </a:solidFill>
                <a:latin typeface="Times New Roman" panose="02020603050405020304" pitchFamily="18" charset="0"/>
                <a:cs typeface="Times New Roman" panose="02020603050405020304" pitchFamily="18" charset="0"/>
              </a:rPr>
              <a:t>S</a:t>
            </a:r>
            <a:r>
              <a:rPr lang="en-US" sz="2400" b="1" dirty="0" smtClean="0">
                <a:solidFill>
                  <a:srgbClr val="0070C0"/>
                </a:solidFill>
                <a:latin typeface="Times New Roman" panose="02020603050405020304" pitchFamily="18" charset="0"/>
                <a:cs typeface="Times New Roman" panose="02020603050405020304" pitchFamily="18" charset="0"/>
              </a:rPr>
              <a:t>ets</a:t>
            </a:r>
            <a:endParaRPr sz="2400" b="1" dirty="0">
              <a:solidFill>
                <a:srgbClr val="0070C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 name="Text Box 1"/>
          <p:cNvSpPr txBox="1"/>
          <p:nvPr/>
        </p:nvSpPr>
        <p:spPr>
          <a:xfrm>
            <a:off x="326390" y="692150"/>
            <a:ext cx="10746740" cy="4341495"/>
          </a:xfrm>
          <a:prstGeom prst="rect">
            <a:avLst/>
          </a:prstGeom>
          <a:noFill/>
          <a:ln w="9525">
            <a:noFill/>
          </a:ln>
        </p:spPr>
        <p:txBody>
          <a:bodyPr>
            <a:noAutofit/>
          </a:bodyPr>
          <a:p>
            <a:pPr marL="0" indent="0"/>
            <a:r>
              <a:rPr lang="en-US" sz="2000" b="1">
                <a:latin typeface="Times New Roman" panose="02020603050405020304" pitchFamily="18" charset="0"/>
              </a:rPr>
              <a:t>1)Retrieve the total number of vehicles rented by companies and users</a:t>
            </a:r>
            <a:endParaRPr lang="en-US" sz="2000" b="1">
              <a:latin typeface="Times New Roman" panose="02020603050405020304" pitchFamily="18" charset="0"/>
            </a:endParaRPr>
          </a:p>
          <a:p>
            <a:pPr marL="0" indent="0"/>
            <a:endParaRPr lang="en-US" sz="2000">
              <a:latin typeface="Times New Roman" panose="02020603050405020304" pitchFamily="18" charset="0"/>
            </a:endParaRPr>
          </a:p>
          <a:p>
            <a:pPr marL="0" indent="0"/>
            <a:r>
              <a:rPr lang="en-US" sz="2000">
                <a:latin typeface="Times New Roman" panose="02020603050405020304" pitchFamily="18" charset="0"/>
              </a:rPr>
              <a:t>(SELECT 'Company' AS entity, SUM(no_of_vehicles_rented) AS total_rented FROM Company) UNION(SELECT 'User' AS entity, COUNT(*) AS total_rented FROM Ledger);</a:t>
            </a:r>
            <a:endParaRPr lang="en-US" sz="2000"/>
          </a:p>
        </p:txBody>
      </p:sp>
      <p:graphicFrame>
        <p:nvGraphicFramePr>
          <p:cNvPr id="3" name="Table 2"/>
          <p:cNvGraphicFramePr/>
          <p:nvPr/>
        </p:nvGraphicFramePr>
        <p:xfrm>
          <a:off x="3556000" y="3416300"/>
          <a:ext cx="365760" cy="1797050"/>
        </p:xfrm>
        <a:graphic>
          <a:graphicData uri="http://schemas.openxmlformats.org/drawingml/2006/table">
            <a:tbl>
              <a:tblPr/>
              <a:tblGrid>
                <a:gridCol w="182880"/>
                <a:gridCol w="182880"/>
              </a:tblGrid>
              <a:tr h="898525">
                <a:tc>
                  <a:txBody>
                    <a:bodyPr/>
                    <a:p>
                      <a:pPr marL="0" indent="0">
                        <a:buNone/>
                      </a:pPr>
                      <a:endParaRPr lang="en-US"/>
                    </a:p>
                  </a:txBody>
                  <a:tcPr>
                    <a:lnL>
                      <a:noFill/>
                    </a:lnL>
                    <a:lnR>
                      <a:noFill/>
                    </a:lnR>
                    <a:lnT cap="flat">
                      <a:noFill/>
                    </a:lnT>
                    <a:lnB cap="flat">
                      <a:noFill/>
                    </a:lnB>
                    <a:lnTlToBr>
                      <a:noFill/>
                    </a:lnTlToBr>
                    <a:lnBlToTr>
                      <a:noFill/>
                    </a:lnBlToTr>
                    <a:noFill/>
                  </a:tcPr>
                </a:tc>
                <a:tc>
                  <a:txBody>
                    <a:bodyPr/>
                    <a:p>
                      <a:pPr>
                        <a:buNone/>
                      </a:pPr>
                      <a:endParaRPr lang="en-US"/>
                    </a:p>
                  </a:txBody>
                  <a:tcPr>
                    <a:lnL>
                      <a:noFill/>
                    </a:lnL>
                    <a:lnR>
                      <a:noFill/>
                    </a:lnR>
                    <a:lnT>
                      <a:noFill/>
                    </a:lnT>
                    <a:lnB cap="flat">
                      <a:noFill/>
                    </a:lnB>
                    <a:lnTlToBr>
                      <a:noFill/>
                    </a:lnTlToBr>
                    <a:lnBlToTr>
                      <a:noFill/>
                    </a:lnBlToTr>
                    <a:solidFill>
                      <a:srgbClr val="FFFFFF"/>
                    </a:solidFill>
                  </a:tcPr>
                </a:tc>
              </a:tr>
              <a:tr h="898525">
                <a:tc>
                  <a:txBody>
                    <a:bodyPr/>
                    <a:p>
                      <a:pPr marL="0" indent="0">
                        <a:buNone/>
                      </a:pPr>
                      <a:endParaRPr lang="en-US"/>
                    </a:p>
                  </a:txBody>
                  <a:tcPr>
                    <a:lnL>
                      <a:noFill/>
                    </a:lnL>
                    <a:lnR>
                      <a:noFill/>
                    </a:lnR>
                    <a:lnT cap="flat">
                      <a:noFill/>
                    </a:lnT>
                    <a:lnB cap="flat">
                      <a:noFill/>
                    </a:lnB>
                    <a:lnTlToBr>
                      <a:noFill/>
                    </a:lnTlToBr>
                    <a:lnBlToTr>
                      <a:noFill/>
                    </a:lnBlToTr>
                    <a:noFill/>
                  </a:tcPr>
                </a:tc>
                <a:tc>
                  <a:txBody>
                    <a:bodyPr/>
                    <a:p>
                      <a:pPr marL="0" indent="0">
                        <a:buNone/>
                      </a:pPr>
                      <a:endParaRPr lang="en-US"/>
                    </a:p>
                  </a:txBody>
                  <a:tcPr>
                    <a:lnL>
                      <a:noFill/>
                    </a:lnL>
                    <a:lnR cap="flat">
                      <a:noFill/>
                    </a:lnR>
                    <a:lnT cap="flat">
                      <a:noFill/>
                    </a:lnT>
                    <a:lnB cap="flat">
                      <a:noFill/>
                    </a:lnB>
                    <a:lnTlToBr>
                      <a:noFill/>
                    </a:lnTlToBr>
                    <a:lnBlToTr>
                      <a:noFill/>
                    </a:lnBlToTr>
                    <a:noFill/>
                  </a:tcPr>
                </a:tc>
              </a:tr>
            </a:tbl>
          </a:graphicData>
        </a:graphic>
      </p:graphicFrame>
      <p:pic>
        <p:nvPicPr>
          <p:cNvPr id="4" name="Picture 3"/>
          <p:cNvPicPr/>
          <p:nvPr/>
        </p:nvPicPr>
        <p:blipFill>
          <a:blip r:embed="rId1"/>
          <a:stretch>
            <a:fillRect/>
          </a:stretch>
        </p:blipFill>
        <p:spPr>
          <a:xfrm>
            <a:off x="2841625" y="3185160"/>
            <a:ext cx="5311775" cy="1598930"/>
          </a:xfrm>
          <a:prstGeom prst="rect">
            <a:avLst/>
          </a:prstGeom>
          <a:noFill/>
          <a:ln w="9525">
            <a:noFill/>
          </a:ln>
        </p:spPr>
      </p:pic>
      <p:sp>
        <p:nvSpPr>
          <p:cNvPr id="5" name="Text Box 4"/>
          <p:cNvSpPr txBox="1"/>
          <p:nvPr/>
        </p:nvSpPr>
        <p:spPr>
          <a:xfrm>
            <a:off x="3749040" y="4960620"/>
            <a:ext cx="5709285" cy="721995"/>
          </a:xfrm>
          <a:prstGeom prst="rect">
            <a:avLst/>
          </a:prstGeom>
          <a:noFill/>
          <a:ln w="9525">
            <a:noFill/>
          </a:ln>
        </p:spPr>
        <p:txBody>
          <a:bodyPr>
            <a:noAutofit/>
          </a:bodyPr>
          <a:p>
            <a:pPr marL="0" indent="0"/>
            <a:r>
              <a:rPr lang="en-US" sz="1000">
                <a:latin typeface="Times New Roman" panose="02020603050405020304" pitchFamily="18" charset="0"/>
              </a:rPr>
              <a:t>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6235" cy="1325880"/>
          </a:xfrm>
        </p:spPr>
        <p:txBody>
          <a:bodyPr/>
          <a:p>
            <a:pPr algn="ctr"/>
            <a:r>
              <a:rPr lang="en-US" b="1" dirty="0">
                <a:solidFill>
                  <a:srgbClr val="0070C0"/>
                </a:solidFill>
                <a:latin typeface="Times New Roman" panose="02020603050405020304" pitchFamily="18" charset="0"/>
                <a:cs typeface="Times New Roman" panose="02020603050405020304" pitchFamily="18" charset="0"/>
                <a:sym typeface="+mn-ea"/>
              </a:rPr>
              <a:t>S</a:t>
            </a:r>
            <a:r>
              <a:rPr lang="en-US" b="1" dirty="0" smtClean="0">
                <a:solidFill>
                  <a:srgbClr val="0070C0"/>
                </a:solidFill>
                <a:latin typeface="Times New Roman" panose="02020603050405020304" pitchFamily="18" charset="0"/>
                <a:cs typeface="Times New Roman" panose="02020603050405020304" pitchFamily="18" charset="0"/>
                <a:sym typeface="+mn-ea"/>
              </a:rPr>
              <a:t>ets</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100" name="Text Box 99"/>
          <p:cNvSpPr txBox="1"/>
          <p:nvPr/>
        </p:nvSpPr>
        <p:spPr>
          <a:xfrm>
            <a:off x="477520" y="1445260"/>
            <a:ext cx="8158480" cy="1925320"/>
          </a:xfrm>
          <a:prstGeom prst="rect">
            <a:avLst/>
          </a:prstGeom>
          <a:noFill/>
          <a:ln w="9525">
            <a:noFill/>
          </a:ln>
        </p:spPr>
        <p:txBody>
          <a:bodyPr>
            <a:noAutofit/>
          </a:bodyPr>
          <a:p>
            <a:pPr marL="1905" indent="-1905"/>
            <a:r>
              <a:rPr lang="en-US" sz="2000" b="1">
                <a:latin typeface="Times New Roman" panose="02020603050405020304" pitchFamily="18" charset="0"/>
              </a:rPr>
              <a:t>2)Retrieve distinct locations from Scooter table </a:t>
            </a:r>
            <a:endParaRPr lang="en-US" sz="2000" b="1">
              <a:latin typeface="Times New Roman" panose="02020603050405020304" pitchFamily="18" charset="0"/>
            </a:endParaRPr>
          </a:p>
          <a:p>
            <a:pPr marL="1905" indent="-1905"/>
            <a:endParaRPr lang="en-US" sz="2000" b="1">
              <a:latin typeface="Times New Roman" panose="02020603050405020304" pitchFamily="18" charset="0"/>
            </a:endParaRPr>
          </a:p>
          <a:p>
            <a:pPr marL="1905" indent="-1905"/>
            <a:r>
              <a:rPr lang="en-US" sz="2000">
                <a:latin typeface="Times New Roman" panose="02020603050405020304" pitchFamily="18" charset="0"/>
              </a:rPr>
              <a:t>(SELECT DISTINCT location FROM Scooter) UNION(SELECT DISTINCT address AS location FROM RentingStation);</a:t>
            </a:r>
            <a:endParaRPr lang="en-US" sz="2000"/>
          </a:p>
        </p:txBody>
      </p:sp>
      <p:graphicFrame>
        <p:nvGraphicFramePr>
          <p:cNvPr id="6" name="Table 5"/>
          <p:cNvGraphicFramePr/>
          <p:nvPr/>
        </p:nvGraphicFramePr>
        <p:xfrm>
          <a:off x="3556000" y="3370580"/>
          <a:ext cx="0" cy="0"/>
        </p:xfrm>
        <a:graphic>
          <a:graphicData uri="http://schemas.openxmlformats.org/drawingml/2006/table">
            <a:tbl>
              <a:tblPr/>
              <a:tblGrid>
                <a:gridCol w="0"/>
                <a:gridCol w="0"/>
              </a:tblGrid>
              <a:tr h="0">
                <a:tc>
                  <a:txBody>
                    <a:bodyPr/>
                    <a:p>
                      <a:pPr marL="0" indent="0">
                        <a:buNone/>
                      </a:pPr>
                      <a:endParaRPr lang="en-US"/>
                    </a:p>
                  </a:txBody>
                  <a:tcPr>
                    <a:lnL>
                      <a:noFill/>
                    </a:lnL>
                    <a:lnR>
                      <a:noFill/>
                    </a:lnR>
                    <a:lnT cap="flat">
                      <a:noFill/>
                    </a:lnT>
                    <a:lnB cap="flat">
                      <a:noFill/>
                    </a:lnB>
                    <a:lnTlToBr>
                      <a:noFill/>
                    </a:lnTlToBr>
                    <a:lnBlToTr>
                      <a:noFill/>
                    </a:lnBlToTr>
                    <a:noFill/>
                  </a:tcPr>
                </a:tc>
                <a:tc>
                  <a:txBody>
                    <a:bodyPr/>
                    <a:p>
                      <a:pPr>
                        <a:buNone/>
                      </a:pPr>
                      <a:endParaRPr lang="en-US"/>
                    </a:p>
                  </a:txBody>
                  <a:tcPr>
                    <a:lnL>
                      <a:noFill/>
                    </a:lnL>
                    <a:lnR>
                      <a:noFill/>
                    </a:lnR>
                    <a:lnT>
                      <a:noFill/>
                    </a:lnT>
                    <a:lnB cap="flat">
                      <a:noFill/>
                    </a:lnB>
                    <a:lnTlToBr>
                      <a:noFill/>
                    </a:lnTlToBr>
                    <a:lnBlToTr>
                      <a:noFill/>
                    </a:lnBlToTr>
                    <a:solidFill>
                      <a:srgbClr val="FFFFFF"/>
                    </a:solidFill>
                  </a:tcPr>
                </a:tc>
              </a:tr>
              <a:tr h="0">
                <a:tc>
                  <a:txBody>
                    <a:bodyPr/>
                    <a:p>
                      <a:pPr marL="0" indent="0">
                        <a:buNone/>
                      </a:pPr>
                      <a:endParaRPr lang="en-US"/>
                    </a:p>
                  </a:txBody>
                  <a:tcPr>
                    <a:lnL>
                      <a:noFill/>
                    </a:lnL>
                    <a:lnR>
                      <a:noFill/>
                    </a:lnR>
                    <a:lnT cap="flat">
                      <a:noFill/>
                    </a:lnT>
                    <a:lnB cap="flat">
                      <a:noFill/>
                    </a:lnB>
                    <a:lnTlToBr>
                      <a:noFill/>
                    </a:lnTlToBr>
                    <a:lnBlToTr>
                      <a:noFill/>
                    </a:lnBlToTr>
                    <a:noFill/>
                  </a:tcPr>
                </a:tc>
                <a:tc>
                  <a:txBody>
                    <a:bodyPr/>
                    <a:p>
                      <a:pPr marL="0" indent="0">
                        <a:buNone/>
                      </a:pPr>
                      <a:endParaRPr lang="en-US"/>
                    </a:p>
                  </a:txBody>
                  <a:tcPr>
                    <a:lnL>
                      <a:noFill/>
                    </a:lnL>
                    <a:lnR cap="flat">
                      <a:noFill/>
                    </a:lnR>
                    <a:lnT cap="flat">
                      <a:noFill/>
                    </a:lnT>
                    <a:lnB cap="flat">
                      <a:noFill/>
                    </a:lnB>
                    <a:lnTlToBr>
                      <a:noFill/>
                    </a:lnTlToBr>
                    <a:lnBlToTr>
                      <a:noFill/>
                    </a:lnBlToTr>
                    <a:noFill/>
                  </a:tcPr>
                </a:tc>
              </a:tr>
            </a:tbl>
          </a:graphicData>
        </a:graphic>
      </p:graphicFrame>
      <p:pic>
        <p:nvPicPr>
          <p:cNvPr id="7" name="Picture 6"/>
          <p:cNvPicPr/>
          <p:nvPr/>
        </p:nvPicPr>
        <p:blipFill>
          <a:blip r:embed="rId1"/>
          <a:stretch>
            <a:fillRect/>
          </a:stretch>
        </p:blipFill>
        <p:spPr>
          <a:xfrm>
            <a:off x="3221355" y="3197860"/>
            <a:ext cx="4748530" cy="2813685"/>
          </a:xfrm>
          <a:prstGeom prst="rect">
            <a:avLst/>
          </a:prstGeom>
          <a:noFill/>
          <a:ln w="9525">
            <a:noFill/>
          </a:ln>
        </p:spPr>
      </p:pic>
      <p:sp>
        <p:nvSpPr>
          <p:cNvPr id="8" name="Text Box 7"/>
          <p:cNvSpPr txBox="1"/>
          <p:nvPr/>
        </p:nvSpPr>
        <p:spPr>
          <a:xfrm>
            <a:off x="3556000" y="3980180"/>
            <a:ext cx="5080000" cy="152400"/>
          </a:xfrm>
          <a:prstGeom prst="rect">
            <a:avLst/>
          </a:prstGeom>
          <a:noFill/>
          <a:ln w="9525">
            <a:noFill/>
          </a:ln>
        </p:spPr>
        <p:txBody>
          <a:bodyPr>
            <a:spAutoFit/>
          </a:bodyPr>
          <a:p>
            <a:pPr marL="0" indent="0"/>
            <a:r>
              <a:rPr lang="en-US" sz="400">
                <a:latin typeface="Times New Roman" panose="02020603050405020304" pitchFamily="18" charset="0"/>
              </a:rPr>
              <a: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40105" y="457200"/>
            <a:ext cx="10514965" cy="821055"/>
          </a:xfrm>
          <a:prstGeom prst="rect">
            <a:avLst/>
          </a:prstGeom>
          <a:noFill/>
          <a:ln>
            <a:noFill/>
          </a:ln>
        </p:spPr>
        <p:txBody>
          <a:bodyPr spcFirstLastPara="1" wrap="square" lIns="91425" tIns="45700" rIns="91425" bIns="45700" anchor="ctr" anchorCtr="0">
            <a:normAutofit/>
          </a:bodyPr>
          <a:lstStyle/>
          <a:p>
            <a:pPr lvl="0" algn="ctr">
              <a:buClr>
                <a:srgbClr val="FF0000"/>
              </a:buClr>
              <a:buSzPct val="100000"/>
            </a:pPr>
            <a:r>
              <a:rPr lang="en-US" sz="3200" b="1" dirty="0">
                <a:solidFill>
                  <a:srgbClr val="0070C0"/>
                </a:solidFill>
                <a:latin typeface="Times New Roman" panose="02020603050405020304" pitchFamily="18" charset="0"/>
                <a:cs typeface="Times New Roman" panose="02020603050405020304" pitchFamily="18" charset="0"/>
              </a:rPr>
              <a:t>J</a:t>
            </a:r>
            <a:r>
              <a:rPr lang="en-US" sz="3200" b="1" dirty="0" smtClean="0">
                <a:solidFill>
                  <a:srgbClr val="0070C0"/>
                </a:solidFill>
                <a:latin typeface="Times New Roman" panose="02020603050405020304" pitchFamily="18" charset="0"/>
                <a:cs typeface="Times New Roman" panose="02020603050405020304" pitchFamily="18" charset="0"/>
              </a:rPr>
              <a:t>oins</a:t>
            </a:r>
            <a:endParaRPr sz="3200" dirty="0">
              <a:solidFill>
                <a:srgbClr val="0070C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a:spLocks noGrp="1"/>
          </p:cNvSpPr>
          <p:nvPr>
            <p:ph type="body" idx="1"/>
          </p:nvPr>
        </p:nvSpPr>
        <p:spPr>
          <a:xfrm>
            <a:off x="840105" y="1278255"/>
            <a:ext cx="10515600" cy="459105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lang="en-US"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1)</a:t>
            </a:r>
            <a:r>
              <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Joining User, Ledger, and Scooter tables to get details of users along with their rented</a:t>
            </a: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scooters: SELECT u., l.rented_at, l.returned_at, s.</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FROM User u</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JOIN Ledger l ON u.user_id = l.user_id</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JOIN Scooter s ON l.scooter_id = s.scooter_id;</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8" name="Image 28"/>
          <p:cNvPicPr>
            <a:picLocks noChangeAspect="1"/>
          </p:cNvPicPr>
          <p:nvPr>
            <p:ph type="pic" idx="2"/>
            <p:custDataLst>
              <p:tags r:id="rId1"/>
            </p:custDataLst>
          </p:nvPr>
        </p:nvPicPr>
        <p:blipFill>
          <a:blip r:embed="rId2" cstate="print"/>
          <a:stretch>
            <a:fillRect/>
          </a:stretch>
        </p:blipFill>
        <p:spPr>
          <a:xfrm>
            <a:off x="2688590" y="4027805"/>
            <a:ext cx="7185025" cy="18415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40105" y="457200"/>
            <a:ext cx="10514330" cy="735330"/>
          </a:xfrm>
        </p:spPr>
        <p:txBody>
          <a:bodyPr/>
          <a:p>
            <a:pPr algn="ctr"/>
            <a:r>
              <a:rPr lang="en-US" b="1" dirty="0">
                <a:solidFill>
                  <a:srgbClr val="0070C0"/>
                </a:solidFill>
                <a:latin typeface="Times New Roman" panose="02020603050405020304" pitchFamily="18" charset="0"/>
                <a:cs typeface="Times New Roman" panose="02020603050405020304" pitchFamily="18" charset="0"/>
                <a:sym typeface="+mn-ea"/>
              </a:rPr>
              <a:t>J</a:t>
            </a:r>
            <a:r>
              <a:rPr lang="en-US" b="1" dirty="0" smtClean="0">
                <a:solidFill>
                  <a:srgbClr val="0070C0"/>
                </a:solidFill>
                <a:latin typeface="Times New Roman" panose="02020603050405020304" pitchFamily="18" charset="0"/>
                <a:cs typeface="Times New Roman" panose="02020603050405020304" pitchFamily="18" charset="0"/>
                <a:sym typeface="+mn-ea"/>
              </a:rPr>
              <a:t>oins</a:t>
            </a:r>
            <a:endParaRPr lang="en-US" b="1" dirty="0" smtClean="0">
              <a:solidFill>
                <a:srgbClr val="0070C0"/>
              </a:solidFill>
              <a:latin typeface="Times New Roman" panose="02020603050405020304" pitchFamily="18" charset="0"/>
              <a:cs typeface="Times New Roman" panose="02020603050405020304" pitchFamily="18" charset="0"/>
              <a:sym typeface="+mn-ea"/>
            </a:endParaRPr>
          </a:p>
        </p:txBody>
      </p:sp>
      <p:sp>
        <p:nvSpPr>
          <p:cNvPr id="4" name="Text Placeholder 3"/>
          <p:cNvSpPr>
            <a:spLocks noGrp="1"/>
          </p:cNvSpPr>
          <p:nvPr>
            <p:ph type="body" idx="1"/>
          </p:nvPr>
        </p:nvSpPr>
        <p:spPr>
          <a:xfrm>
            <a:off x="169545" y="1376680"/>
            <a:ext cx="11331575" cy="4492625"/>
          </a:xfrm>
        </p:spPr>
        <p:txBody>
          <a:bodyPr/>
          <a:p>
            <a:r>
              <a:rPr lang="en-US" sz="2000" b="1"/>
              <a:t>2)Joining Ledger, Scooter, and RentingStation tables to get details of rented scooters along with their renting stations:</a:t>
            </a:r>
            <a:endParaRPr lang="en-US" sz="2000" b="1"/>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SELECT l., s., rs.address AS renting_station_address FROM Ledger 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JOIN Scooter s ON l.scooter_id = s.scooter_id</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JOIN RentingStation rs ON s.renting_station_id = rs.station_id;</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7" name="Image 27"/>
          <p:cNvPicPr>
            <a:picLocks noChangeAspect="1"/>
          </p:cNvPicPr>
          <p:nvPr>
            <p:ph type="pic" idx="2"/>
            <p:custDataLst>
              <p:tags r:id="rId1"/>
            </p:custDataLst>
          </p:nvPr>
        </p:nvPicPr>
        <p:blipFill>
          <a:blip r:embed="rId2" cstate="print"/>
          <a:stretch>
            <a:fillRect/>
          </a:stretch>
        </p:blipFill>
        <p:spPr>
          <a:xfrm>
            <a:off x="1178560" y="3979545"/>
            <a:ext cx="9256395" cy="2140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40105" y="457200"/>
            <a:ext cx="10768330" cy="810260"/>
          </a:xfrm>
          <a:prstGeom prst="rect">
            <a:avLst/>
          </a:prstGeom>
          <a:noFill/>
          <a:ln>
            <a:noFill/>
          </a:ln>
        </p:spPr>
        <p:txBody>
          <a:bodyPr spcFirstLastPara="1" wrap="square" lIns="91425" tIns="45700" rIns="91425" bIns="45700" anchor="ctr" anchorCtr="0">
            <a:normAutofit/>
          </a:bodyPr>
          <a:lstStyle/>
          <a:p>
            <a:pPr lvl="0" algn="ctr">
              <a:buClr>
                <a:srgbClr val="FF0000"/>
              </a:buClr>
              <a:buSzPct val="100000"/>
            </a:pPr>
            <a:r>
              <a:rPr lang="en-US" sz="3200" b="1" dirty="0" smtClean="0">
                <a:solidFill>
                  <a:srgbClr val="0070C0"/>
                </a:solidFill>
                <a:latin typeface="Times New Roman" panose="02020603050405020304" pitchFamily="18" charset="0"/>
                <a:cs typeface="Times New Roman" panose="02020603050405020304" pitchFamily="18" charset="0"/>
              </a:rPr>
              <a:t>Views</a:t>
            </a:r>
            <a:endParaRPr sz="3200" dirty="0">
              <a:solidFill>
                <a:srgbClr val="0070C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a:spLocks noGrp="1"/>
          </p:cNvSpPr>
          <p:nvPr>
            <p:ph type="body" idx="1"/>
          </p:nvPr>
        </p:nvSpPr>
        <p:spPr>
          <a:xfrm>
            <a:off x="580390" y="1430655"/>
            <a:ext cx="11028045" cy="443865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View 1: Scooters in India:</a:t>
            </a:r>
            <a:endPar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CREATE VIEW Scooters_In_India AS SELECT s.*, c.name AS city_name FROM Scooter s</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JOIN City c ON s.location = c.name WHERE c.country = 'India';</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0" name="Image 30"/>
          <p:cNvPicPr>
            <a:picLocks noChangeAspect="1"/>
          </p:cNvPicPr>
          <p:nvPr>
            <p:ph type="pic" idx="2"/>
            <p:custDataLst>
              <p:tags r:id="rId1"/>
            </p:custDataLst>
          </p:nvPr>
        </p:nvPicPr>
        <p:blipFill>
          <a:blip r:embed="rId2" cstate="print"/>
          <a:stretch>
            <a:fillRect/>
          </a:stretch>
        </p:blipFill>
        <p:spPr>
          <a:xfrm>
            <a:off x="2933065" y="3260090"/>
            <a:ext cx="6172200" cy="236093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10628630" cy="832485"/>
          </a:xfrm>
        </p:spPr>
        <p:txBody>
          <a:bodyPr/>
          <a:p>
            <a:pPr algn="ctr"/>
            <a:r>
              <a:rPr lang="en-US" b="1" dirty="0" smtClean="0">
                <a:solidFill>
                  <a:srgbClr val="0070C0"/>
                </a:solidFill>
                <a:latin typeface="Times New Roman" panose="02020603050405020304" pitchFamily="18" charset="0"/>
                <a:cs typeface="Times New Roman" panose="02020603050405020304" pitchFamily="18" charset="0"/>
                <a:sym typeface="+mn-ea"/>
              </a:rPr>
              <a:t>Views</a:t>
            </a:r>
            <a:endParaRPr lang="en-US" b="1" dirty="0" smtClean="0">
              <a:solidFill>
                <a:srgbClr val="0070C0"/>
              </a:solidFill>
              <a:latin typeface="Times New Roman" panose="02020603050405020304" pitchFamily="18" charset="0"/>
              <a:cs typeface="Times New Roman" panose="02020603050405020304" pitchFamily="18" charset="0"/>
              <a:sym typeface="+mn-ea"/>
            </a:endParaRPr>
          </a:p>
        </p:txBody>
      </p:sp>
      <p:sp>
        <p:nvSpPr>
          <p:cNvPr id="4" name="Text Placeholder 3"/>
          <p:cNvSpPr>
            <a:spLocks noGrp="1"/>
          </p:cNvSpPr>
          <p:nvPr>
            <p:ph type="body" idx="1"/>
          </p:nvPr>
        </p:nvSpPr>
        <p:spPr>
          <a:xfrm>
            <a:off x="137160" y="1527175"/>
            <a:ext cx="11331575" cy="4342130"/>
          </a:xfrm>
        </p:spPr>
        <p:txBody>
          <a:bodyPr/>
          <a:p>
            <a:r>
              <a:rPr lang="en-US" sz="2000" b="1">
                <a:latin typeface="Times New Roman" panose="02020603050405020304" pitchFamily="18" charset="0"/>
                <a:cs typeface="Times New Roman" panose="02020603050405020304" pitchFamily="18" charset="0"/>
              </a:rPr>
              <a:t>View 2: Users with their renting details:</a:t>
            </a:r>
            <a:endParaRPr lang="en-US" sz="2000" b="1">
              <a:latin typeface="Times New Roman" panose="02020603050405020304" pitchFamily="18" charset="0"/>
              <a:cs typeface="Times New Roman" panose="02020603050405020304" pitchFamily="18" charset="0"/>
            </a:endParaRPr>
          </a:p>
          <a:p>
            <a:endParaRPr lang="en-US"/>
          </a:p>
          <a:p>
            <a:r>
              <a:rPr lang="en-US" sz="2000">
                <a:latin typeface="Times New Roman" panose="02020603050405020304" pitchFamily="18" charset="0"/>
                <a:cs typeface="Times New Roman" panose="02020603050405020304" pitchFamily="18" charset="0"/>
              </a:rPr>
              <a:t>CREATE VIEW Users_Renting_Details AS SELECT u., l.rented_at, l.returned_at, 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FROM User u</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JOIN Ledger l ON u.user_id = l.user_id</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JOIN Scooter s ON l.scooter_id = s.scooter_id;</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1" name="Image 31"/>
          <p:cNvPicPr>
            <a:picLocks noChangeAspect="1"/>
          </p:cNvPicPr>
          <p:nvPr>
            <p:ph type="pic" idx="2"/>
            <p:custDataLst>
              <p:tags r:id="rId1"/>
            </p:custDataLst>
          </p:nvPr>
        </p:nvPicPr>
        <p:blipFill>
          <a:blip r:embed="rId2" cstate="print"/>
          <a:stretch>
            <a:fillRect/>
          </a:stretch>
        </p:blipFill>
        <p:spPr>
          <a:xfrm>
            <a:off x="1305560" y="4048760"/>
            <a:ext cx="8919210" cy="2425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buClr>
                <a:srgbClr val="FF0000"/>
              </a:buClr>
              <a:buSzPct val="100000"/>
            </a:pPr>
            <a:r>
              <a:rPr lang="en-US" sz="2400" b="1" dirty="0">
                <a:solidFill>
                  <a:srgbClr val="002060"/>
                </a:solidFill>
                <a:latin typeface="Times New Roman" panose="02020603050405020304" pitchFamily="18" charset="0"/>
                <a:cs typeface="Times New Roman" panose="02020603050405020304" pitchFamily="18" charset="0"/>
              </a:rPr>
              <a:t>Problem understanding, Identification of Entity and Relationships, Construction of DB using ER Model for the project</a:t>
            </a:r>
            <a:endParaRPr sz="2400" b="1" dirty="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0" name="Google Shape;100;p2"/>
          <p:cNvSpPr txBox="1">
            <a:spLocks noGrp="1"/>
          </p:cNvSpPr>
          <p:nvPr>
            <p:ph type="body" idx="1"/>
          </p:nvPr>
        </p:nvSpPr>
        <p:spPr>
          <a:xfrm>
            <a:off x="326265" y="1272574"/>
            <a:ext cx="11539470" cy="5047010"/>
          </a:xfrm>
          <a:prstGeom prst="rect">
            <a:avLst/>
          </a:prstGeom>
          <a:noFill/>
          <a:ln>
            <a:noFill/>
          </a:ln>
        </p:spPr>
        <p:txBody>
          <a:bodyPr spcFirstLastPara="1" wrap="square" lIns="91425" tIns="45700" rIns="91425" bIns="45700" anchor="t" anchorCtr="0">
            <a:noAutofit/>
          </a:bodyPr>
          <a:lstStyle/>
          <a:p>
            <a:pPr marL="285750" indent="-285750">
              <a:lnSpc>
                <a:spcPct val="100000"/>
              </a:lnSpc>
              <a:spcBef>
                <a:spcPts val="0"/>
              </a:spcBef>
              <a:buClr>
                <a:srgbClr val="0000FF"/>
              </a:buClr>
            </a:pPr>
            <a:r>
              <a:rPr lang="en-US" sz="2400" b="1" dirty="0">
                <a:solidFill>
                  <a:srgbClr val="0070C0"/>
                </a:solidFill>
                <a:latin typeface="Times New Roman" panose="02020603050405020304" pitchFamily="18" charset="0"/>
                <a:cs typeface="Times New Roman" panose="02020603050405020304" pitchFamily="18" charset="0"/>
              </a:rPr>
              <a:t>Problem understanding </a:t>
            </a:r>
            <a:endParaRPr lang="en-US" sz="2400" b="1"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sz="2400" dirty="0">
                <a:solidFill>
                  <a:schemeClr val="tx2">
                    <a:lumMod val="10000"/>
                  </a:schemeClr>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With rising urban demographics and people often travelling or migrating to a new city centre face a problem of availability of viable transport facility, even robust public transport infrastructure does not provide the freedom associated with having personal vehicle, many times this facility is luxury or this choice does not make sense where duration of stay is short.To address this problem, we need to make available a robust, fair and economically sound system such that the costumer feels satisfied with the service he/she receives and also supply side has initiative to maintain providing service.</a:t>
            </a:r>
            <a:endParaRPr sz="2400" dirty="0">
              <a:solidFill>
                <a:schemeClr val="tx2">
                  <a:lumMod val="10000"/>
                </a:schemeClr>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a:latin typeface="Times New Roman" panose="02020603050405020304" pitchFamily="18" charset="0"/>
                <a:cs typeface="Times New Roman" panose="02020603050405020304" pitchFamily="18" charset="0"/>
              </a:rPr>
            </a:fld>
            <a:endParaRPr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lgn="ctr">
              <a:buClr>
                <a:srgbClr val="FF0000"/>
              </a:buClr>
              <a:buSzPct val="100000"/>
            </a:pPr>
            <a:r>
              <a:rPr lang="en-US" sz="3200" b="1" dirty="0" smtClean="0">
                <a:solidFill>
                  <a:srgbClr val="0070C0"/>
                </a:solidFill>
                <a:latin typeface="Times New Roman" panose="02020603050405020304" pitchFamily="18" charset="0"/>
                <a:cs typeface="Times New Roman" panose="02020603050405020304" pitchFamily="18" charset="0"/>
              </a:rPr>
              <a:t>Triggers</a:t>
            </a:r>
            <a:endParaRPr sz="3200" dirty="0">
              <a:solidFill>
                <a:srgbClr val="0070C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a:spLocks noGrp="1"/>
          </p:cNvSpPr>
          <p:nvPr>
            <p:ph type="body" idx="1"/>
          </p:nvPr>
        </p:nvSpPr>
        <p:spPr>
          <a:xfrm>
            <a:off x="326390" y="980440"/>
            <a:ext cx="11539220" cy="533908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Insert Trigger:</a:t>
            </a: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Automatically updates the total number of rentals made by a user when a new rental transaction is inserted into the Ledger table.</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CREATE TRIGGER Update_Total_Rentals AFTER INSERT ON Ledger</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FOR EACH ROW BEGIN</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UPDATE User</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SET total_rentals = total_rentals + 1 WHERE user_id = NEW.user_id;</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END;</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Update Trigger:</a:t>
            </a: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Ensures that the age of a user is updated in the User table when their date of birth (DOB) is modified.</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CREATE TRIGGER Update_User_Age AFTER UPDATE ON User</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FOR EACH ROW BEGIN</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UPDATE User</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SET age = TIMESTAMPDIFF(YEAR, NEW.DOB, CURDATE())</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WHERE user_id = NEW.user_id; END;</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0725"/>
          </a:xfrm>
        </p:spPr>
        <p:txBody>
          <a:bodyPr>
            <a:normAutofit fontScale="90000"/>
          </a:bodyPr>
          <a:p>
            <a:pPr algn="ctr"/>
            <a:r>
              <a:rPr lang="en-US" b="1" dirty="0" smtClean="0">
                <a:solidFill>
                  <a:srgbClr val="0070C0"/>
                </a:solidFill>
                <a:latin typeface="Times New Roman" panose="02020603050405020304" pitchFamily="18" charset="0"/>
                <a:cs typeface="Times New Roman" panose="02020603050405020304" pitchFamily="18" charset="0"/>
                <a:sym typeface="+mn-ea"/>
              </a:rPr>
              <a:t>Triggers</a:t>
            </a:r>
            <a:endParaRPr lang="en-US"/>
          </a:p>
        </p:txBody>
      </p:sp>
      <p:sp>
        <p:nvSpPr>
          <p:cNvPr id="3" name="Text Placeholder 2"/>
          <p:cNvSpPr>
            <a:spLocks noGrp="1"/>
          </p:cNvSpPr>
          <p:nvPr>
            <p:ph type="body" idx="1"/>
          </p:nvPr>
        </p:nvSpPr>
        <p:spPr>
          <a:xfrm>
            <a:off x="340995" y="1015365"/>
            <a:ext cx="11228070" cy="5161915"/>
          </a:xfrm>
        </p:spPr>
        <p:txBody>
          <a:bodyPr/>
          <a:p>
            <a:pPr marL="114300" indent="0">
              <a:buNone/>
            </a:pPr>
            <a:r>
              <a:rPr lang="en-US" sz="2000" b="1">
                <a:latin typeface="Times New Roman" panose="02020603050405020304" pitchFamily="18" charset="0"/>
                <a:cs typeface="Times New Roman" panose="02020603050405020304" pitchFamily="18" charset="0"/>
              </a:rPr>
              <a:t>Delete Trigger:</a:t>
            </a:r>
            <a:r>
              <a:rPr lang="en-US" sz="2000">
                <a:latin typeface="Times New Roman" panose="02020603050405020304" pitchFamily="18" charset="0"/>
                <a:cs typeface="Times New Roman" panose="02020603050405020304" pitchFamily="18" charset="0"/>
              </a:rPr>
              <a:t> Automatically updates the total number of scooters available in a city when a scooter is removed from the Scooter table.</a:t>
            </a:r>
            <a:endParaRPr lang="en-US" sz="2000">
              <a:latin typeface="Times New Roman" panose="02020603050405020304" pitchFamily="18" charset="0"/>
              <a:cs typeface="Times New Roman" panose="02020603050405020304" pitchFamily="18" charset="0"/>
            </a:endParaRPr>
          </a:p>
          <a:p>
            <a:pPr marL="114300" indent="0">
              <a:buNone/>
            </a:pPr>
            <a:endParaRPr lang="en-US" sz="2000">
              <a:latin typeface="Times New Roman" panose="02020603050405020304" pitchFamily="18" charset="0"/>
              <a:cs typeface="Times New Roman" panose="02020603050405020304" pitchFamily="18" charset="0"/>
            </a:endParaRPr>
          </a:p>
          <a:p>
            <a:pPr marL="114300" indent="0">
              <a:buNone/>
            </a:pPr>
            <a:r>
              <a:rPr lang="en-US" sz="2000">
                <a:latin typeface="Times New Roman" panose="02020603050405020304" pitchFamily="18" charset="0"/>
                <a:cs typeface="Times New Roman" panose="02020603050405020304" pitchFamily="18" charset="0"/>
              </a:rPr>
              <a:t>CREATE TRIGGER Update_Scooters_Available_Delete AFTER DELETE ON Scooter</a:t>
            </a:r>
            <a:endParaRPr lang="en-US" sz="2000">
              <a:latin typeface="Times New Roman" panose="02020603050405020304" pitchFamily="18" charset="0"/>
              <a:cs typeface="Times New Roman" panose="02020603050405020304" pitchFamily="18" charset="0"/>
            </a:endParaRPr>
          </a:p>
          <a:p>
            <a:pPr marL="114300" indent="0">
              <a:buNone/>
            </a:pPr>
            <a:r>
              <a:rPr lang="en-US" sz="2000">
                <a:latin typeface="Times New Roman" panose="02020603050405020304" pitchFamily="18" charset="0"/>
                <a:cs typeface="Times New Roman" panose="02020603050405020304" pitchFamily="18" charset="0"/>
              </a:rPr>
              <a:t>FOR EACH ROW BEGIN</a:t>
            </a:r>
            <a:endParaRPr lang="en-US" sz="2000">
              <a:latin typeface="Times New Roman" panose="02020603050405020304" pitchFamily="18" charset="0"/>
              <a:cs typeface="Times New Roman" panose="02020603050405020304" pitchFamily="18" charset="0"/>
            </a:endParaRPr>
          </a:p>
          <a:p>
            <a:pPr marL="114300" indent="0">
              <a:buNone/>
            </a:pPr>
            <a:r>
              <a:rPr lang="en-US" sz="2000">
                <a:latin typeface="Times New Roman" panose="02020603050405020304" pitchFamily="18" charset="0"/>
                <a:cs typeface="Times New Roman" panose="02020603050405020304" pitchFamily="18" charset="0"/>
              </a:rPr>
              <a:t>UPDATE City</a:t>
            </a:r>
            <a:endParaRPr lang="en-US" sz="2000">
              <a:latin typeface="Times New Roman" panose="02020603050405020304" pitchFamily="18" charset="0"/>
              <a:cs typeface="Times New Roman" panose="02020603050405020304" pitchFamily="18" charset="0"/>
            </a:endParaRPr>
          </a:p>
          <a:p>
            <a:pPr marL="114300" indent="0">
              <a:buNone/>
            </a:pPr>
            <a:r>
              <a:rPr lang="en-US" sz="2000">
                <a:latin typeface="Times New Roman" panose="02020603050405020304" pitchFamily="18" charset="0"/>
                <a:cs typeface="Times New Roman" panose="02020603050405020304" pitchFamily="18" charset="0"/>
              </a:rPr>
              <a:t>SET total_vehicle = total_vehicle - 1 WHERE name = OLD.location;</a:t>
            </a:r>
            <a:endParaRPr lang="en-US" sz="2000">
              <a:latin typeface="Times New Roman" panose="02020603050405020304" pitchFamily="18" charset="0"/>
              <a:cs typeface="Times New Roman" panose="02020603050405020304" pitchFamily="18" charset="0"/>
            </a:endParaRPr>
          </a:p>
          <a:p>
            <a:pPr marL="114300" indent="0">
              <a:buNone/>
            </a:pPr>
            <a:r>
              <a:rPr lang="en-US" sz="2000">
                <a:latin typeface="Times New Roman" panose="02020603050405020304" pitchFamily="18" charset="0"/>
                <a:cs typeface="Times New Roman" panose="02020603050405020304" pitchFamily="18" charset="0"/>
              </a:rPr>
              <a:t>END;</a:t>
            </a:r>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lgn="ctr">
              <a:buClr>
                <a:srgbClr val="FF0000"/>
              </a:buClr>
              <a:buSzPct val="100000"/>
            </a:pPr>
            <a:r>
              <a:rPr lang="en-US" sz="3200" b="1" dirty="0" smtClean="0">
                <a:solidFill>
                  <a:srgbClr val="0070C0"/>
                </a:solidFill>
                <a:latin typeface="Times New Roman" panose="02020603050405020304" pitchFamily="18" charset="0"/>
                <a:cs typeface="Times New Roman" panose="02020603050405020304" pitchFamily="18" charset="0"/>
              </a:rPr>
              <a:t>Cursors</a:t>
            </a:r>
            <a:endParaRPr sz="3200" dirty="0">
              <a:solidFill>
                <a:srgbClr val="0070C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a:spLocks noGrp="1"/>
          </p:cNvSpPr>
          <p:nvPr>
            <p:ph type="body" idx="1"/>
          </p:nvPr>
        </p:nvSpPr>
        <p:spPr>
          <a:xfrm>
            <a:off x="326265" y="1272574"/>
            <a:ext cx="11539470" cy="504701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DELIMITER //</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CREATE PROCEDURE GetCities() BEGIN</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DECLARE done INT DEFAULT FALSE; DECLARE name_val VARCHAR(255);</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DECLARE total_vehicle_val INT; DECLARE region_val VARCHAR(100); DECLARE country_val VARCHAR(100);</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DECLARE cur CURSOR FOR SELECT name, total_vehicle, region, country FROM City; DECLARE CONTINUE HANDLER FOR NOT FOUND SET done = TRUE;</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OPEN cur; read_loop: LOOP</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FETCH cur INTO name_val, total_vehicle_val, region_val, country_val;</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IF done THEN LEAVE read_loop;</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END IF;</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10513060" cy="832485"/>
          </a:xfrm>
        </p:spPr>
        <p:txBody>
          <a:bodyPr/>
          <a:p>
            <a:pPr algn="ctr"/>
            <a:r>
              <a:rPr lang="en-US" sz="3200" b="1" dirty="0">
                <a:solidFill>
                  <a:srgbClr val="0070C0"/>
                </a:solidFill>
                <a:latin typeface="Times New Roman" panose="02020603050405020304" pitchFamily="18" charset="0"/>
                <a:cs typeface="Times New Roman" panose="02020603050405020304" pitchFamily="18" charset="0"/>
                <a:sym typeface="+mn-ea"/>
              </a:rPr>
              <a:t>Cursors (continued..)</a:t>
            </a:r>
            <a:endParaRPr lang="en-US" sz="3200"/>
          </a:p>
        </p:txBody>
      </p:sp>
      <p:sp>
        <p:nvSpPr>
          <p:cNvPr id="3" name="Text Placeholder 2"/>
          <p:cNvSpPr>
            <a:spLocks noGrp="1"/>
          </p:cNvSpPr>
          <p:nvPr>
            <p:ph type="body" idx="1"/>
          </p:nvPr>
        </p:nvSpPr>
        <p:spPr>
          <a:xfrm>
            <a:off x="494665" y="1527175"/>
            <a:ext cx="10779125" cy="4342130"/>
          </a:xfrm>
        </p:spPr>
        <p:txBody>
          <a:bodyPr/>
          <a:p>
            <a:pPr marL="114300" indent="0">
              <a:buNone/>
            </a:pPr>
            <a:r>
              <a:rPr lang="en-US" sz="2000"/>
              <a:t>-- Do whatever you want with the fetched data</a:t>
            </a:r>
            <a:endParaRPr lang="en-US" sz="2000"/>
          </a:p>
          <a:p>
            <a:pPr marL="114300" indent="0">
              <a:buNone/>
            </a:pPr>
            <a:r>
              <a:rPr lang="en-US" sz="2000"/>
              <a:t>-- For example, you can print it</a:t>
            </a:r>
            <a:endParaRPr lang="en-US" sz="2000"/>
          </a:p>
          <a:p>
            <a:pPr marL="114300" indent="0">
              <a:buNone/>
            </a:pPr>
            <a:r>
              <a:rPr lang="en-US" sz="2000"/>
              <a:t>SELECT name_val, total_vehicle_val, region_val, country_val; END LOOP;</a:t>
            </a:r>
            <a:endParaRPr lang="en-US" sz="2000"/>
          </a:p>
          <a:p>
            <a:pPr marL="114300" indent="0">
              <a:buNone/>
            </a:pPr>
            <a:r>
              <a:rPr lang="en-US" sz="2000"/>
              <a:t>CLOSE cur;</a:t>
            </a:r>
            <a:endParaRPr lang="en-US" sz="2000"/>
          </a:p>
          <a:p>
            <a:pPr marL="114300" indent="0">
              <a:buNone/>
            </a:pPr>
            <a:r>
              <a:rPr lang="en-US" sz="2000"/>
              <a:t>END //</a:t>
            </a:r>
            <a:endParaRPr lang="en-US" sz="2000"/>
          </a:p>
          <a:p>
            <a:pPr marL="114300" indent="0">
              <a:buNone/>
            </a:pPr>
            <a:r>
              <a:rPr lang="en-US" sz="2000"/>
              <a:t>DELIMITER ;</a:t>
            </a:r>
            <a:endParaRPr lang="en-US" sz="2000"/>
          </a:p>
          <a:p>
            <a:pPr marL="114300" indent="0">
              <a:buNone/>
            </a:pPr>
            <a:endParaRPr lang="en-US" sz="2000"/>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6" name="Image 36"/>
          <p:cNvPicPr>
            <a:picLocks noChangeAspect="1"/>
          </p:cNvPicPr>
          <p:nvPr>
            <p:ph type="pic" idx="2"/>
            <p:custDataLst>
              <p:tags r:id="rId1"/>
            </p:custDataLst>
          </p:nvPr>
        </p:nvPicPr>
        <p:blipFill>
          <a:blip r:embed="rId2" cstate="print"/>
          <a:stretch>
            <a:fillRect/>
          </a:stretch>
        </p:blipFill>
        <p:spPr>
          <a:xfrm>
            <a:off x="707390" y="4582160"/>
            <a:ext cx="8542655" cy="9378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buClr>
                <a:srgbClr val="FF0000"/>
              </a:buClr>
              <a:buSzPct val="100000"/>
            </a:pPr>
            <a:r>
              <a:rPr lang="en-US" sz="2400" b="1" dirty="0">
                <a:solidFill>
                  <a:srgbClr val="002060"/>
                </a:solidFill>
                <a:latin typeface="Times New Roman" panose="02020603050405020304" pitchFamily="18" charset="0"/>
                <a:cs typeface="Times New Roman" panose="02020603050405020304" pitchFamily="18" charset="0"/>
              </a:rPr>
              <a:t>Analyzing the pitfalls, identifying the dependencies, and applying normalizations</a:t>
            </a:r>
            <a:endParaRPr sz="2400" b="1" dirty="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0" name="Google Shape;100;p2"/>
          <p:cNvSpPr txBox="1">
            <a:spLocks noGrp="1"/>
          </p:cNvSpPr>
          <p:nvPr>
            <p:ph type="body" idx="1"/>
          </p:nvPr>
        </p:nvSpPr>
        <p:spPr>
          <a:xfrm>
            <a:off x="326390" y="1056640"/>
            <a:ext cx="11539220" cy="526288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Redundancy:</a:t>
            </a: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The current data structure does not exhibit significant redundancy. Each entry appears to be unique, with no duplicated information. However, there may be potential redundancy in storing contact person details separately from the company information. If multiple contact persons are associated with a single company, this approach could lead to redundancy in company details (such as name, address, etc.) being stored for each contact person.</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Inefficiency:</a:t>
            </a: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Storing contact person details separately could lead to inefficiencies, especially when there are many contact persons associated with a single company. Each time a query or update is made to a contact person's details, it would require accessing and potentially modifying multiple records. This could result in increased processing time and complexity.</a:t>
            </a:r>
            <a:r>
              <a:rPr lang="en-US"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No significant inefficiency observed in otther table.)</a:t>
            </a:r>
            <a:endParaRPr lang="en-US"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Complexity:</a:t>
            </a: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The current data structure does not exhibit significant complexity. However, the separation of contact person details from company information adds a layer of complexity to the data management process. Ensuring consistency and integrity between these related entities would require additional effort and could potentially lead to errors if not managed properly.</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buClr>
                <a:srgbClr val="FF0000"/>
              </a:buClr>
              <a:buSzPct val="100000"/>
            </a:pPr>
            <a:r>
              <a:rPr lang="en-US" sz="2400" b="1" dirty="0">
                <a:solidFill>
                  <a:srgbClr val="002060"/>
                </a:solidFill>
                <a:latin typeface="Times New Roman" panose="02020603050405020304" pitchFamily="18" charset="0"/>
                <a:cs typeface="Times New Roman" panose="02020603050405020304" pitchFamily="18" charset="0"/>
              </a:rPr>
              <a:t>Analyzing the pitfalls, identifying the dependencies, and applying </a:t>
            </a:r>
            <a:r>
              <a:rPr lang="en-US" sz="2400" b="1" dirty="0" smtClean="0">
                <a:solidFill>
                  <a:srgbClr val="002060"/>
                </a:solidFill>
                <a:latin typeface="Times New Roman" panose="02020603050405020304" pitchFamily="18" charset="0"/>
                <a:cs typeface="Times New Roman" panose="02020603050405020304" pitchFamily="18" charset="0"/>
              </a:rPr>
              <a:t>normalizations (Cont..)</a:t>
            </a:r>
            <a:endParaRPr sz="2400" b="1" dirty="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0" name="Google Shape;100;p2"/>
          <p:cNvSpPr txBox="1">
            <a:spLocks noGrp="1"/>
          </p:cNvSpPr>
          <p:nvPr>
            <p:ph type="body" idx="1"/>
          </p:nvPr>
        </p:nvSpPr>
        <p:spPr>
          <a:xfrm>
            <a:off x="326390" y="970280"/>
            <a:ext cx="11539220" cy="534924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Dependencies in the Data Structure:</a:t>
            </a:r>
            <a:endParaRPr sz="20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Partial Dependencies: No partial dependencies are evident in the current data structure. Each attribute appears to be fully dependent on the primary key.</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Transitive Dependencies: Similarly, there are no transitive dependencies observed. All non-key attributes seem to be directly dependent on the primary key.</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Multi-valued Dependencies: There are no multi-valued dependencies in the data structure. Each attribute seems to have a single value associated with it.</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Join Dependencies: Join dependencies occur when data can be reconstructed by joining multiple tables. In this case, since there is only one table, join dependencies are not applicable.</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Overall, the data structure appears to be in a normalized form, with no evident anomalies related to dependencies. This suggests that the data has been organized efficiently, without redundant or unnecessary dependencies.</a:t>
            </a: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a:bodyPr>
          <a:lstStyle/>
          <a:p>
            <a:pPr lvl="0">
              <a:buClr>
                <a:srgbClr val="FF0000"/>
              </a:buClr>
              <a:buSzPct val="100000"/>
            </a:pPr>
            <a:r>
              <a:rPr lang="en-US" sz="2400" b="1" dirty="0">
                <a:solidFill>
                  <a:srgbClr val="002060"/>
                </a:solidFill>
                <a:latin typeface="Times New Roman" panose="02020603050405020304" pitchFamily="18" charset="0"/>
                <a:cs typeface="Times New Roman" panose="02020603050405020304" pitchFamily="18" charset="0"/>
              </a:rPr>
              <a:t>Implementation of concurrency control and recovery mechanisms</a:t>
            </a:r>
            <a:endParaRPr sz="2400" b="1" dirty="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0" name="Google Shape;100;p2"/>
          <p:cNvSpPr txBox="1">
            <a:spLocks noGrp="1"/>
          </p:cNvSpPr>
          <p:nvPr>
            <p:ph type="body" idx="1"/>
          </p:nvPr>
        </p:nvSpPr>
        <p:spPr>
          <a:xfrm>
            <a:off x="326390" y="1056640"/>
            <a:ext cx="11539220" cy="5262880"/>
          </a:xfrm>
          <a:prstGeom prst="rect">
            <a:avLst/>
          </a:prstGeom>
          <a:noFill/>
          <a:ln>
            <a:noFill/>
          </a:ln>
        </p:spPr>
        <p:txBody>
          <a:bodyPr spcFirstLastPara="1" wrap="square" lIns="91425" tIns="45700" rIns="91425" bIns="45700" anchor="t" anchorCtr="0">
            <a:noAutofit/>
          </a:bodyPr>
          <a:lstStyle/>
          <a:p>
            <a:pPr marL="285750" indent="-285750">
              <a:lnSpc>
                <a:spcPct val="100000"/>
              </a:lnSpc>
              <a:spcBef>
                <a:spcPts val="0"/>
              </a:spcBef>
              <a:buClr>
                <a:srgbClr val="0000FF"/>
              </a:buClr>
            </a:pPr>
            <a:r>
              <a:rPr lang="en-IN" sz="2400" b="1" dirty="0" smtClean="0">
                <a:solidFill>
                  <a:srgbClr val="0000FF"/>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Atomicity</a:t>
            </a:r>
            <a:endParaRPr lang="en-IN" sz="2400" b="1" dirty="0" smtClean="0">
              <a:solidFill>
                <a:srgbClr val="0000FF"/>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0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Atomicity refers to the property of a transaction that ensures that either all operations within the transaction are successfully completed and committed, or none of them are.</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Implementation:</a:t>
            </a:r>
            <a:r>
              <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a:t>
            </a: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In the provided code, transactions are used to group operations together. This means that when inserting or updating data, all related operations are wrapped in a transaction. If any part of the transaction fails, the entire transaction is rolled back, ensuring that the database remains in a consistent state.</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Example: For example, if a transaction involves inserting data into multiple tables, either all inserts are successful and committed, or none of them are. This ensures that the database is not left in a partially updated state due to a failure in one part of the transaction.</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lgn="ctr">
              <a:buClr>
                <a:srgbClr val="FF0000"/>
              </a:buClr>
              <a:buSzPct val="100000"/>
            </a:pPr>
            <a:r>
              <a:rPr lang="en-IN" sz="3200" b="1" dirty="0" smtClean="0">
                <a:solidFill>
                  <a:srgbClr val="0000FF"/>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Consistency</a:t>
            </a:r>
            <a:endParaRPr sz="3200" b="1" dirty="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a:spLocks noGrp="1"/>
          </p:cNvSpPr>
          <p:nvPr>
            <p:ph type="body" idx="1"/>
          </p:nvPr>
        </p:nvSpPr>
        <p:spPr>
          <a:xfrm>
            <a:off x="326265" y="1272574"/>
            <a:ext cx="11539470" cy="504701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Consistency ensures that the database remains in a valid state before and after the transaction.</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Implementation: The code enforces consistency through the use of database constraints, such as foreign key constraints and unique constraints. These constraints define rules about the relationships between tables and the uniqueness of data values, ensuring that data integrity is maintained.</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Example: For instance, a foreign key constraint ensures that a value in one table must match a value in another table's primary key, maintaining the relationship between the tables and preventing inconsistencies.</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lgn="ctr">
              <a:buClr>
                <a:srgbClr val="FF0000"/>
              </a:buClr>
              <a:buSzPct val="100000"/>
            </a:pPr>
            <a:r>
              <a:rPr lang="en-IN" sz="3200" b="1" dirty="0" smtClean="0">
                <a:solidFill>
                  <a:srgbClr val="0000FF"/>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Isolation</a:t>
            </a:r>
            <a:endParaRPr sz="3200" b="1" dirty="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a:spLocks noGrp="1"/>
          </p:cNvSpPr>
          <p:nvPr>
            <p:ph type="body" idx="1"/>
          </p:nvPr>
        </p:nvSpPr>
        <p:spPr>
          <a:xfrm>
            <a:off x="326265" y="1272574"/>
            <a:ext cx="11539470" cy="504701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sz="2400" dirty="0">
                <a:solidFill>
                  <a:srgbClr val="0000FF"/>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a:t>
            </a: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Isolation ensures that transactions are executed independently of each other, without interference.</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Implementation: Transactions in the code are executed in isolation, meaning that changes made by one transaction are not visible to other transactions until the changes are committed. This prevents concurrent transactions from interfering with each other.</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Example: If two transactions are trying to update the same data simultaneously, isolation ensures that each transaction sees the data as it was before the other transaction made its changes, preventing conflicts and maintaining data integrity.</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lgn="ctr">
              <a:buClr>
                <a:srgbClr val="FF0000"/>
              </a:buClr>
              <a:buSzPct val="100000"/>
            </a:pPr>
            <a:r>
              <a:rPr lang="en-IN" sz="3200" b="1" dirty="0" smtClean="0">
                <a:solidFill>
                  <a:srgbClr val="0000FF"/>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Durability</a:t>
            </a:r>
            <a:endParaRPr sz="3200" b="1" dirty="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a:spLocks noGrp="1"/>
          </p:cNvSpPr>
          <p:nvPr>
            <p:ph type="body" idx="1"/>
          </p:nvPr>
        </p:nvSpPr>
        <p:spPr>
          <a:xfrm>
            <a:off x="326265" y="1272574"/>
            <a:ext cx="11539470" cy="504701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Durability ensures that once a transaction is committed, the changes made by the transaction are permanently saved, even in the event of a system failure.</a:t>
            </a:r>
            <a:endPar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Implementation: The code ensures durability by using database system's logging and recovery mechanisms. These mechanisms maintain a record of committed transactions, allowing the system to recover data in case of a failure.</a:t>
            </a:r>
            <a:endPar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Example: For example, if a system crashes after a transaction is committed, the logging mechanism can be used to recover the committed transaction and restore the database to its state before the crash, ensuring that no data is lost.</a:t>
            </a:r>
            <a:endPar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2"/>
          <p:cNvSpPr txBox="1">
            <a:spLocks noGrp="1"/>
          </p:cNvSpPr>
          <p:nvPr>
            <p:ph type="body" idx="1"/>
          </p:nvPr>
        </p:nvSpPr>
        <p:spPr>
          <a:xfrm>
            <a:off x="191793" y="627116"/>
            <a:ext cx="11829877" cy="5666108"/>
          </a:xfrm>
          <a:prstGeom prst="rect">
            <a:avLst/>
          </a:prstGeom>
          <a:noFill/>
          <a:ln>
            <a:noFill/>
          </a:ln>
        </p:spPr>
        <p:txBody>
          <a:bodyPr spcFirstLastPara="1" wrap="square" lIns="91425" tIns="45700" rIns="91425" bIns="45700" anchor="t" anchorCtr="0">
            <a:noAutofit/>
          </a:bodyPr>
          <a:lstStyle/>
          <a:p>
            <a:pPr marL="285750" indent="-285750">
              <a:lnSpc>
                <a:spcPct val="100000"/>
              </a:lnSpc>
              <a:spcBef>
                <a:spcPts val="0"/>
              </a:spcBef>
              <a:buClr>
                <a:srgbClr val="0000FF"/>
              </a:buClr>
            </a:pPr>
            <a:r>
              <a:rPr lang="en-US" sz="2400" b="1" dirty="0">
                <a:solidFill>
                  <a:srgbClr val="0070C0"/>
                </a:solidFill>
                <a:latin typeface="Times New Roman" panose="02020603050405020304" pitchFamily="18" charset="0"/>
                <a:cs typeface="Times New Roman" panose="02020603050405020304" pitchFamily="18" charset="0"/>
              </a:rPr>
              <a:t>Identification of Entity and Relationships</a:t>
            </a:r>
            <a:endParaRPr lang="en-US" sz="2400" b="1" dirty="0">
              <a:solidFill>
                <a:srgbClr val="0070C0"/>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It has name of company, number of vehicles rented and registration-id of company. </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Registration-id is the primary key </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User Entity:</a:t>
            </a:r>
            <a:endParaRPr lang="en-US" sz="2400" b="1"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It has UserId, phone no, name, age and DOB. Name is composite attribute of </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firstname and lastname. Phone no is multi valued attribute. UserId is the Primary Key </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for user entity.</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Scooter Entity:</a:t>
            </a:r>
            <a:endParaRPr lang="en-US" sz="2400" b="1"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It has scooter-id, price, location, service-due . Scooter-id is the primary key for </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scooter entity.</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b="1" dirty="0">
                <a:solidFill>
                  <a:schemeClr val="tx2">
                    <a:lumMod val="10000"/>
                  </a:schemeClr>
                </a:solidFill>
                <a:latin typeface="Times New Roman" panose="02020603050405020304" pitchFamily="18" charset="0"/>
                <a:cs typeface="Times New Roman" panose="02020603050405020304" pitchFamily="18" charset="0"/>
              </a:rPr>
              <a:t>Ledger Entity:</a:t>
            </a:r>
            <a:endParaRPr lang="en-US" sz="2400" b="1"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It has transaction-id, rented-at, returned-at. Transaction-id is the primary key for </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sz="2400" dirty="0">
                <a:solidFill>
                  <a:schemeClr val="tx2">
                    <a:lumMod val="10000"/>
                  </a:schemeClr>
                </a:solidFill>
                <a:latin typeface="Times New Roman" panose="02020603050405020304" pitchFamily="18" charset="0"/>
                <a:cs typeface="Times New Roman" panose="02020603050405020304" pitchFamily="18" charset="0"/>
              </a:rPr>
              <a:t>ledger entity. </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endParaRPr lang="en-US" sz="2400" dirty="0">
              <a:solidFill>
                <a:schemeClr val="tx2">
                  <a:lumMod val="10000"/>
                </a:schemeClr>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buClr>
                <a:srgbClr val="FF0000"/>
              </a:buClr>
              <a:buSzPct val="100000"/>
            </a:pPr>
            <a:r>
              <a:rPr lang="en-US" sz="2700" b="1" dirty="0">
                <a:solidFill>
                  <a:srgbClr val="002060"/>
                </a:solidFill>
                <a:latin typeface="Times New Roman" panose="02020603050405020304" pitchFamily="18" charset="0"/>
                <a:cs typeface="Times New Roman" panose="02020603050405020304" pitchFamily="18" charset="0"/>
              </a:rPr>
              <a:t>Result and Discussion </a:t>
            </a:r>
            <a:endParaRPr sz="3200" dirty="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a:spLocks noGrp="1"/>
          </p:cNvSpPr>
          <p:nvPr>
            <p:ph type="body" idx="1"/>
          </p:nvPr>
        </p:nvSpPr>
        <p:spPr>
          <a:xfrm>
            <a:off x="326390" y="865505"/>
            <a:ext cx="11539220" cy="5454015"/>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Database Schema Implementation:</a:t>
            </a:r>
            <a:endPar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The e-scooter rental system successfully implements a relational database schema using MySQL, encompassing entities such as users, scooters, rentals, locations, payments, and feedback.</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Data Integrity and Consistency:</a:t>
            </a:r>
            <a:endPar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The system ensures data integrity and consistency through foreign key relationships, enforcing referential integrity constraints between related tables. This prevents inconsistencies and maintains the integrity of the database.</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Efficient E-Scooter Rental Management:</a:t>
            </a:r>
            <a:endPar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Users can efficiently rent e-scooters through the platform, including locating available scooters, renting them, and making payments. The system also manages scooter availability, location tracking, and maintenance scheduling.</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285750" indent="-285750">
              <a:lnSpc>
                <a:spcPct val="100000"/>
              </a:lnSpc>
              <a:spcBef>
                <a:spcPts val="0"/>
              </a:spcBef>
              <a:buClr>
                <a:srgbClr val="0000FF"/>
              </a:buClr>
            </a:pPr>
            <a:endParaRPr sz="2400" dirty="0">
              <a:solidFill>
                <a:srgbClr val="0000FF"/>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285750" indent="-285750">
              <a:lnSpc>
                <a:spcPct val="100000"/>
              </a:lnSpc>
              <a:spcBef>
                <a:spcPts val="0"/>
              </a:spcBef>
              <a:buClr>
                <a:srgbClr val="0000FF"/>
              </a:buClr>
            </a:pPr>
            <a:endParaRPr sz="2400" dirty="0">
              <a:solidFill>
                <a:srgbClr val="0000FF"/>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5590" y="365125"/>
            <a:ext cx="11078210" cy="741680"/>
          </a:xfrm>
        </p:spPr>
        <p:txBody>
          <a:bodyPr>
            <a:normAutofit/>
          </a:bodyPr>
          <a:p>
            <a:r>
              <a:rPr lang="en-US" sz="2800" b="1" dirty="0">
                <a:solidFill>
                  <a:srgbClr val="002060"/>
                </a:solidFill>
                <a:latin typeface="Times New Roman" panose="02020603050405020304" pitchFamily="18" charset="0"/>
                <a:cs typeface="Times New Roman" panose="02020603050405020304" pitchFamily="18" charset="0"/>
                <a:sym typeface="+mn-ea"/>
              </a:rPr>
              <a:t>Result and Discussion(continued…)</a:t>
            </a:r>
            <a:endParaRPr lang="en-US" sz="2800"/>
          </a:p>
        </p:txBody>
      </p:sp>
      <p:sp>
        <p:nvSpPr>
          <p:cNvPr id="3" name="Text Placeholder 2"/>
          <p:cNvSpPr>
            <a:spLocks noGrp="1"/>
          </p:cNvSpPr>
          <p:nvPr>
            <p:ph type="body" idx="1"/>
          </p:nvPr>
        </p:nvSpPr>
        <p:spPr>
          <a:xfrm>
            <a:off x="275590" y="1219835"/>
            <a:ext cx="11078210" cy="4957445"/>
          </a:xfrm>
        </p:spPr>
        <p:txBody>
          <a:bodyPr>
            <a:normAutofit/>
          </a:bodyPr>
          <a:p>
            <a:pPr marL="0" indent="0">
              <a:lnSpc>
                <a:spcPct val="100000"/>
              </a:lnSpc>
              <a:spcBef>
                <a:spcPts val="0"/>
              </a:spcBef>
              <a:buClr>
                <a:srgbClr val="0000FF"/>
              </a:buClr>
              <a:buNone/>
            </a:pPr>
            <a:r>
              <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User-Friendly Interface:</a:t>
            </a:r>
            <a:endPar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Users benefit from a user-friendly interface for finding nearby scooters, renting them, and viewing rental history. The interface also allows users to provide feedback on their rental experience.</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Insights and Analysis:</a:t>
            </a:r>
            <a:endParaRPr sz="2400" b="1"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0" indent="0">
              <a:lnSpc>
                <a:spcPct val="100000"/>
              </a:lnSpc>
              <a:spcBef>
                <a:spcPts val="0"/>
              </a:spcBef>
              <a:buClr>
                <a:srgbClr val="0000FF"/>
              </a:buClr>
              <a:buNone/>
            </a:pPr>
            <a:r>
              <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Administrators and managers can leverage SQL queries and reports to gain insights into rental metrics, user behavior, scooter utilization, and feedback analysis. This data-driven approach enables optimization of scooter distribution, maintenance scheduling, and user engagement strategies.</a:t>
            </a:r>
            <a:endParaRPr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marL="114300" indent="0">
              <a:buNone/>
            </a:pPr>
            <a:endParaRPr lang="en-US" sz="2400" dirty="0">
              <a:solidFill>
                <a:schemeClr val="tx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40105" y="241300"/>
            <a:ext cx="10801350" cy="648970"/>
          </a:xfrm>
          <a:prstGeom prst="rect">
            <a:avLst/>
          </a:prstGeom>
          <a:noFill/>
          <a:ln>
            <a:noFill/>
          </a:ln>
        </p:spPr>
        <p:txBody>
          <a:bodyPr spcFirstLastPara="1" wrap="square" lIns="91425" tIns="45700" rIns="91425" bIns="45700" anchor="ctr" anchorCtr="0">
            <a:normAutofit/>
          </a:bodyPr>
          <a:lstStyle/>
          <a:p>
            <a:pPr lvl="0" algn="ctr">
              <a:buClr>
                <a:srgbClr val="FF0000"/>
              </a:buClr>
              <a:buSzPct val="100000"/>
            </a:pPr>
            <a:r>
              <a:rPr lang="en-US" sz="2400" b="1" dirty="0">
                <a:solidFill>
                  <a:srgbClr val="002060"/>
                </a:solidFill>
                <a:latin typeface="Times New Roman" panose="02020603050405020304" pitchFamily="18" charset="0"/>
                <a:cs typeface="Times New Roman" panose="02020603050405020304" pitchFamily="18" charset="0"/>
              </a:rPr>
              <a:t>Online course certificate(RA2211003011035)</a:t>
            </a:r>
            <a:endParaRPr sz="2400" b="1" dirty="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1" name="Google Shape;101;p2"/>
          <p:cNvSpPr txBox="1">
            <a:spLocks noGrp="1"/>
          </p:cNvSpPr>
          <p:nvPr>
            <p:ph type="dt" idx="10"/>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 name="Picture Placeholder 1"/>
          <p:cNvPicPr>
            <a:picLocks noChangeAspect="1"/>
          </p:cNvPicPr>
          <p:nvPr>
            <p:ph type="pic" idx="2"/>
          </p:nvPr>
        </p:nvPicPr>
        <p:blipFill>
          <a:blip r:embed="rId1"/>
          <a:stretch>
            <a:fillRect/>
          </a:stretch>
        </p:blipFill>
        <p:spPr>
          <a:xfrm>
            <a:off x="1732280" y="890270"/>
            <a:ext cx="8790940" cy="524002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197485"/>
            <a:ext cx="10704195" cy="479425"/>
          </a:xfrm>
        </p:spPr>
        <p:txBody>
          <a:bodyPr/>
          <a:p>
            <a:pPr algn="ctr"/>
            <a:r>
              <a:rPr lang="en-US" sz="2400" b="1" dirty="0">
                <a:solidFill>
                  <a:srgbClr val="002060"/>
                </a:solidFill>
                <a:latin typeface="Times New Roman" panose="02020603050405020304" pitchFamily="18" charset="0"/>
                <a:cs typeface="Times New Roman" panose="02020603050405020304" pitchFamily="18" charset="0"/>
                <a:sym typeface="+mn-ea"/>
              </a:rPr>
              <a:t>Online course certificate(RA2211003011063)</a:t>
            </a:r>
            <a:endParaRPr lang="en-US" sz="2400"/>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7" name="Text Box 6"/>
          <p:cNvSpPr txBox="1"/>
          <p:nvPr/>
        </p:nvSpPr>
        <p:spPr>
          <a:xfrm>
            <a:off x="2206625" y="1378585"/>
            <a:ext cx="8228330" cy="4384675"/>
          </a:xfrm>
          <a:prstGeom prst="rect">
            <a:avLst/>
          </a:prstGeom>
          <a:noFill/>
        </p:spPr>
        <p:txBody>
          <a:bodyPr wrap="square" rtlCol="0">
            <a:noAutofit/>
          </a:bodyPr>
          <a:p>
            <a:endParaRPr lang="en-US"/>
          </a:p>
        </p:txBody>
      </p:sp>
      <p:pic>
        <p:nvPicPr>
          <p:cNvPr id="8" name="Picture Placeholder 7"/>
          <p:cNvPicPr>
            <a:picLocks noChangeAspect="1"/>
          </p:cNvPicPr>
          <p:nvPr>
            <p:ph type="pic" idx="2"/>
          </p:nvPr>
        </p:nvPicPr>
        <p:blipFill>
          <a:blip r:embed="rId1"/>
          <a:stretch>
            <a:fillRect/>
          </a:stretch>
        </p:blipFill>
        <p:spPr>
          <a:xfrm>
            <a:off x="1698625" y="842645"/>
            <a:ext cx="8735695" cy="5599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572770" y="257175"/>
            <a:ext cx="11439525" cy="6600190"/>
          </a:xfrm>
        </p:spPr>
        <p:txBody>
          <a:bodyPr>
            <a:normAutofit/>
          </a:bodyPr>
          <a:p>
            <a:pPr marL="0" indent="0">
              <a:lnSpc>
                <a:spcPct val="100000"/>
              </a:lnSpc>
              <a:spcBef>
                <a:spcPts val="0"/>
              </a:spcBef>
              <a:buClr>
                <a:srgbClr val="0000FF"/>
              </a:buClr>
              <a:buNone/>
            </a:pPr>
            <a:r>
              <a:rPr lang="en-US" b="1" dirty="0">
                <a:solidFill>
                  <a:schemeClr val="tx2">
                    <a:lumMod val="10000"/>
                  </a:schemeClr>
                </a:solidFill>
                <a:latin typeface="Times New Roman" panose="02020603050405020304" pitchFamily="18" charset="0"/>
                <a:cs typeface="Times New Roman" panose="02020603050405020304" pitchFamily="18" charset="0"/>
                <a:sym typeface="+mn-ea"/>
              </a:rPr>
              <a:t>RentingStation Entity:</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dirty="0">
                <a:solidFill>
                  <a:schemeClr val="tx2">
                    <a:lumMod val="10000"/>
                  </a:schemeClr>
                </a:solidFill>
                <a:latin typeface="Times New Roman" panose="02020603050405020304" pitchFamily="18" charset="0"/>
                <a:cs typeface="Times New Roman" panose="02020603050405020304" pitchFamily="18" charset="0"/>
                <a:sym typeface="+mn-ea"/>
              </a:rPr>
              <a:t>It has stationid, avail_scooter, address,number. Transaction-id is the primary </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dirty="0">
                <a:solidFill>
                  <a:schemeClr val="tx2">
                    <a:lumMod val="10000"/>
                  </a:schemeClr>
                </a:solidFill>
                <a:latin typeface="Times New Roman" panose="02020603050405020304" pitchFamily="18" charset="0"/>
                <a:cs typeface="Times New Roman" panose="02020603050405020304" pitchFamily="18" charset="0"/>
                <a:sym typeface="+mn-ea"/>
              </a:rPr>
              <a:t>key for ledger entity.</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b="1" dirty="0">
                <a:solidFill>
                  <a:schemeClr val="tx2">
                    <a:lumMod val="10000"/>
                  </a:schemeClr>
                </a:solidFill>
                <a:latin typeface="Times New Roman" panose="02020603050405020304" pitchFamily="18" charset="0"/>
                <a:cs typeface="Times New Roman" panose="02020603050405020304" pitchFamily="18" charset="0"/>
                <a:sym typeface="+mn-ea"/>
              </a:rPr>
              <a:t>City Entity:</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dirty="0">
                <a:solidFill>
                  <a:schemeClr val="tx2">
                    <a:lumMod val="10000"/>
                  </a:schemeClr>
                </a:solidFill>
                <a:latin typeface="Times New Roman" panose="02020603050405020304" pitchFamily="18" charset="0"/>
                <a:cs typeface="Times New Roman" panose="02020603050405020304" pitchFamily="18" charset="0"/>
                <a:sym typeface="+mn-ea"/>
              </a:rPr>
              <a:t> It has name. Name is the primary key.</a:t>
            </a:r>
            <a:endParaRPr lang="en-US" dirty="0">
              <a:solidFill>
                <a:schemeClr val="tx2">
                  <a:lumMod val="10000"/>
                </a:schemeClr>
              </a:solidFill>
              <a:latin typeface="Times New Roman" panose="02020603050405020304" pitchFamily="18" charset="0"/>
              <a:cs typeface="Times New Roman" panose="02020603050405020304" pitchFamily="18" charset="0"/>
              <a:sym typeface="+mn-ea"/>
            </a:endParaRPr>
          </a:p>
          <a:p>
            <a:pPr indent="-457200">
              <a:lnSpc>
                <a:spcPct val="100000"/>
              </a:lnSpc>
              <a:spcBef>
                <a:spcPts val="0"/>
              </a:spcBef>
              <a:buClr>
                <a:srgbClr val="0000FF"/>
              </a:buClr>
            </a:pPr>
            <a:r>
              <a:rPr lang="en-US" b="1" dirty="0">
                <a:solidFill>
                  <a:srgbClr val="0070C0"/>
                </a:solidFill>
                <a:latin typeface="Times New Roman" panose="02020603050405020304" pitchFamily="18" charset="0"/>
                <a:cs typeface="Times New Roman" panose="02020603050405020304" pitchFamily="18" charset="0"/>
                <a:sym typeface="+mn-ea"/>
              </a:rPr>
              <a:t>Relationships between Entities:</a:t>
            </a:r>
            <a:r>
              <a:rPr lang="en-US" dirty="0">
                <a:solidFill>
                  <a:schemeClr val="tx2">
                    <a:lumMod val="10000"/>
                  </a:schemeClr>
                </a:solidFill>
                <a:latin typeface="Times New Roman" panose="02020603050405020304" pitchFamily="18" charset="0"/>
                <a:cs typeface="Times New Roman" panose="02020603050405020304" pitchFamily="18" charset="0"/>
                <a:sym typeface="+mn-ea"/>
              </a:rPr>
              <a:t> example given below</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b="1" dirty="0">
                <a:solidFill>
                  <a:schemeClr val="tx2">
                    <a:lumMod val="10000"/>
                  </a:schemeClr>
                </a:solidFill>
                <a:latin typeface="Times New Roman" panose="02020603050405020304" pitchFamily="18" charset="0"/>
                <a:cs typeface="Times New Roman" panose="02020603050405020304" pitchFamily="18" charset="0"/>
                <a:sym typeface="+mn-ea"/>
              </a:rPr>
              <a:t>Is-in:</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dirty="0">
                <a:solidFill>
                  <a:schemeClr val="tx2">
                    <a:lumMod val="10000"/>
                  </a:schemeClr>
                </a:solidFill>
                <a:latin typeface="Times New Roman" panose="02020603050405020304" pitchFamily="18" charset="0"/>
                <a:cs typeface="Times New Roman" panose="02020603050405020304" pitchFamily="18" charset="0"/>
                <a:sym typeface="+mn-ea"/>
              </a:rPr>
              <a:t>Is-in relationship demonstrate the presence of a user in following city. </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b="1" dirty="0">
                <a:solidFill>
                  <a:schemeClr val="tx2">
                    <a:lumMod val="10000"/>
                  </a:schemeClr>
                </a:solidFill>
                <a:latin typeface="Times New Roman" panose="02020603050405020304" pitchFamily="18" charset="0"/>
                <a:cs typeface="Times New Roman" panose="02020603050405020304" pitchFamily="18" charset="0"/>
                <a:sym typeface="+mn-ea"/>
              </a:rPr>
              <a:t>Located-in:</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dirty="0">
                <a:solidFill>
                  <a:schemeClr val="tx2">
                    <a:lumMod val="10000"/>
                  </a:schemeClr>
                </a:solidFill>
                <a:latin typeface="Times New Roman" panose="02020603050405020304" pitchFamily="18" charset="0"/>
                <a:cs typeface="Times New Roman" panose="02020603050405020304" pitchFamily="18" charset="0"/>
                <a:sym typeface="+mn-ea"/>
              </a:rPr>
              <a:t> It is used to demonstrate the location of renting station in city.</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b="1" dirty="0">
                <a:solidFill>
                  <a:schemeClr val="tx2">
                    <a:lumMod val="10000"/>
                  </a:schemeClr>
                </a:solidFill>
                <a:latin typeface="Times New Roman" panose="02020603050405020304" pitchFamily="18" charset="0"/>
                <a:cs typeface="Times New Roman" panose="02020603050405020304" pitchFamily="18" charset="0"/>
                <a:sym typeface="+mn-ea"/>
              </a:rPr>
              <a:t>Have:</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dirty="0">
                <a:solidFill>
                  <a:schemeClr val="tx2">
                    <a:lumMod val="10000"/>
                  </a:schemeClr>
                </a:solidFill>
                <a:latin typeface="Times New Roman" panose="02020603050405020304" pitchFamily="18" charset="0"/>
                <a:cs typeface="Times New Roman" panose="02020603050405020304" pitchFamily="18" charset="0"/>
                <a:sym typeface="+mn-ea"/>
              </a:rPr>
              <a:t> It used to show the relation between company and renting-station.</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b="1" dirty="0">
                <a:solidFill>
                  <a:schemeClr val="tx2">
                    <a:lumMod val="10000"/>
                  </a:schemeClr>
                </a:solidFill>
                <a:latin typeface="Times New Roman" panose="02020603050405020304" pitchFamily="18" charset="0"/>
                <a:cs typeface="Times New Roman" panose="02020603050405020304" pitchFamily="18" charset="0"/>
                <a:sym typeface="+mn-ea"/>
              </a:rPr>
              <a:t>Rented-scooter:</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r>
              <a:rPr lang="en-US" dirty="0">
                <a:solidFill>
                  <a:schemeClr val="tx2">
                    <a:lumMod val="10000"/>
                  </a:schemeClr>
                </a:solidFill>
                <a:latin typeface="Times New Roman" panose="02020603050405020304" pitchFamily="18" charset="0"/>
                <a:cs typeface="Times New Roman" panose="02020603050405020304" pitchFamily="18" charset="0"/>
                <a:sym typeface="+mn-ea"/>
              </a:rPr>
              <a:t> It is used to maintain record of the rented vehilcle.</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00000"/>
              </a:lnSpc>
              <a:spcBef>
                <a:spcPts val="0"/>
              </a:spcBef>
              <a:buClr>
                <a:srgbClr val="0000FF"/>
              </a:buClr>
              <a:buNone/>
            </a:pPr>
            <a:endParaRPr lang="en-US" dirty="0">
              <a:solidFill>
                <a:schemeClr val="tx2">
                  <a:lumMod val="10000"/>
                </a:schemeClr>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40105" y="457200"/>
            <a:ext cx="10953115" cy="1600200"/>
          </a:xfrm>
          <a:prstGeom prst="rect">
            <a:avLst/>
          </a:prstGeom>
          <a:noFill/>
          <a:ln>
            <a:noFill/>
          </a:ln>
        </p:spPr>
        <p:txBody>
          <a:bodyPr spcFirstLastPara="1" wrap="square" lIns="91425" tIns="45700" rIns="91425" bIns="45700" anchor="ctr" anchorCtr="0">
            <a:normAutofit/>
          </a:bodyPr>
          <a:lstStyle/>
          <a:p>
            <a:pPr lvl="0">
              <a:buClr>
                <a:srgbClr val="FF0000"/>
              </a:buClr>
              <a:buSzPct val="100000"/>
            </a:pPr>
            <a:r>
              <a:rPr lang="en-US" sz="2400" b="1" dirty="0">
                <a:solidFill>
                  <a:srgbClr val="0070C0"/>
                </a:solidFill>
                <a:latin typeface="Times New Roman" panose="02020603050405020304" pitchFamily="18" charset="0"/>
                <a:cs typeface="Times New Roman" panose="02020603050405020304" pitchFamily="18" charset="0"/>
              </a:rPr>
              <a:t>Construction of DB using ER Model for the project</a:t>
            </a:r>
            <a:endParaRPr sz="2400" b="1" dirty="0">
              <a:solidFill>
                <a:srgbClr val="0070C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1" name="Google Shape;101;p2"/>
          <p:cNvSpPr txBox="1">
            <a:spLocks noGrp="1"/>
          </p:cNvSpPr>
          <p:nvPr>
            <p:ph type="dt" idx="10"/>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7" name="Picture 6"/>
          <p:cNvPicPr>
            <a:picLocks noChangeAspect="1"/>
          </p:cNvPicPr>
          <p:nvPr>
            <p:custDataLst>
              <p:tags r:id="rId1"/>
            </p:custDataLst>
          </p:nvPr>
        </p:nvPicPr>
        <p:blipFill>
          <a:blip r:embed="rId2"/>
          <a:stretch>
            <a:fillRect/>
          </a:stretch>
        </p:blipFill>
        <p:spPr>
          <a:xfrm>
            <a:off x="2040255" y="1594485"/>
            <a:ext cx="8284845" cy="476123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40105" y="457200"/>
            <a:ext cx="10617835" cy="1600200"/>
          </a:xfrm>
          <a:prstGeom prst="rect">
            <a:avLst/>
          </a:prstGeom>
          <a:noFill/>
          <a:ln>
            <a:noFill/>
          </a:ln>
        </p:spPr>
        <p:txBody>
          <a:bodyPr spcFirstLastPara="1" wrap="square" lIns="91425" tIns="45700" rIns="91425" bIns="45700" anchor="ctr" anchorCtr="0">
            <a:normAutofit/>
          </a:bodyPr>
          <a:lstStyle/>
          <a:p>
            <a:pPr lvl="0">
              <a:buClr>
                <a:srgbClr val="FF0000"/>
              </a:buClr>
              <a:buSzPct val="100000"/>
            </a:pPr>
            <a:r>
              <a:rPr lang="en-US" sz="2400" b="1" dirty="0">
                <a:solidFill>
                  <a:srgbClr val="002060"/>
                </a:solidFill>
                <a:latin typeface="Times New Roman" panose="02020603050405020304" pitchFamily="18" charset="0"/>
                <a:cs typeface="Times New Roman" panose="02020603050405020304" pitchFamily="18" charset="0"/>
              </a:rPr>
              <a:t>Design of Relational Schemas, Creation of Database Tables for the project</a:t>
            </a:r>
            <a:endParaRPr sz="2400" b="1" dirty="0">
              <a:solidFill>
                <a:srgbClr val="002060"/>
              </a:solidFill>
              <a:latin typeface="Times New Roman" panose="02020603050405020304" pitchFamily="18" charset="0"/>
              <a:ea typeface="Balthazar" panose="02000506070000020004"/>
              <a:cs typeface="Times New Roman" panose="02020603050405020304" pitchFamily="18" charset="0"/>
              <a:sym typeface="Balthazar" panose="02000506070000020004"/>
            </a:endParaRPr>
          </a:p>
        </p:txBody>
      </p:sp>
      <p:sp>
        <p:nvSpPr>
          <p:cNvPr id="101" name="Google Shape;101;p2"/>
          <p:cNvSpPr txBox="1">
            <a:spLocks noGrp="1"/>
          </p:cNvSpPr>
          <p:nvPr>
            <p:ph type="dt" idx="10"/>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02" name="Google Shape;102;p2"/>
          <p:cNvSpPr txBox="1">
            <a:spLocks noGrp="1"/>
          </p:cNvSpPr>
          <p:nvPr>
            <p:ph type="ftr" idx="11"/>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3" name="Google Shape;103;p2"/>
          <p:cNvSpPr txBox="1">
            <a:spLocks noGrp="1"/>
          </p:cNvSpPr>
          <p:nvPr>
            <p:ph type="sldNum" idx="12"/>
          </p:nvPr>
        </p:nvSpPr>
        <p:spPr>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 name="Picture Placeholder 1"/>
          <p:cNvPicPr>
            <a:picLocks noChangeAspect="1"/>
          </p:cNvPicPr>
          <p:nvPr>
            <p:ph type="pic" idx="2"/>
            <p:custDataLst>
              <p:tags r:id="rId1"/>
            </p:custDataLst>
          </p:nvPr>
        </p:nvPicPr>
        <p:blipFill>
          <a:blip r:embed="rId2"/>
          <a:stretch>
            <a:fillRect/>
          </a:stretch>
        </p:blipFill>
        <p:spPr>
          <a:xfrm>
            <a:off x="1300480" y="1527810"/>
            <a:ext cx="9600565" cy="48291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330" y="457200"/>
            <a:ext cx="11482070" cy="800100"/>
          </a:xfrm>
        </p:spPr>
        <p:txBody>
          <a:bodyPr>
            <a:normAutofit fontScale="90000"/>
          </a:bodyPr>
          <a:p>
            <a:r>
              <a:rPr lang="en-US" b="1" dirty="0">
                <a:solidFill>
                  <a:srgbClr val="002060"/>
                </a:solidFill>
                <a:latin typeface="Times New Roman" panose="02020603050405020304" pitchFamily="18" charset="0"/>
                <a:cs typeface="Times New Roman" panose="02020603050405020304" pitchFamily="18" charset="0"/>
                <a:sym typeface="+mn-ea"/>
              </a:rPr>
              <a:t>Design of Relational Schemas, Creation of Database Tables for the project (Cont..)</a:t>
            </a:r>
            <a:endParaRPr lang="en-US"/>
          </a:p>
        </p:txBody>
      </p:sp>
      <p:sp>
        <p:nvSpPr>
          <p:cNvPr id="4" name="Text Placeholder 3"/>
          <p:cNvSpPr>
            <a:spLocks noGrp="1"/>
          </p:cNvSpPr>
          <p:nvPr>
            <p:ph type="body" idx="1"/>
          </p:nvPr>
        </p:nvSpPr>
        <p:spPr>
          <a:xfrm>
            <a:off x="354965" y="1451610"/>
            <a:ext cx="10658475" cy="4417695"/>
          </a:xfrm>
        </p:spPr>
        <p:txBody>
          <a:bodyPr>
            <a:noAutofit/>
          </a:bodyPr>
          <a:p>
            <a:r>
              <a:rPr lang="en-US" sz="2400" b="1">
                <a:latin typeface="Times New Roman" panose="02020603050405020304" pitchFamily="18" charset="0"/>
                <a:cs typeface="Times New Roman" panose="02020603050405020304" pitchFamily="18" charset="0"/>
              </a:rPr>
              <a:t>DDL Commands and Results</a:t>
            </a:r>
            <a:endParaRPr lang="en-US" sz="24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Create Database Escooter_dbms;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Use Escooter_dbms;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CREATE TABLE Company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registration_id INT PRIMARY KEY,</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name VARCHAR(255) NOT NULL,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no_of_vehicles_rented INT NOT NULL,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UNIQUE (name)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Sql&gt;&gt; Desc Scooter;</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Placeholder 5"/>
          <p:cNvPicPr>
            <a:picLocks noChangeAspect="1"/>
          </p:cNvPicPr>
          <p:nvPr>
            <p:ph type="pic" idx="2"/>
            <p:custDataLst>
              <p:tags r:id="rId1"/>
            </p:custDataLst>
          </p:nvPr>
        </p:nvPicPr>
        <p:blipFill>
          <a:blip r:embed="rId2"/>
          <a:stretch>
            <a:fillRect/>
          </a:stretch>
        </p:blipFill>
        <p:spPr>
          <a:xfrm>
            <a:off x="2948305" y="4774565"/>
            <a:ext cx="6732270" cy="18688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9260" y="457200"/>
            <a:ext cx="11082655" cy="940435"/>
          </a:xfrm>
        </p:spPr>
        <p:txBody>
          <a:bodyPr>
            <a:normAutofit fontScale="90000"/>
          </a:bodyPr>
          <a:p>
            <a:r>
              <a:rPr lang="en-US" b="1" dirty="0">
                <a:solidFill>
                  <a:srgbClr val="002060"/>
                </a:solidFill>
                <a:latin typeface="Times New Roman" panose="02020603050405020304" pitchFamily="18" charset="0"/>
                <a:cs typeface="Times New Roman" panose="02020603050405020304" pitchFamily="18" charset="0"/>
                <a:sym typeface="+mn-ea"/>
              </a:rPr>
              <a:t>Design of Relational Schemas, Creation of Database Tables for the project (Cont..)</a:t>
            </a:r>
            <a:endParaRPr lang="en-US"/>
          </a:p>
        </p:txBody>
      </p:sp>
      <p:sp>
        <p:nvSpPr>
          <p:cNvPr id="4" name="Text Placeholder 3"/>
          <p:cNvSpPr>
            <a:spLocks noGrp="1"/>
          </p:cNvSpPr>
          <p:nvPr>
            <p:ph type="body" idx="1"/>
          </p:nvPr>
        </p:nvSpPr>
        <p:spPr>
          <a:xfrm>
            <a:off x="158750" y="1473835"/>
            <a:ext cx="11353165" cy="4395470"/>
          </a:xfrm>
        </p:spPr>
        <p:txBody>
          <a:bodyPr>
            <a:normAutofit fontScale="80000"/>
          </a:bodyPr>
          <a:p>
            <a:r>
              <a:rPr lang="en-US" sz="2000">
                <a:latin typeface="Times New Roman" panose="02020603050405020304" pitchFamily="18" charset="0"/>
                <a:cs typeface="Times New Roman" panose="02020603050405020304" pitchFamily="18" charset="0"/>
                <a:sym typeface="+mn-ea"/>
              </a:rPr>
              <a:t>CREATE TABLE City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name VARCHAR(255) PRIMARY KEY,</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total_vehicle INT NOT NULL</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CREATE TABLE RentingStation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station_id INT PRIMARY KEY,</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address VARCHAR(255) NOT NULL,</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avail_scooter INT NOT NULL,</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phone_no BIGINT(10) NOT NULL,</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FOREIGN KEY (station_id) REFERENCES Company(registration_id)</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Sql&gt;&gt; Desc City ;</a:t>
            </a:r>
            <a:endParaRPr lang="en-US" sz="2000">
              <a:latin typeface="Times New Roman" panose="02020603050405020304" pitchFamily="18" charset="0"/>
              <a:cs typeface="Times New Roman" panose="02020603050405020304" pitchFamily="18" charset="0"/>
              <a:sym typeface="+mn-ea"/>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Placeholder 5"/>
          <p:cNvPicPr>
            <a:picLocks noChangeAspect="1"/>
          </p:cNvPicPr>
          <p:nvPr>
            <p:ph type="pic" idx="2"/>
            <p:custDataLst>
              <p:tags r:id="rId1"/>
            </p:custDataLst>
          </p:nvPr>
        </p:nvPicPr>
        <p:blipFill>
          <a:blip r:embed="rId2"/>
          <a:stretch>
            <a:fillRect/>
          </a:stretch>
        </p:blipFill>
        <p:spPr>
          <a:xfrm>
            <a:off x="2372360" y="5313680"/>
            <a:ext cx="7990205" cy="1261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0850" y="457200"/>
            <a:ext cx="11071225" cy="821055"/>
          </a:xfrm>
        </p:spPr>
        <p:txBody>
          <a:bodyPr>
            <a:normAutofit fontScale="90000"/>
          </a:bodyPr>
          <a:p>
            <a:r>
              <a:rPr lang="en-US" b="1" dirty="0">
                <a:solidFill>
                  <a:srgbClr val="002060"/>
                </a:solidFill>
                <a:latin typeface="Times New Roman" panose="02020603050405020304" pitchFamily="18" charset="0"/>
                <a:cs typeface="Times New Roman" panose="02020603050405020304" pitchFamily="18" charset="0"/>
                <a:sym typeface="+mn-ea"/>
              </a:rPr>
              <a:t>Design of Relational Schemas, Creation of Database Tables for the project (Cont..)</a:t>
            </a:r>
            <a:endParaRPr lang="en-US"/>
          </a:p>
        </p:txBody>
      </p:sp>
      <p:sp>
        <p:nvSpPr>
          <p:cNvPr id="4" name="Text Placeholder 3"/>
          <p:cNvSpPr>
            <a:spLocks noGrp="1"/>
          </p:cNvSpPr>
          <p:nvPr>
            <p:ph type="body" idx="1"/>
          </p:nvPr>
        </p:nvSpPr>
        <p:spPr>
          <a:xfrm>
            <a:off x="245745" y="1430020"/>
            <a:ext cx="11107420" cy="4439285"/>
          </a:xfrm>
        </p:spPr>
        <p:txBody>
          <a:bodyPr/>
          <a:p>
            <a:r>
              <a:rPr lang="en-US" sz="2000">
                <a:latin typeface="Times New Roman" panose="02020603050405020304" pitchFamily="18" charset="0"/>
                <a:cs typeface="Times New Roman" panose="02020603050405020304" pitchFamily="18" charset="0"/>
              </a:rPr>
              <a:t>CREATE TABLE User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user_id INT PRIMARY KEY,</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phone_no BIGINT(10) NOT NULL,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name CHAR(20) NOT NULL,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age INT,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DOB DATE,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UNIQUE (phone_no)</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Sql&gt;&gt; Desc User;</a:t>
            </a:r>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Placeholder 5"/>
          <p:cNvPicPr>
            <a:picLocks noChangeAspect="1"/>
          </p:cNvPicPr>
          <p:nvPr>
            <p:ph type="pic" idx="2"/>
            <p:custDataLst>
              <p:tags r:id="rId1"/>
            </p:custDataLst>
          </p:nvPr>
        </p:nvPicPr>
        <p:blipFill>
          <a:blip r:embed="rId2"/>
          <a:stretch>
            <a:fillRect/>
          </a:stretch>
        </p:blipFill>
        <p:spPr>
          <a:xfrm>
            <a:off x="2878455" y="5029200"/>
            <a:ext cx="7016750" cy="134747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13589</Words>
  <Application>WPS Presentation</Application>
  <PresentationFormat>Widescreen</PresentationFormat>
  <Paragraphs>401</Paragraphs>
  <Slides>33</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SimSun</vt:lpstr>
      <vt:lpstr>Wingdings</vt:lpstr>
      <vt:lpstr>Arial</vt:lpstr>
      <vt:lpstr>Calibri</vt:lpstr>
      <vt:lpstr>Bookman Old Style</vt:lpstr>
      <vt:lpstr>Balthazar</vt:lpstr>
      <vt:lpstr>Times New Roman</vt:lpstr>
      <vt:lpstr>Microsoft YaHei</vt:lpstr>
      <vt:lpstr>Arial Unicode MS</vt:lpstr>
      <vt:lpstr>Candara Light</vt:lpstr>
      <vt:lpstr>Bahnschrift Light SemiCondensed</vt:lpstr>
      <vt:lpstr>Office Theme</vt:lpstr>
      <vt:lpstr>Your Title</vt:lpstr>
      <vt:lpstr>Problem understanding, Identification of Entity and Relationships, Construction of DB using ER Model for the project</vt:lpstr>
      <vt:lpstr>PowerPoint 演示文稿</vt:lpstr>
      <vt:lpstr>PowerPoint 演示文稿</vt:lpstr>
      <vt:lpstr>Construction of DB using ER Model for the project</vt:lpstr>
      <vt:lpstr>Design of Relational Schemas, Creation of Database Tables for the project</vt:lpstr>
      <vt:lpstr>Design of Relational Schemas, Creation of Database Tables for the project (Cont..)</vt:lpstr>
      <vt:lpstr>Design of Relational Schemas, Creation of Database Tables for the project (Cont..)</vt:lpstr>
      <vt:lpstr>Design of Relational Schemas, Creation of Database Tables for the project (Cont..)</vt:lpstr>
      <vt:lpstr>Design of Relational Schemas, Creation of Database Tables for the project (Cont..)</vt:lpstr>
      <vt:lpstr>Design of Relational Schemas, Creation of Database Tables for the project (Cont..)</vt:lpstr>
      <vt:lpstr>Complex queries based on the concepts of constraints, sets, joins, views, Triggers and Cursors</vt:lpstr>
      <vt:lpstr>Complex queries based on the concepts of constraints (continued…)</vt:lpstr>
      <vt:lpstr>Sets</vt:lpstr>
      <vt:lpstr>PowerPoint 演示文稿</vt:lpstr>
      <vt:lpstr>Joins</vt:lpstr>
      <vt:lpstr>PowerPoint 演示文稿</vt:lpstr>
      <vt:lpstr>Views</vt:lpstr>
      <vt:lpstr>PowerPoint 演示文稿</vt:lpstr>
      <vt:lpstr>Triggers</vt:lpstr>
      <vt:lpstr>PowerPoint 演示文稿</vt:lpstr>
      <vt:lpstr>Cursors</vt:lpstr>
      <vt:lpstr>PowerPoint 演示文稿</vt:lpstr>
      <vt:lpstr>Analyzing the pitfalls, identifying the dependencies, and applying normalizations</vt:lpstr>
      <vt:lpstr>Analyzing the pitfalls, identifying the dependencies, and applying normalizations (Cont..)</vt:lpstr>
      <vt:lpstr>Implementation of concurrency control and recovery mechanisms</vt:lpstr>
      <vt:lpstr>Consistency</vt:lpstr>
      <vt:lpstr>Isolation</vt:lpstr>
      <vt:lpstr>Durability</vt:lpstr>
      <vt:lpstr>Result and Discussion (Screen shots of the implementation with front end.</vt:lpstr>
      <vt:lpstr>PowerPoint 演示文稿</vt:lpstr>
      <vt:lpstr>Attach the Real Time project certificate / Online course certificate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YAKSH</cp:lastModifiedBy>
  <cp:revision>101</cp:revision>
  <dcterms:created xsi:type="dcterms:W3CDTF">2021-12-27T04:40:00Z</dcterms:created>
  <dcterms:modified xsi:type="dcterms:W3CDTF">2024-05-01T04:44:08Z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75B31C070C8E45B8980AC362E5C05F79_13</vt:lpwstr>
  </property>
  <property fmtid="{D5CDD505-2E9C-101B-9397-08002B2CF9AE}" pid="3" name="KSOProductBuildVer">
    <vt:lpwstr>1033-12.2.0.13538</vt:lpwstr>
  </property>
</Properties>
</file>