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4" r:id="rId3"/>
    <p:sldId id="261" r:id="rId4"/>
    <p:sldId id="273" r:id="rId5"/>
    <p:sldId id="275" r:id="rId6"/>
    <p:sldId id="277" r:id="rId7"/>
    <p:sldId id="276" r:id="rId8"/>
    <p:sldId id="278" r:id="rId9"/>
    <p:sldId id="268" r:id="rId10"/>
    <p:sldId id="279" r:id="rId11"/>
    <p:sldId id="267" r:id="rId12"/>
    <p:sldId id="280" r:id="rId13"/>
    <p:sldId id="282" r:id="rId14"/>
    <p:sldId id="28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58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8783-7407-4BD3-8566-5711B3308C6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1F684-E254-43FE-8993-D056AAA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66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63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66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479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67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19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43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23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804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4EF1-C3F9-DD51-CA88-F98832F9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5259-80F8-11C6-7BF9-69CE8D71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101A-4AE2-BBD7-547D-3590A35D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2A5F-87A2-FC32-4A6F-73A900AC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9F28-9409-14F5-B810-DCFA302E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234C-C320-7D3A-C311-0D6F726B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E4A13-24B2-6138-91A4-448D8576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B772-5442-8758-675A-2FC08768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5B2A-CA9E-DFBE-D319-8FAA197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B787-AEC9-031C-F9D9-F6E147F7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1C8FA-17E1-EA2B-85FC-8AAFB8CD9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C28F-636F-B10C-597B-03D0AB7C8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6D31-ED8E-20FC-F055-742845A5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53F8-5E86-E278-F144-9DF142BB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7ED5-73EA-F8EA-9FEA-311A3319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B08-FEA6-274B-9FBB-5D4A0C0E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2A09-431D-7107-CA75-1C5AA36A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0B36-8008-CF70-8569-5FAA8863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2C87-E56C-4D4F-D20B-8D96EA7E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610D-DC71-B7B1-AECB-AB10F74F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F785-3483-BDF7-E05C-3541BD04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5402-F4DC-9904-AA61-BB0F1BDD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3CCA-E683-9729-96D7-F147F65E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92ED-2F21-A301-7665-AAD868E2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4C79-33AC-E6F3-2CB8-0FB4C6A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EA61-209C-88BC-7803-8B5B9C1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0293-D41A-C5B0-6E77-2B267C96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B9D2-CC28-93C8-5AC0-B9EB8ABE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68F8-9016-9326-5750-4F0C4416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9A83-511D-A231-42AA-4579C4A5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AE98-4CB6-1514-9FB3-302ACA43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B220-C1D2-09E0-8398-8A338BC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E2E1C-0C74-FCA2-C49C-1BD06A84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7F53E-AAFE-90AC-9C11-7CA360200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16B24-95AD-A274-6D6F-6D2BD05B3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9B7DA-499F-618A-0051-A41B4AC16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7195E-B79F-0C27-6FEF-2AB494F5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83478-C046-E64D-0E76-8B640ED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408F7-B4E1-2C3D-2F5E-6967CFE6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5A6F-13E6-13C8-82FC-A50A3C13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79360-273B-6F7A-7193-CF0ADEAE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355D4-5CF5-A8D9-3B00-08402C78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E512-4613-0169-C887-06F929FE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412E4-027E-E4EE-D189-6148FC3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04A5-C82A-6865-C431-49832F6C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9A99-9D97-EFDF-50F0-9E310238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DD0D-6239-7107-032C-208C442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EF19-5D78-EB47-CBC2-44058B55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ED727-3ACD-1AC3-B9E0-CA8AB660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6E5B-6FEF-B757-DAED-AE6386E2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9438-A515-94C4-0F76-773159C5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E318F-902B-48DE-A16C-61542CB4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9967-03F7-009C-6DE1-90641C82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1D86-7155-49A9-B114-47C1B64BE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17B8-05DE-D5B3-A12A-E4E0E341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D5548-F0D7-E84A-5999-E93DCFD3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8F801-7791-C581-CC70-7A74A56F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584A-66F2-68FA-6336-C64F3EA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31E5E-C5DB-F265-13E9-9D69B437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AB2B9-1DDC-23B0-86B8-6642327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9B1E-617C-3415-29FB-3E9F7250F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25DCB-3A2E-483C-A611-A232B190CD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BBE5-6415-B4E6-1B5E-37BA29E26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D35D-6606-E6D5-AA57-C5418233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F8B0E-FAB5-45EE-BCA4-DC5B41C8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help.offsec.com/hc/en-us/articles/29865898402836-OSCP-Exam-Chang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8weuz_Eeynr6sXFQ87Cd5F0slOj9Z6rt/html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ditya-3.gitbook.io/oscp/" TargetMode="External"/><Relationship Id="rId4" Type="http://schemas.openxmlformats.org/officeDocument/2006/relationships/hyperlink" Target="https://orange-cyberdefense.github.io/ocd-mindmaps/img/pentest_ad_dark_2023_02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picture containing computer, dark, lit, ligh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7255" y="-736690"/>
            <a:ext cx="92200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891860" y="1572624"/>
            <a:ext cx="8408275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4723" y="5486310"/>
            <a:ext cx="262255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2726632" y="4141469"/>
            <a:ext cx="67387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AA0C1C"/>
                </a:solidFill>
                <a:latin typeface="Open Sans"/>
                <a:ea typeface="Open Sans"/>
                <a:cs typeface="Open Sans"/>
                <a:sym typeface="Open Sans"/>
              </a:rPr>
              <a:t>EXAM OVERVIEW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1673651" y="2777562"/>
            <a:ext cx="994338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PREPARATION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5" descr="A black and white logo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648" y="-38613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106437" y="2460672"/>
            <a:ext cx="3855452" cy="39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Exam is broken down into 2 sections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b="0" i="0" dirty="0">
                <a:effectLst/>
                <a:latin typeface="Open Sans"/>
                <a:ea typeface="Open Sans"/>
                <a:cs typeface="Open Sans"/>
                <a:sym typeface="Open Sans"/>
              </a:rPr>
              <a:t>Active Directory  Set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3 Standalone machines( Windows/Linux)</a:t>
            </a:r>
            <a:endParaRPr lang="en-US" sz="1400" b="0" i="0" dirty="0">
              <a:effectLst/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In  order to pass the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Active Directory 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set you have to own the Domain Controller or you get 0 Points regardless of all the machines you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pwned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in the environment.</a:t>
            </a:r>
            <a:br>
              <a:rPr lang="en-US" sz="1400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4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In order for you to move laterally to a different host, you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must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privesc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on current host. This is how the environment is set up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b="0" i="0" dirty="0">
              <a:effectLst/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b="0" i="0" dirty="0">
              <a:effectLst/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Standalone Machine Points</a:t>
            </a:r>
            <a:endParaRPr lang="en-US" sz="1400" b="1" i="0" dirty="0">
              <a:effectLst/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Foothold – 10 points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PrivEsc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– 10 points </a:t>
            </a: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760564" y="392346"/>
            <a:ext cx="91647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DAY</a:t>
            </a:r>
            <a:endParaRPr sz="4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3967214" y="2288443"/>
            <a:ext cx="4155731" cy="433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Identity Verification with Proctor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Host Machine Verification (Performance &amp; Remote Monitoring tools)</a:t>
            </a: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Exam is actually </a:t>
            </a: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23 hours and 45 minutes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Additional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24 hours </a:t>
            </a:r>
            <a:r>
              <a:rPr lang="en-US" sz="14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Report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6 Total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Target Systems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Minimum of </a:t>
            </a: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70 points or higher to pass</a:t>
            </a:r>
            <a:endParaRPr lang="en-US" sz="14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1"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242802" y="1980614"/>
            <a:ext cx="2174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Structure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9" name="Google Shape;309;p15"/>
          <p:cNvCxnSpPr>
            <a:cxnSpLocks/>
          </p:cNvCxnSpPr>
          <p:nvPr/>
        </p:nvCxnSpPr>
        <p:spPr>
          <a:xfrm>
            <a:off x="8128271" y="1927839"/>
            <a:ext cx="0" cy="493016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5"/>
          <p:cNvSpPr txBox="1"/>
          <p:nvPr/>
        </p:nvSpPr>
        <p:spPr>
          <a:xfrm>
            <a:off x="8248379" y="3134660"/>
            <a:ext cx="3151997" cy="224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8384118" y="1904313"/>
            <a:ext cx="32017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Restrictions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 rot="-5400000">
            <a:off x="866468" y="497567"/>
            <a:ext cx="775794" cy="1271742"/>
            <a:chOff x="570868" y="1255124"/>
            <a:chExt cx="775794" cy="1271742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Google Shape;308;p15">
            <a:extLst>
              <a:ext uri="{FF2B5EF4-FFF2-40B4-BE49-F238E27FC236}">
                <a16:creationId xmlns:a16="http://schemas.microsoft.com/office/drawing/2014/main" id="{CDC2A0AA-06BA-B24B-BA35-A3860722978F}"/>
              </a:ext>
            </a:extLst>
          </p:cNvPr>
          <p:cNvSpPr/>
          <p:nvPr/>
        </p:nvSpPr>
        <p:spPr>
          <a:xfrm>
            <a:off x="4493704" y="1940972"/>
            <a:ext cx="299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" name="Google Shape;309;p15">
            <a:extLst>
              <a:ext uri="{FF2B5EF4-FFF2-40B4-BE49-F238E27FC236}">
                <a16:creationId xmlns:a16="http://schemas.microsoft.com/office/drawing/2014/main" id="{3E02A9DA-1FCA-5327-C09B-E3683ED93DF3}"/>
              </a:ext>
            </a:extLst>
          </p:cNvPr>
          <p:cNvCxnSpPr>
            <a:cxnSpLocks/>
          </p:cNvCxnSpPr>
          <p:nvPr/>
        </p:nvCxnSpPr>
        <p:spPr>
          <a:xfrm>
            <a:off x="3888653" y="2099270"/>
            <a:ext cx="0" cy="483491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307;p15">
            <a:extLst>
              <a:ext uri="{FF2B5EF4-FFF2-40B4-BE49-F238E27FC236}">
                <a16:creationId xmlns:a16="http://schemas.microsoft.com/office/drawing/2014/main" id="{C117FD6E-ACFD-578A-DD60-657BF0391FAD}"/>
              </a:ext>
            </a:extLst>
          </p:cNvPr>
          <p:cNvSpPr txBox="1"/>
          <p:nvPr/>
        </p:nvSpPr>
        <p:spPr>
          <a:xfrm>
            <a:off x="8233430" y="2565967"/>
            <a:ext cx="3958570" cy="433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 Spoofing (ARP, IP, DNS, NBNS,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No Use of  Commercial tools (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Burpsuite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Pro, Metasploit Pro)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No use of Automatic Exploitation tools (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SQlMap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Sqlninja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etc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No use of mass Vulnerability Scanners (Nessus, Nexpose, OpenVAS, SAINT,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etc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No Use of Chatbots (ChatGPT, Claude,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etc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)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Look at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Offsec’s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website for more information on this: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https://help.offsec.com/hc/en-us/articles/360040165632-OSCP-Exam-Guide</a:t>
            </a: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5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>
            <a:off x="2974077" y="1617831"/>
            <a:ext cx="59891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</a:t>
            </a:r>
            <a:r>
              <a:rPr lang="en-US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TIPS</a:t>
            </a:r>
            <a:endParaRPr dirty="0"/>
          </a:p>
        </p:txBody>
      </p:sp>
      <p:grpSp>
        <p:nvGrpSpPr>
          <p:cNvPr id="260" name="Google Shape;260;p12"/>
          <p:cNvGrpSpPr/>
          <p:nvPr/>
        </p:nvGrpSpPr>
        <p:grpSpPr>
          <a:xfrm rot="10800000">
            <a:off x="7004494" y="1388329"/>
            <a:ext cx="2213429" cy="955478"/>
            <a:chOff x="570868" y="1255124"/>
            <a:chExt cx="775794" cy="1271742"/>
          </a:xfrm>
        </p:grpSpPr>
        <p:cxnSp>
          <p:nvCxnSpPr>
            <p:cNvPr id="261" name="Google Shape;261;p12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2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4" name="Google Shape;264;p12"/>
          <p:cNvSpPr txBox="1"/>
          <p:nvPr/>
        </p:nvSpPr>
        <p:spPr>
          <a:xfrm>
            <a:off x="2539289" y="2745246"/>
            <a:ext cx="6268168" cy="3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Don’t study 2 days before the exam. Relax your mind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at least </a:t>
            </a:r>
            <a:r>
              <a:rPr lang="en-US" sz="1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 hours 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sleep the day before your exam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Verify </a:t>
            </a:r>
            <a:r>
              <a:rPr lang="en-US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timezone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when scheduling the exam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 the guidelines carefully before you take the exam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your cheat sheets and notes ready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an area or space that will prevent distractions during the exam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an existing exam report template – </a:t>
            </a:r>
            <a:r>
              <a:rPr lang="en-US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whoisFlynn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good one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sure you are taking breaks regularly or when you get stuck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 your time and set a deadline for each box.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Hydrate, keep your composure and be cool.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sure you are capturing all your commands and taking screenshots during the exam. This will save you a lot of time when writing the report.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 section is </a:t>
            </a:r>
            <a:r>
              <a:rPr lang="en-US" sz="1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extremely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important!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Exam Experience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2907402" y="541735"/>
            <a:ext cx="59891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</a:t>
            </a:r>
            <a:r>
              <a:rPr lang="en-US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 Template</a:t>
            </a:r>
            <a:endParaRPr lang="en-US" dirty="0"/>
          </a:p>
        </p:txBody>
      </p:sp>
      <p:grpSp>
        <p:nvGrpSpPr>
          <p:cNvPr id="260" name="Google Shape;260;p12"/>
          <p:cNvGrpSpPr/>
          <p:nvPr/>
        </p:nvGrpSpPr>
        <p:grpSpPr>
          <a:xfrm rot="10800000">
            <a:off x="6682864" y="541735"/>
            <a:ext cx="2327382" cy="955478"/>
            <a:chOff x="570868" y="1255124"/>
            <a:chExt cx="775794" cy="1271742"/>
          </a:xfrm>
        </p:grpSpPr>
        <p:cxnSp>
          <p:nvCxnSpPr>
            <p:cNvPr id="261" name="Google Shape;261;p12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2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4" name="Google Shape;264;p12"/>
          <p:cNvSpPr txBox="1"/>
          <p:nvPr/>
        </p:nvSpPr>
        <p:spPr>
          <a:xfrm>
            <a:off x="234238" y="1628775"/>
            <a:ext cx="4623511" cy="13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WhoisFlynn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-https://github.com/</a:t>
            </a:r>
            <a:r>
              <a:rPr lang="en-US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noraj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/OSCP-Exam-Report-Template-Markdown/blob/master/output/examples/OSCP-exam-report-template_whoisflynn_v3.2.pdf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88BCC-28BA-2705-01F9-925015CA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838325"/>
            <a:ext cx="4411729" cy="4658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43D5E-9AE3-A8B9-C1BB-6F5E4C815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0" y="2505075"/>
            <a:ext cx="4411729" cy="41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2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2907402" y="541735"/>
            <a:ext cx="59891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</a:t>
            </a:r>
            <a:r>
              <a:rPr lang="en-US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-US" dirty="0"/>
          </a:p>
        </p:txBody>
      </p:sp>
      <p:grpSp>
        <p:nvGrpSpPr>
          <p:cNvPr id="260" name="Google Shape;260;p12"/>
          <p:cNvGrpSpPr/>
          <p:nvPr/>
        </p:nvGrpSpPr>
        <p:grpSpPr>
          <a:xfrm rot="10800000">
            <a:off x="5073139" y="294103"/>
            <a:ext cx="2327382" cy="955478"/>
            <a:chOff x="570868" y="1255124"/>
            <a:chExt cx="775794" cy="1271742"/>
          </a:xfrm>
        </p:grpSpPr>
        <p:cxnSp>
          <p:nvCxnSpPr>
            <p:cNvPr id="261" name="Google Shape;261;p12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2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4" name="Google Shape;264;p12"/>
          <p:cNvSpPr txBox="1"/>
          <p:nvPr/>
        </p:nvSpPr>
        <p:spPr>
          <a:xfrm>
            <a:off x="234238" y="1628775"/>
            <a:ext cx="4623511" cy="13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results will be out in 10 Business days – Earlier sometimes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1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3612252" y="362464"/>
            <a:ext cx="59891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Passing EXAM</a:t>
            </a:r>
            <a:endParaRPr lang="en-US" dirty="0"/>
          </a:p>
        </p:txBody>
      </p:sp>
      <p:grpSp>
        <p:nvGrpSpPr>
          <p:cNvPr id="260" name="Google Shape;260;p12"/>
          <p:cNvGrpSpPr/>
          <p:nvPr/>
        </p:nvGrpSpPr>
        <p:grpSpPr>
          <a:xfrm rot="10800000">
            <a:off x="4818009" y="238211"/>
            <a:ext cx="2327382" cy="955478"/>
            <a:chOff x="570868" y="1255124"/>
            <a:chExt cx="775794" cy="1271742"/>
          </a:xfrm>
        </p:grpSpPr>
        <p:cxnSp>
          <p:nvCxnSpPr>
            <p:cNvPr id="261" name="Google Shape;261;p12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2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A5AE35-A23B-2A18-5F3C-A5CB65D9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47" y="1543053"/>
            <a:ext cx="5460907" cy="426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5B0F9-0508-0F5B-AA79-81CD9F9F5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4" y="1623992"/>
            <a:ext cx="5441013" cy="4185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4094BC-7213-14D6-C689-ABFACAC1B0FF}"/>
              </a:ext>
            </a:extLst>
          </p:cNvPr>
          <p:cNvSpPr txBox="1"/>
          <p:nvPr/>
        </p:nvSpPr>
        <p:spPr>
          <a:xfrm>
            <a:off x="704850" y="5958963"/>
            <a:ext cx="5276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https://www.credential.net/e79c16e9-ac53-4ac3-a6c6-124d4e80cf5d#gs.gztdug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9A1E9-F71D-FF49-6174-114F62F7D893}"/>
              </a:ext>
            </a:extLst>
          </p:cNvPr>
          <p:cNvSpPr txBox="1"/>
          <p:nvPr/>
        </p:nvSpPr>
        <p:spPr>
          <a:xfrm>
            <a:off x="6120500" y="5958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https://www.credential.net/64c7d90f-a039-4a42-bdce-16d83cc35f25#gs.gztjtg</a:t>
            </a:r>
          </a:p>
        </p:txBody>
      </p:sp>
    </p:spTree>
    <p:extLst>
      <p:ext uri="{BB962C8B-B14F-4D97-AF65-F5344CB8AC3E}">
        <p14:creationId xmlns:p14="http://schemas.microsoft.com/office/powerpoint/2010/main" val="407629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16" y="4419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/>
          <p:nvPr/>
        </p:nvSpPr>
        <p:spPr>
          <a:xfrm>
            <a:off x="2997519" y="1339226"/>
            <a:ext cx="59891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OSCP+</a:t>
            </a:r>
            <a:endParaRPr dirty="0"/>
          </a:p>
        </p:txBody>
      </p:sp>
      <p:sp>
        <p:nvSpPr>
          <p:cNvPr id="337" name="Google Shape;337;p17"/>
          <p:cNvSpPr/>
          <p:nvPr/>
        </p:nvSpPr>
        <p:spPr>
          <a:xfrm>
            <a:off x="5081158" y="2379422"/>
            <a:ext cx="6930726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Exam Changes – November 1</a:t>
            </a:r>
            <a:r>
              <a:rPr lang="en-US" sz="1800" b="1" baseline="30000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sz="1800" b="1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 2024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No more bonus points – Have until October 31</a:t>
            </a:r>
            <a:r>
              <a:rPr lang="en-US" baseline="30000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 exam.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Updating the Active Directory(AD) Portion of the exam.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Learners will be provided with a username and password, simulating a breach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10 points for machine #1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10 points for machine #2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20 points for machine #3;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OSCP is for life, OSCP+ expires after three(3)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https://help.offsec.com/hc/en-us/articles/29865898402836-OSCP-Exam-Changes</a:t>
            </a:r>
            <a:r>
              <a:rPr lang="en-US" dirty="0"/>
              <a:t> - More Information </a:t>
            </a:r>
            <a:endParaRPr dirty="0"/>
          </a:p>
        </p:txBody>
      </p:sp>
      <p:cxnSp>
        <p:nvCxnSpPr>
          <p:cNvPr id="338" name="Google Shape;338;p17"/>
          <p:cNvCxnSpPr>
            <a:cxnSpLocks/>
          </p:cNvCxnSpPr>
          <p:nvPr/>
        </p:nvCxnSpPr>
        <p:spPr>
          <a:xfrm>
            <a:off x="4942610" y="2573298"/>
            <a:ext cx="0" cy="2031746"/>
          </a:xfrm>
          <a:prstGeom prst="straightConnector1">
            <a:avLst/>
          </a:prstGeom>
          <a:noFill/>
          <a:ln w="25400" cap="flat" cmpd="sng">
            <a:solidFill>
              <a:srgbClr val="AA0C1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8675A8-082D-B7DF-893A-9A2D8C7B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060"/>
          <a:stretch/>
        </p:blipFill>
        <p:spPr>
          <a:xfrm>
            <a:off x="1266121" y="2573298"/>
            <a:ext cx="3462796" cy="2031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/>
          <p:nvPr/>
        </p:nvSpPr>
        <p:spPr>
          <a:xfrm>
            <a:off x="3101428" y="1982510"/>
            <a:ext cx="59891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Meeting Overview</a:t>
            </a:r>
            <a:endParaRPr dirty="0"/>
          </a:p>
        </p:txBody>
      </p:sp>
      <p:sp>
        <p:nvSpPr>
          <p:cNvPr id="335" name="Google Shape;335;p17"/>
          <p:cNvSpPr/>
          <p:nvPr/>
        </p:nvSpPr>
        <p:spPr>
          <a:xfrm>
            <a:off x="1468581" y="3140770"/>
            <a:ext cx="796636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Prerequisites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Overview of the Course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 Environment, Challenge Labs &amp; Proving Ground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Preparation &amp; Additional Resources 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&amp;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Experience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Tips when you are taking the Exam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OSCP+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387" marR="0" lvl="0" indent="-152387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8" name="Google Shape;338;p17"/>
          <p:cNvCxnSpPr/>
          <p:nvPr/>
        </p:nvCxnSpPr>
        <p:spPr>
          <a:xfrm>
            <a:off x="11333018" y="3202704"/>
            <a:ext cx="0" cy="1729927"/>
          </a:xfrm>
          <a:prstGeom prst="straightConnector1">
            <a:avLst/>
          </a:prstGeom>
          <a:noFill/>
          <a:ln w="25400" cap="flat" cmpd="sng">
            <a:solidFill>
              <a:srgbClr val="AA0C1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9" name="Google Shape;3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591" y="531959"/>
            <a:ext cx="1066818" cy="1324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3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 descr="Shap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473709" y="1097280"/>
            <a:ext cx="4283642" cy="5760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96829" y="1894461"/>
            <a:ext cx="23778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PEN-200</a:t>
            </a: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5336140" y="0"/>
            <a:ext cx="6029150" cy="689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OSCP Overview &amp; Prerequisites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Designed for information security professionals who want to take a serious and meaningful step into the world of professional penetration testing.</a:t>
            </a:r>
            <a:endParaRPr sz="1400" b="0" i="0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1" i="0" u="none" strike="noStrike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COMPETENCIES</a:t>
            </a:r>
            <a:endParaRPr sz="1400" b="0" i="0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Creative problem solving and lateral thinking skills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Using information gathering techniques to identify and enumerate targets running various operating systems and services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Writing basic scripts and tools to aid in the penetration testing process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Analyzing, correcting, modifying, cross-compiling, and porting public exploit code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Conducting remote, local privilege escalation, and client-side attacks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Identifying and exploiting XSS, SQL injection, and file inclusion vulnerabilities in web applications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Leveraging tunneling techniques to pivot between networks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1" i="0" u="none" strike="noStrike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PREREQUISITES</a:t>
            </a:r>
            <a:endParaRPr sz="1400" b="0" i="0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 Taking Tools (Cherrytree, Obsidian, Microsoft OneNote &amp; </a:t>
            </a:r>
            <a:r>
              <a:rPr lang="en-US" sz="14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Keepnote</a:t>
            </a:r>
            <a:r>
              <a:rPr lang="en-US" sz="1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Operating Systems Knowledge(Linux and Windows)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Reasonable Windows and Linux administration experience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Familiarity of Bash scripting with basic Python or Perl a plus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1" i="0" u="none" strike="noStrike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GET READY FOR OSCP</a:t>
            </a:r>
            <a:endParaRPr sz="1400" b="0" i="0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OSCP - Challenge Labs(A, B  &amp; C)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TjNull</a:t>
            </a: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-US" sz="1400" dirty="0" err="1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LainKusanagi</a:t>
            </a: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 list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2529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1C2529"/>
                </a:solidFill>
                <a:latin typeface="Open Sans"/>
                <a:ea typeface="Open Sans"/>
                <a:cs typeface="Open Sans"/>
                <a:sym typeface="Open Sans"/>
              </a:rPr>
              <a:t>HTB and Proving Grounds</a:t>
            </a:r>
            <a:endParaRPr sz="1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9" name="Google Shape;149;p6"/>
          <p:cNvGrpSpPr/>
          <p:nvPr/>
        </p:nvGrpSpPr>
        <p:grpSpPr>
          <a:xfrm>
            <a:off x="826710" y="2654225"/>
            <a:ext cx="1017164" cy="165164"/>
            <a:chOff x="826709" y="1149533"/>
            <a:chExt cx="1425397" cy="231452"/>
          </a:xfrm>
        </p:grpSpPr>
        <p:sp>
          <p:nvSpPr>
            <p:cNvPr id="150" name="Google Shape;150;p6"/>
            <p:cNvSpPr/>
            <p:nvPr/>
          </p:nvSpPr>
          <p:spPr>
            <a:xfrm>
              <a:off x="826709" y="1149533"/>
              <a:ext cx="231452" cy="2314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128461" y="1149533"/>
              <a:ext cx="231452" cy="2314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423969" y="1149533"/>
              <a:ext cx="231452" cy="2314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725146" y="1149533"/>
              <a:ext cx="231452" cy="231452"/>
            </a:xfrm>
            <a:prstGeom prst="ellipse">
              <a:avLst/>
            </a:prstGeom>
            <a:solidFill>
              <a:schemeClr val="lt1">
                <a:alpha val="3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020654" y="1149533"/>
              <a:ext cx="231452" cy="231452"/>
            </a:xfrm>
            <a:prstGeom prst="ellipse">
              <a:avLst/>
            </a:prstGeom>
            <a:solidFill>
              <a:schemeClr val="lt1">
                <a:alpha val="3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6"/>
          <p:cNvSpPr/>
          <p:nvPr/>
        </p:nvSpPr>
        <p:spPr>
          <a:xfrm>
            <a:off x="696829" y="3014338"/>
            <a:ext cx="387667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official OSCP certification course.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MATERIALS</a:t>
            </a:r>
            <a:br>
              <a:rPr lang="en-US" sz="1400" b="0" i="0" u="none" strike="no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17+ hours of video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850-page PDF course guide 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Virtual lab environment 70 machines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Active student forums  - Very Helpful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u="none" strike="noStrik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24H</a:t>
            </a:r>
            <a:r>
              <a:rPr lang="en-US" sz="1400" b="1" i="0" u="none" strike="noStrik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u="none" strike="noStrik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EXAM</a:t>
            </a:r>
            <a:endParaRPr sz="1400" u="none" strike="noStrik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Proctored, hands-on penetration test exam that requires students to submit a comprehensive report that should contain in-depth notes and screenshots detailing the findings. </a:t>
            </a:r>
            <a:endParaRPr sz="1400" b="0" i="0" u="none" strike="noStrik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Earn</a:t>
            </a:r>
            <a:r>
              <a:rPr lang="en-US" sz="1400" b="1" i="0" u="none" strike="noStrik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OSCP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 rot="5400000">
            <a:off x="3547218" y="2088763"/>
            <a:ext cx="2065083" cy="113092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6" descr="A picture containing text, sign, picture fr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1735" y="285114"/>
            <a:ext cx="1429131" cy="142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5" descr="A black and white logo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710" y="44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549993" y="2972310"/>
            <a:ext cx="3855452" cy="39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Currently 26 Modules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Module Lab Exercises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Modules </a:t>
            </a:r>
            <a:r>
              <a:rPr lang="en-US" sz="1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Enumerating AWS Cloud Infrastructure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789139" y="995960"/>
            <a:ext cx="91647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Overview - CONT</a:t>
            </a:r>
            <a:endParaRPr sz="4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4302035" y="3072856"/>
            <a:ext cx="3380826" cy="278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receive ten (10) bonus points, you must complete at least 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80% of the module lab exercises) per each learning module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(excluding the new "Enumerating AWS Cloud Infrastructure" module) in the PEN-200 course  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submit 30 correct proof.txt hashes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from the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PEN-200 challenge lab machines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on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OffSec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Learning Platform.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dirty="0"/>
          </a:p>
        </p:txBody>
      </p:sp>
      <p:sp>
        <p:nvSpPr>
          <p:cNvPr id="308" name="Google Shape;308;p15"/>
          <p:cNvSpPr/>
          <p:nvPr/>
        </p:nvSpPr>
        <p:spPr>
          <a:xfrm>
            <a:off x="659114" y="2424106"/>
            <a:ext cx="2174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Modules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9" name="Google Shape;309;p15"/>
          <p:cNvCxnSpPr/>
          <p:nvPr/>
        </p:nvCxnSpPr>
        <p:spPr>
          <a:xfrm>
            <a:off x="7682869" y="2868348"/>
            <a:ext cx="0" cy="253600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5"/>
          <p:cNvSpPr txBox="1"/>
          <p:nvPr/>
        </p:nvSpPr>
        <p:spPr>
          <a:xfrm>
            <a:off x="8248379" y="3134660"/>
            <a:ext cx="3151997" cy="224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40 pt AD + 3 local.txt flags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40 pt AD + 2 local.txt flags + 1 proof.txt flag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40 pt AD + 2 local.txt flags + bonus 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40 pt AD + 1 proof.txt + 1 local.txt + bonus 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 fully completed non-AD machines + bonus points</a:t>
            </a:r>
          </a:p>
        </p:txBody>
      </p:sp>
      <p:sp>
        <p:nvSpPr>
          <p:cNvPr id="312" name="Google Shape;312;p15"/>
          <p:cNvSpPr/>
          <p:nvPr/>
        </p:nvSpPr>
        <p:spPr>
          <a:xfrm>
            <a:off x="8524983" y="2307890"/>
            <a:ext cx="2598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Passing Scenarios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 rot="-5400000">
            <a:off x="818843" y="1138312"/>
            <a:ext cx="775794" cy="1271742"/>
            <a:chOff x="570868" y="1255124"/>
            <a:chExt cx="775794" cy="1271742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Google Shape;308;p15">
            <a:extLst>
              <a:ext uri="{FF2B5EF4-FFF2-40B4-BE49-F238E27FC236}">
                <a16:creationId xmlns:a16="http://schemas.microsoft.com/office/drawing/2014/main" id="{CDC2A0AA-06BA-B24B-BA35-A3860722978F}"/>
              </a:ext>
            </a:extLst>
          </p:cNvPr>
          <p:cNvSpPr/>
          <p:nvPr/>
        </p:nvSpPr>
        <p:spPr>
          <a:xfrm>
            <a:off x="4437115" y="2310264"/>
            <a:ext cx="29986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Bonus Points &amp; Passing Scenario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" name="Google Shape;309;p15">
            <a:extLst>
              <a:ext uri="{FF2B5EF4-FFF2-40B4-BE49-F238E27FC236}">
                <a16:creationId xmlns:a16="http://schemas.microsoft.com/office/drawing/2014/main" id="{3E02A9DA-1FCA-5327-C09B-E3683ED93DF3}"/>
              </a:ext>
            </a:extLst>
          </p:cNvPr>
          <p:cNvCxnSpPr/>
          <p:nvPr/>
        </p:nvCxnSpPr>
        <p:spPr>
          <a:xfrm>
            <a:off x="4212503" y="2956554"/>
            <a:ext cx="0" cy="253600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436782" y="2050972"/>
            <a:ext cx="3855452" cy="119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EXTREMELY Important to take good notes.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Helps save time during your prep and during  the exam.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Reduces Cognitive Load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679364" y="182367"/>
            <a:ext cx="91647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Prerequisites - CONT</a:t>
            </a:r>
            <a:endParaRPr sz="4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454585" y="1512653"/>
            <a:ext cx="2174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Note Taking 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 rot="-5400000">
            <a:off x="831543" y="253167"/>
            <a:ext cx="775794" cy="1271742"/>
            <a:chOff x="570868" y="1255124"/>
            <a:chExt cx="775794" cy="1271742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308;p15">
            <a:extLst>
              <a:ext uri="{FF2B5EF4-FFF2-40B4-BE49-F238E27FC236}">
                <a16:creationId xmlns:a16="http://schemas.microsoft.com/office/drawing/2014/main" id="{45535CC2-0319-9B46-856F-2507DB44FF34}"/>
              </a:ext>
            </a:extLst>
          </p:cNvPr>
          <p:cNvSpPr/>
          <p:nvPr/>
        </p:nvSpPr>
        <p:spPr>
          <a:xfrm>
            <a:off x="454585" y="3642927"/>
            <a:ext cx="3255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Note Taking  Applications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305;p15">
            <a:extLst>
              <a:ext uri="{FF2B5EF4-FFF2-40B4-BE49-F238E27FC236}">
                <a16:creationId xmlns:a16="http://schemas.microsoft.com/office/drawing/2014/main" id="{14E17BAE-7500-9C07-0BBB-8655A125BA55}"/>
              </a:ext>
            </a:extLst>
          </p:cNvPr>
          <p:cNvSpPr txBox="1">
            <a:spLocks/>
          </p:cNvSpPr>
          <p:nvPr/>
        </p:nvSpPr>
        <p:spPr>
          <a:xfrm>
            <a:off x="454585" y="3972099"/>
            <a:ext cx="3855452" cy="1197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Obsidian – Personal Recommendation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Markdown, OSCP Report, exporting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CherryTree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Microsoft OneNote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Notion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6" name="Google Shape;305;p15">
            <a:extLst>
              <a:ext uri="{FF2B5EF4-FFF2-40B4-BE49-F238E27FC236}">
                <a16:creationId xmlns:a16="http://schemas.microsoft.com/office/drawing/2014/main" id="{416606DA-2BD5-9962-2B65-C9EA7273A2DB}"/>
              </a:ext>
            </a:extLst>
          </p:cNvPr>
          <p:cNvSpPr txBox="1">
            <a:spLocks/>
          </p:cNvSpPr>
          <p:nvPr/>
        </p:nvSpPr>
        <p:spPr>
          <a:xfrm>
            <a:off x="411441" y="5543288"/>
            <a:ext cx="3855452" cy="1197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Searching through Notes – Advanced Search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PrivateGPT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/LLM Fine Tuning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7" name="Google Shape;308;p15">
            <a:extLst>
              <a:ext uri="{FF2B5EF4-FFF2-40B4-BE49-F238E27FC236}">
                <a16:creationId xmlns:a16="http://schemas.microsoft.com/office/drawing/2014/main" id="{0E5FD937-1CF9-A722-D77D-4145E0DE06F5}"/>
              </a:ext>
            </a:extLst>
          </p:cNvPr>
          <p:cNvSpPr/>
          <p:nvPr/>
        </p:nvSpPr>
        <p:spPr>
          <a:xfrm>
            <a:off x="436782" y="5208767"/>
            <a:ext cx="36997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Note Methodologies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078448-83CC-DFE1-815A-7B65457E0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31" y="1203706"/>
            <a:ext cx="6963157" cy="55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>
            <a:off x="679362" y="28898"/>
            <a:ext cx="91647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Prerequisites - CONT</a:t>
            </a:r>
            <a:endParaRPr sz="4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 rot="-5400000">
            <a:off x="821033" y="77561"/>
            <a:ext cx="775794" cy="1271742"/>
            <a:chOff x="570868" y="1255124"/>
            <a:chExt cx="775794" cy="1271742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2777D5-0F80-09A7-9C6A-D3FFE205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0650" y="1268370"/>
            <a:ext cx="5721350" cy="53800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DD890-7B96-40C5-B17E-4540D55F7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1" y="1268370"/>
            <a:ext cx="6286587" cy="54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5" descr="A black and white logo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23" y="-5905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106437" y="2460672"/>
            <a:ext cx="3855452" cy="39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0" i="0" dirty="0">
                <a:effectLst/>
                <a:latin typeface="Open Sans"/>
                <a:ea typeface="Open Sans"/>
                <a:cs typeface="Open Sans"/>
                <a:sym typeface="Open Sans"/>
              </a:rPr>
              <a:t>Present in Every Major Module in the course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0" i="0" dirty="0">
                <a:effectLst/>
                <a:latin typeface="Open Sans"/>
                <a:ea typeface="Open Sans"/>
                <a:cs typeface="Open Sans"/>
                <a:sym typeface="Open Sans"/>
              </a:rPr>
              <a:t>A lot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of them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0" i="0" dirty="0">
                <a:effectLst/>
                <a:latin typeface="Open Sans"/>
                <a:ea typeface="Open Sans"/>
                <a:cs typeface="Open Sans"/>
                <a:sym typeface="Open Sans"/>
              </a:rPr>
              <a:t>Sl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ow and painful to complete – Bonus Points</a:t>
            </a: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760564" y="392346"/>
            <a:ext cx="91647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 ENVIRONMENT &amp; EXAM PREP</a:t>
            </a:r>
            <a:endParaRPr sz="4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4054174" y="2381060"/>
            <a:ext cx="4155731" cy="433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Previously 6, Currently 8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Secura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&amp; Zeus (New Addition)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Recommended path for challenge labs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Please ask for hints only if you have tried and are stuck. Update your notes so the same mistake doesn’t happen twice. Ex: SC/Restart-Service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latin typeface="Open Sans" panose="020B0606030504020204" pitchFamily="34" charset="0"/>
              </a:rPr>
              <a:t>Medtech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– Minimal Assistance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latin typeface="Open Sans" panose="020B0606030504020204" pitchFamily="34" charset="0"/>
              </a:rPr>
              <a:t>Relia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- Minimal Assistance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  <a:latin typeface="Open Sans" panose="020B0606030504020204" pitchFamily="34" charset="0"/>
              </a:rPr>
              <a:t>Secura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- Minimal Assistance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OSCP - A 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– Treat like actual Exam 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OSCP  - B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- Treat like actual Exam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OSCP – C  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- Treat like actual Exam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Skylark – Spare time?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Zeus  - Spare Time?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The </a:t>
            </a: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OSCP (A - C) 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are </a:t>
            </a: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mandatory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, do only these three if you don’t have a lot of time.</a:t>
            </a:r>
          </a:p>
          <a:p>
            <a:pPr lvl="1"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242802" y="1980614"/>
            <a:ext cx="2174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Module Labs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9" name="Google Shape;309;p15"/>
          <p:cNvCxnSpPr>
            <a:cxnSpLocks/>
          </p:cNvCxnSpPr>
          <p:nvPr/>
        </p:nvCxnSpPr>
        <p:spPr>
          <a:xfrm>
            <a:off x="8128271" y="1927839"/>
            <a:ext cx="0" cy="493016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5"/>
          <p:cNvSpPr txBox="1"/>
          <p:nvPr/>
        </p:nvSpPr>
        <p:spPr>
          <a:xfrm>
            <a:off x="8248379" y="3134660"/>
            <a:ext cx="3151997" cy="224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8198621" y="1761719"/>
            <a:ext cx="32017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Proving grounds, HTB/</a:t>
            </a:r>
            <a:r>
              <a:rPr lang="en-US" sz="1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LainKusanagi</a:t>
            </a: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/TJNULL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 rot="-5400000">
            <a:off x="866468" y="497567"/>
            <a:ext cx="775794" cy="1271742"/>
            <a:chOff x="570868" y="1255124"/>
            <a:chExt cx="775794" cy="1271742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Google Shape;308;p15">
            <a:extLst>
              <a:ext uri="{FF2B5EF4-FFF2-40B4-BE49-F238E27FC236}">
                <a16:creationId xmlns:a16="http://schemas.microsoft.com/office/drawing/2014/main" id="{CDC2A0AA-06BA-B24B-BA35-A3860722978F}"/>
              </a:ext>
            </a:extLst>
          </p:cNvPr>
          <p:cNvSpPr/>
          <p:nvPr/>
        </p:nvSpPr>
        <p:spPr>
          <a:xfrm>
            <a:off x="4493704" y="1940972"/>
            <a:ext cx="299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 Labs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" name="Google Shape;309;p15">
            <a:extLst>
              <a:ext uri="{FF2B5EF4-FFF2-40B4-BE49-F238E27FC236}">
                <a16:creationId xmlns:a16="http://schemas.microsoft.com/office/drawing/2014/main" id="{3E02A9DA-1FCA-5327-C09B-E3683ED93DF3}"/>
              </a:ext>
            </a:extLst>
          </p:cNvPr>
          <p:cNvCxnSpPr>
            <a:cxnSpLocks/>
          </p:cNvCxnSpPr>
          <p:nvPr/>
        </p:nvCxnSpPr>
        <p:spPr>
          <a:xfrm>
            <a:off x="3888653" y="2099270"/>
            <a:ext cx="0" cy="483491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307;p15">
            <a:extLst>
              <a:ext uri="{FF2B5EF4-FFF2-40B4-BE49-F238E27FC236}">
                <a16:creationId xmlns:a16="http://schemas.microsoft.com/office/drawing/2014/main" id="{C117FD6E-ACFD-578A-DD60-657BF0391FAD}"/>
              </a:ext>
            </a:extLst>
          </p:cNvPr>
          <p:cNvSpPr txBox="1"/>
          <p:nvPr/>
        </p:nvSpPr>
        <p:spPr>
          <a:xfrm>
            <a:off x="8201507" y="2433126"/>
            <a:ext cx="3958570" cy="433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TJ Null – Previous gold standard prep list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Lainkusanagi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– Current Gold Standard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Lainkusanagi’s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list  contains machines from 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Proving Ground’s practice (PG - Practice)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Hack the box (HTB)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Proving Grounds Play (PG - Play)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Tryhackme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Vulnlab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Do the labs after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Medtech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Relia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Secura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and the three OSCP like machines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Lainkusanagi’s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list: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4"/>
              </a:rPr>
              <a:t>https://docs.google.com/spreadsheets/d/18weuz_Eeynr6sXFQ87Cd5F0slOj9Z6rt/htmlview</a:t>
            </a: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</a:rPr>
              <a:t>TjNull’s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 list: https://docs.google.com/spreadsheets/u/1/d/1dwSMIAPIam0PuRBkCiDI88pU3yzrqqHkDtBngUHNCw8/htmlview</a:t>
            </a: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5" descr="A black and white logo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63" y="-1905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563024" y="2462911"/>
            <a:ext cx="3855452" cy="39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0" i="0" dirty="0">
                <a:effectLst/>
                <a:latin typeface="Open Sans"/>
                <a:ea typeface="Open Sans"/>
                <a:cs typeface="Open Sans"/>
                <a:sym typeface="Open Sans"/>
              </a:rPr>
              <a:t>HTB Active Directory Penetration Tester – Path -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0" i="0" dirty="0" err="1">
                <a:effectLst/>
                <a:latin typeface="Open Sans"/>
                <a:ea typeface="Open Sans"/>
                <a:cs typeface="Open Sans"/>
                <a:sym typeface="Open Sans"/>
              </a:rPr>
              <a:t>Ipp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sec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Videos (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Youtube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) – Goes over some OSCP and HTB Boxes. Watch his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vidoes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passively and update notes.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S1ren Videos (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Youtube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) – PG Practice Walkthroughs, different methodologies. Update Notes Accordingly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Darren Active Directory Walkthrough (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Youtube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)  - if you feel like you are not as strong in Active Directory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TCM – Windows and Linux Privilege Escalation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sz="14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426482" y="301711"/>
            <a:ext cx="91647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Additional Resources for Exam</a:t>
            </a:r>
            <a:endParaRPr sz="4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1111963" y="1753241"/>
            <a:ext cx="27575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Improving Confidence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8248379" y="3134660"/>
            <a:ext cx="3151997" cy="224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 rot="-5400000">
            <a:off x="485468" y="425673"/>
            <a:ext cx="775794" cy="1271742"/>
            <a:chOff x="570868" y="1255124"/>
            <a:chExt cx="775794" cy="1271742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308;p15">
            <a:extLst>
              <a:ext uri="{FF2B5EF4-FFF2-40B4-BE49-F238E27FC236}">
                <a16:creationId xmlns:a16="http://schemas.microsoft.com/office/drawing/2014/main" id="{4670602D-5D40-417C-AD6E-A614727DF477}"/>
              </a:ext>
            </a:extLst>
          </p:cNvPr>
          <p:cNvSpPr/>
          <p:nvPr/>
        </p:nvSpPr>
        <p:spPr>
          <a:xfrm>
            <a:off x="6617413" y="1665742"/>
            <a:ext cx="27575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 Resources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305;p15">
            <a:extLst>
              <a:ext uri="{FF2B5EF4-FFF2-40B4-BE49-F238E27FC236}">
                <a16:creationId xmlns:a16="http://schemas.microsoft.com/office/drawing/2014/main" id="{B270A6D5-D8AF-8493-F0E6-40277620EF70}"/>
              </a:ext>
            </a:extLst>
          </p:cNvPr>
          <p:cNvSpPr txBox="1">
            <a:spLocks/>
          </p:cNvSpPr>
          <p:nvPr/>
        </p:nvSpPr>
        <p:spPr>
          <a:xfrm>
            <a:off x="5921299" y="2103191"/>
            <a:ext cx="5289626" cy="42840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Mind Maps – Build your own or Look them Up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https://orange-cyberdefense.github.io/ocd-mindmaps/img/pentest_ad_dark_2023_02.svg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GTFObins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, WADCOMs,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Hacktrciks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LinPEAS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WinPEAS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– Script for Parsing through information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Familiarity with AD Enumeration (LDAP, Kerberos Pre-Authentication/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Kerberute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, RPC) – Supplement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WADComs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Have your most commonly used payloads or commands staged in a script or in a central folder so you don’t have to look for them during exam.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Read people’s Blog on passing/preparing for the exam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Reddit OSCP page and Discord channel is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extremely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valuable for preparation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Use People’s note - 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https://aditya-3.gitbook.io/oscp/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281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5537899" y="3579368"/>
            <a:ext cx="4418188" cy="113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EXAM DISCUSSION</a:t>
            </a:r>
            <a:endParaRPr dirty="0"/>
          </a:p>
        </p:txBody>
      </p:sp>
      <p:pic>
        <p:nvPicPr>
          <p:cNvPr id="271" name="Google Shape;271;p13" descr="A stack of books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l="47672" t="2307" r="19447" b="459"/>
          <a:stretch/>
        </p:blipFill>
        <p:spPr>
          <a:xfrm>
            <a:off x="884426" y="914400"/>
            <a:ext cx="4008896" cy="5126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3"/>
          <p:cNvGrpSpPr/>
          <p:nvPr/>
        </p:nvGrpSpPr>
        <p:grpSpPr>
          <a:xfrm rot="5400000">
            <a:off x="9124539" y="3404562"/>
            <a:ext cx="1663096" cy="955478"/>
            <a:chOff x="570868" y="1255124"/>
            <a:chExt cx="775794" cy="1271742"/>
          </a:xfrm>
        </p:grpSpPr>
        <p:cxnSp>
          <p:nvCxnSpPr>
            <p:cNvPr id="273" name="Google Shape;273;p13"/>
            <p:cNvCxnSpPr/>
            <p:nvPr/>
          </p:nvCxnSpPr>
          <p:spPr>
            <a:xfrm>
              <a:off x="576586" y="1255124"/>
              <a:ext cx="1" cy="1271742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570868" y="1267825"/>
              <a:ext cx="775794" cy="0"/>
            </a:xfrm>
            <a:prstGeom prst="straightConnector1">
              <a:avLst/>
            </a:prstGeom>
            <a:noFill/>
            <a:ln w="25400" cap="flat" cmpd="sng">
              <a:solidFill>
                <a:srgbClr val="AA0C1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5" name="Google Shape;275;p13"/>
          <p:cNvSpPr/>
          <p:nvPr/>
        </p:nvSpPr>
        <p:spPr>
          <a:xfrm>
            <a:off x="9648516" y="210556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5537899" y="2413357"/>
            <a:ext cx="59891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1480</Words>
  <Application>Microsoft Office PowerPoint</Application>
  <PresentationFormat>Widescreen</PresentationFormat>
  <Paragraphs>235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Sodunke, Olasunkanmi Abraham</dc:creator>
  <cp:lastModifiedBy>Sodunke, Olasunkanmi Abraham</cp:lastModifiedBy>
  <cp:revision>2</cp:revision>
  <dcterms:created xsi:type="dcterms:W3CDTF">2024-10-21T14:56:24Z</dcterms:created>
  <dcterms:modified xsi:type="dcterms:W3CDTF">2024-10-29T16:28:20Z</dcterms:modified>
</cp:coreProperties>
</file>