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0" r:id="rId5"/>
    <p:sldId id="258" r:id="rId6"/>
    <p:sldId id="272" r:id="rId7"/>
    <p:sldId id="273" r:id="rId8"/>
    <p:sldId id="274" r:id="rId9"/>
    <p:sldId id="276" r:id="rId10"/>
    <p:sldId id="277" r:id="rId11"/>
    <p:sldId id="278" r:id="rId12"/>
    <p:sldId id="281" r:id="rId13"/>
    <p:sldId id="282" r:id="rId14"/>
    <p:sldId id="283" r:id="rId15"/>
    <p:sldId id="284" r:id="rId16"/>
    <p:sldId id="285" r:id="rId17"/>
    <p:sldId id="286" r:id="rId18"/>
    <p:sldId id="279" r:id="rId19"/>
    <p:sldId id="267" r:id="rId20"/>
    <p:sldId id="268" r:id="rId21"/>
    <p:sldId id="269" r:id="rId22"/>
    <p:sldId id="270" r:id="rId23"/>
    <p:sldId id="27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8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4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381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279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9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4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59E6-5E3A-4A27-ADBD-2164E451179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B7E2E2-4C0B-4239-8997-DF9412F1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3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7DC2D65-8CD4-4553-9B4C-FD9B6A776519}"/>
              </a:ext>
            </a:extLst>
          </p:cNvPr>
          <p:cNvSpPr txBox="1"/>
          <p:nvPr/>
        </p:nvSpPr>
        <p:spPr>
          <a:xfrm>
            <a:off x="92356" y="2328143"/>
            <a:ext cx="10800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ISDN </a:t>
            </a:r>
          </a:p>
          <a:p>
            <a:pPr algn="ctr"/>
            <a:r>
              <a:rPr lang="tr-TR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(INTEGRATED SERVICES DIGITAL NETWORK)</a:t>
            </a:r>
          </a:p>
          <a:p>
            <a:endParaRPr lang="en-US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47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BCC9F8-A11C-4C70-8A4F-E8CD0E26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92231" cy="673562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H Kanalı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88E726-420B-4EFF-81A0-46944F94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99"/>
            <a:ext cx="8492231" cy="3802402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Daha yüksek bit hızları gereken durumlar için tasarlanmıştır.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H kanalı B kanalı gibi çalışır B kanalından farkı daha büyük bant genişliğine sahip olmasıdır.</a:t>
            </a:r>
          </a:p>
          <a:p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Genelde H kanalı yüksek hızlı data gönderimi, yüksek kaliteli ses ve video konferans gibi yüksek hızlara ihtiyaç duyulan durumlarda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131344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BCC9F8-A11C-4C70-8A4F-E8CD0E26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92231" cy="868871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H Kanalı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88E726-420B-4EFF-81A0-46944F94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99"/>
            <a:ext cx="8492231" cy="1126624"/>
          </a:xfrm>
        </p:spPr>
        <p:txBody>
          <a:bodyPr>
            <a:noAutofit/>
          </a:bodyPr>
          <a:lstStyle/>
          <a:p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4 tip H kanalı vardır Bunlar 384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Kbps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ile 1920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Kbps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arası hızlara sahiptir.</a:t>
            </a: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625369AF-28A6-47D3-B609-899BEBBE9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01212"/>
              </p:ext>
            </p:extLst>
          </p:nvPr>
        </p:nvGraphicFramePr>
        <p:xfrm>
          <a:off x="838200" y="3124201"/>
          <a:ext cx="8492231" cy="1967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9414">
                  <a:extLst>
                    <a:ext uri="{9D8B030D-6E8A-4147-A177-3AD203B41FA5}">
                      <a16:colId xmlns:a16="http://schemas.microsoft.com/office/drawing/2014/main" val="2224627270"/>
                    </a:ext>
                  </a:extLst>
                </a:gridCol>
                <a:gridCol w="2685633">
                  <a:extLst>
                    <a:ext uri="{9D8B030D-6E8A-4147-A177-3AD203B41FA5}">
                      <a16:colId xmlns:a16="http://schemas.microsoft.com/office/drawing/2014/main" val="2610700863"/>
                    </a:ext>
                  </a:extLst>
                </a:gridCol>
                <a:gridCol w="3797184">
                  <a:extLst>
                    <a:ext uri="{9D8B030D-6E8A-4147-A177-3AD203B41FA5}">
                      <a16:colId xmlns:a16="http://schemas.microsoft.com/office/drawing/2014/main" val="210769812"/>
                    </a:ext>
                  </a:extLst>
                </a:gridCol>
              </a:tblGrid>
              <a:tr h="315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Kanal Adı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Hız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 Kanalı Cinsinden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576781"/>
                  </a:ext>
                </a:extLst>
              </a:tr>
              <a:tr h="289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effectLst/>
                        </a:rPr>
                        <a:t>H0 Kanalı</a:t>
                      </a:r>
                      <a:endParaRPr lang="tr-T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384 </a:t>
                      </a:r>
                      <a:r>
                        <a:rPr lang="tr-TR" sz="1100" dirty="0" err="1">
                          <a:effectLst/>
                        </a:rPr>
                        <a:t>Kbps</a:t>
                      </a:r>
                      <a:endParaRPr lang="tr-T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effectLst/>
                        </a:rPr>
                        <a:t>6 B kanalına eşdeğerdir.</a:t>
                      </a:r>
                      <a:endParaRPr lang="tr-T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9285831"/>
                  </a:ext>
                </a:extLst>
              </a:tr>
              <a:tr h="454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H10 Kanalı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1472 </a:t>
                      </a:r>
                      <a:r>
                        <a:rPr lang="tr-TR" sz="1200" dirty="0" err="1">
                          <a:effectLst/>
                        </a:rPr>
                        <a:t>Kbps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23 B kanalına eşdeğerdir.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5954883"/>
                  </a:ext>
                </a:extLst>
              </a:tr>
              <a:tr h="454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H11 Kanalı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1536 Kbps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24 B kanalına eşdeğerdir.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044561"/>
                  </a:ext>
                </a:extLst>
              </a:tr>
              <a:tr h="454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H12 Kanalı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1920 </a:t>
                      </a:r>
                      <a:r>
                        <a:rPr lang="tr-TR" sz="1200" dirty="0" err="1">
                          <a:effectLst/>
                        </a:rPr>
                        <a:t>Kbps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30 B kanalına eşdeğerdir.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9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0D6F61-4E2E-4C59-BA95-CF4ACBBA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419" y="3059097"/>
            <a:ext cx="8596668" cy="739806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ISDN NASIL ÇALIŞIR?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5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BCC9F8-A11C-4C70-8A4F-E8CD0E26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92231" cy="673562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ISDN Nasıl Çalışır?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88E726-420B-4EFF-81A0-46944F94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6296"/>
            <a:ext cx="8492231" cy="236062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Terminal adaptörü farklı formattaki verileri ISDN formatına çevirerek aynı PSTN(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Switched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Telephone Network)  kablosuna aktararak veriyi iletir.</a:t>
            </a:r>
          </a:p>
          <a:p>
            <a:pPr algn="l"/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Buradan sonra BRI(Basic Rate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) ve PRI(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Rate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) olmak üzere iki farklı hizmet formatı vardır.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64A63AE-8997-4226-AEA6-0CFD32A5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04" y="1038688"/>
            <a:ext cx="7181021" cy="244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7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BCC9F8-A11C-4C70-8A4F-E8CD0E26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92231" cy="673562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BRI (Basic Rate </a:t>
            </a:r>
            <a:r>
              <a:rPr lang="tr-TR" b="1" dirty="0" err="1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88E726-420B-4EFF-81A0-46944F94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6621"/>
            <a:ext cx="8492231" cy="230819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Ev ve küçük işletmeler için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2B + D şeklinde gösterilir.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2 adet B(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Bearer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) ve bir adet D(Data) kanalından oluşmaktadır.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B kanalı veriyi taşır D kanalı ise B kanalındaki sinyali kontrol etmek ve sinyal hakkındaki bilgileri taşımak için kullanılır.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İçerik Yer Tutucusu 3">
            <a:extLst>
              <a:ext uri="{FF2B5EF4-FFF2-40B4-BE49-F238E27FC236}">
                <a16:creationId xmlns:a16="http://schemas.microsoft.com/office/drawing/2014/main" id="{3EB922AE-A5B7-454B-B28F-01E54A2C886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0806"/>
            <a:ext cx="8492231" cy="23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0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BCC9F8-A11C-4C70-8A4F-E8CD0E26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92231" cy="673562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BRI (Basic Rate </a:t>
            </a:r>
            <a:r>
              <a:rPr lang="tr-TR" b="1" dirty="0" err="1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88E726-420B-4EFF-81A0-46944F94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3711433"/>
            <a:ext cx="8492231" cy="247764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Ev ve küçük işletmeler için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 kanalı 64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kbps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bant genişliğine sahiptir.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 kanalı ise 16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kbps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bant genişliğine sahiptir.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Framing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senkronizasyon gibi işletme yükleri için 48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kbps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bant genişliğinde ekstra kanala ihtiyaç vardır.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Overhead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kanalı bu işlevleri gerçekleştirmektedir.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Bu hizmet formatının bant genişliği 192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kbps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dır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İçerik Yer Tutucusu 3">
            <a:extLst>
              <a:ext uri="{FF2B5EF4-FFF2-40B4-BE49-F238E27FC236}">
                <a16:creationId xmlns:a16="http://schemas.microsoft.com/office/drawing/2014/main" id="{75C77ACA-7C16-42D9-B1F0-8BCF8081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26" y="1059162"/>
            <a:ext cx="6725575" cy="23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9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BCC9F8-A11C-4C70-8A4F-E8CD0E26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92231" cy="673562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PRI (</a:t>
            </a:r>
            <a:r>
              <a:rPr lang="tr-TR" b="1" dirty="0" err="1">
                <a:solidFill>
                  <a:schemeClr val="accent1">
                    <a:lumMod val="75000"/>
                  </a:schemeClr>
                </a:solidFill>
              </a:rPr>
              <a:t>Primary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 Rate </a:t>
            </a:r>
            <a:r>
              <a:rPr lang="tr-TR" b="1" dirty="0" err="1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88E726-420B-4EFF-81A0-46944F94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3968886"/>
            <a:ext cx="8492231" cy="195252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Büyük işletmeler için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Avrupa ve Avustralya’da 30B + D bağlantısı bulunmaktadır. Buna E1 tipi bağlantı denmektedir.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Kuzey Amerika ve Japonya’da 23B + D bağlantısı bulunmaktadır. Buna T1 tipi bağlantı denmektedir.</a:t>
            </a:r>
          </a:p>
        </p:txBody>
      </p:sp>
      <p:pic>
        <p:nvPicPr>
          <p:cNvPr id="5" name="İçerik Yer Tutucusu 3">
            <a:extLst>
              <a:ext uri="{FF2B5EF4-FFF2-40B4-BE49-F238E27FC236}">
                <a16:creationId xmlns:a16="http://schemas.microsoft.com/office/drawing/2014/main" id="{7FA5392A-23C6-4C63-BD1D-91EB1212E60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038688"/>
            <a:ext cx="8492231" cy="239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2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BCC9F8-A11C-4C70-8A4F-E8CD0E26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92231" cy="673562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PRI (</a:t>
            </a:r>
            <a:r>
              <a:rPr lang="tr-TR" b="1" dirty="0" err="1">
                <a:solidFill>
                  <a:schemeClr val="accent1">
                    <a:lumMod val="75000"/>
                  </a:schemeClr>
                </a:solidFill>
              </a:rPr>
              <a:t>Primary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 Rate </a:t>
            </a:r>
            <a:r>
              <a:rPr lang="tr-TR" b="1" dirty="0" err="1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88E726-420B-4EFF-81A0-46944F94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350625"/>
            <a:ext cx="8492231" cy="161960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E1 ve T1 tipi bağlantılarda B ve D bağlantıları dışında 8 </a:t>
            </a:r>
            <a:r>
              <a:rPr lang="tr-TR" sz="2000" dirty="0" err="1"/>
              <a:t>kbps</a:t>
            </a:r>
            <a:r>
              <a:rPr lang="tr-TR" sz="2000" dirty="0"/>
              <a:t> </a:t>
            </a:r>
            <a:r>
              <a:rPr lang="tr-TR" sz="2000" dirty="0" err="1"/>
              <a:t>overhead</a:t>
            </a:r>
            <a:r>
              <a:rPr lang="tr-TR" sz="2000" dirty="0"/>
              <a:t> bağlantısı da bulunmaktadır.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E1 tipi bağlantının bant genişliği 1.544 </a:t>
            </a:r>
            <a:r>
              <a:rPr lang="tr-TR" sz="2000" dirty="0" err="1"/>
              <a:t>Mbps</a:t>
            </a:r>
            <a:r>
              <a:rPr lang="tr-TR" sz="2000" dirty="0"/>
              <a:t> T1 tipi bağlantının bant genişliği ise 2.048 </a:t>
            </a:r>
            <a:r>
              <a:rPr lang="tr-TR" sz="2000" dirty="0" err="1"/>
              <a:t>Mbps’dır</a:t>
            </a:r>
            <a:r>
              <a:rPr lang="tr-TR" sz="2000" dirty="0"/>
              <a:t>.</a:t>
            </a:r>
          </a:p>
        </p:txBody>
      </p:sp>
      <p:pic>
        <p:nvPicPr>
          <p:cNvPr id="6" name="İçerik Yer Tutucusu 3">
            <a:extLst>
              <a:ext uri="{FF2B5EF4-FFF2-40B4-BE49-F238E27FC236}">
                <a16:creationId xmlns:a16="http://schemas.microsoft.com/office/drawing/2014/main" id="{911EDB4C-3F5E-4191-80B7-AF93D21251E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038688"/>
            <a:ext cx="8492231" cy="27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3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0D6F61-4E2E-4C59-BA95-CF4ACBBA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419" y="3059097"/>
            <a:ext cx="8596668" cy="739806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ISDN SWITCH OFF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49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34F1C01-D5BD-4023-A73C-D78B51B5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30" y="258594"/>
            <a:ext cx="8305801" cy="797850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ISDN Switch </a:t>
            </a:r>
            <a:r>
              <a:rPr lang="tr-TR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Nedir?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66A3A88-598F-4387-95BB-05BA7D840F25}"/>
              </a:ext>
            </a:extLst>
          </p:cNvPr>
          <p:cNvSpPr txBox="1"/>
          <p:nvPr/>
        </p:nvSpPr>
        <p:spPr>
          <a:xfrm>
            <a:off x="1024630" y="2720525"/>
            <a:ext cx="80919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ISDN, eski hizmetlerle birlikte kullanım ömrünün sonuna geliyor ve yerini yeni hizmetlere bırakıyor.</a:t>
            </a:r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BCC9F8-A11C-4C70-8A4F-E8CD0E26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92231" cy="868871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ISDN Nedir?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88E726-420B-4EFF-81A0-46944F94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3996"/>
            <a:ext cx="8492231" cy="453427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ISDN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açılımı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«Integrated Services Digital Network»</a:t>
            </a:r>
          </a:p>
          <a:p>
            <a:pPr>
              <a:lnSpc>
                <a:spcPct val="200000"/>
              </a:lnSpc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1988 yılında ITU tarafından sunulmuştur.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Tüm servislerin entegre şekilde çalışmasını öngörür.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Tamamen sayısal bir telefon sistemidir.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Ses, görüntü ya da herhangi bir verinin taşınmasını üstlenebilir.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85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34F1C01-D5BD-4023-A73C-D78B51B5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30" y="258594"/>
            <a:ext cx="8305801" cy="797850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Niçin ISDN Switch </a:t>
            </a:r>
            <a:r>
              <a:rPr lang="tr-TR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5F3AD8-C643-4F42-BFFF-4EACBD687B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4630" y="1056444"/>
            <a:ext cx="8305801" cy="5042304"/>
          </a:xfrm>
          <a:prstGeom prst="rect">
            <a:avLst/>
          </a:prstGeom>
          <a:noFill/>
          <a:ln w="9528">
            <a:noFill/>
            <a:prstDash val="solid"/>
          </a:ln>
        </p:spPr>
        <p:txBody>
          <a:bodyPr vert="horz" wrap="square" lIns="0" tIns="45720" rIns="0" bIns="45720" anchor="t" anchorCtr="0" compatLnSpc="1">
            <a:noAutofit/>
          </a:bodyPr>
          <a:lstStyle/>
          <a:p>
            <a:pPr lvl="0" algn="just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Teknolojideki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gelişmeler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telekomünikasyon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alanındaki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taleplerindeki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hızlı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büyümeyle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ISDN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hatları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artık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ticari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iletişimin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tüm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beklentilerini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karşılayamıyordu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/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Bazı önemli sebepler: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3535" lvl="1" algn="just">
              <a:buFont typeface="Wingdings" pitchFamily="34"/>
              <a:buChar char="v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Çok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eski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altyapıyı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korumak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ISDN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sağlayıcıları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çok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maliyetli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3535" lvl="1" algn="just">
              <a:buFont typeface="Wingdings" pitchFamily="34"/>
              <a:buChar char="v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Ölçeklenebilirlik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modern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çözümlere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kıyasla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çok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zayıf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maliyetlidir</a:t>
            </a: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3535" lvl="1" algn="just">
              <a:buFont typeface="Wingdings" pitchFamily="34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ISDN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hatları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coğrafi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kodlarına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bağlıdır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işletmenin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başka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yere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taşınması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genişlemesi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durumunda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değişmesi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uzun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zaman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alabilir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dirty="0"/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6076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34F1C01-D5BD-4023-A73C-D78B51B5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30" y="258594"/>
            <a:ext cx="8305801" cy="797850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Değişim Ne Olacak?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069FA6D-28EF-4798-9B91-AA8202823B20}"/>
              </a:ext>
            </a:extLst>
          </p:cNvPr>
          <p:cNvSpPr txBox="1"/>
          <p:nvPr/>
        </p:nvSpPr>
        <p:spPr>
          <a:xfrm>
            <a:off x="1024630" y="1949524"/>
            <a:ext cx="8473735" cy="2958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Telekom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şirketleri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çağrıları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yönlendirmek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interneti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kullanan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VoIP (İnternet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üzerinden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protokolü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), SIP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Oturum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Başlatma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Protokolü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gibi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daha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gelişmiş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çözümlere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geçiyor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çözüm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kullanıcıların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fiziksel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hatlara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bağlanması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gerekmeyecek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gereken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sabit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bağlantısı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481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34F1C01-D5BD-4023-A73C-D78B51B5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30" y="258594"/>
            <a:ext cx="8305801" cy="797850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Nasıl etkileneceksiniz?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2E4FF77-2A93-4F80-B406-5F3CBD57D4F5}"/>
              </a:ext>
            </a:extLst>
          </p:cNvPr>
          <p:cNvSpPr txBox="1"/>
          <p:nvPr/>
        </p:nvSpPr>
        <p:spPr>
          <a:xfrm>
            <a:off x="1024629" y="1216242"/>
            <a:ext cx="8305801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şeyden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önce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arama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yapmak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almak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deneyimlediğimiz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şu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anda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yaptığımızdan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çok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farklı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olmayacak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Değişimin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çoğu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doğrudan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görmediğimiz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aramanın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nasıl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yönlendirildiği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ISDN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yerine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üzerinden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gerçekleşecek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olan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kısımda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gerçekleşir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Switch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off’dan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sonra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endiniz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işiniz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yeni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telefon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hatları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satın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alıyorsanız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artık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geleneksel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ISDN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telefon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sistemi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sipariş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edemez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satın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alamazsınız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ISDN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telefon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hatları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kesilecek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herhangi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yeni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telefon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şebekesi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IP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tabanlı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olacak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IP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servislerini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desteklemeyen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geleneksel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cihazlar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artık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çalışamayacaktır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05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34F1C01-D5BD-4023-A73C-D78B51B5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30" y="258594"/>
            <a:ext cx="8305801" cy="797850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 zaman gerçekleşiyor?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2E4FF77-2A93-4F80-B406-5F3CBD57D4F5}"/>
              </a:ext>
            </a:extLst>
          </p:cNvPr>
          <p:cNvSpPr txBox="1"/>
          <p:nvPr/>
        </p:nvSpPr>
        <p:spPr>
          <a:xfrm>
            <a:off x="962485" y="2026468"/>
            <a:ext cx="830580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ISDN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kapatması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şimdiden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dünyanın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yerinde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yapılmaya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başladı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Pek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çok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ülke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zaten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Deutsche Telekom AG (DT)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gibi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geçiş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yaptı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birçoğu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İngiliz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Telekom'un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(BT) 2025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yılına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kadar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kapatmayı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planlaması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gibi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giderek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yaklaşıyor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205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BBF687-69A7-44DC-8336-8AEB84F5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84" y="3090169"/>
            <a:ext cx="8596668" cy="677662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DİNLEDİĞİNİZ İÇİN TEŞEKKÜRLER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7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C255D3-FDC6-4B48-86A2-4C748DEB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89885" cy="846455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Niçin ISDN?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7C8BE6-F52F-40CE-B9F4-C1B221F3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580"/>
            <a:ext cx="8589885" cy="39068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Gün geçtikçe hizmet verilen yerlerin ve hizmet çeşitliliğinin artması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Farklı hizmetler için farklı şebekelerin kullanılmasının getirdiği yük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Sayısal haberleşmenin günden güne daha hızlı ve verimli olması</a:t>
            </a:r>
          </a:p>
          <a:p>
            <a:pPr>
              <a:lnSpc>
                <a:spcPct val="150000"/>
              </a:lnSpc>
            </a:pP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ISDN’nin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uluslarası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bir standart sunması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9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42B33C-6B20-4CF2-9033-36A6EF8D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30" y="258594"/>
            <a:ext cx="8305801" cy="797850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Telekom Şirketleri Açısından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4DE02A-7BF6-4130-BFCB-5A79A9EA9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630" y="1402681"/>
            <a:ext cx="8305801" cy="343120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tr-T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ISDN, tek bir erişim hattı üzerinden daha fazla hizmeti entegre ederek maliyeti düşürecektir.</a:t>
            </a:r>
          </a:p>
          <a:p>
            <a:pPr algn="l">
              <a:lnSpc>
                <a:spcPct val="150000"/>
              </a:lnSpc>
            </a:pPr>
            <a:r>
              <a:rPr lang="tr-T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Şirketler için artan gelir demektir.</a:t>
            </a:r>
          </a:p>
          <a:p>
            <a:pPr algn="l">
              <a:lnSpc>
                <a:spcPct val="150000"/>
              </a:lnSpc>
            </a:pPr>
            <a:r>
              <a:rPr lang="tr-T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Ağ üzerinde kontrollü bir hizmet sunulabilir.</a:t>
            </a:r>
          </a:p>
          <a:p>
            <a:pPr algn="l">
              <a:lnSpc>
                <a:spcPct val="150000"/>
              </a:lnSpc>
            </a:pPr>
            <a:r>
              <a:rPr lang="tr-T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Uluslararası bir standart demektir.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7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136DE4-90F8-4546-93D3-59945A71C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095"/>
            <a:ext cx="4097784" cy="560180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Videotext</a:t>
            </a: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Voice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Calls</a:t>
            </a: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Teletext</a:t>
            </a: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Database Access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Connection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Internet</a:t>
            </a:r>
          </a:p>
          <a:p>
            <a:pPr>
              <a:lnSpc>
                <a:spcPct val="150000"/>
              </a:lnSpc>
            </a:pP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and transfer</a:t>
            </a:r>
          </a:p>
          <a:p>
            <a:pPr>
              <a:lnSpc>
                <a:spcPct val="150000"/>
              </a:lnSpc>
            </a:pP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Audio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and Video Conferencing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D2DBA888-71B6-4942-A661-C999A47B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737" y="1309457"/>
            <a:ext cx="5594909" cy="382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0D6F61-4E2E-4C59-BA95-CF4ACBBA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419" y="3059097"/>
            <a:ext cx="8596668" cy="739806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ISDN KANALLARI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3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BCC9F8-A11C-4C70-8A4F-E8CD0E26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92231" cy="868871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D Kanalı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88E726-420B-4EFF-81A0-46944F94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295"/>
            <a:ext cx="8492231" cy="48394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D kanalı ağ haberleşmesinden sorumludur. Yani iki kullanıcı arasında ki bağlantı için kontrol sinyallerini taşırlar.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D kanalının asıl görevi kontrol sinyallerini taşımak olduğu için tüm bant genişliğini kontrol sinyallerini taşımak için kullanır.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Kullanıcının ihtiyacına bağlı olarak kontrol sinyali taşımadığı zamanlar da ise data aktarımı için kullanılabilir.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Bant genişliği 16kbps boyutundadır. Kullanıcı ihtiyacına göre 64kbps boyutuna ulaşabilir.</a:t>
            </a:r>
          </a:p>
        </p:txBody>
      </p:sp>
    </p:spTree>
    <p:extLst>
      <p:ext uri="{BB962C8B-B14F-4D97-AF65-F5344CB8AC3E}">
        <p14:creationId xmlns:p14="http://schemas.microsoft.com/office/powerpoint/2010/main" val="241221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BCC9F8-A11C-4C70-8A4F-E8CD0E26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92231" cy="644170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B Kanalı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88E726-420B-4EFF-81A0-46944F94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9295"/>
            <a:ext cx="8492231" cy="4839410"/>
          </a:xfrm>
        </p:spPr>
        <p:txBody>
          <a:bodyPr>
            <a:noAutofit/>
          </a:bodyPr>
          <a:lstStyle/>
          <a:p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B kanalı kullanıcının ses ve data işaretlerini taşımakla görevlidir. B kanalı üzerinden işaretleşme mesajları taşınmaz sayısal uygulamaların taşınması için 64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Kbps’lik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bir hız sunmaktadır. B kanalı kullanıcı kanalıdır ve aktarım hızı 64Kbps’yi geçmediği sürece çift yönlü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modda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bilgi taşıyabilir.</a:t>
            </a:r>
          </a:p>
          <a:p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B kanalının önemli noktalarından birisi ise ISDN’e bağlı bir cihazın B kanalından hizmet alabilmek için D kanalından taşınan işaretleşme mesajlarına ihtiyaç duymasıdır.</a:t>
            </a:r>
          </a:p>
        </p:txBody>
      </p:sp>
    </p:spTree>
    <p:extLst>
      <p:ext uri="{BB962C8B-B14F-4D97-AF65-F5344CB8AC3E}">
        <p14:creationId xmlns:p14="http://schemas.microsoft.com/office/powerpoint/2010/main" val="254163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BCC9F8-A11C-4C70-8A4F-E8CD0E26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92231" cy="644170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B Kanalı Bağlantı Türleri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88E726-420B-4EFF-81A0-46944F94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3279"/>
            <a:ext cx="8492231" cy="4839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3 çeşit bağlantı türü bulunmaktadır.</a:t>
            </a:r>
          </a:p>
          <a:p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1-Circuit </a:t>
            </a:r>
            <a:r>
              <a:rPr lang="tr-T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Switched</a:t>
            </a:r>
            <a:endParaRPr lang="tr-T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İki ağ kullanıcısı arasında ISDN hizmetlerinden birinin kullanılmasını sağlar.</a:t>
            </a:r>
          </a:p>
          <a:p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2-Packet </a:t>
            </a:r>
            <a:r>
              <a:rPr lang="tr-T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Switched</a:t>
            </a:r>
            <a:endParaRPr lang="tr-T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Kullanıcı paket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switched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moduna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bağlıdır ve datalar X25 protokolü aracılığıyla diğer kullanıcılarla takas edilir.</a:t>
            </a:r>
          </a:p>
          <a:p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3-Semi-permanent</a:t>
            </a:r>
          </a:p>
          <a:p>
            <a:pPr marL="0" indent="0">
              <a:buNone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Semi-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permanent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bağlantı türünde başka kullanıcıyla bağlantı kurarken ek bir çağrı kurma protokolü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gerektirmez.Bağlantı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kiralık bir hat olarak semi-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permanent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bir temelde kurulabilir.</a:t>
            </a:r>
          </a:p>
        </p:txBody>
      </p:sp>
    </p:spTree>
    <p:extLst>
      <p:ext uri="{BB962C8B-B14F-4D97-AF65-F5344CB8AC3E}">
        <p14:creationId xmlns:p14="http://schemas.microsoft.com/office/powerpoint/2010/main" val="656137428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912</TotalTime>
  <Words>962</Words>
  <Application>Microsoft Office PowerPoint</Application>
  <PresentationFormat>Geniş ekran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Wingdings 3</vt:lpstr>
      <vt:lpstr>Yüzeyler</vt:lpstr>
      <vt:lpstr>PowerPoint Sunusu</vt:lpstr>
      <vt:lpstr>ISDN Nedir?</vt:lpstr>
      <vt:lpstr>Niçin ISDN?</vt:lpstr>
      <vt:lpstr>Telekom Şirketleri Açısından</vt:lpstr>
      <vt:lpstr>PowerPoint Sunusu</vt:lpstr>
      <vt:lpstr>ISDN KANALLARI</vt:lpstr>
      <vt:lpstr>D Kanalı</vt:lpstr>
      <vt:lpstr>B Kanalı</vt:lpstr>
      <vt:lpstr>B Kanalı Bağlantı Türleri</vt:lpstr>
      <vt:lpstr>H Kanalı</vt:lpstr>
      <vt:lpstr>H Kanalı</vt:lpstr>
      <vt:lpstr>ISDN NASIL ÇALIŞIR?</vt:lpstr>
      <vt:lpstr>ISDN Nasıl Çalışır?</vt:lpstr>
      <vt:lpstr>BRI (Basic Rate Interface)</vt:lpstr>
      <vt:lpstr>BRI (Basic Rate Interface)</vt:lpstr>
      <vt:lpstr>PRI (Primary Rate Interface)</vt:lpstr>
      <vt:lpstr>PRI (Primary Rate Interface)</vt:lpstr>
      <vt:lpstr>ISDN SWITCH OFF</vt:lpstr>
      <vt:lpstr>ISDN Switch Off Nedir?</vt:lpstr>
      <vt:lpstr>Niçin ISDN Switch Off?</vt:lpstr>
      <vt:lpstr>Değişim Ne Olacak?</vt:lpstr>
      <vt:lpstr>Nasıl etkileneceksiniz?</vt:lpstr>
      <vt:lpstr>Ne zaman gerçekleşiyor?</vt:lpstr>
      <vt:lpstr>DİNLEDİĞİNİZ İÇİN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YAKUP GEYİK</dc:creator>
  <cp:lastModifiedBy>YAKUP GEYİK</cp:lastModifiedBy>
  <cp:revision>139</cp:revision>
  <dcterms:created xsi:type="dcterms:W3CDTF">2020-12-22T18:40:17Z</dcterms:created>
  <dcterms:modified xsi:type="dcterms:W3CDTF">2020-12-27T17:14:58Z</dcterms:modified>
</cp:coreProperties>
</file>