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257" r:id="rId5"/>
    <p:sldId id="258" r:id="rId6"/>
    <p:sldId id="264" r:id="rId7"/>
    <p:sldId id="282" r:id="rId8"/>
    <p:sldId id="281" r:id="rId9"/>
    <p:sldId id="259" r:id="rId10"/>
    <p:sldId id="266" r:id="rId11"/>
    <p:sldId id="265" r:id="rId12"/>
    <p:sldId id="283" r:id="rId13"/>
    <p:sldId id="260" r:id="rId14"/>
    <p:sldId id="261" r:id="rId15"/>
    <p:sldId id="267" r:id="rId16"/>
    <p:sldId id="268" r:id="rId17"/>
    <p:sldId id="269" r:id="rId18"/>
    <p:sldId id="284" r:id="rId19"/>
    <p:sldId id="285" r:id="rId20"/>
    <p:sldId id="286" r:id="rId21"/>
    <p:sldId id="287" r:id="rId22"/>
    <p:sldId id="270" r:id="rId23"/>
    <p:sldId id="271" r:id="rId24"/>
    <p:sldId id="272" r:id="rId25"/>
    <p:sldId id="273" r:id="rId26"/>
    <p:sldId id="274" r:id="rId27"/>
    <p:sldId id="288" r:id="rId28"/>
    <p:sldId id="289" r:id="rId29"/>
    <p:sldId id="277" r:id="rId30"/>
    <p:sldId id="291" r:id="rId31"/>
    <p:sldId id="275" r:id="rId32"/>
    <p:sldId id="276" r:id="rId33"/>
    <p:sldId id="290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85D7-973D-47F2-90E3-C7C9D704855A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82C6B-6921-48CA-8034-4D6F95A9C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82C6B-6921-48CA-8034-4D6F95A9C62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6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F8767-3929-4097-A50F-19689695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1DAB54-2633-4871-B6D2-95DE1DE8A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11C40-258F-4DA0-A77E-F512A614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9B76-FCBE-4148-AEB1-CF4958F67F15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5C60C-CBA4-46BB-BC8D-0C47D328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A076BC-7488-4563-AFA5-B2A1A26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E9E01-EBE3-4FDF-AFE1-F9CF8544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BD5645-4BFF-42EC-827B-18657745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E6DF5-A788-45A0-B5C7-CBCBFF96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4DE7-2982-41A0-AB1E-AFB9721353D2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1BC750-999F-42CE-9F8E-F9218E5B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38CFB-470D-42A6-B00E-BC4CFD8D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15697C-D215-4A4B-AEF0-342B36F43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299A3-DAEC-4B98-8692-7D79C38C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C66DB-E965-4576-8049-FAF62D25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0E3B-7AEB-4E15-BEF0-B77122221EF5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3EB8AB-B11C-4C66-B19F-1712204C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92443-F9EA-43F0-BE4E-35AE296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D1517-F2AF-465E-BFC0-C9315E1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9D51B-0267-4550-9676-8C574222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C63DD-773C-4501-92E0-806774F5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849F-4E79-41AC-B1AC-C885C9E76A38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3C180-C3B6-4CE3-AE97-C11BE366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074FD-A322-463A-BAC6-8D788017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2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673FD-5F59-478A-886C-17D9D8EA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B1144-4B5A-4783-81CB-6B18866FB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1D610-D189-4690-8AEF-E1A54D8D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83E9-2EEB-46CD-8D2C-5EE251CF8743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FB176-3A95-486A-A032-DBBC0B70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22149-444D-4F76-A452-24CDCC97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93C97-DCC3-46B0-88E8-775DEEA7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F0075-2F9E-4D34-BBA9-B56F12244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177725-9F75-4372-B991-E3D87D62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FB2DB-72FF-490D-8449-5F4C0C99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CEA-32A8-4D9B-B000-F7FE4A23DF5F}" type="datetime1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685BA-F840-4A4A-936D-A74CF07F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DC0EF2-ED13-4A0D-BEA6-A88F53F5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0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0ACB9-9B94-4DE1-B0FE-8CF3B4C0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238E88-8B7C-47D1-9ED4-EADCDB88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65B16D-2D61-4DAA-B328-BF498B4A5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2190AF-ADD8-4313-84A1-4ADBD1447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3DB26A-9188-4F47-90BD-853C65897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704B21-33A5-4FE7-9D54-4E4873B2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F38A-6607-4797-85B6-8787F535FEA4}" type="datetime1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92A92E-730B-418D-BEE6-05CCFD60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F20C43-D461-494B-8083-F50E006F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7406B-0C24-4784-B67F-A1E3E6E6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A0404A-A313-47AA-8226-1E25FC53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02FA-CD8E-40AB-BDFE-352FDAA7194B}" type="datetime1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C63FC5-C3A1-4949-9636-FBDA0F88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238512-02F2-4774-8589-54F2763D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77105-4782-4197-8EFC-A477ADA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2FF-EC31-47AA-A86C-39E519D479A6}" type="datetime1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77AA1B-2713-446E-A6A2-2B5319E4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257A44-43FE-498E-B914-71BFAD36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4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761F8-1B62-491B-8AA6-E0532E0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25DFB-27EB-4167-B00E-2DE377A0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5F95C5-948C-49B2-8F3C-403D05404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D74CF-2415-49D2-BBEB-BFCB1F9D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A925-917C-40C5-B092-7046287906ED}" type="datetime1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F2BD33-C9F8-44E5-9891-8072C97A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4087FB-3375-437D-B2D7-CEC9B3E1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9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28277-B2DA-433F-813A-E0FB9EB7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A23D1B-D706-4898-ABAC-3E3AF68E4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3E3BBC-0AAB-4323-A3E3-CD97BD20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C39C6-D807-4423-8DE9-43EFE472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59B3-D666-4E3F-BC68-0E310A03185A}" type="datetime1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FFE8-668B-4A85-9F2C-1737A1D4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A96A8E-DA52-41B0-9D08-50A01A7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37731-5945-48BA-8B75-CB948886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2838EA-B751-4EBF-A03D-CE9761ED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48D32-FF3E-4E82-9E63-67296E0E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F045-688D-4493-80DE-C9B933934871}" type="datetime1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1582E-7097-44FE-869E-A7EC1ABD2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4B447-FD21-4A56-8601-783BD5C5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FB4-044E-468B-B1C1-4A3E3D71EC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2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8F24-8D9E-4E91-AC3F-DB9F8AF5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B212DD-9AC2-4A48-AF83-8802B8C6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66456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17CBA-1C3E-42E5-A474-415F0F0C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логистической регрессии</a:t>
            </a:r>
          </a:p>
        </p:txBody>
      </p:sp>
      <p:pic>
        <p:nvPicPr>
          <p:cNvPr id="3074" name="Picture 2" descr="график сигмоиды">
            <a:extLst>
              <a:ext uri="{FF2B5EF4-FFF2-40B4-BE49-F238E27FC236}">
                <a16:creationId xmlns:a16="http://schemas.microsoft.com/office/drawing/2014/main" id="{32F78DA7-AB9E-46F4-890C-E41F7E149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89" y="1825625"/>
            <a:ext cx="652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186063-0695-49A4-9F3C-5B6FDD6D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8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17CBA-1C3E-42E5-A474-415F0F0C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логистической регрессии</a:t>
            </a:r>
          </a:p>
        </p:txBody>
      </p:sp>
      <p:pic>
        <p:nvPicPr>
          <p:cNvPr id="2050" name="Picture 2" descr="пример расчета логистической функции для четырех наблюдений и трех коэффициентов">
            <a:extLst>
              <a:ext uri="{FF2B5EF4-FFF2-40B4-BE49-F238E27FC236}">
                <a16:creationId xmlns:a16="http://schemas.microsoft.com/office/drawing/2014/main" id="{C8C2AA0C-27AD-4FEA-9C80-33C1BD536F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30" y="1825625"/>
            <a:ext cx="89115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48D787-3A64-4554-B996-A31B55C4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4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логистической регрессии</a:t>
            </a:r>
            <a:r>
              <a:rPr lang="en-US" dirty="0"/>
              <a:t>: </a:t>
            </a:r>
            <a:r>
              <a:rPr lang="en-US" dirty="0" err="1"/>
              <a:t>LogisticRegression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ED6C6-661B-416A-8512-81B709AD8885}"/>
              </a:ext>
            </a:extLst>
          </p:cNvPr>
          <p:cNvSpPr txBox="1"/>
          <p:nvPr/>
        </p:nvSpPr>
        <p:spPr>
          <a:xfrm>
            <a:off x="838199" y="1690688"/>
            <a:ext cx="7183057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LogisticRegression()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model.fit(X_train, y_train)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32487-0979-403A-9DE5-D95BB2D18BF1}"/>
              </a:ext>
            </a:extLst>
          </p:cNvPr>
          <p:cNvSpPr txBox="1"/>
          <p:nvPr/>
        </p:nvSpPr>
        <p:spPr>
          <a:xfrm>
            <a:off x="838198" y="3011510"/>
            <a:ext cx="7183057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22.0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7.25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65E2F2-A8DB-41A2-A022-184968D4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3455159"/>
            <a:ext cx="521981" cy="44289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930275-490F-4A4C-A29B-1D9D1345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75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3B47F-09D6-4627-A05D-CCD5FAB5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B1736-B844-4050-84C8-5431302B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Дерево решений позволяет решать задачи классификации и</a:t>
            </a:r>
          </a:p>
          <a:p>
            <a:pPr marL="0" indent="0">
              <a:buNone/>
            </a:pPr>
            <a:r>
              <a:rPr lang="ru-RU" dirty="0"/>
              <a:t>регрессии, разбивая пространство признаков на</a:t>
            </a:r>
          </a:p>
          <a:p>
            <a:pPr marL="0" indent="0">
              <a:buNone/>
            </a:pPr>
            <a:r>
              <a:rPr lang="ru-RU" dirty="0"/>
              <a:t>непересекающиеся области.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866745-A172-4129-BE42-772C8D93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90" y="3374183"/>
            <a:ext cx="7884219" cy="311869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A310C-68F0-4447-9465-6C84BCDC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0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A1D2-0741-44C3-897B-EF74AC11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деревьев решений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C5C48-691B-4978-8374-5015A608E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Деревом решений </a:t>
                </a:r>
                <a:r>
                  <a:rPr lang="ru-RU" dirty="0"/>
                  <a:t>называется бинарное дерево, в котором:</a:t>
                </a:r>
              </a:p>
              <a:p>
                <a:r>
                  <a:rPr lang="ru-RU" dirty="0"/>
                  <a:t>каждой внутренней вершине 𝑣 приписан предикат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;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ru-RU" dirty="0"/>
                  <a:t>каждой листовой вершине 𝑣 приписан прогноз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 — область значений целевой переменной.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предикат верен для объекта из выборки, мы переходим в правый потомок, если нет — в левый.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Как правило, предикаты — это просто взятие порога по значению какого-то признака: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если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если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 попадании в лист объекту присваивается ответ, равный значению в листе.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C5C48-691B-4978-8374-5015A608E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9900EF-6E6D-49E7-A442-4A37B8C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1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A1D2-0741-44C3-897B-EF74AC11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деревьев решений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C5C48-691B-4978-8374-5015A608E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Энтропия</a:t>
                </a:r>
                <a:r>
                  <a:rPr lang="ru-RU" dirty="0"/>
                  <a:t> – это мера неопределенности в наборе данных. Чем выше энтропия, тем больше неопределенность.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 выборе разделения, дерево решений стремится</a:t>
                </a:r>
                <a:r>
                  <a:rPr lang="en-US" dirty="0"/>
                  <a:t> </a:t>
                </a:r>
                <a:r>
                  <a:rPr lang="ru-RU" dirty="0"/>
                  <a:t>минимизировать энтропию в каждом поддереве.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ru-RU" dirty="0"/>
                  <a:t>  где: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вероятность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класса;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общее число классов.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C5C48-691B-4978-8374-5015A608E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5CA14-5370-4A52-87F6-CCF3FDB1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4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A1D2-0741-44C3-897B-EF74AC11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деревьев решений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C5C48-691B-4978-8374-5015A608E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rgbClr val="333333"/>
                    </a:solidFill>
                    <a:latin typeface="-apple-system"/>
                  </a:rPr>
                  <a:t>У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меньшение энтропии называют </a:t>
                </a:r>
                <a:r>
                  <a:rPr lang="ru-RU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приростом информации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.</a:t>
                </a:r>
                <a:endParaRPr lang="en-US" b="0" i="0" dirty="0">
                  <a:solidFill>
                    <a:srgbClr val="333333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Формально прирост информации (</a:t>
                </a:r>
                <a:r>
                  <a:rPr lang="ru-RU" b="0" i="0" dirty="0" err="1">
                    <a:solidFill>
                      <a:srgbClr val="333333"/>
                    </a:solidFill>
                    <a:effectLst/>
                    <a:latin typeface="-apple-system"/>
                  </a:rPr>
                  <a:t>information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lang="ru-RU" b="0" i="0" dirty="0" err="1">
                    <a:solidFill>
                      <a:srgbClr val="333333"/>
                    </a:solidFill>
                    <a:effectLst/>
                    <a:latin typeface="-apple-system"/>
                  </a:rPr>
                  <a:t>gain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, IG)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при разбиении по признаку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определяется как: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, где: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число групп после разбиения</a:t>
                </a:r>
                <a:r>
                  <a:rPr lang="en-US" dirty="0"/>
                  <a:t>;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число элементов выборки, у которых признак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</a:t>
                </a:r>
                <a:r>
                  <a:rPr lang="ru-RU" dirty="0" err="1"/>
                  <a:t>ое</a:t>
                </a:r>
                <a:r>
                  <a:rPr lang="ru-RU" dirty="0"/>
                  <a:t> значение.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C5C48-691B-4978-8374-5015A608E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8CB9A2-C7E6-426B-B6C8-474F12E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4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A1D2-0741-44C3-897B-EF74AC11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деревьев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C5C48-691B-4978-8374-5015A608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Помимо энтропии также используют:</a:t>
            </a:r>
          </a:p>
          <a:p>
            <a:r>
              <a:rPr lang="ru-RU" dirty="0"/>
              <a:t>Критерий Джини (</a:t>
            </a:r>
            <a:r>
              <a:rPr lang="en-US" dirty="0"/>
              <a:t>Gini impurity)</a:t>
            </a:r>
            <a:endParaRPr lang="ru-RU" dirty="0"/>
          </a:p>
          <a:p>
            <a:r>
              <a:rPr lang="ru-RU" dirty="0"/>
              <a:t>Ошибка классификации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F9F78-D5EB-466C-AD73-ED0FA393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0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решений</a:t>
            </a:r>
            <a:r>
              <a:rPr lang="en-US" dirty="0"/>
              <a:t>: </a:t>
            </a:r>
            <a:r>
              <a:rPr lang="en-US" dirty="0" err="1"/>
              <a:t>DecisionTreeClassifier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ED6C6-661B-416A-8512-81B709AD8885}"/>
              </a:ext>
            </a:extLst>
          </p:cNvPr>
          <p:cNvSpPr txBox="1"/>
          <p:nvPr/>
        </p:nvSpPr>
        <p:spPr>
          <a:xfrm>
            <a:off x="838199" y="1690688"/>
            <a:ext cx="6990347" cy="175432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criterion=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32487-0979-403A-9DE5-D95BB2D18BF1}"/>
              </a:ext>
            </a:extLst>
          </p:cNvPr>
          <p:cNvSpPr txBox="1"/>
          <p:nvPr/>
        </p:nvSpPr>
        <p:spPr>
          <a:xfrm>
            <a:off x="838199" y="3559199"/>
            <a:ext cx="6990347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22.0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7.25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65E2F2-A8DB-41A2-A022-184968D4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2236"/>
            <a:ext cx="521981" cy="44289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B609EE-1A26-44DC-84DA-7C65660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9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1B82AE4-C3C5-46A9-AE2D-E9ACB8DA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99" y="1534045"/>
            <a:ext cx="7245173" cy="547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решений</a:t>
            </a:r>
            <a:r>
              <a:rPr lang="en-US" dirty="0"/>
              <a:t>: </a:t>
            </a:r>
            <a:r>
              <a:rPr lang="en-US" dirty="0" err="1"/>
              <a:t>DecisionTreeClassifier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ED6C6-661B-416A-8512-81B709AD8885}"/>
              </a:ext>
            </a:extLst>
          </p:cNvPr>
          <p:cNvSpPr txBox="1"/>
          <p:nvPr/>
        </p:nvSpPr>
        <p:spPr>
          <a:xfrm>
            <a:off x="838199" y="1690688"/>
            <a:ext cx="5943601" cy="203132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'Not 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'Survived'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D8FF17-C03E-4B63-BE7E-5C95D96A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6BB60-96ED-42E8-A1FA-CA2DAA78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27EA63-E757-4383-A540-71486FB9F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Машинное обучение </a:t>
                </a:r>
                <a:r>
                  <a:rPr lang="ru-RU" dirty="0"/>
                  <a:t>(</a:t>
                </a:r>
                <a:r>
                  <a:rPr lang="ru-RU" dirty="0" err="1"/>
                  <a:t>Machine</a:t>
                </a:r>
                <a:r>
                  <a:rPr lang="ru-RU" dirty="0"/>
                  <a:t> </a:t>
                </a:r>
                <a:r>
                  <a:rPr lang="ru-RU" dirty="0" err="1"/>
                  <a:t>Learning</a:t>
                </a:r>
                <a:r>
                  <a:rPr lang="ru-RU" dirty="0"/>
                  <a:t>, ML) – это раздел теории искусственного интеллекта, предметом которого является поиск методов решения задач путем обучения в процессе решения сходных задач.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b="1" dirty="0"/>
                  <a:t>Функциональная зависимость</a:t>
                </a:r>
                <a:r>
                  <a:rPr lang="ru-RU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Требуется найти приближенный вид этой функции путем построения </a:t>
                </a:r>
                <a:r>
                  <a:rPr lang="ru-RU" b="1" dirty="0"/>
                  <a:t>аппроксимирующей функции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Такой, что: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27EA63-E757-4383-A540-71486FB9F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5269BB-AE7B-479A-9A04-7EC125D3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решений</a:t>
            </a:r>
            <a:r>
              <a:rPr lang="en-US" dirty="0"/>
              <a:t>: </a:t>
            </a:r>
            <a:r>
              <a:rPr lang="en-US" dirty="0" err="1"/>
              <a:t>DecisionTreeRegressor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ED6C6-661B-416A-8512-81B709AD8885}"/>
              </a:ext>
            </a:extLst>
          </p:cNvPr>
          <p:cNvSpPr txBox="1"/>
          <p:nvPr/>
        </p:nvSpPr>
        <p:spPr>
          <a:xfrm>
            <a:off x="838199" y="1690688"/>
            <a:ext cx="6990347" cy="147732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DecisionTreeRegressor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DecisionTreeRegressor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32487-0979-403A-9DE5-D95BB2D18BF1}"/>
              </a:ext>
            </a:extLst>
          </p:cNvPr>
          <p:cNvSpPr txBox="1"/>
          <p:nvPr/>
        </p:nvSpPr>
        <p:spPr>
          <a:xfrm>
            <a:off x="838199" y="3320653"/>
            <a:ext cx="6990347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22.0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7.25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8ABAC-97E8-41A1-A571-E52F2EE7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96902"/>
            <a:ext cx="1539241" cy="29561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5F6FAC4-F63C-4E3D-8C86-EEBA271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3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513311E-71A7-463D-8205-6391BEC93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94" y="1576387"/>
            <a:ext cx="7577481" cy="572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решений</a:t>
            </a:r>
            <a:r>
              <a:rPr lang="en-US" dirty="0"/>
              <a:t>: </a:t>
            </a:r>
            <a:r>
              <a:rPr lang="en-US" dirty="0" err="1"/>
              <a:t>DecisionTreeRegressor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ED6C6-661B-416A-8512-81B709AD8885}"/>
              </a:ext>
            </a:extLst>
          </p:cNvPr>
          <p:cNvSpPr txBox="1"/>
          <p:nvPr/>
        </p:nvSpPr>
        <p:spPr>
          <a:xfrm>
            <a:off x="838199" y="1690688"/>
            <a:ext cx="5943601" cy="1477328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55BB44-2565-4695-9093-20A23C6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BCF7C-D36C-468C-940D-C2D9A121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Ансамбли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801C3-F43E-4F5E-97EC-E7E1176A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Такие модели как, например, деревья решений, обладают слишком низкой предсказательной способностью.</a:t>
            </a:r>
          </a:p>
          <a:p>
            <a:pPr marL="0" indent="0">
              <a:buNone/>
            </a:pPr>
            <a:r>
              <a:rPr lang="ru-RU" dirty="0"/>
              <a:t>Её можно повысить, объединяя модели в ансамбли. При этом результат работы ансамбля оказывается лучше, чем результаты каждой из моделей в отдельности.</a:t>
            </a:r>
          </a:p>
          <a:p>
            <a:pPr marL="0" indent="0">
              <a:buNone/>
            </a:pPr>
            <a:r>
              <a:rPr lang="ru-RU" b="1" dirty="0"/>
              <a:t>Основные методы: </a:t>
            </a:r>
          </a:p>
          <a:p>
            <a:r>
              <a:rPr lang="ru-RU" dirty="0" err="1"/>
              <a:t>Стекинг</a:t>
            </a:r>
            <a:r>
              <a:rPr lang="ru-RU" dirty="0"/>
              <a:t>;</a:t>
            </a:r>
          </a:p>
          <a:p>
            <a:r>
              <a:rPr lang="ru-RU" dirty="0" err="1"/>
              <a:t>Бэггинг</a:t>
            </a:r>
            <a:r>
              <a:rPr lang="ru-RU" dirty="0"/>
              <a:t>;</a:t>
            </a:r>
          </a:p>
          <a:p>
            <a:r>
              <a:rPr lang="ru-RU" dirty="0" err="1"/>
              <a:t>Бустинг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56F873-A053-408A-89B2-D671ED1E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3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39723-357F-4575-8722-3133FD47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Бэггинг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731C7-7CE3-469F-AFFB-50A52D3B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30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Бэггинг</a:t>
            </a:r>
            <a:r>
              <a:rPr lang="ru-RU" dirty="0"/>
              <a:t> (</a:t>
            </a:r>
            <a:r>
              <a:rPr lang="en-US" dirty="0"/>
              <a:t>bagging, bootstrap aggregation</a:t>
            </a:r>
            <a:r>
              <a:rPr lang="ru-RU" dirty="0"/>
              <a:t>) – способ формирования ансамбля, при котором из обучающей выборки случайным образом формируются </a:t>
            </a:r>
            <a:r>
              <a:rPr lang="ru-RU" dirty="0" err="1"/>
              <a:t>подвыборки</a:t>
            </a:r>
            <a:r>
              <a:rPr lang="ru-RU" dirty="0"/>
              <a:t> (с возвращением), на каждой из которых обучается модель. Для получения итогового предсказания результаты работы всех полученных моделей усредняются.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Scikit-learn: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R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andomForest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lassifier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RandomForest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R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egressor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BaggingClassifier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BaggingRegressor</a:t>
            </a:r>
            <a:endParaRPr lang="ru-RU" dirty="0"/>
          </a:p>
        </p:txBody>
      </p:sp>
      <p:pic>
        <p:nvPicPr>
          <p:cNvPr id="6146" name="Picture 2" descr="Рисунок 4">
            <a:extLst>
              <a:ext uri="{FF2B5EF4-FFF2-40B4-BE49-F238E27FC236}">
                <a16:creationId xmlns:a16="http://schemas.microsoft.com/office/drawing/2014/main" id="{566BD084-5642-4923-B8D3-A770A7C2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42" y="1136900"/>
            <a:ext cx="4553708" cy="544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0ACBD-F322-463C-A4B2-1782F333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4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ED433-0F55-44B3-B960-36DE8277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49930-7C82-4B67-A2F4-CA3F0EBB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Бустинг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dirty="0" err="1"/>
              <a:t>boosting</a:t>
            </a:r>
            <a:r>
              <a:rPr lang="ru-RU" dirty="0"/>
              <a:t>) – способ формирования ансамбля, при котором входящие в него элементы строятся последовательно, так, чтобы каждая последующая модель исправляла ошибки предыдущих моделей и улучшала качество ансамбля.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Scikit-learn: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GradientBoostingC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lassifier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GradientBoostingR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egressor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AdaBoostClassifier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AdaBoostRegressor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HistGradientBoosting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lassifier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HistGradientBoostingRegressor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4B33B-1614-4362-A989-B0935B34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821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15909-87F1-4DE5-A7FF-77D0875E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C6CA4-6FCA-48F6-988C-3A495385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Метрика – это числовая мера, используемая для оценки качества модели или алгоритма машинного обучения. Метрики позволяют оценить, насколько хорошо модель справляется с поставленной задачей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131793-6A24-4552-A960-2DF9E07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14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5D2BD-9C51-41D1-B34B-5CD2DE18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регрессии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94B19B-E06A-4C70-A23A-E1DF83754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Mean squared error </a:t>
                </a:r>
                <a:r>
                  <a:rPr lang="en-US" dirty="0"/>
                  <a:t>(MSE) – </a:t>
                </a:r>
                <a:r>
                  <a:rPr lang="ru-RU" dirty="0"/>
                  <a:t>среднеквадратическая ошибка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Root mean square error </a:t>
                </a:r>
                <a:r>
                  <a:rPr lang="en-US" dirty="0"/>
                  <a:t>(RMSE) – </a:t>
                </a:r>
                <a:r>
                  <a:rPr lang="ru-RU" dirty="0"/>
                  <a:t>квадратный корень из</a:t>
                </a:r>
                <a:r>
                  <a:rPr lang="en-US" dirty="0"/>
                  <a:t> </a:t>
                </a:r>
                <a:r>
                  <a:rPr lang="ru-RU" dirty="0"/>
                  <a:t>среднеквадратической ошибки </a:t>
                </a:r>
                <a:r>
                  <a:rPr lang="en-US" dirty="0"/>
                  <a:t>MSE: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lang="en-US" dirty="0"/>
                  <a:t>– 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коэффициент детерминации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 </a:t>
                </a:r>
                <a:r>
                  <a:rPr lang="ru-RU" dirty="0">
                    <a:solidFill>
                      <a:srgbClr val="333333"/>
                    </a:solidFill>
                    <a:latin typeface="-apple-system"/>
                  </a:rPr>
                  <a:t>находится в пределах [0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</a:t>
                </a:r>
                <a:r>
                  <a:rPr lang="ru-RU" dirty="0">
                    <a:solidFill>
                      <a:srgbClr val="333333"/>
                    </a:solidFill>
                    <a:latin typeface="-apple-system"/>
                  </a:rPr>
                  <a:t> 1], но иногда может принимать отрицательные значения (если ошибка модели больше ошибки среднего значения)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: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94B19B-E06A-4C70-A23A-E1DF83754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BC4717-75F7-4861-A932-0485FE7A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0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5D2BD-9C51-41D1-B34B-5CD2DE18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регрессии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94B19B-E06A-4C70-A23A-E1DF83754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Mean squared error </a:t>
                </a:r>
                <a:r>
                  <a:rPr lang="en-US" dirty="0"/>
                  <a:t>(MSE) – </a:t>
                </a:r>
                <a:r>
                  <a:rPr lang="ru-RU" dirty="0"/>
                  <a:t>среднеквадратическая ошибка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Root mean square error </a:t>
                </a:r>
                <a:r>
                  <a:rPr lang="en-US" dirty="0"/>
                  <a:t>(RMSE) – </a:t>
                </a:r>
                <a:r>
                  <a:rPr lang="ru-RU" dirty="0"/>
                  <a:t>квадратный корень из</a:t>
                </a:r>
                <a:r>
                  <a:rPr lang="en-US" dirty="0"/>
                  <a:t> </a:t>
                </a:r>
                <a:r>
                  <a:rPr lang="ru-RU" dirty="0"/>
                  <a:t>среднеквадратической ошибки </a:t>
                </a:r>
                <a:r>
                  <a:rPr lang="en-US" dirty="0"/>
                  <a:t>MSE: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:r>
                  <a:rPr lang="en-US" dirty="0"/>
                  <a:t>– </a:t>
                </a:r>
                <a:r>
                  <a:rPr lang="ru-RU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коэффициент детерминации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 </a:t>
                </a:r>
                <a:r>
                  <a:rPr lang="ru-RU" dirty="0">
                    <a:solidFill>
                      <a:srgbClr val="333333"/>
                    </a:solidFill>
                    <a:latin typeface="-apple-system"/>
                  </a:rPr>
                  <a:t>находится в пределах [0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,</a:t>
                </a:r>
                <a:r>
                  <a:rPr lang="ru-RU" dirty="0">
                    <a:solidFill>
                      <a:srgbClr val="333333"/>
                    </a:solidFill>
                    <a:latin typeface="-apple-system"/>
                  </a:rPr>
                  <a:t> 1], но иногда может принимать отрицательные значения (если ошибка модели больше ошибки среднего значения)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: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94B19B-E06A-4C70-A23A-E1DF83754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BC4717-75F7-4861-A932-0485FE7A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73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5D2BD-9C51-41D1-B34B-5CD2DE18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регрессии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BC4717-75F7-4861-A932-0485FE7A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84B7B-5E67-4401-B619-A96755EF3687}"/>
              </a:ext>
            </a:extLst>
          </p:cNvPr>
          <p:cNvSpPr txBox="1"/>
          <p:nvPr/>
        </p:nvSpPr>
        <p:spPr>
          <a:xfrm>
            <a:off x="838199" y="1690688"/>
            <a:ext cx="7772401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r2_score</a:t>
            </a: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AAF68-70C8-467B-BE11-CA98E3762346}"/>
              </a:ext>
            </a:extLst>
          </p:cNvPr>
          <p:cNvSpPr txBox="1"/>
          <p:nvPr/>
        </p:nvSpPr>
        <p:spPr>
          <a:xfrm>
            <a:off x="838199" y="3016251"/>
            <a:ext cx="7772401" cy="92333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'RMSE: 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 squared=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'R2: 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r2_score(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6E61AA-DEE1-4BF3-84E1-D18CC74C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64814"/>
            <a:ext cx="3039334" cy="5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1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CCA7BA79-838E-44C2-ACA3-B586A2DD27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12" y="1378610"/>
            <a:ext cx="8071241" cy="479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152DC-4CF2-4F20-A21C-AD3C4A2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Confusion matrix (</a:t>
            </a:r>
            <a:r>
              <a:rPr lang="ru-RU" dirty="0"/>
              <a:t>матрица ошибок)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99897E-0B0D-4D1D-9B98-203CF26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2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BCF7B-F942-478C-B82F-D96CA04D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99F94-7847-48F3-9CEC-4F1CB9ED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 классификации </a:t>
            </a:r>
            <a:r>
              <a:rPr lang="ru-RU" dirty="0"/>
              <a:t>– предсказать категориальную метку или класс для новых данных на основе обучающих данных с известными метками классов.</a:t>
            </a:r>
          </a:p>
          <a:p>
            <a:r>
              <a:rPr lang="ru-RU" b="1" dirty="0"/>
              <a:t>Задача регрессии </a:t>
            </a:r>
            <a:r>
              <a:rPr lang="ru-RU" dirty="0"/>
              <a:t>– предсказать непрерывную целевую переменную для новых данных на основе обучающих данных с известными значениями целевой переменной.</a:t>
            </a:r>
          </a:p>
          <a:p>
            <a:r>
              <a:rPr lang="ru-RU" b="1" dirty="0"/>
              <a:t>Задача кластеризации </a:t>
            </a:r>
            <a:r>
              <a:rPr lang="ru-RU" dirty="0"/>
              <a:t>–</a:t>
            </a:r>
            <a:r>
              <a:rPr lang="ru-RU" b="1" dirty="0"/>
              <a:t> </a:t>
            </a:r>
            <a:r>
              <a:rPr lang="ru-RU" dirty="0"/>
              <a:t>сгруппировать данные на основе их схожести без заранее известных меток классов. Цель состоит в том, чтобы найти внутренние структуры данных и сформировать группы схожих объектов.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957155-1EC5-485D-8045-9CD807A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388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007FD2C7-50AA-4771-9E99-793A023A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23" y="2866649"/>
            <a:ext cx="4786254" cy="3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152DC-4CF2-4F20-A21C-AD3C4A2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Confusion matrix (</a:t>
            </a:r>
            <a:r>
              <a:rPr lang="ru-RU" dirty="0"/>
              <a:t>матрица ошибок)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99897E-0B0D-4D1D-9B98-203CF26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0F392-F67A-4BAE-A9CD-57BBAA2F4C7A}"/>
              </a:ext>
            </a:extLst>
          </p:cNvPr>
          <p:cNvSpPr txBox="1"/>
          <p:nvPr/>
        </p:nvSpPr>
        <p:spPr>
          <a:xfrm>
            <a:off x="838199" y="1690688"/>
            <a:ext cx="8687766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1014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84FBF-A87B-4760-ABD4-3BA4713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726098-4980-454A-8B57-6E9E38829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Accuracy </a:t>
                </a:r>
                <a:r>
                  <a:rPr lang="en-US" dirty="0"/>
                  <a:t>–</a:t>
                </a:r>
                <a:r>
                  <a:rPr lang="ru-RU" dirty="0"/>
                  <a:t> доля объектов, для которых мы правильно предсказали класс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Правильные ответы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Все ответы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b="1" dirty="0"/>
                  <a:t>Precision</a:t>
                </a:r>
                <a:r>
                  <a:rPr lang="ru-RU" b="1" dirty="0"/>
                  <a:t> </a:t>
                </a:r>
                <a:r>
                  <a:rPr lang="ru-RU" dirty="0"/>
                  <a:t>(точность) </a:t>
                </a:r>
                <a:r>
                  <a:rPr lang="en-US" dirty="0"/>
                  <a:t>– </a:t>
                </a:r>
                <a:r>
                  <a:rPr lang="ru-RU" dirty="0"/>
                  <a:t>доля правильных ответов модели в пределах класса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Правильные ответы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для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класса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Все ответы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для класса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726098-4980-454A-8B57-6E9E3882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342B36-9445-4C45-AFF4-6F1D1502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3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84FBF-A87B-4760-ABD4-3BA4713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726098-4980-454A-8B57-6E9E38829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Recall </a:t>
                </a:r>
                <a:r>
                  <a:rPr lang="en-US" dirty="0"/>
                  <a:t>(</a:t>
                </a:r>
                <a:r>
                  <a:rPr lang="ru-RU" dirty="0"/>
                  <a:t>Полнота</a:t>
                </a:r>
                <a:r>
                  <a:rPr lang="en-US" dirty="0"/>
                  <a:t>) –</a:t>
                </a:r>
                <a:r>
                  <a:rPr lang="ru-RU" dirty="0"/>
                  <a:t> доля объектов, действительно относящихся к положительному классу, предсказанных верно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Правильные ответы для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класса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Общее количество объектов класса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b="1" dirty="0"/>
                  <a:t>F-</a:t>
                </a:r>
                <a:r>
                  <a:rPr lang="ru-RU" b="1" dirty="0"/>
                  <a:t>мера (</a:t>
                </a:r>
                <a:r>
                  <a:rPr lang="en-US" b="1" dirty="0"/>
                  <a:t>F-score) </a:t>
                </a:r>
                <a:r>
                  <a:rPr lang="en-US" dirty="0"/>
                  <a:t>– </a:t>
                </a:r>
                <a:r>
                  <a:rPr lang="ru-RU" dirty="0"/>
                  <a:t>представляет собой гармоническое среднее между точностью и полнотой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726098-4980-454A-8B57-6E9E3882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B6A656-99C0-43DE-9318-B3B24819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97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84FBF-A87B-4760-ABD4-3BA47137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B6A656-99C0-43DE-9318-B3B24819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FDA0D-30F6-43C2-A167-D2CF76221EED}"/>
              </a:ext>
            </a:extLst>
          </p:cNvPr>
          <p:cNvSpPr txBox="1"/>
          <p:nvPr/>
        </p:nvSpPr>
        <p:spPr>
          <a:xfrm>
            <a:off x="838199" y="1690688"/>
            <a:ext cx="7772399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2292-843D-43CC-82B2-4C430AE72B36}"/>
              </a:ext>
            </a:extLst>
          </p:cNvPr>
          <p:cNvSpPr txBox="1"/>
          <p:nvPr/>
        </p:nvSpPr>
        <p:spPr>
          <a:xfrm>
            <a:off x="838200" y="3016251"/>
            <a:ext cx="7772400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'Accuracy:'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B0C0F4-39FE-4DFE-8222-B2AF47AF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79781"/>
            <a:ext cx="3220115" cy="369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83B06-711E-43AF-BC75-E6368DD88305}"/>
              </a:ext>
            </a:extLst>
          </p:cNvPr>
          <p:cNvSpPr txBox="1"/>
          <p:nvPr/>
        </p:nvSpPr>
        <p:spPr>
          <a:xfrm>
            <a:off x="838198" y="3900407"/>
            <a:ext cx="7772400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D58898-AE73-4BD7-BC4E-81CCF0E2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356814"/>
            <a:ext cx="6454267" cy="22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4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8E67D-B3C2-448B-9BAD-338E59CC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134910-07E4-457C-BA46-C4E219B2D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ROC-</a:t>
                </a:r>
                <a:r>
                  <a:rPr lang="ru-RU" b="1" dirty="0"/>
                  <a:t>кривая </a:t>
                </a:r>
                <a:r>
                  <a:rPr lang="ru-RU" dirty="0"/>
                  <a:t>(</a:t>
                </a:r>
                <a:r>
                  <a:rPr lang="ru-RU" dirty="0" err="1"/>
                  <a:t>Receiver</a:t>
                </a:r>
                <a:r>
                  <a:rPr lang="ru-RU" dirty="0"/>
                  <a:t> </a:t>
                </a:r>
                <a:r>
                  <a:rPr lang="ru-RU" dirty="0" err="1"/>
                  <a:t>Operating</a:t>
                </a:r>
                <a:r>
                  <a:rPr lang="ru-RU" dirty="0"/>
                  <a:t> </a:t>
                </a:r>
                <a:r>
                  <a:rPr lang="ru-RU" dirty="0" err="1"/>
                  <a:t>Characteristics</a:t>
                </a:r>
                <a:r>
                  <a:rPr lang="ru-RU" dirty="0"/>
                  <a:t> </a:t>
                </a:r>
                <a:r>
                  <a:rPr lang="ru-RU" dirty="0" err="1"/>
                  <a:t>curve</a:t>
                </a:r>
                <a:r>
                  <a:rPr lang="ru-RU" dirty="0"/>
                  <a:t>) – используется для анализа поведения классификаторов при различных пороговых значениях.</a:t>
                </a:r>
              </a:p>
              <a:p>
                <a:pPr marL="0" indent="0">
                  <a:buNone/>
                </a:pPr>
                <a:r>
                  <a:rPr lang="ru-RU" dirty="0"/>
                  <a:t>Показывает долю ложно положительных примеров (</a:t>
                </a:r>
                <a:r>
                  <a:rPr lang="ru-RU" b="1" dirty="0" err="1"/>
                  <a:t>false</a:t>
                </a:r>
                <a:r>
                  <a:rPr lang="ru-RU" b="1" dirty="0"/>
                  <a:t> </a:t>
                </a:r>
                <a:r>
                  <a:rPr lang="ru-RU" b="1" dirty="0" err="1"/>
                  <a:t>positive</a:t>
                </a:r>
                <a:r>
                  <a:rPr lang="ru-RU" b="1" dirty="0"/>
                  <a:t> </a:t>
                </a:r>
                <a:r>
                  <a:rPr lang="ru-RU" b="1" dirty="0" err="1"/>
                  <a:t>rate</a:t>
                </a:r>
                <a:r>
                  <a:rPr lang="ru-RU" b="1" dirty="0"/>
                  <a:t>, FPR</a:t>
                </a:r>
                <a:r>
                  <a:rPr lang="ru-RU" dirty="0"/>
                  <a:t>) в сравнении с долей истинно положительных примеров (</a:t>
                </a:r>
                <a:r>
                  <a:rPr lang="ru-RU" b="1" dirty="0" err="1"/>
                  <a:t>true</a:t>
                </a:r>
                <a:r>
                  <a:rPr lang="ru-RU" b="1" dirty="0"/>
                  <a:t> </a:t>
                </a:r>
                <a:r>
                  <a:rPr lang="ru-RU" b="1" dirty="0" err="1"/>
                  <a:t>positive</a:t>
                </a:r>
                <a:r>
                  <a:rPr lang="ru-RU" b="1" dirty="0"/>
                  <a:t> </a:t>
                </a:r>
                <a:r>
                  <a:rPr lang="ru-RU" b="1" dirty="0" err="1"/>
                  <a:t>rate</a:t>
                </a:r>
                <a:r>
                  <a:rPr lang="ru-RU" b="1" dirty="0"/>
                  <a:t>, TPR</a:t>
                </a:r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C134910-07E4-457C-BA46-C4E219B2D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6A9875-BF8A-4BF0-A54F-14C942B6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4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2F2253C9-E961-41F5-B722-EB573934E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34" y="1228567"/>
            <a:ext cx="7213332" cy="54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8E67D-B3C2-448B-9BAD-338E59CC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C4CC57-A276-4051-A801-C5C1EE17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8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8E67D-B3C2-448B-9BAD-338E59CC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задачи классификации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ROC-AUC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34910-07E4-457C-BA46-C4E219B2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ROC-AUC </a:t>
            </a:r>
            <a:r>
              <a:rPr lang="en-US" dirty="0"/>
              <a:t>(</a:t>
            </a:r>
            <a:r>
              <a:rPr lang="ru-RU" dirty="0"/>
              <a:t>ROC-кривая, </a:t>
            </a:r>
            <a:r>
              <a:rPr lang="en-US" dirty="0"/>
              <a:t>Area Under the Curve, AUC) – </a:t>
            </a:r>
            <a:r>
              <a:rPr lang="ru-RU" dirty="0"/>
              <a:t>площадь под </a:t>
            </a:r>
            <a:r>
              <a:rPr lang="en-US" dirty="0"/>
              <a:t>ROC-</a:t>
            </a:r>
            <a:r>
              <a:rPr lang="ru-RU" dirty="0"/>
              <a:t>кривой.</a:t>
            </a:r>
          </a:p>
          <a:p>
            <a:pPr marL="0" indent="0">
              <a:buNone/>
            </a:pPr>
            <a:r>
              <a:rPr lang="ru-RU" dirty="0"/>
              <a:t>Безупречный классификатор будет иметь площадь под ROC-кривой, равную 1, тогда как чисто случайный классификатор - площадь 0.5.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55CA68-055C-4C00-9A0E-D857BCD5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36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88B86-CD83-4B56-8959-5C1FB24C47CD}"/>
              </a:ext>
            </a:extLst>
          </p:cNvPr>
          <p:cNvSpPr txBox="1"/>
          <p:nvPr/>
        </p:nvSpPr>
        <p:spPr>
          <a:xfrm>
            <a:off x="838200" y="4015582"/>
            <a:ext cx="7452361" cy="92333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'ROC-AUC:'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7EFB46-71E4-4851-AF5F-5924DB2F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73849"/>
            <a:ext cx="3390117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B2125-0661-45B9-9FAC-2389C21E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машинного обучения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752E55-F330-422E-A9EF-A6A5DB009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, позволяющая по признаковому описанию объекта получить значение целевой переменной, называется алгоритмом, или </a:t>
                </a:r>
                <a:r>
                  <a:rPr lang="ru-RU" b="1" dirty="0"/>
                  <a:t>моделью</a:t>
                </a:r>
                <a:r>
                  <a:rPr lang="ru-RU" dirty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 процессе обучения модели параметры каким-либо способом подбираются так, чтобы минимизировать эмпирический риск: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752E55-F330-422E-A9EF-A6A5DB009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4AD555-182F-4F8E-BEB3-A394E608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5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9556-CCF6-430A-9C08-039114F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линейной регрессии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EC754F-7F88-4593-AD16-77C7BB4C1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Уравнение модели: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Уравнение в матричном виде: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Функции ошибки: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EC754F-7F88-4593-AD16-77C7BB4C1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FFABA-B759-4FAE-96C9-29C83354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13BC6A-26E9-4A87-AC02-68884F4C5F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29" y="1119981"/>
            <a:ext cx="8059342" cy="53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линейной регрессии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23004-41DB-4FB2-8CB4-45765D2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2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A8C4A-7614-46E0-9DA9-8E118118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4D100-8C25-4F63-9431-1E7F9F9AFD1F}"/>
              </a:ext>
            </a:extLst>
          </p:cNvPr>
          <p:cNvSpPr txBox="1"/>
          <p:nvPr/>
        </p:nvSpPr>
        <p:spPr>
          <a:xfrm>
            <a:off x="838199" y="3703575"/>
            <a:ext cx="7423485" cy="203132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df[[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'Column_1'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'Column_2'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df[[</a:t>
            </a:r>
            <a:r>
              <a:rPr lang="es-E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'Target’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endParaRPr lang="es-E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X, 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3F9B8-0653-4383-A933-C21E337A7A04}"/>
              </a:ext>
            </a:extLst>
          </p:cNvPr>
          <p:cNvSpPr txBox="1"/>
          <p:nvPr/>
        </p:nvSpPr>
        <p:spPr>
          <a:xfrm>
            <a:off x="838199" y="169068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Данные разделяют на две части: обучающую выборку и тестовую выборку в определенном соотношении.</a:t>
            </a:r>
          </a:p>
          <a:p>
            <a:r>
              <a:rPr lang="ru-RU" sz="2800" dirty="0"/>
              <a:t>В данном примере 70% данных будет использовано для обучения, а 30% - для тестирования.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F2D94C0-AA88-44E7-A39E-6031077D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01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03B30-F014-4D3C-BE69-706CFCC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линейной регрессии</a:t>
            </a:r>
            <a:r>
              <a:rPr lang="en-US" dirty="0"/>
              <a:t>: </a:t>
            </a:r>
            <a:r>
              <a:rPr lang="en-US" dirty="0" err="1"/>
              <a:t>LinearRegression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ED6C6-661B-416A-8512-81B709AD8885}"/>
              </a:ext>
            </a:extLst>
          </p:cNvPr>
          <p:cNvSpPr txBox="1"/>
          <p:nvPr/>
        </p:nvSpPr>
        <p:spPr>
          <a:xfrm>
            <a:off x="838199" y="1690688"/>
            <a:ext cx="6990347" cy="1200329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LinearRegression()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model.fit(X_train, y_train)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32487-0979-403A-9DE5-D95BB2D18BF1}"/>
              </a:ext>
            </a:extLst>
          </p:cNvPr>
          <p:cNvSpPr txBox="1"/>
          <p:nvPr/>
        </p:nvSpPr>
        <p:spPr>
          <a:xfrm>
            <a:off x="838198" y="3011510"/>
            <a:ext cx="6990347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model.coef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55B4F9-0A99-48FA-B552-883F2618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61380"/>
            <a:ext cx="6605788" cy="466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2E4977-347C-4D63-BB81-F720777036F8}"/>
              </a:ext>
            </a:extLst>
          </p:cNvPr>
          <p:cNvSpPr txBox="1"/>
          <p:nvPr/>
        </p:nvSpPr>
        <p:spPr>
          <a:xfrm>
            <a:off x="838197" y="3930408"/>
            <a:ext cx="6990347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model.intercept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85EE17-A41D-4926-BC2B-60B8BF06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4387931"/>
            <a:ext cx="2953356" cy="489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21E81-7A5F-4344-B6E1-754B3C152103}"/>
              </a:ext>
            </a:extLst>
          </p:cNvPr>
          <p:cNvSpPr txBox="1"/>
          <p:nvPr/>
        </p:nvSpPr>
        <p:spPr>
          <a:xfrm>
            <a:off x="838196" y="4843793"/>
            <a:ext cx="6990347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22.0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876EE6-C24B-41CA-88E0-B2ED83CD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6" y="5277839"/>
            <a:ext cx="1997601" cy="410103"/>
          </a:xfrm>
          <a:prstGeom prst="rect">
            <a:avLst/>
          </a:prstGeom>
        </p:spPr>
      </p:pic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33640C33-D1E7-4618-BDAE-3FB292B5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8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7FB2F-7605-42C6-BCC2-48E4BE4A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логистической регрессии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78467D-4E18-4C84-89F4-58F923979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Уравнение модели: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Уравнение в матричном виде: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Функции ошибки: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𝑜𝑔𝐿𝑜𝑠𝑠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ru-RU" dirty="0" err="1"/>
                  <a:t>игма</a:t>
                </a:r>
                <a:r>
                  <a:rPr lang="ru-RU" dirty="0"/>
                  <a:t>-функция, логистический </a:t>
                </a:r>
                <a:r>
                  <a:rPr lang="ru-RU" dirty="0" err="1"/>
                  <a:t>сигмоид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78467D-4E18-4C84-89F4-58F923979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EF47A3-F5EE-4704-96AA-F7C8DAA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FB4-044E-468B-B1C1-4A3E3D71EC1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3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1754</Words>
  <Application>Microsoft Office PowerPoint</Application>
  <PresentationFormat>Широкоэкранный</PresentationFormat>
  <Paragraphs>227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Cambria Math</vt:lpstr>
      <vt:lpstr>Courier New</vt:lpstr>
      <vt:lpstr>Тема Office</vt:lpstr>
      <vt:lpstr>Машинное обучение</vt:lpstr>
      <vt:lpstr>Машинное обучение</vt:lpstr>
      <vt:lpstr>Задачи машинного обучения</vt:lpstr>
      <vt:lpstr>Модель машинного обучения</vt:lpstr>
      <vt:lpstr>Модель линейной регрессии</vt:lpstr>
      <vt:lpstr>Модель линейной регрессии</vt:lpstr>
      <vt:lpstr>Разделение данных</vt:lpstr>
      <vt:lpstr>Модель линейной регрессии: LinearRegression</vt:lpstr>
      <vt:lpstr>Модель логистической регрессии</vt:lpstr>
      <vt:lpstr>Модель логистической регрессии</vt:lpstr>
      <vt:lpstr>Модель логистической регрессии</vt:lpstr>
      <vt:lpstr>Модель логистической регрессии: LogisticRegression</vt:lpstr>
      <vt:lpstr>Деревья решений</vt:lpstr>
      <vt:lpstr>Модель деревьев решений</vt:lpstr>
      <vt:lpstr>Модель деревьев решений</vt:lpstr>
      <vt:lpstr>Модель деревьев решений</vt:lpstr>
      <vt:lpstr>Модель деревьев решений</vt:lpstr>
      <vt:lpstr>Деревья решений: DecisionTreeClassifier</vt:lpstr>
      <vt:lpstr>Деревья решений: DecisionTreeClassifier</vt:lpstr>
      <vt:lpstr>Деревья решений: DecisionTreeRegressor</vt:lpstr>
      <vt:lpstr>Деревья решений: DecisionTreeRegressor</vt:lpstr>
      <vt:lpstr>Ансамбли алгоритмов</vt:lpstr>
      <vt:lpstr>Бэггинг</vt:lpstr>
      <vt:lpstr>Бустинг</vt:lpstr>
      <vt:lpstr>Метрики</vt:lpstr>
      <vt:lpstr>Метрики задачи регрессии</vt:lpstr>
      <vt:lpstr>Метрики задачи регрессии</vt:lpstr>
      <vt:lpstr>Метрики задачи регрессии</vt:lpstr>
      <vt:lpstr>Метрики задачи классификации:  Confusion matrix (матрица ошибок)</vt:lpstr>
      <vt:lpstr>Метрики задачи классификации: Confusion matrix (матрица ошибок)</vt:lpstr>
      <vt:lpstr>Метрики задачи классификации</vt:lpstr>
      <vt:lpstr>Метрики задачи классификации</vt:lpstr>
      <vt:lpstr>Метрики задачи классификации</vt:lpstr>
      <vt:lpstr>Метрики задачи классификации:  ROC-кривая</vt:lpstr>
      <vt:lpstr>Метрики задачи классификации:  ROC-кривая</vt:lpstr>
      <vt:lpstr>Метрики задачи классификации: ROC-AUC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</dc:title>
  <dc:creator>Ярослав Трудов</dc:creator>
  <cp:lastModifiedBy>Ярослав Трудов</cp:lastModifiedBy>
  <cp:revision>10</cp:revision>
  <dcterms:created xsi:type="dcterms:W3CDTF">2024-02-19T15:20:55Z</dcterms:created>
  <dcterms:modified xsi:type="dcterms:W3CDTF">2024-02-20T21:06:46Z</dcterms:modified>
</cp:coreProperties>
</file>