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69" r:id="rId3"/>
    <p:sldId id="259" r:id="rId4"/>
    <p:sldId id="270" r:id="rId5"/>
    <p:sldId id="262" r:id="rId6"/>
    <p:sldId id="261" r:id="rId7"/>
    <p:sldId id="263" r:id="rId8"/>
    <p:sldId id="264" r:id="rId9"/>
    <p:sldId id="260" r:id="rId10"/>
    <p:sldId id="265" r:id="rId11"/>
    <p:sldId id="26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75"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atplotlib.org/3.2.0/gallery/lines_bars_and_markers/barchart.html#sphx-glr-gallery-lines-bars-and-markers-barchart-py" TargetMode="External"/><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t>
            </a:r>
            <a:r>
              <a:rPr lang="en-US" dirty="0" err="1"/>
              <a:t>Ozcelik</a:t>
            </a:r>
            <a:r>
              <a:rPr lang="en-US" dirty="0"/>
              <a:t>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9C99C-8792-4AAB-89E6-CB6F1EA94338}"/>
              </a:ext>
            </a:extLst>
          </p:cNvPr>
          <p:cNvPicPr>
            <a:picLocks noChangeAspect="1"/>
          </p:cNvPicPr>
          <p:nvPr/>
        </p:nvPicPr>
        <p:blipFill>
          <a:blip r:embed="rId2"/>
          <a:stretch>
            <a:fillRect/>
          </a:stretch>
        </p:blipFill>
        <p:spPr>
          <a:xfrm>
            <a:off x="1" y="1956369"/>
            <a:ext cx="5063318" cy="3600451"/>
          </a:xfrm>
          <a:prstGeom prst="rect">
            <a:avLst/>
          </a:prstGeom>
        </p:spPr>
      </p:pic>
      <p:pic>
        <p:nvPicPr>
          <p:cNvPr id="6" name="Picture 5">
            <a:extLst>
              <a:ext uri="{FF2B5EF4-FFF2-40B4-BE49-F238E27FC236}">
                <a16:creationId xmlns:a16="http://schemas.microsoft.com/office/drawing/2014/main" id="{2122F4EE-B890-4C54-896F-240DC28C1D1C}"/>
              </a:ext>
            </a:extLst>
          </p:cNvPr>
          <p:cNvPicPr>
            <a:picLocks noChangeAspect="1"/>
          </p:cNvPicPr>
          <p:nvPr/>
        </p:nvPicPr>
        <p:blipFill>
          <a:blip r:embed="rId3"/>
          <a:stretch>
            <a:fillRect/>
          </a:stretch>
        </p:blipFill>
        <p:spPr>
          <a:xfrm>
            <a:off x="5625537" y="1956369"/>
            <a:ext cx="6329902" cy="3600452"/>
          </a:xfrm>
          <a:prstGeom prst="rect">
            <a:avLst/>
          </a:prstGeom>
        </p:spPr>
      </p:pic>
    </p:spTree>
    <p:extLst>
      <p:ext uri="{BB962C8B-B14F-4D97-AF65-F5344CB8AC3E}">
        <p14:creationId xmlns:p14="http://schemas.microsoft.com/office/powerpoint/2010/main" val="314570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CE1843-E0BA-431E-BCD9-267C7D4ADA7A}"/>
              </a:ext>
            </a:extLst>
          </p:cNvPr>
          <p:cNvPicPr>
            <a:picLocks noChangeAspect="1"/>
          </p:cNvPicPr>
          <p:nvPr/>
        </p:nvPicPr>
        <p:blipFill>
          <a:blip r:embed="rId2"/>
          <a:stretch>
            <a:fillRect/>
          </a:stretch>
        </p:blipFill>
        <p:spPr>
          <a:xfrm>
            <a:off x="319890" y="1424737"/>
            <a:ext cx="5463069" cy="4624799"/>
          </a:xfrm>
          <a:prstGeom prst="rect">
            <a:avLst/>
          </a:prstGeom>
        </p:spPr>
      </p:pic>
      <p:pic>
        <p:nvPicPr>
          <p:cNvPr id="5" name="Picture 4">
            <a:extLst>
              <a:ext uri="{FF2B5EF4-FFF2-40B4-BE49-F238E27FC236}">
                <a16:creationId xmlns:a16="http://schemas.microsoft.com/office/drawing/2014/main" id="{DC4C0BCB-0CA4-4161-8F8F-FC207A813FCE}"/>
              </a:ext>
            </a:extLst>
          </p:cNvPr>
          <p:cNvPicPr>
            <a:picLocks noChangeAspect="1"/>
          </p:cNvPicPr>
          <p:nvPr/>
        </p:nvPicPr>
        <p:blipFill>
          <a:blip r:embed="rId3"/>
          <a:stretch>
            <a:fillRect/>
          </a:stretch>
        </p:blipFill>
        <p:spPr>
          <a:xfrm>
            <a:off x="5782959" y="1424737"/>
            <a:ext cx="6183492" cy="3635285"/>
          </a:xfrm>
          <a:prstGeom prst="rect">
            <a:avLst/>
          </a:prstGeom>
        </p:spPr>
      </p:pic>
    </p:spTree>
    <p:extLst>
      <p:ext uri="{BB962C8B-B14F-4D97-AF65-F5344CB8AC3E}">
        <p14:creationId xmlns:p14="http://schemas.microsoft.com/office/powerpoint/2010/main" val="403283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DD989-3C2D-429E-B759-139F4BCC68E6}"/>
              </a:ext>
            </a:extLst>
          </p:cNvPr>
          <p:cNvSpPr/>
          <p:nvPr/>
        </p:nvSpPr>
        <p:spPr>
          <a:xfrm>
            <a:off x="3765305" y="1573577"/>
            <a:ext cx="7049451" cy="1631216"/>
          </a:xfrm>
          <a:prstGeom prst="rect">
            <a:avLst/>
          </a:prstGeom>
        </p:spPr>
        <p:txBody>
          <a:bodyPr wrap="square">
            <a:spAutoFit/>
          </a:bodyPr>
          <a:lstStyle/>
          <a:p>
            <a:r>
              <a:rPr lang="en-US" sz="10000" dirty="0"/>
              <a:t>Q&amp;A</a:t>
            </a:r>
          </a:p>
        </p:txBody>
      </p:sp>
    </p:spTree>
    <p:extLst>
      <p:ext uri="{BB962C8B-B14F-4D97-AF65-F5344CB8AC3E}">
        <p14:creationId xmlns:p14="http://schemas.microsoft.com/office/powerpoint/2010/main" val="50991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BBD-9698-47ED-B5ED-688896204BB2}"/>
              </a:ext>
            </a:extLst>
          </p:cNvPr>
          <p:cNvSpPr>
            <a:spLocks noGrp="1"/>
          </p:cNvSpPr>
          <p:nvPr>
            <p:ph type="title"/>
          </p:nvPr>
        </p:nvSpPr>
        <p:spPr/>
        <p:txBody>
          <a:bodyPr/>
          <a:lstStyle/>
          <a:p>
            <a:pPr algn="ctr"/>
            <a:r>
              <a:rPr lang="en-US" u="sng" dirty="0"/>
              <a:t>Purpose of the Project</a:t>
            </a:r>
          </a:p>
        </p:txBody>
      </p:sp>
      <p:sp>
        <p:nvSpPr>
          <p:cNvPr id="3" name="Content Placeholder 2">
            <a:extLst>
              <a:ext uri="{FF2B5EF4-FFF2-40B4-BE49-F238E27FC236}">
                <a16:creationId xmlns:a16="http://schemas.microsoft.com/office/drawing/2014/main" id="{C2644EC9-5CA2-4B39-8A94-B443F70B99D5}"/>
              </a:ext>
            </a:extLst>
          </p:cNvPr>
          <p:cNvSpPr>
            <a:spLocks noGrp="1"/>
          </p:cNvSpPr>
          <p:nvPr>
            <p:ph idx="1"/>
          </p:nvPr>
        </p:nvSpPr>
        <p:spPr/>
        <p:txBody>
          <a:bodyPr>
            <a:normAutofit lnSpcReduction="10000"/>
          </a:bodyPr>
          <a:lstStyle/>
          <a:p>
            <a:r>
              <a:rPr lang="en-US" dirty="0">
                <a:solidFill>
                  <a:schemeClr val="tx1"/>
                </a:solidFill>
              </a:rPr>
              <a:t>Purpose:</a:t>
            </a:r>
          </a:p>
          <a:p>
            <a:r>
              <a:rPr lang="en-US" dirty="0">
                <a:solidFill>
                  <a:schemeClr val="tx1"/>
                </a:solidFill>
              </a:rPr>
              <a:t>Analyze correlations within the dataset to determine attrition trends.</a:t>
            </a:r>
          </a:p>
          <a:p>
            <a:r>
              <a:rPr lang="en-US" dirty="0">
                <a:solidFill>
                  <a:schemeClr val="tx1"/>
                </a:solidFill>
              </a:rPr>
              <a:t>Scope: </a:t>
            </a:r>
          </a:p>
          <a:p>
            <a:pPr lvl="1"/>
            <a:r>
              <a:rPr lang="en-US" dirty="0">
                <a:solidFill>
                  <a:schemeClr val="tx1"/>
                </a:solidFill>
              </a:rPr>
              <a:t>Data source: </a:t>
            </a:r>
          </a:p>
          <a:p>
            <a:pPr marL="1200150" lvl="2" indent="-285750">
              <a:buFont typeface="Wingdings" panose="05000000000000000000" pitchFamily="2" charset="2"/>
              <a:buChar char="Ø"/>
            </a:pPr>
            <a:r>
              <a:rPr lang="en-US" dirty="0">
                <a:solidFill>
                  <a:schemeClr val="tx1"/>
                </a:solidFill>
                <a:hlinkClick r:id="rId2">
                  <a:extLst>
                    <a:ext uri="{A12FA001-AC4F-418D-AE19-62706E023703}">
                      <ahyp:hlinkClr xmlns:ahyp="http://schemas.microsoft.com/office/drawing/2018/hyperlinkcolor" val="tx"/>
                    </a:ext>
                  </a:extLst>
                </a:hlinkClick>
              </a:rPr>
              <a:t>https://www.kaggle.com/pavansubhasht/ibm-hr-analytics-attrition-dataset</a:t>
            </a:r>
            <a:endParaRPr lang="en-US" dirty="0">
              <a:solidFill>
                <a:schemeClr val="tx1"/>
              </a:solidFill>
            </a:endParaRPr>
          </a:p>
          <a:p>
            <a:r>
              <a:rPr lang="en-US" dirty="0">
                <a:solidFill>
                  <a:schemeClr val="tx1"/>
                </a:solidFill>
                <a:hlinkClick r:id="rId3">
                  <a:extLst>
                    <a:ext uri="{A12FA001-AC4F-418D-AE19-62706E023703}">
                      <ahyp:hlinkClr xmlns:ahyp="http://schemas.microsoft.com/office/drawing/2018/hyperlinkcolor" val="tx"/>
                    </a:ext>
                  </a:extLst>
                </a:hlinkClick>
              </a:rPr>
              <a:t>Resources:</a:t>
            </a:r>
          </a:p>
          <a:p>
            <a:pPr marL="742950" lvl="1" indent="-285750">
              <a:buFont typeface="Wingdings" panose="05000000000000000000" pitchFamily="2" charset="2"/>
              <a:buChar char="Ø"/>
            </a:pPr>
            <a:r>
              <a:rPr lang="en-US" dirty="0">
                <a:solidFill>
                  <a:schemeClr val="tx1"/>
                </a:solidFill>
                <a:hlinkClick r:id="rId3">
                  <a:extLst>
                    <a:ext uri="{A12FA001-AC4F-418D-AE19-62706E023703}">
                      <ahyp:hlinkClr xmlns:ahyp="http://schemas.microsoft.com/office/drawing/2018/hyperlinkcolor" val="tx"/>
                    </a:ext>
                  </a:extLst>
                </a:hlinkClick>
              </a:rPr>
              <a:t>https://matplotlib.org/3.2.0/gallery/lines_bars_and_markers/barchart.html#sphx-glr-gallery-lines-bars-and-markers-barchart-py</a:t>
            </a:r>
            <a:endParaRPr lang="en-US" dirty="0">
              <a:solidFill>
                <a:schemeClr val="tx1"/>
              </a:solidFill>
            </a:endParaRPr>
          </a:p>
          <a:p>
            <a:pPr marL="742950" lvl="1" indent="-285750" fontAlgn="base">
              <a:buFont typeface="Wingdings" panose="05000000000000000000" pitchFamily="2" charset="2"/>
              <a:buChar char="Ø"/>
            </a:pPr>
            <a:r>
              <a:rPr lang="en-US" dirty="0" err="1">
                <a:solidFill>
                  <a:schemeClr val="tx1"/>
                </a:solidFill>
              </a:rPr>
              <a:t>Jupyter</a:t>
            </a:r>
            <a:r>
              <a:rPr lang="en-US" dirty="0">
                <a:solidFill>
                  <a:schemeClr val="tx1"/>
                </a:solidFill>
              </a:rPr>
              <a:t> notebook</a:t>
            </a:r>
          </a:p>
          <a:p>
            <a:pPr marL="742950" lvl="1" indent="-285750" fontAlgn="base">
              <a:buFont typeface="Wingdings" panose="05000000000000000000" pitchFamily="2" charset="2"/>
              <a:buChar char="Ø"/>
            </a:pPr>
            <a:r>
              <a:rPr lang="en-US" dirty="0" err="1">
                <a:solidFill>
                  <a:schemeClr val="tx1"/>
                </a:solidFill>
              </a:rPr>
              <a:t>Github</a:t>
            </a:r>
            <a:endParaRPr lang="en-US" dirty="0">
              <a:solidFill>
                <a:schemeClr val="tx1"/>
              </a:solidFill>
            </a:endParaRPr>
          </a:p>
          <a:p>
            <a:pPr marL="742950" lvl="1" indent="-285750" fontAlgn="base">
              <a:buFont typeface="Wingdings" panose="05000000000000000000" pitchFamily="2" charset="2"/>
              <a:buChar char="Ø"/>
            </a:pPr>
            <a:r>
              <a:rPr lang="en-US" dirty="0">
                <a:solidFill>
                  <a:schemeClr val="tx1"/>
                </a:solidFill>
              </a:rPr>
              <a:t>Pandas</a:t>
            </a:r>
          </a:p>
          <a:p>
            <a:endParaRPr lang="en-US" dirty="0"/>
          </a:p>
        </p:txBody>
      </p:sp>
    </p:spTree>
    <p:extLst>
      <p:ext uri="{BB962C8B-B14F-4D97-AF65-F5344CB8AC3E}">
        <p14:creationId xmlns:p14="http://schemas.microsoft.com/office/powerpoint/2010/main" val="346926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normAutofit fontScale="85000" lnSpcReduction="10000"/>
          </a:bodyPr>
          <a:lstStyle/>
          <a:p>
            <a:r>
              <a:rPr lang="en-US" dirty="0"/>
              <a:t>Is there a significant difference when it comes to male or female in the job performance? </a:t>
            </a:r>
          </a:p>
          <a:p>
            <a:pPr lvl="1"/>
            <a:r>
              <a:rPr lang="en-US" dirty="0"/>
              <a:t>If so, what major trends in other areas of job satisfaction, benefits and work/life satisfaction. Are there any outliers? </a:t>
            </a:r>
          </a:p>
          <a:p>
            <a:r>
              <a:rPr lang="en-US" dirty="0"/>
              <a:t>What is the correlation between performance rating and type of role?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pPr marL="285750" indent="-285750">
              <a:buFont typeface="Wingdings" panose="05000000000000000000" pitchFamily="2" charset="2"/>
              <a:buChar char="Ø"/>
            </a:pPr>
            <a:r>
              <a:rPr lang="en-US" dirty="0"/>
              <a:t>Does the data show any relationship between ‘Educational Level’ versus ‘Employee Retention’?</a:t>
            </a:r>
          </a:p>
          <a:p>
            <a:pPr marL="285750" indent="-285750">
              <a:buFont typeface="Wingdings" panose="05000000000000000000" pitchFamily="2" charset="2"/>
              <a:buChar char="Ø"/>
            </a:pPr>
            <a:r>
              <a:rPr lang="en-US" dirty="0"/>
              <a:t>Any relationship between ‘Attrition’ and ‘Department’? ‘Attrition’ versus ‘Education Field’? Etc.</a:t>
            </a:r>
          </a:p>
          <a:p>
            <a:endParaRPr lang="en-US" dirty="0"/>
          </a:p>
          <a:p>
            <a:r>
              <a:rPr lang="en-US" dirty="0"/>
              <a:t>Any further questions</a:t>
            </a:r>
          </a:p>
          <a:p>
            <a:endParaRPr lang="en-US" dirty="0"/>
          </a:p>
          <a:p>
            <a:endParaRPr lang="en-US" dirty="0"/>
          </a:p>
        </p:txBody>
      </p:sp>
    </p:spTree>
    <p:extLst>
      <p:ext uri="{BB962C8B-B14F-4D97-AF65-F5344CB8AC3E}">
        <p14:creationId xmlns:p14="http://schemas.microsoft.com/office/powerpoint/2010/main" val="384175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B81A9-28AE-486A-8607-AE58C31DA614}"/>
              </a:ext>
            </a:extLst>
          </p:cNvPr>
          <p:cNvSpPr>
            <a:spLocks noGrp="1"/>
          </p:cNvSpPr>
          <p:nvPr>
            <p:ph type="title"/>
          </p:nvPr>
        </p:nvSpPr>
        <p:spPr>
          <a:xfrm>
            <a:off x="504177" y="2440668"/>
            <a:ext cx="11029616" cy="988332"/>
          </a:xfrm>
        </p:spPr>
        <p:txBody>
          <a:bodyPr/>
          <a:lstStyle/>
          <a:p>
            <a:pPr algn="ctr"/>
            <a:r>
              <a:rPr lang="en-US" u="sng" dirty="0"/>
              <a:t>Data visualization &amp; Analysis</a:t>
            </a:r>
          </a:p>
        </p:txBody>
      </p:sp>
    </p:spTree>
    <p:extLst>
      <p:ext uri="{BB962C8B-B14F-4D97-AF65-F5344CB8AC3E}">
        <p14:creationId xmlns:p14="http://schemas.microsoft.com/office/powerpoint/2010/main" val="107530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0F5C91-2C01-44B2-9D7B-A681E7097F8D}"/>
              </a:ext>
            </a:extLst>
          </p:cNvPr>
          <p:cNvPicPr>
            <a:picLocks noGrp="1" noChangeAspect="1"/>
          </p:cNvPicPr>
          <p:nvPr>
            <p:ph idx="1"/>
          </p:nvPr>
        </p:nvPicPr>
        <p:blipFill>
          <a:blip r:embed="rId2"/>
          <a:stretch>
            <a:fillRect/>
          </a:stretch>
        </p:blipFill>
        <p:spPr>
          <a:xfrm>
            <a:off x="4469415" y="1606718"/>
            <a:ext cx="7398510" cy="3566732"/>
          </a:xfrm>
          <a:prstGeom prst="rect">
            <a:avLst/>
          </a:prstGeom>
        </p:spPr>
      </p:pic>
      <p:pic>
        <p:nvPicPr>
          <p:cNvPr id="9" name="Picture 8" descr="A group of people sitting at a table&#10;&#10;Description generated with very high confidence">
            <a:extLst>
              <a:ext uri="{FF2B5EF4-FFF2-40B4-BE49-F238E27FC236}">
                <a16:creationId xmlns:a16="http://schemas.microsoft.com/office/drawing/2014/main" id="{D0C4BE8B-1FC2-4211-984C-B511219B4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16" y="3224893"/>
            <a:ext cx="3372559" cy="2250621"/>
          </a:xfrm>
          <a:prstGeom prst="rect">
            <a:avLst/>
          </a:prstGeom>
        </p:spPr>
      </p:pic>
    </p:spTree>
    <p:extLst>
      <p:ext uri="{BB962C8B-B14F-4D97-AF65-F5344CB8AC3E}">
        <p14:creationId xmlns:p14="http://schemas.microsoft.com/office/powerpoint/2010/main" val="407918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24C179A-D524-485C-AA59-9C799CA107FF}"/>
              </a:ext>
            </a:extLst>
          </p:cNvPr>
          <p:cNvSpPr>
            <a:spLocks noGrp="1"/>
          </p:cNvSpPr>
          <p:nvPr>
            <p:ph type="body" idx="1"/>
          </p:nvPr>
        </p:nvSpPr>
        <p:spPr/>
        <p:txBody>
          <a:bodyPr>
            <a:normAutofit fontScale="92500"/>
          </a:bodyPr>
          <a:lstStyle/>
          <a:p>
            <a:r>
              <a:rPr lang="en-US" dirty="0"/>
              <a:t>Is there a difference in gender that would cause us to see an attribution between male and female </a:t>
            </a:r>
          </a:p>
          <a:p>
            <a:endParaRPr lang="en-US" dirty="0"/>
          </a:p>
        </p:txBody>
      </p:sp>
      <p:pic>
        <p:nvPicPr>
          <p:cNvPr id="6" name="Picture 5">
            <a:extLst>
              <a:ext uri="{FF2B5EF4-FFF2-40B4-BE49-F238E27FC236}">
                <a16:creationId xmlns:a16="http://schemas.microsoft.com/office/drawing/2014/main" id="{2F9B5EFC-78E8-4026-A102-78B145538C41}"/>
              </a:ext>
            </a:extLst>
          </p:cNvPr>
          <p:cNvPicPr>
            <a:picLocks noChangeAspect="1"/>
          </p:cNvPicPr>
          <p:nvPr/>
        </p:nvPicPr>
        <p:blipFill>
          <a:blip r:embed="rId2"/>
          <a:stretch>
            <a:fillRect/>
          </a:stretch>
        </p:blipFill>
        <p:spPr>
          <a:xfrm>
            <a:off x="3145970" y="612409"/>
            <a:ext cx="5430611" cy="3929008"/>
          </a:xfrm>
          <a:prstGeom prst="rect">
            <a:avLst/>
          </a:prstGeom>
        </p:spPr>
      </p:pic>
    </p:spTree>
    <p:extLst>
      <p:ext uri="{BB962C8B-B14F-4D97-AF65-F5344CB8AC3E}">
        <p14:creationId xmlns:p14="http://schemas.microsoft.com/office/powerpoint/2010/main" val="154034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3AD790-D4BC-40D2-A745-F1833FA0D776}"/>
              </a:ext>
            </a:extLst>
          </p:cNvPr>
          <p:cNvPicPr>
            <a:picLocks noGrp="1" noChangeAspect="1"/>
          </p:cNvPicPr>
          <p:nvPr>
            <p:ph idx="1"/>
          </p:nvPr>
        </p:nvPicPr>
        <p:blipFill>
          <a:blip r:embed="rId2"/>
          <a:stretch>
            <a:fillRect/>
          </a:stretch>
        </p:blipFill>
        <p:spPr>
          <a:xfrm>
            <a:off x="2601685" y="1708025"/>
            <a:ext cx="6240007" cy="4408840"/>
          </a:xfrm>
          <a:prstGeom prst="rect">
            <a:avLst/>
          </a:prstGeom>
        </p:spPr>
      </p:pic>
    </p:spTree>
    <p:extLst>
      <p:ext uri="{BB962C8B-B14F-4D97-AF65-F5344CB8AC3E}">
        <p14:creationId xmlns:p14="http://schemas.microsoft.com/office/powerpoint/2010/main" val="276519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F6B3FA-26B1-45CB-867E-07FD2CC90BB9}"/>
              </a:ext>
            </a:extLst>
          </p:cNvPr>
          <p:cNvPicPr>
            <a:picLocks noChangeAspect="1"/>
          </p:cNvPicPr>
          <p:nvPr/>
        </p:nvPicPr>
        <p:blipFill>
          <a:blip r:embed="rId2"/>
          <a:stretch>
            <a:fillRect/>
          </a:stretch>
        </p:blipFill>
        <p:spPr>
          <a:xfrm>
            <a:off x="609601" y="657059"/>
            <a:ext cx="5754461" cy="4343400"/>
          </a:xfrm>
          <a:prstGeom prst="rect">
            <a:avLst/>
          </a:prstGeom>
        </p:spPr>
      </p:pic>
      <p:pic>
        <p:nvPicPr>
          <p:cNvPr id="8" name="Picture 7" descr="A group of people walking on a sidewalk&#10;&#10;Description generated with very high confidence">
            <a:extLst>
              <a:ext uri="{FF2B5EF4-FFF2-40B4-BE49-F238E27FC236}">
                <a16:creationId xmlns:a16="http://schemas.microsoft.com/office/drawing/2014/main" id="{59960A45-9291-4F9C-B71E-667A6BF68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7" y="1305213"/>
            <a:ext cx="4570637" cy="3047091"/>
          </a:xfrm>
          <a:prstGeom prst="rect">
            <a:avLst/>
          </a:prstGeom>
        </p:spPr>
      </p:pic>
    </p:spTree>
    <p:extLst>
      <p:ext uri="{BB962C8B-B14F-4D97-AF65-F5344CB8AC3E}">
        <p14:creationId xmlns:p14="http://schemas.microsoft.com/office/powerpoint/2010/main" val="367503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2F13-56EB-4B3E-A569-29E66DA9B2CA}"/>
              </a:ext>
            </a:extLst>
          </p:cNvPr>
          <p:cNvSpPr>
            <a:spLocks noGrp="1"/>
          </p:cNvSpPr>
          <p:nvPr>
            <p:ph type="title"/>
          </p:nvPr>
        </p:nvSpPr>
        <p:spPr/>
        <p:txBody>
          <a:bodyPr/>
          <a:lstStyle/>
          <a:p>
            <a:pPr algn="ctr"/>
            <a:r>
              <a:rPr lang="en-US" dirty="0"/>
              <a:t>What is the Average Monthly Income per Employee within Each Department </a:t>
            </a:r>
          </a:p>
        </p:txBody>
      </p:sp>
      <p:pic>
        <p:nvPicPr>
          <p:cNvPr id="4" name="Content Placeholder 3">
            <a:extLst>
              <a:ext uri="{FF2B5EF4-FFF2-40B4-BE49-F238E27FC236}">
                <a16:creationId xmlns:a16="http://schemas.microsoft.com/office/drawing/2014/main" id="{D5BFC3A9-BEAD-43D4-9DF6-8F62D60AEE67}"/>
              </a:ext>
            </a:extLst>
          </p:cNvPr>
          <p:cNvPicPr>
            <a:picLocks noGrp="1" noChangeAspect="1"/>
          </p:cNvPicPr>
          <p:nvPr>
            <p:ph idx="1"/>
          </p:nvPr>
        </p:nvPicPr>
        <p:blipFill>
          <a:blip r:embed="rId2"/>
          <a:stretch>
            <a:fillRect/>
          </a:stretch>
        </p:blipFill>
        <p:spPr>
          <a:xfrm>
            <a:off x="1933837" y="1985963"/>
            <a:ext cx="8324326" cy="4872037"/>
          </a:xfrm>
          <a:prstGeom prst="rect">
            <a:avLst/>
          </a:prstGeom>
        </p:spPr>
      </p:pic>
    </p:spTree>
    <p:extLst>
      <p:ext uri="{BB962C8B-B14F-4D97-AF65-F5344CB8AC3E}">
        <p14:creationId xmlns:p14="http://schemas.microsoft.com/office/powerpoint/2010/main" val="37862618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286</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Franklin Gothic Book</vt:lpstr>
      <vt:lpstr>Franklin Gothic Demi</vt:lpstr>
      <vt:lpstr>Wingdings</vt:lpstr>
      <vt:lpstr>Wingdings 2</vt:lpstr>
      <vt:lpstr>DividendVTI</vt:lpstr>
      <vt:lpstr>IBM HR Analytics Employee  Attrition &amp; Performance</vt:lpstr>
      <vt:lpstr>Purpose of the Project</vt:lpstr>
      <vt:lpstr>Analytical Questions for the Data Set</vt:lpstr>
      <vt:lpstr>Data visualization &amp; Analysis</vt:lpstr>
      <vt:lpstr>PowerPoint Presentation</vt:lpstr>
      <vt:lpstr>PowerPoint Presentation</vt:lpstr>
      <vt:lpstr>PowerPoint Presentation</vt:lpstr>
      <vt:lpstr>PowerPoint Presentation</vt:lpstr>
      <vt:lpstr>What is the Average Monthly Income per Employee within Each Department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2020-03-21T15:22:27Z</dcterms:modified>
</cp:coreProperties>
</file>