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A378BF-280F-4AEC-823E-3EFD94F7D154}" type="datetimeFigureOut">
              <a:rPr lang="tr-TR" smtClean="0"/>
              <a:t>19.03.2024</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C9FBCB-1ECB-489D-8463-CA9F12A8078C}" type="slidenum">
              <a:rPr lang="tr-TR" smtClean="0"/>
              <a:t>‹#›</a:t>
            </a:fld>
            <a:endParaRPr lang="tr-T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3 Veri Yer Tutucusu"/>
          <p:cNvSpPr>
            <a:spLocks noGrp="1"/>
          </p:cNvSpPr>
          <p:nvPr>
            <p:ph type="dt" sz="half" idx="10"/>
          </p:nvPr>
        </p:nvSpPr>
        <p:spPr/>
        <p:txBody>
          <a:bodyPr/>
          <a:lstStyle/>
          <a:p>
            <a:fld id="{5DA1F3C9-F8F0-4C27-8894-DB683A4FB681}" type="datetimeFigureOut">
              <a:rPr lang="tr-TR" smtClean="0"/>
              <a:t>18.03.2024</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93C58CA-0A50-45A2-88B9-6DFF1E98F0A8}" type="slidenum">
              <a:rPr lang="tr-TR" smtClean="0"/>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5DA1F3C9-F8F0-4C27-8894-DB683A4FB681}" type="datetimeFigureOut">
              <a:rPr lang="tr-TR" smtClean="0"/>
              <a:t>18.03.2024</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93C58CA-0A50-45A2-88B9-6DFF1E98F0A8}"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5DA1F3C9-F8F0-4C27-8894-DB683A4FB681}" type="datetimeFigureOut">
              <a:rPr lang="tr-TR" smtClean="0"/>
              <a:t>18.03.2024</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93C58CA-0A50-45A2-88B9-6DFF1E98F0A8}"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5DA1F3C9-F8F0-4C27-8894-DB683A4FB681}" type="datetimeFigureOut">
              <a:rPr lang="tr-TR" smtClean="0"/>
              <a:t>18.03.2024</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93C58CA-0A50-45A2-88B9-6DFF1E98F0A8}" type="slidenum">
              <a:rPr lang="tr-TR" smtClean="0"/>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p>
            <a:fld id="{5DA1F3C9-F8F0-4C27-8894-DB683A4FB681}" type="datetimeFigureOut">
              <a:rPr lang="tr-TR" smtClean="0"/>
              <a:t>18.03.2024</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93C58CA-0A50-45A2-88B9-6DFF1E98F0A8}" type="slidenum">
              <a:rPr lang="tr-TR" smtClean="0"/>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Veri Yer Tutucusu"/>
          <p:cNvSpPr>
            <a:spLocks noGrp="1"/>
          </p:cNvSpPr>
          <p:nvPr>
            <p:ph type="dt" sz="half" idx="10"/>
          </p:nvPr>
        </p:nvSpPr>
        <p:spPr/>
        <p:txBody>
          <a:bodyPr/>
          <a:lstStyle/>
          <a:p>
            <a:fld id="{5DA1F3C9-F8F0-4C27-8894-DB683A4FB681}" type="datetimeFigureOut">
              <a:rPr lang="tr-TR" smtClean="0"/>
              <a:t>18.03.2024</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F93C58CA-0A50-45A2-88B9-6DFF1E98F0A8}" type="slidenum">
              <a:rPr lang="tr-TR" smtClean="0"/>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6 Veri Yer Tutucusu"/>
          <p:cNvSpPr>
            <a:spLocks noGrp="1"/>
          </p:cNvSpPr>
          <p:nvPr>
            <p:ph type="dt" sz="half" idx="10"/>
          </p:nvPr>
        </p:nvSpPr>
        <p:spPr/>
        <p:txBody>
          <a:bodyPr/>
          <a:lstStyle/>
          <a:p>
            <a:fld id="{5DA1F3C9-F8F0-4C27-8894-DB683A4FB681}" type="datetimeFigureOut">
              <a:rPr lang="tr-TR" smtClean="0"/>
              <a:t>18.03.2024</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F93C58CA-0A50-45A2-88B9-6DFF1E98F0A8}" type="slidenum">
              <a:rPr lang="tr-TR" smtClean="0"/>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Veri Yer Tutucusu"/>
          <p:cNvSpPr>
            <a:spLocks noGrp="1"/>
          </p:cNvSpPr>
          <p:nvPr>
            <p:ph type="dt" sz="half" idx="10"/>
          </p:nvPr>
        </p:nvSpPr>
        <p:spPr/>
        <p:txBody>
          <a:bodyPr/>
          <a:lstStyle/>
          <a:p>
            <a:fld id="{5DA1F3C9-F8F0-4C27-8894-DB683A4FB681}" type="datetimeFigureOut">
              <a:rPr lang="tr-TR" smtClean="0"/>
              <a:t>18.03.2024</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F93C58CA-0A50-45A2-88B9-6DFF1E98F0A8}"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5DA1F3C9-F8F0-4C27-8894-DB683A4FB681}" type="datetimeFigureOut">
              <a:rPr lang="tr-TR" smtClean="0"/>
              <a:t>18.03.2024</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F93C58CA-0A50-45A2-88B9-6DFF1E98F0A8}"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5DA1F3C9-F8F0-4C27-8894-DB683A4FB681}" type="datetimeFigureOut">
              <a:rPr lang="tr-TR" smtClean="0"/>
              <a:t>18.03.2024</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F93C58CA-0A50-45A2-88B9-6DFF1E98F0A8}" type="slidenum">
              <a:rPr lang="tr-TR" smtClean="0"/>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5DA1F3C9-F8F0-4C27-8894-DB683A4FB681}" type="datetimeFigureOut">
              <a:rPr lang="tr-TR" smtClean="0"/>
              <a:t>18.03.2024</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F93C58CA-0A50-45A2-88B9-6DFF1E98F0A8}" type="slidenum">
              <a:rPr lang="tr-TR" smtClean="0"/>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Başlık Yer Tutucusu"/>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2 Metin Yer Tutucusu"/>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A1F3C9-F8F0-4C27-8894-DB683A4FB681}" type="datetimeFigureOut">
              <a:rPr lang="tr-TR" smtClean="0"/>
              <a:t>18.03.2024</a:t>
            </a:fld>
            <a:endParaRPr lang="tr-TR"/>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3C58CA-0A50-45A2-88B9-6DFF1E98F0A8}" type="slidenum">
              <a:rPr lang="tr-TR" smtClean="0"/>
              <a:t>‹#›</a:t>
            </a:fld>
            <a:endParaRPr lang="tr-T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4291"/>
            <a:ext cx="7772400" cy="3386160"/>
          </a:xfrm>
        </p:spPr>
        <p:txBody>
          <a:bodyPr>
            <a:normAutofit fontScale="90000"/>
          </a:bodyPr>
          <a:lstStyle/>
          <a:p>
            <a:r>
              <a:rPr lang="tr-TR" dirty="0"/>
              <a:t/>
            </a:r>
            <a:br>
              <a:rPr lang="tr-TR" dirty="0"/>
            </a:br>
            <a:r>
              <a:rPr lang="tr-TR" dirty="0"/>
              <a:t> İlişkisel ve İlişkisel Olmayan (</a:t>
            </a:r>
            <a:r>
              <a:rPr lang="tr-TR" dirty="0" err="1"/>
              <a:t>NoSQL</a:t>
            </a:r>
            <a:r>
              <a:rPr lang="tr-TR" dirty="0"/>
              <a:t>) Veri Tabanı Sistemleri Mimari Performansının Yönetim Bilişim Sistemleri Kapsamında İncelenmesi </a:t>
            </a:r>
          </a:p>
        </p:txBody>
      </p:sp>
      <p:sp>
        <p:nvSpPr>
          <p:cNvPr id="3" name="2 Alt Başlık"/>
          <p:cNvSpPr>
            <a:spLocks noGrp="1"/>
          </p:cNvSpPr>
          <p:nvPr>
            <p:ph type="subTitle" idx="1"/>
          </p:nvPr>
        </p:nvSpPr>
        <p:spPr>
          <a:xfrm>
            <a:off x="1214414" y="4929198"/>
            <a:ext cx="6400800" cy="1752600"/>
          </a:xfrm>
        </p:spPr>
        <p:txBody>
          <a:bodyPr/>
          <a:lstStyle/>
          <a:p>
            <a:r>
              <a:rPr lang="tr-TR" dirty="0" smtClean="0"/>
              <a:t>Yakup Yiğit Tek</a:t>
            </a:r>
          </a:p>
          <a:p>
            <a:r>
              <a:rPr lang="tr-TR" dirty="0" smtClean="0"/>
              <a:t>02220224011</a:t>
            </a:r>
            <a:endParaRPr lang="tr-T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0"/>
            <a:ext cx="8229600" cy="6858000"/>
          </a:xfrm>
        </p:spPr>
        <p:txBody>
          <a:bodyPr>
            <a:normAutofit/>
          </a:bodyPr>
          <a:lstStyle/>
          <a:p>
            <a:r>
              <a:rPr lang="tr-TR" sz="2400" b="1" dirty="0" smtClean="0"/>
              <a:t>Çoklu Ortam Veri Modeli:  </a:t>
            </a:r>
            <a:r>
              <a:rPr lang="tr-TR" sz="2400" dirty="0" smtClean="0"/>
              <a:t>Nesne ilişkisel veri tabanlarına benzerlik göstermekle birlikte, büyük nesneleri işleme ve kullanıcıya görünmeyen adımları gerçekleştirme gibi özel özelliklere sahiptir. Bu modelin odak noktası, Veri Miktarı, Süreklilik ve Senkronizasyon gibi üç temel gereksinimdir. Özellikle tıp bilgi sistemlerinde, imge görüntüleme, uzaktan görüntülü eğitim ve üç boyutlu tıbbi görüntü kayıtları depolama gibi alanlarda çoklu ortam veri tabanı uygulamaları yoğun bir şekilde kullanılmaktadır.</a:t>
            </a:r>
          </a:p>
          <a:p>
            <a:endParaRPr lang="tr-TR" sz="2400" dirty="0" smtClean="0"/>
          </a:p>
          <a:p>
            <a:r>
              <a:rPr lang="tr-TR" sz="2400" b="1" dirty="0"/>
              <a:t>Dağıtık Veri </a:t>
            </a:r>
            <a:r>
              <a:rPr lang="tr-TR" sz="2400" b="1" dirty="0" smtClean="0"/>
              <a:t>Modeli: </a:t>
            </a:r>
            <a:r>
              <a:rPr lang="tr-TR" sz="2400" dirty="0" smtClean="0"/>
              <a:t> Bilgisayarlar </a:t>
            </a:r>
            <a:r>
              <a:rPr lang="tr-TR" sz="2400" dirty="0"/>
              <a:t>arasında depolanan ve ağ üzerinden paylaşılan veritabanlarının oluşturduğu bir yapıdır. Bu model, veriyi parçalara ayırarak ağ üzerinde paralel olarak kullanır, böylece sorguların daha hızlı işlenmesini sağlar. Kullanıcılar, birden fazla veritabanına erişseler bile, tek bir veritabanıyla çalışıyormuş gibi işlem yapabilirler. Bu dağıtık yapı, veri erişimini optimize eder ve performansı artırırken, kullanıcı deneyimini basitleştirir.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28596" y="0"/>
            <a:ext cx="8229600" cy="1143000"/>
          </a:xfrm>
        </p:spPr>
        <p:txBody>
          <a:bodyPr>
            <a:normAutofit fontScale="90000"/>
          </a:bodyPr>
          <a:lstStyle/>
          <a:p>
            <a:r>
              <a:rPr lang="it-IT" b="1" dirty="0" smtClean="0"/>
              <a:t>VER</a:t>
            </a:r>
            <a:r>
              <a:rPr lang="tr-TR" b="1" dirty="0" smtClean="0"/>
              <a:t>İ</a:t>
            </a:r>
            <a:r>
              <a:rPr lang="it-IT" b="1" dirty="0" smtClean="0"/>
              <a:t> </a:t>
            </a:r>
            <a:r>
              <a:rPr lang="it-IT" b="1" dirty="0"/>
              <a:t>TABANI TASARIMI </a:t>
            </a:r>
            <a:r>
              <a:rPr lang="tr-TR" b="1" dirty="0" smtClean="0"/>
              <a:t/>
            </a:r>
            <a:br>
              <a:rPr lang="tr-TR" b="1" dirty="0" smtClean="0"/>
            </a:br>
            <a:r>
              <a:rPr lang="it-IT" b="1" dirty="0" smtClean="0"/>
              <a:t>(</a:t>
            </a:r>
            <a:r>
              <a:rPr lang="it-IT" b="1" dirty="0"/>
              <a:t>DATABASE DESIGN) </a:t>
            </a:r>
            <a:endParaRPr lang="tr-TR" dirty="0"/>
          </a:p>
        </p:txBody>
      </p:sp>
      <p:sp>
        <p:nvSpPr>
          <p:cNvPr id="3" name="2 İçerik Yer Tutucusu"/>
          <p:cNvSpPr>
            <a:spLocks noGrp="1"/>
          </p:cNvSpPr>
          <p:nvPr>
            <p:ph idx="1"/>
          </p:nvPr>
        </p:nvSpPr>
        <p:spPr>
          <a:xfrm>
            <a:off x="457200" y="1285860"/>
            <a:ext cx="8229600" cy="5429288"/>
          </a:xfrm>
        </p:spPr>
        <p:txBody>
          <a:bodyPr>
            <a:normAutofit/>
          </a:bodyPr>
          <a:lstStyle/>
          <a:p>
            <a:r>
              <a:rPr lang="tr-TR" sz="1600" dirty="0" smtClean="0"/>
              <a:t>Veri tabanı tasarımında, gerçeğin ihtiyaçlar ve beklentiler doğrultusunda modellenerek veri tabanına aktarılması önemlidir. İlk adım, olası veri tabanı kullanıcı gereksinimlerinin belirlenmesidir. Bu gereksinimler, veri tabanında bulunacak veri gruplarını, veri tiplerini ve verinin fiziksel depolanma şeklini tanımlar. Gerçeğin sayısal temsili, belirli bir model olarak kabul edilir ve veri tabanı sisteminde kullanıcılar ve bilgisayarlar tarafından anlaşılabilir bir şekilde tanımlanmalıdır. Bu tanımlama genellikle "şema" olarak adlandırılır ve kullanıcı ve bilgisayar düzeylerinde sırasıyla "kavramsal" ve "fiziksel" düzeylerde bulunur. Kavramsal ve fiziksel düzeylerdeki şemalar, farklı anlama mekanizmalarına hitap ettiğinden, kullanılacak veri modelleri de değişiklik gösterecektir. Bu nedenle, her iki düzeyde kullanılmak üzere çeşitli veri modelleri geliştirilmiştir.</a:t>
            </a:r>
            <a:endParaRPr lang="tr-TR" sz="1600" dirty="0"/>
          </a:p>
        </p:txBody>
      </p:sp>
      <p:pic>
        <p:nvPicPr>
          <p:cNvPr id="4" name="3 Resim" descr="makale ödevi7.jpg"/>
          <p:cNvPicPr>
            <a:picLocks noChangeAspect="1"/>
          </p:cNvPicPr>
          <p:nvPr/>
        </p:nvPicPr>
        <p:blipFill>
          <a:blip r:embed="rId2"/>
          <a:stretch>
            <a:fillRect/>
          </a:stretch>
        </p:blipFill>
        <p:spPr>
          <a:xfrm>
            <a:off x="3000364" y="3929066"/>
            <a:ext cx="3000396" cy="292893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İçerik Yer Tutucusu"/>
          <p:cNvSpPr>
            <a:spLocks noGrp="1"/>
          </p:cNvSpPr>
          <p:nvPr>
            <p:ph idx="1"/>
          </p:nvPr>
        </p:nvSpPr>
        <p:spPr>
          <a:xfrm>
            <a:off x="457200" y="1857364"/>
            <a:ext cx="8229600" cy="4786346"/>
          </a:xfrm>
        </p:spPr>
        <p:txBody>
          <a:bodyPr>
            <a:normAutofit/>
          </a:bodyPr>
          <a:lstStyle/>
          <a:p>
            <a:r>
              <a:rPr lang="tr-TR" sz="1800" dirty="0"/>
              <a:t>Günümüzde sıkça kullanılan bir veritabanı sistemidir. Tabloların satır ve sütunlarından oluşur ve bu tablolar arasında ilişkiler bulunur. İlişkisel veritabanları, en az iki tablonun birbirleriyle ilişkili verileri içermesiyle tanımlanır. Bu sayede, büyük dosyalardan oluşan veritabanları düzenlenebilir ve verilerin tutarlılığı sağlanabilir. Her tablo belirli bir yapıya uygun verileri depolamak için tasarlanır ve bu yapı, veritabanının etkili bir şekilde kullanılmasını sağlar</a:t>
            </a:r>
            <a:r>
              <a:rPr lang="tr-TR" sz="1800" dirty="0" smtClean="0"/>
              <a:t>.</a:t>
            </a:r>
          </a:p>
          <a:p>
            <a:r>
              <a:rPr lang="tr-TR" sz="1800" dirty="0"/>
              <a:t>ACID; klasik ilişkisel veri tabanı sistemlerinde sağlanan temel özellikler aşağıda </a:t>
            </a:r>
            <a:r>
              <a:rPr lang="tr-TR" sz="1800" dirty="0" smtClean="0"/>
              <a:t>sunulmuştur: </a:t>
            </a:r>
            <a:endParaRPr lang="tr-TR" sz="1800" dirty="0"/>
          </a:p>
          <a:p>
            <a:r>
              <a:rPr lang="tr-TR" sz="1800" dirty="0" smtClean="0"/>
              <a:t>Bölünmezlik </a:t>
            </a:r>
            <a:r>
              <a:rPr lang="tr-TR" sz="1800" dirty="0"/>
              <a:t>(</a:t>
            </a:r>
            <a:r>
              <a:rPr lang="tr-TR" sz="1800" dirty="0" err="1"/>
              <a:t>Atomicity</a:t>
            </a:r>
            <a:r>
              <a:rPr lang="tr-TR" sz="1800" dirty="0"/>
              <a:t>) </a:t>
            </a:r>
          </a:p>
          <a:p>
            <a:r>
              <a:rPr lang="tr-TR" sz="1800" dirty="0" smtClean="0"/>
              <a:t>Tutarlılık </a:t>
            </a:r>
            <a:r>
              <a:rPr lang="tr-TR" sz="1800" dirty="0"/>
              <a:t>(</a:t>
            </a:r>
            <a:r>
              <a:rPr lang="tr-TR" sz="1800" dirty="0" err="1"/>
              <a:t>Consistency</a:t>
            </a:r>
            <a:r>
              <a:rPr lang="tr-TR" sz="1800" dirty="0"/>
              <a:t>) </a:t>
            </a:r>
          </a:p>
          <a:p>
            <a:r>
              <a:rPr lang="tr-TR" sz="1800" dirty="0" smtClean="0"/>
              <a:t>İzolasyon </a:t>
            </a:r>
            <a:r>
              <a:rPr lang="tr-TR" sz="1800" dirty="0"/>
              <a:t>(</a:t>
            </a:r>
            <a:r>
              <a:rPr lang="tr-TR" sz="1800" dirty="0" err="1"/>
              <a:t>Isolation</a:t>
            </a:r>
            <a:r>
              <a:rPr lang="tr-TR" sz="1800" dirty="0"/>
              <a:t>) </a:t>
            </a:r>
          </a:p>
          <a:p>
            <a:r>
              <a:rPr lang="tr-TR" sz="1800" dirty="0" smtClean="0"/>
              <a:t>Dayanıklılık </a:t>
            </a:r>
            <a:r>
              <a:rPr lang="tr-TR" sz="1800" dirty="0"/>
              <a:t>(</a:t>
            </a:r>
            <a:r>
              <a:rPr lang="tr-TR" sz="1800" dirty="0" err="1"/>
              <a:t>Durability</a:t>
            </a:r>
            <a:r>
              <a:rPr lang="tr-TR" sz="1800" dirty="0"/>
              <a:t>) </a:t>
            </a:r>
          </a:p>
          <a:p>
            <a:endParaRPr lang="tr-TR" sz="1800" dirty="0"/>
          </a:p>
        </p:txBody>
      </p:sp>
      <p:sp>
        <p:nvSpPr>
          <p:cNvPr id="6" name="5 Metin kutusu"/>
          <p:cNvSpPr txBox="1"/>
          <p:nvPr/>
        </p:nvSpPr>
        <p:spPr>
          <a:xfrm>
            <a:off x="642910" y="357166"/>
            <a:ext cx="7929618" cy="1384995"/>
          </a:xfrm>
          <a:prstGeom prst="rect">
            <a:avLst/>
          </a:prstGeom>
          <a:noFill/>
        </p:spPr>
        <p:txBody>
          <a:bodyPr wrap="square" rtlCol="0">
            <a:spAutoFit/>
          </a:bodyPr>
          <a:lstStyle/>
          <a:p>
            <a:pPr algn="ctr"/>
            <a:r>
              <a:rPr lang="tr-TR" sz="2800" b="1" dirty="0" smtClean="0"/>
              <a:t>İLİŞKİSEL </a:t>
            </a:r>
            <a:r>
              <a:rPr lang="tr-TR" sz="2800" b="1" dirty="0"/>
              <a:t>VE </a:t>
            </a:r>
            <a:r>
              <a:rPr lang="tr-TR" sz="2800" b="1" dirty="0" smtClean="0"/>
              <a:t>İLİŞKİSEL </a:t>
            </a:r>
            <a:r>
              <a:rPr lang="tr-TR" sz="2800" b="1" dirty="0" smtClean="0"/>
              <a:t>OLMAYAN </a:t>
            </a:r>
            <a:r>
              <a:rPr lang="tr-TR" sz="2800" b="1" dirty="0"/>
              <a:t>(</a:t>
            </a:r>
            <a:r>
              <a:rPr lang="tr-TR" sz="2800" b="1" dirty="0" err="1"/>
              <a:t>NoSQL</a:t>
            </a:r>
            <a:r>
              <a:rPr lang="tr-TR" sz="2800" b="1" dirty="0"/>
              <a:t>) </a:t>
            </a:r>
            <a:r>
              <a:rPr lang="tr-TR" sz="2800" b="1" dirty="0" smtClean="0"/>
              <a:t>VERİ </a:t>
            </a:r>
            <a:r>
              <a:rPr lang="tr-TR" sz="2800" b="1" dirty="0"/>
              <a:t>TABANI </a:t>
            </a:r>
            <a:r>
              <a:rPr lang="tr-TR" sz="2800" b="1" dirty="0" smtClean="0"/>
              <a:t>SİSTEMLERİ </a:t>
            </a:r>
            <a:r>
              <a:rPr lang="tr-TR" sz="2800" b="1" dirty="0"/>
              <a:t>(RELATIONAL AND NON-RELATIONAL DATABASE (</a:t>
            </a:r>
            <a:r>
              <a:rPr lang="tr-TR" sz="2800" b="1" dirty="0" err="1"/>
              <a:t>NoSQL</a:t>
            </a:r>
            <a:r>
              <a:rPr lang="tr-TR" sz="2800" b="1" dirty="0"/>
              <a:t>) SYSTEMS) </a:t>
            </a:r>
            <a:endParaRPr lang="tr-TR" sz="2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428604"/>
            <a:ext cx="8229600" cy="5697559"/>
          </a:xfrm>
        </p:spPr>
        <p:txBody>
          <a:bodyPr>
            <a:normAutofit fontScale="70000" lnSpcReduction="20000"/>
          </a:bodyPr>
          <a:lstStyle/>
          <a:p>
            <a:r>
              <a:rPr lang="tr-TR" b="1" i="1" dirty="0"/>
              <a:t>İlişkisel Olmayan (</a:t>
            </a:r>
            <a:r>
              <a:rPr lang="tr-TR" b="1" i="1" dirty="0" err="1"/>
              <a:t>NoSQL</a:t>
            </a:r>
            <a:r>
              <a:rPr lang="tr-TR" b="1" i="1" dirty="0"/>
              <a:t>) Veri tabanı </a:t>
            </a:r>
            <a:r>
              <a:rPr lang="tr-TR" b="1" i="1" dirty="0" smtClean="0"/>
              <a:t>:</a:t>
            </a:r>
          </a:p>
          <a:p>
            <a:r>
              <a:rPr lang="tr-TR" dirty="0" err="1" smtClean="0"/>
              <a:t>NoSQL</a:t>
            </a:r>
            <a:r>
              <a:rPr lang="tr-TR" dirty="0" smtClean="0"/>
              <a:t>, ilişkisel veritabanı sistemlerine alternatif bir çözüm olarak ortaya çıkmıştır. İlişkisel olmayan veritabanları, ölçeklenebilirlik açısından avantaj sağlarlar. Dünya çapında, </a:t>
            </a:r>
            <a:r>
              <a:rPr lang="tr-TR" dirty="0" err="1" smtClean="0"/>
              <a:t>NoSQL</a:t>
            </a:r>
            <a:r>
              <a:rPr lang="tr-TR" dirty="0" smtClean="0"/>
              <a:t> örneklerine bakıldığında, büyük veri miktarlarını işleyen çeşitli uygulamaların tercih ettiği görülmektedir. Örneğin, </a:t>
            </a:r>
            <a:r>
              <a:rPr lang="tr-TR" dirty="0" err="1" smtClean="0"/>
              <a:t>Digg'in</a:t>
            </a:r>
            <a:r>
              <a:rPr lang="tr-TR" dirty="0" smtClean="0"/>
              <a:t> 3 TB'lık, </a:t>
            </a:r>
            <a:r>
              <a:rPr lang="tr-TR" dirty="0" err="1" smtClean="0"/>
              <a:t>Facebook'un</a:t>
            </a:r>
            <a:r>
              <a:rPr lang="tr-TR" dirty="0" smtClean="0"/>
              <a:t> 50 TB'lık ve </a:t>
            </a:r>
            <a:r>
              <a:rPr lang="tr-TR" dirty="0" err="1" smtClean="0"/>
              <a:t>eBay'in</a:t>
            </a:r>
            <a:r>
              <a:rPr lang="tr-TR" dirty="0" smtClean="0"/>
              <a:t> 2 </a:t>
            </a:r>
            <a:r>
              <a:rPr lang="tr-TR" dirty="0" err="1" smtClean="0"/>
              <a:t>PB'lık</a:t>
            </a:r>
            <a:r>
              <a:rPr lang="tr-TR" dirty="0" smtClean="0"/>
              <a:t> çözümleri bunlara örnek olarak verilebilir. </a:t>
            </a:r>
            <a:r>
              <a:rPr lang="tr-TR" dirty="0" err="1" smtClean="0"/>
              <a:t>NoSQL</a:t>
            </a:r>
            <a:r>
              <a:rPr lang="tr-TR" dirty="0" smtClean="0"/>
              <a:t>, özellikle büyük veri miktarlarının depolanması ve işlenmesi gereken durumlarda, ilişkisel veritabanlarının ölçeklenebilirlik sorunlarına daha iyi bir cevap sunar. </a:t>
            </a:r>
            <a:r>
              <a:rPr lang="tr-TR" dirty="0" err="1" smtClean="0"/>
              <a:t>Twitter</a:t>
            </a:r>
            <a:r>
              <a:rPr lang="tr-TR" dirty="0" smtClean="0"/>
              <a:t> ve </a:t>
            </a:r>
            <a:r>
              <a:rPr lang="tr-TR" dirty="0" err="1" smtClean="0"/>
              <a:t>Facebook</a:t>
            </a:r>
            <a:r>
              <a:rPr lang="tr-TR" dirty="0" smtClean="0"/>
              <a:t> gibi büyük platformlar, günlük olarak milyarlarca işlemi işlemektedir. Bu gibi durumlarda, ilişkisel veritabanlarının yetersiz kaldığı görülmüştür. Bu nedenle, yatay ölçeklenebilirlik sağlayan dağıtık </a:t>
            </a:r>
            <a:r>
              <a:rPr lang="tr-TR" dirty="0" err="1" smtClean="0"/>
              <a:t>NoSQL</a:t>
            </a:r>
            <a:r>
              <a:rPr lang="tr-TR" dirty="0" smtClean="0"/>
              <a:t> çözümleri geliştirilmiştir. İlişkisel veritabanı kullanıcılarının </a:t>
            </a:r>
            <a:r>
              <a:rPr lang="tr-TR" dirty="0" err="1" smtClean="0"/>
              <a:t>NoSQL'a</a:t>
            </a:r>
            <a:r>
              <a:rPr lang="tr-TR" dirty="0" smtClean="0"/>
              <a:t> geçme nedenleri arasında, ölçeklenebilirlik, performans ve büyük veri işleme kapasitesi gibi faktörler belirleyici olmuştur. Araştırmalar, bu geçişin nedenlerini yüzde olarak göstermektedir.</a:t>
            </a:r>
            <a:endParaRPr lang="tr-T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çerik Yer Tutucusu" descr="makale ödevi8.jpg"/>
          <p:cNvPicPr>
            <a:picLocks noGrp="1" noChangeAspect="1"/>
          </p:cNvPicPr>
          <p:nvPr>
            <p:ph idx="1"/>
          </p:nvPr>
        </p:nvPicPr>
        <p:blipFill>
          <a:blip r:embed="rId2"/>
          <a:stretch>
            <a:fillRect/>
          </a:stretch>
        </p:blipFill>
        <p:spPr>
          <a:xfrm>
            <a:off x="507178" y="1142984"/>
            <a:ext cx="8203938" cy="4143404"/>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42852"/>
            <a:ext cx="8229600" cy="6572296"/>
          </a:xfrm>
        </p:spPr>
        <p:txBody>
          <a:bodyPr>
            <a:normAutofit/>
          </a:bodyPr>
          <a:lstStyle/>
          <a:p>
            <a:r>
              <a:rPr lang="tr-TR" sz="1800" dirty="0"/>
              <a:t>Amazon bu gereksinimi “</a:t>
            </a:r>
            <a:r>
              <a:rPr lang="tr-TR" sz="1800" dirty="0" err="1"/>
              <a:t>DynamoDB</a:t>
            </a:r>
            <a:r>
              <a:rPr lang="tr-TR" sz="1800" dirty="0"/>
              <a:t>”, </a:t>
            </a:r>
            <a:r>
              <a:rPr lang="tr-TR" sz="1800" dirty="0" err="1"/>
              <a:t>Google</a:t>
            </a:r>
            <a:r>
              <a:rPr lang="tr-TR" sz="1800" dirty="0"/>
              <a:t> ise “</a:t>
            </a:r>
            <a:r>
              <a:rPr lang="tr-TR" sz="1800" dirty="0" err="1"/>
              <a:t>Big</a:t>
            </a:r>
            <a:r>
              <a:rPr lang="tr-TR" sz="1800" dirty="0"/>
              <a:t> </a:t>
            </a:r>
            <a:r>
              <a:rPr lang="tr-TR" sz="1800" dirty="0" err="1"/>
              <a:t>Table</a:t>
            </a:r>
            <a:r>
              <a:rPr lang="tr-TR" sz="1800" dirty="0"/>
              <a:t>” ismini verdiği </a:t>
            </a:r>
            <a:r>
              <a:rPr lang="tr-TR" sz="1800" dirty="0" err="1"/>
              <a:t>NoSQL</a:t>
            </a:r>
            <a:r>
              <a:rPr lang="tr-TR" sz="1800" dirty="0"/>
              <a:t> veri tabanı sistemi ile çözmektedir. İlişkisel veri tabanını yerine </a:t>
            </a:r>
            <a:r>
              <a:rPr lang="tr-TR" sz="1800" dirty="0" err="1"/>
              <a:t>NoSQL</a:t>
            </a:r>
            <a:r>
              <a:rPr lang="tr-TR" sz="1800" dirty="0"/>
              <a:t> veri tabanını tercihi, özellikle hız ve yatay büyüme ile gereksiz ek maliyetten kurtulmaya dayanmaktadır. </a:t>
            </a:r>
          </a:p>
          <a:p>
            <a:r>
              <a:rPr lang="tr-TR" sz="1800" dirty="0"/>
              <a:t>İlişkisel veri tabanlarının kullandığı ACID işlemselliğine karşın </a:t>
            </a:r>
            <a:r>
              <a:rPr lang="tr-TR" sz="1800" dirty="0" err="1"/>
              <a:t>NoSQL</a:t>
            </a:r>
            <a:r>
              <a:rPr lang="tr-TR" sz="1800" dirty="0"/>
              <a:t> “BASE” (</a:t>
            </a:r>
            <a:r>
              <a:rPr lang="tr-TR" sz="1800" dirty="0" err="1"/>
              <a:t>Basically</a:t>
            </a:r>
            <a:r>
              <a:rPr lang="tr-TR" sz="1800" dirty="0"/>
              <a:t> </a:t>
            </a:r>
            <a:r>
              <a:rPr lang="tr-TR" sz="1800" dirty="0" err="1"/>
              <a:t>Available</a:t>
            </a:r>
            <a:r>
              <a:rPr lang="tr-TR" sz="1800" dirty="0"/>
              <a:t>- </a:t>
            </a:r>
            <a:r>
              <a:rPr lang="tr-TR" sz="1800" dirty="0" err="1"/>
              <a:t>Soft</a:t>
            </a:r>
            <a:r>
              <a:rPr lang="tr-TR" sz="1800" dirty="0"/>
              <a:t> </a:t>
            </a:r>
            <a:r>
              <a:rPr lang="tr-TR" sz="1800" dirty="0" err="1"/>
              <a:t>state</a:t>
            </a:r>
            <a:r>
              <a:rPr lang="tr-TR" sz="1800" dirty="0"/>
              <a:t>- </a:t>
            </a:r>
            <a:r>
              <a:rPr lang="tr-TR" sz="1800" dirty="0" err="1"/>
              <a:t>Eventually</a:t>
            </a:r>
            <a:r>
              <a:rPr lang="tr-TR" sz="1800" dirty="0"/>
              <a:t> </a:t>
            </a:r>
            <a:r>
              <a:rPr lang="tr-TR" sz="1800" dirty="0" err="1"/>
              <a:t>consistent</a:t>
            </a:r>
            <a:r>
              <a:rPr lang="tr-TR" sz="1800" dirty="0"/>
              <a:t>) kısaltması ile ifade edilir. </a:t>
            </a:r>
          </a:p>
          <a:p>
            <a:r>
              <a:rPr lang="tr-TR" sz="1800" b="1" dirty="0" smtClean="0"/>
              <a:t>Kolay </a:t>
            </a:r>
            <a:r>
              <a:rPr lang="tr-TR" sz="1800" b="1" dirty="0"/>
              <a:t>Ulaşılabilirlik (</a:t>
            </a:r>
            <a:r>
              <a:rPr lang="tr-TR" sz="1800" b="1" dirty="0" err="1"/>
              <a:t>Basically</a:t>
            </a:r>
            <a:r>
              <a:rPr lang="tr-TR" sz="1800" b="1" dirty="0"/>
              <a:t> </a:t>
            </a:r>
            <a:r>
              <a:rPr lang="tr-TR" sz="1800" b="1" dirty="0" err="1"/>
              <a:t>Available</a:t>
            </a:r>
            <a:r>
              <a:rPr lang="tr-TR" sz="1800" b="1" dirty="0"/>
              <a:t>): </a:t>
            </a:r>
            <a:r>
              <a:rPr lang="tr-TR" sz="1800" b="1" dirty="0" smtClean="0"/>
              <a:t> </a:t>
            </a:r>
            <a:r>
              <a:rPr lang="tr-TR" sz="1800" dirty="0" smtClean="0"/>
              <a:t>Veri </a:t>
            </a:r>
            <a:r>
              <a:rPr lang="tr-TR" sz="1800" dirty="0"/>
              <a:t>erişim sorunlarını ortadan kaldırmak için kopyaları kullanır ve paylaşılmış ya da bölümlenmiş veriyi birçok sunucudan alır. </a:t>
            </a:r>
          </a:p>
          <a:p>
            <a:r>
              <a:rPr lang="tr-TR" sz="1800" b="1" dirty="0" smtClean="0"/>
              <a:t>Esnek </a:t>
            </a:r>
            <a:r>
              <a:rPr lang="tr-TR" sz="1800" b="1" dirty="0"/>
              <a:t>Durum (</a:t>
            </a:r>
            <a:r>
              <a:rPr lang="tr-TR" sz="1800" b="1" dirty="0" err="1"/>
              <a:t>Soft</a:t>
            </a:r>
            <a:r>
              <a:rPr lang="tr-TR" sz="1800" b="1" dirty="0"/>
              <a:t> </a:t>
            </a:r>
            <a:r>
              <a:rPr lang="tr-TR" sz="1800" b="1" dirty="0" err="1"/>
              <a:t>state</a:t>
            </a:r>
            <a:r>
              <a:rPr lang="tr-TR" sz="1800" b="1" dirty="0"/>
              <a:t>): </a:t>
            </a:r>
            <a:r>
              <a:rPr lang="tr-TR" sz="1800" b="1" dirty="0" smtClean="0"/>
              <a:t> </a:t>
            </a:r>
            <a:r>
              <a:rPr lang="tr-TR" sz="1800" dirty="0" smtClean="0"/>
              <a:t>ACID </a:t>
            </a:r>
            <a:r>
              <a:rPr lang="tr-TR" sz="1800" dirty="0"/>
              <a:t>mantığında veri tutarlılığının olmazsa olmaz bir gereklilik olduğu savunulurdu fakat </a:t>
            </a:r>
            <a:r>
              <a:rPr lang="tr-TR" sz="1800" dirty="0" err="1"/>
              <a:t>NoSQL</a:t>
            </a:r>
            <a:r>
              <a:rPr lang="tr-TR" sz="1800" dirty="0"/>
              <a:t> sistemler tutarsız ve süreksiz verilerin barınmasına da izin verir. </a:t>
            </a:r>
          </a:p>
          <a:p>
            <a:r>
              <a:rPr lang="tr-TR" sz="1800" b="1" dirty="0" smtClean="0"/>
              <a:t>Eninde </a:t>
            </a:r>
            <a:r>
              <a:rPr lang="tr-TR" sz="1800" b="1" dirty="0"/>
              <a:t>sonunda Tutarlı (</a:t>
            </a:r>
            <a:r>
              <a:rPr lang="tr-TR" sz="1800" b="1" dirty="0" err="1"/>
              <a:t>Eventually</a:t>
            </a:r>
            <a:r>
              <a:rPr lang="tr-TR" sz="1800" b="1" dirty="0"/>
              <a:t> </a:t>
            </a:r>
            <a:r>
              <a:rPr lang="tr-TR" sz="1800" b="1" dirty="0" err="1"/>
              <a:t>consistent</a:t>
            </a:r>
            <a:r>
              <a:rPr lang="tr-TR" sz="1800" b="1" dirty="0"/>
              <a:t>): </a:t>
            </a:r>
            <a:r>
              <a:rPr lang="tr-TR" sz="1800" b="1" dirty="0" smtClean="0"/>
              <a:t> </a:t>
            </a:r>
            <a:r>
              <a:rPr lang="tr-TR" sz="1800" dirty="0" smtClean="0"/>
              <a:t>Uygulamalar </a:t>
            </a:r>
            <a:r>
              <a:rPr lang="tr-TR" sz="1800" dirty="0"/>
              <a:t>anlık tutarlılıkla ilgili olmasına rağmen, </a:t>
            </a:r>
            <a:r>
              <a:rPr lang="tr-TR" sz="1800" dirty="0" err="1"/>
              <a:t>NoSQL</a:t>
            </a:r>
            <a:r>
              <a:rPr lang="tr-TR" sz="1800" dirty="0"/>
              <a:t> sistemlerin gelecekte bir zamanda tutarlı olacağı farz edilir. </a:t>
            </a:r>
            <a:r>
              <a:rPr lang="tr-TR" sz="1800" dirty="0" err="1"/>
              <a:t>ACID’in</a:t>
            </a:r>
            <a:r>
              <a:rPr lang="tr-TR" sz="1800" dirty="0"/>
              <a:t> zorunlu tuttuğu tutarlılığa karşın </a:t>
            </a:r>
            <a:r>
              <a:rPr lang="tr-TR" sz="1800" dirty="0" err="1"/>
              <a:t>NoSQL’de</a:t>
            </a:r>
            <a:r>
              <a:rPr lang="tr-TR" sz="1800" dirty="0"/>
              <a:t> tanımlanmayan bir zamanda tutarlılığın oluşacağı garanti </a:t>
            </a:r>
            <a:r>
              <a:rPr lang="tr-TR" sz="1800" dirty="0" smtClean="0"/>
              <a:t>edilir.</a:t>
            </a:r>
            <a:endParaRPr lang="tr-TR" sz="1800" dirty="0"/>
          </a:p>
          <a:p>
            <a:r>
              <a:rPr lang="tr-TR" sz="1800" dirty="0" err="1"/>
              <a:t>NoSQL</a:t>
            </a:r>
            <a:r>
              <a:rPr lang="tr-TR" sz="1800" dirty="0"/>
              <a:t> veri tabanları göreceli olarak yeni bir gelişmedir. Fakat e-ticaret, internet arama motorları ve sosyal ağlar gibi büyük ölçekli internet uygulamaları için güvenilirliğini kanıtlamıştır. Birçok kayıt saklama teknolojisi kendilerini </a:t>
            </a:r>
            <a:r>
              <a:rPr lang="tr-TR" sz="1800" dirty="0" err="1"/>
              <a:t>NoSQL</a:t>
            </a:r>
            <a:r>
              <a:rPr lang="tr-TR" sz="1800" dirty="0"/>
              <a:t> ürünü olarak sınıflandırmaktadır ve her biri kendilerine özgü karakteristiklere </a:t>
            </a:r>
            <a:r>
              <a:rPr lang="tr-TR" sz="1800" dirty="0" smtClean="0"/>
              <a:t>sahiptir.</a:t>
            </a:r>
            <a:endParaRPr lang="tr-TR" sz="1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357166"/>
            <a:ext cx="8229600" cy="5768997"/>
          </a:xfrm>
        </p:spPr>
        <p:txBody>
          <a:bodyPr/>
          <a:lstStyle/>
          <a:p>
            <a:r>
              <a:rPr lang="tr-TR" dirty="0"/>
              <a:t>En bilinen lider </a:t>
            </a:r>
            <a:r>
              <a:rPr lang="tr-TR" dirty="0" err="1"/>
              <a:t>NoSQL</a:t>
            </a:r>
            <a:r>
              <a:rPr lang="tr-TR" dirty="0"/>
              <a:t> ürünlerinin teknik karşılaştırmaları </a:t>
            </a:r>
            <a:r>
              <a:rPr lang="tr-TR" dirty="0" smtClean="0"/>
              <a:t>şekilde verilmiştir:</a:t>
            </a:r>
            <a:endParaRPr lang="tr-TR" dirty="0"/>
          </a:p>
        </p:txBody>
      </p:sp>
      <p:pic>
        <p:nvPicPr>
          <p:cNvPr id="4" name="3 Resim" descr="Ekran görüntüsü 2024-03-19 010451.png"/>
          <p:cNvPicPr>
            <a:picLocks noChangeAspect="1"/>
          </p:cNvPicPr>
          <p:nvPr/>
        </p:nvPicPr>
        <p:blipFill>
          <a:blip r:embed="rId2"/>
          <a:stretch>
            <a:fillRect/>
          </a:stretch>
        </p:blipFill>
        <p:spPr>
          <a:xfrm rot="5400000">
            <a:off x="4018212" y="910954"/>
            <a:ext cx="4214842" cy="5679035"/>
          </a:xfrm>
          <a:prstGeom prst="rect">
            <a:avLst/>
          </a:prstGeom>
        </p:spPr>
      </p:pic>
      <p:pic>
        <p:nvPicPr>
          <p:cNvPr id="5" name="4 Resim" descr="Ekran görüntüsü 2024-03-19 010615.png"/>
          <p:cNvPicPr>
            <a:picLocks noChangeAspect="1"/>
          </p:cNvPicPr>
          <p:nvPr/>
        </p:nvPicPr>
        <p:blipFill>
          <a:blip r:embed="rId3"/>
          <a:stretch>
            <a:fillRect/>
          </a:stretch>
        </p:blipFill>
        <p:spPr>
          <a:xfrm rot="5400000">
            <a:off x="-445077" y="2088126"/>
            <a:ext cx="4214842" cy="332468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Autofit/>
          </a:bodyPr>
          <a:lstStyle/>
          <a:p>
            <a:r>
              <a:rPr lang="en-US" sz="2800" b="1" dirty="0" smtClean="0"/>
              <a:t>VER</a:t>
            </a:r>
            <a:r>
              <a:rPr lang="tr-TR" sz="2800" b="1" dirty="0" smtClean="0"/>
              <a:t>İ</a:t>
            </a:r>
            <a:r>
              <a:rPr lang="en-US" sz="2800" b="1" dirty="0" smtClean="0"/>
              <a:t>TABANI M</a:t>
            </a:r>
            <a:r>
              <a:rPr lang="tr-TR" sz="2800" b="1" dirty="0" smtClean="0"/>
              <a:t>İ</a:t>
            </a:r>
            <a:r>
              <a:rPr lang="en-US" sz="2800" b="1" dirty="0" smtClean="0"/>
              <a:t>MAR</a:t>
            </a:r>
            <a:r>
              <a:rPr lang="tr-TR" sz="2800" b="1" dirty="0" smtClean="0"/>
              <a:t>İ</a:t>
            </a:r>
            <a:r>
              <a:rPr lang="en-US" sz="2800" b="1" dirty="0" smtClean="0"/>
              <a:t>LER</a:t>
            </a:r>
            <a:r>
              <a:rPr lang="tr-TR" sz="2800" b="1" dirty="0" smtClean="0"/>
              <a:t>İ</a:t>
            </a:r>
            <a:r>
              <a:rPr lang="en-US" sz="2800" b="1" dirty="0" smtClean="0"/>
              <a:t>N</a:t>
            </a:r>
            <a:r>
              <a:rPr lang="tr-TR" sz="2800" b="1" dirty="0" smtClean="0"/>
              <a:t>İ</a:t>
            </a:r>
            <a:r>
              <a:rPr lang="en-US" sz="2800" b="1" dirty="0" smtClean="0"/>
              <a:t>N </a:t>
            </a:r>
            <a:r>
              <a:rPr lang="en-US" sz="2800" b="1" dirty="0"/>
              <a:t>PERFORMANS </a:t>
            </a:r>
            <a:r>
              <a:rPr lang="en-US" sz="2800" b="1" dirty="0" smtClean="0"/>
              <a:t>KAR</a:t>
            </a:r>
            <a:r>
              <a:rPr lang="tr-TR" sz="2800" b="1" dirty="0" smtClean="0"/>
              <a:t>Ş</a:t>
            </a:r>
            <a:r>
              <a:rPr lang="en-US" sz="2800" b="1" dirty="0" smtClean="0"/>
              <a:t>ILA</a:t>
            </a:r>
            <a:r>
              <a:rPr lang="tr-TR" sz="2800" b="1" dirty="0" smtClean="0"/>
              <a:t>Ş</a:t>
            </a:r>
            <a:r>
              <a:rPr lang="en-US" sz="2800" b="1" dirty="0" smtClean="0"/>
              <a:t>TIRMASI </a:t>
            </a:r>
            <a:r>
              <a:rPr lang="en-US" sz="2800" b="1" dirty="0"/>
              <a:t>(PERFORMANCE COMPARISON OF DATABASE ARCHITECTURE) </a:t>
            </a:r>
            <a:endParaRPr lang="tr-TR" sz="2800" dirty="0"/>
          </a:p>
        </p:txBody>
      </p:sp>
      <p:sp>
        <p:nvSpPr>
          <p:cNvPr id="3" name="2 İçerik Yer Tutucusu"/>
          <p:cNvSpPr>
            <a:spLocks noGrp="1"/>
          </p:cNvSpPr>
          <p:nvPr>
            <p:ph idx="1"/>
          </p:nvPr>
        </p:nvSpPr>
        <p:spPr/>
        <p:txBody>
          <a:bodyPr>
            <a:normAutofit/>
          </a:bodyPr>
          <a:lstStyle/>
          <a:p>
            <a:r>
              <a:rPr lang="tr-TR" sz="2000" dirty="0"/>
              <a:t>Yapılan çalışmada; </a:t>
            </a:r>
            <a:r>
              <a:rPr lang="tr-TR" sz="2000" dirty="0" err="1"/>
              <a:t>MySQL</a:t>
            </a:r>
            <a:r>
              <a:rPr lang="tr-TR" sz="2000" dirty="0"/>
              <a:t> ve </a:t>
            </a:r>
            <a:r>
              <a:rPr lang="tr-TR" sz="2000" dirty="0" err="1"/>
              <a:t>MongoDB</a:t>
            </a:r>
            <a:r>
              <a:rPr lang="tr-TR" sz="2000" dirty="0"/>
              <a:t> veri tabanı sistemlerinin performans ve yatay ölçeklenebilirlik incelemesi için aşağıdaki işlemlerin uygulanması ve sonuçlarının ortaya çıkarılması hedeflenmiştir. </a:t>
            </a:r>
            <a:r>
              <a:rPr lang="tr-TR" sz="2000" dirty="0" smtClean="0"/>
              <a:t>Bunlar</a:t>
            </a:r>
            <a:r>
              <a:rPr lang="tr-TR" sz="2000" dirty="0"/>
              <a:t>:</a:t>
            </a:r>
          </a:p>
          <a:p>
            <a:r>
              <a:rPr lang="tr-TR" sz="2000" dirty="0" smtClean="0"/>
              <a:t>Veri </a:t>
            </a:r>
            <a:r>
              <a:rPr lang="tr-TR" sz="2000" dirty="0"/>
              <a:t>tabanı sunucu sistemleri özellikleri belirlenmesi, </a:t>
            </a:r>
          </a:p>
          <a:p>
            <a:r>
              <a:rPr lang="tr-TR" sz="2000" dirty="0" smtClean="0"/>
              <a:t>Veri </a:t>
            </a:r>
            <a:r>
              <a:rPr lang="tr-TR" sz="2000" dirty="0"/>
              <a:t>tabanı şemaları oluşturulması, </a:t>
            </a:r>
          </a:p>
          <a:p>
            <a:r>
              <a:rPr lang="tr-TR" sz="2000" dirty="0" smtClean="0"/>
              <a:t>Sorguların </a:t>
            </a:r>
            <a:r>
              <a:rPr lang="tr-TR" sz="2000" dirty="0"/>
              <a:t>belirlenmesi, </a:t>
            </a:r>
          </a:p>
          <a:p>
            <a:r>
              <a:rPr lang="tr-TR" sz="2000" dirty="0" smtClean="0"/>
              <a:t>Veri </a:t>
            </a:r>
            <a:r>
              <a:rPr lang="tr-TR" sz="2000" dirty="0"/>
              <a:t>tabanı ayarlarının yapılması, </a:t>
            </a:r>
          </a:p>
          <a:p>
            <a:r>
              <a:rPr lang="tr-TR" sz="2000" dirty="0" smtClean="0"/>
              <a:t>Ölçümler </a:t>
            </a:r>
            <a:r>
              <a:rPr lang="tr-TR" sz="2000" dirty="0"/>
              <a:t>ve ölçüm metrikleri bilgileri, </a:t>
            </a:r>
          </a:p>
          <a:p>
            <a:r>
              <a:rPr lang="tr-TR" sz="2000" dirty="0" smtClean="0"/>
              <a:t>Performans </a:t>
            </a:r>
            <a:r>
              <a:rPr lang="tr-TR" sz="2000" dirty="0"/>
              <a:t>analizi ve sonuçlarıdır. </a:t>
            </a:r>
          </a:p>
          <a:p>
            <a:endParaRPr lang="tr-T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çerik Yer Tutucusu" descr="makale ödevi9.jpg"/>
          <p:cNvPicPr>
            <a:picLocks noGrp="1" noChangeAspect="1"/>
          </p:cNvPicPr>
          <p:nvPr>
            <p:ph idx="1"/>
          </p:nvPr>
        </p:nvPicPr>
        <p:blipFill>
          <a:blip r:embed="rId2"/>
          <a:stretch>
            <a:fillRect/>
          </a:stretch>
        </p:blipFill>
        <p:spPr>
          <a:xfrm>
            <a:off x="1785918" y="0"/>
            <a:ext cx="5500726" cy="3245326"/>
          </a:xfrm>
        </p:spPr>
      </p:pic>
      <p:sp>
        <p:nvSpPr>
          <p:cNvPr id="5" name="4 Metin kutusu"/>
          <p:cNvSpPr txBox="1"/>
          <p:nvPr/>
        </p:nvSpPr>
        <p:spPr>
          <a:xfrm>
            <a:off x="3500430" y="3214686"/>
            <a:ext cx="2097818" cy="307777"/>
          </a:xfrm>
          <a:prstGeom prst="rect">
            <a:avLst/>
          </a:prstGeom>
          <a:noFill/>
        </p:spPr>
        <p:txBody>
          <a:bodyPr wrap="none" rtlCol="0">
            <a:spAutoFit/>
          </a:bodyPr>
          <a:lstStyle/>
          <a:p>
            <a:r>
              <a:rPr lang="tr-TR" sz="1400" i="1" dirty="0" err="1"/>
              <a:t>MySQL</a:t>
            </a:r>
            <a:r>
              <a:rPr lang="tr-TR" sz="1400" i="1" dirty="0"/>
              <a:t> veri tabanı şeması </a:t>
            </a:r>
          </a:p>
        </p:txBody>
      </p:sp>
      <p:pic>
        <p:nvPicPr>
          <p:cNvPr id="6" name="5 Resim" descr="makale ödevi10.jpg"/>
          <p:cNvPicPr>
            <a:picLocks noChangeAspect="1"/>
          </p:cNvPicPr>
          <p:nvPr/>
        </p:nvPicPr>
        <p:blipFill>
          <a:blip r:embed="rId3"/>
          <a:stretch>
            <a:fillRect/>
          </a:stretch>
        </p:blipFill>
        <p:spPr>
          <a:xfrm>
            <a:off x="2500298" y="3429000"/>
            <a:ext cx="3779721" cy="2928958"/>
          </a:xfrm>
          <a:prstGeom prst="rect">
            <a:avLst/>
          </a:prstGeom>
        </p:spPr>
      </p:pic>
      <p:sp>
        <p:nvSpPr>
          <p:cNvPr id="7" name="6 Metin kutusu"/>
          <p:cNvSpPr txBox="1"/>
          <p:nvPr/>
        </p:nvSpPr>
        <p:spPr>
          <a:xfrm>
            <a:off x="3500430" y="6429396"/>
            <a:ext cx="1499128" cy="307777"/>
          </a:xfrm>
          <a:prstGeom prst="rect">
            <a:avLst/>
          </a:prstGeom>
          <a:noFill/>
        </p:spPr>
        <p:txBody>
          <a:bodyPr wrap="none" rtlCol="0">
            <a:spAutoFit/>
          </a:bodyPr>
          <a:lstStyle/>
          <a:p>
            <a:r>
              <a:rPr lang="tr-TR" sz="1400" i="1" dirty="0" err="1"/>
              <a:t>MongoDB</a:t>
            </a:r>
            <a:r>
              <a:rPr lang="tr-TR" sz="1400" i="1" dirty="0"/>
              <a:t> şeması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0" y="0"/>
            <a:ext cx="9144000" cy="6858000"/>
          </a:xfrm>
        </p:spPr>
        <p:txBody>
          <a:bodyPr>
            <a:normAutofit/>
          </a:bodyPr>
          <a:lstStyle/>
          <a:p>
            <a:r>
              <a:rPr lang="tr-TR" sz="1600" dirty="0"/>
              <a:t>Veri Tabanı Sorguları: Bu çalışmada üç farklı veri tabanı sorgusu kullanılmıştır. Birinci sorgu için sadece “SELECT” deyimi içeren basit bir sorgu hazırlanmıştır. İkinci sorgu için daha karmaşık “INNER JOIN” deyimi içeren bir sorgu hazırlanmıştır. Üçüncü sorgu için ise “SELECT” ile birlikte iç içe “JOIN”, “INNER JOIN” ve “WHERE” deyimi içeren detaylı karmaşık bir sorgu hazırlanmıştır. </a:t>
            </a:r>
            <a:endParaRPr lang="tr-TR" sz="1600" dirty="0" smtClean="0"/>
          </a:p>
          <a:p>
            <a:r>
              <a:rPr lang="tr-TR" sz="1600" dirty="0"/>
              <a:t>Sorgu 1: </a:t>
            </a:r>
            <a:r>
              <a:rPr lang="tr-TR" sz="1600" dirty="0" smtClean="0"/>
              <a:t>Basit</a:t>
            </a:r>
          </a:p>
          <a:p>
            <a:endParaRPr lang="tr-TR" sz="1600" dirty="0"/>
          </a:p>
          <a:p>
            <a:endParaRPr lang="tr-TR" sz="1600" dirty="0" smtClean="0"/>
          </a:p>
          <a:p>
            <a:r>
              <a:rPr lang="tr-TR" sz="1600" dirty="0"/>
              <a:t>Sorgu 2: Karmaşık </a:t>
            </a:r>
            <a:endParaRPr lang="tr-TR" sz="1600" dirty="0" smtClean="0"/>
          </a:p>
          <a:p>
            <a:endParaRPr lang="tr-TR" sz="1600" dirty="0"/>
          </a:p>
          <a:p>
            <a:endParaRPr lang="tr-TR" sz="1600" dirty="0" smtClean="0"/>
          </a:p>
          <a:p>
            <a:endParaRPr lang="tr-TR" sz="1600" dirty="0"/>
          </a:p>
          <a:p>
            <a:pPr>
              <a:buNone/>
            </a:pPr>
            <a:endParaRPr lang="tr-TR" sz="1600" dirty="0"/>
          </a:p>
          <a:p>
            <a:endParaRPr lang="tr-TR" sz="1600" dirty="0" smtClean="0"/>
          </a:p>
          <a:p>
            <a:r>
              <a:rPr lang="tr-TR" sz="1600" dirty="0"/>
              <a:t>Sorgu 3: Detaylı ve karmaşık </a:t>
            </a:r>
          </a:p>
        </p:txBody>
      </p:sp>
      <p:pic>
        <p:nvPicPr>
          <p:cNvPr id="4" name="3 Resim" descr="makale ödevi11.jpg"/>
          <p:cNvPicPr>
            <a:picLocks noChangeAspect="1"/>
          </p:cNvPicPr>
          <p:nvPr/>
        </p:nvPicPr>
        <p:blipFill>
          <a:blip r:embed="rId2"/>
          <a:stretch>
            <a:fillRect/>
          </a:stretch>
        </p:blipFill>
        <p:spPr>
          <a:xfrm>
            <a:off x="357158" y="1357298"/>
            <a:ext cx="6533686" cy="642942"/>
          </a:xfrm>
          <a:prstGeom prst="rect">
            <a:avLst/>
          </a:prstGeom>
        </p:spPr>
      </p:pic>
      <p:pic>
        <p:nvPicPr>
          <p:cNvPr id="5" name="4 Resim" descr="makale ödevi12.jpg"/>
          <p:cNvPicPr>
            <a:picLocks noChangeAspect="1"/>
          </p:cNvPicPr>
          <p:nvPr/>
        </p:nvPicPr>
        <p:blipFill>
          <a:blip r:embed="rId3"/>
          <a:stretch>
            <a:fillRect/>
          </a:stretch>
        </p:blipFill>
        <p:spPr>
          <a:xfrm>
            <a:off x="357158" y="2214553"/>
            <a:ext cx="6308874" cy="1285885"/>
          </a:xfrm>
          <a:prstGeom prst="rect">
            <a:avLst/>
          </a:prstGeom>
        </p:spPr>
      </p:pic>
      <p:pic>
        <p:nvPicPr>
          <p:cNvPr id="6" name="5 Resim" descr="makale ödevi13.jpg"/>
          <p:cNvPicPr>
            <a:picLocks noChangeAspect="1"/>
          </p:cNvPicPr>
          <p:nvPr/>
        </p:nvPicPr>
        <p:blipFill>
          <a:blip r:embed="rId4"/>
          <a:stretch>
            <a:fillRect/>
          </a:stretch>
        </p:blipFill>
        <p:spPr>
          <a:xfrm>
            <a:off x="428596" y="4071942"/>
            <a:ext cx="5357850" cy="223910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Giriş</a:t>
            </a:r>
            <a:endParaRPr lang="tr-TR" dirty="0"/>
          </a:p>
        </p:txBody>
      </p:sp>
      <p:sp>
        <p:nvSpPr>
          <p:cNvPr id="3" name="2 İçerik Yer Tutucusu"/>
          <p:cNvSpPr>
            <a:spLocks noGrp="1"/>
          </p:cNvSpPr>
          <p:nvPr>
            <p:ph idx="1"/>
          </p:nvPr>
        </p:nvSpPr>
        <p:spPr/>
        <p:txBody>
          <a:bodyPr>
            <a:normAutofit/>
          </a:bodyPr>
          <a:lstStyle/>
          <a:p>
            <a:endParaRPr lang="tr-TR" dirty="0"/>
          </a:p>
          <a:p>
            <a:r>
              <a:rPr lang="tr-TR" sz="1400" dirty="0" smtClean="0"/>
              <a:t>Bilgisayar ve iletişim teknolojilerinde yaşanan hızlı gelişim her geçen gün daha fazla organizasyonu etkileyerek farklı çözümler üretmeye zorlamaktadır. Belli başlı bir amaca ulaşmak için veri veya ham bilginin işlenerek ilgililere yarar sağlayacak biçime dönüştürülmüş hali olan bilgi, organizasyonlar tarafından sürekli daha kısa sürede erişilmek istenen en etkili faktör haline gelmiştir.</a:t>
            </a:r>
            <a:endParaRPr lang="tr-TR" sz="1400" dirty="0"/>
          </a:p>
          <a:p>
            <a:r>
              <a:rPr lang="tr-TR" sz="1600" dirty="0"/>
              <a:t> </a:t>
            </a:r>
            <a:r>
              <a:rPr lang="tr-TR" sz="1400" dirty="0"/>
              <a:t>Günümüzde yaşanan bu değişim ve gelişim, verilerin modellenerek saklanmasını ve dolayısıyla veri tabanı kullanımını zorunlu kılmaktadır. Temel bir kurum rehberinden, orta ve büyük ölçekli işletmelerin </a:t>
            </a:r>
            <a:r>
              <a:rPr lang="tr-TR" sz="1600" dirty="0"/>
              <a:t>kurumsal </a:t>
            </a:r>
            <a:r>
              <a:rPr lang="tr-TR" sz="1400" dirty="0"/>
              <a:t>ve ticari bilgilerinin organize edilerek saklanmasına kadar farklı alanlarda veri modelleme ve depolama gerekliliği ortaya çıkmaktadır. Verinin büyüklüğü, miktarı ve karmaşıklığı gibi etkenlere bağlı olarak farklı veri modelleme, veri depolama ve sorgulama yöntemleri geliştirilmiştir. </a:t>
            </a:r>
          </a:p>
          <a:p>
            <a:r>
              <a:rPr lang="tr-TR" sz="1400" dirty="0"/>
              <a:t>Bu kapsamda, okuma ve yazma gibi işlemlerin yoğun olarak kullanıldığı veri tabanlarında ilişkisel veri tabanlarının yanı sıra ilişkisel olmayan veri tabanı yönetim sistemleri de kullanılmaktadır. Performans ve esneklik özellikleri ile ilişkisel olmayan veri tabanı yönetim sistemleri (</a:t>
            </a:r>
            <a:r>
              <a:rPr lang="tr-TR" sz="1400" dirty="0" err="1"/>
              <a:t>NoSQL</a:t>
            </a:r>
            <a:r>
              <a:rPr lang="tr-TR" sz="1400" dirty="0"/>
              <a:t>) </a:t>
            </a:r>
            <a:r>
              <a:rPr lang="tr-TR" sz="1400" dirty="0" err="1"/>
              <a:t>eBay</a:t>
            </a:r>
            <a:r>
              <a:rPr lang="tr-TR" sz="1400" dirty="0"/>
              <a:t> ve Amazon gibi dünyaca ünlü şirketler tarafından tercih edilebilir hale gelmiştir </a:t>
            </a:r>
            <a:r>
              <a:rPr lang="tr-TR" sz="1400" dirty="0" smtClean="0"/>
              <a:t>.</a:t>
            </a:r>
          </a:p>
          <a:p>
            <a:r>
              <a:rPr lang="tr-TR" sz="1400" dirty="0"/>
              <a:t>Bu çalışmada “bilişim sistemleri” ve “veri tabanı” kavramları incelenerek ilişkisel ve ilişkisel olmayan veri tabanı yönetim sistemleri mimari performansının detaylı karşılaştırılması yapılmıştır.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0" y="0"/>
            <a:ext cx="9144000" cy="6858000"/>
          </a:xfrm>
        </p:spPr>
        <p:txBody>
          <a:bodyPr>
            <a:normAutofit/>
          </a:bodyPr>
          <a:lstStyle/>
          <a:p>
            <a:r>
              <a:rPr lang="tr-TR" sz="1600" dirty="0"/>
              <a:t>Ölçüm Metrikleri: Veri tabanlarının performansını ölçmek için ortak bir metrik gereklidir. Bir uygulama için en önemli faktör, bir görevi tamamlamak için gereken süre ve veri tabanının bir işlemi tamamlaması durumu için gerekli zamandır. Bu kavramlar iyi anlaşılmalı ve birbirinden ayrı tutulmalıdır. Aşağıdaki formül sorguları hesaplamak için kullanılmaktadır. </a:t>
            </a:r>
            <a:endParaRPr lang="tr-TR" sz="1600" dirty="0" smtClean="0"/>
          </a:p>
          <a:p>
            <a:endParaRPr lang="tr-TR" sz="1600" dirty="0"/>
          </a:p>
          <a:p>
            <a:endParaRPr lang="tr-TR" sz="1600" dirty="0" smtClean="0"/>
          </a:p>
          <a:p>
            <a:endParaRPr lang="tr-TR" sz="1600" dirty="0"/>
          </a:p>
          <a:p>
            <a:pPr>
              <a:buNone/>
            </a:pPr>
            <a:endParaRPr lang="tr-TR" sz="1600" dirty="0" smtClean="0"/>
          </a:p>
          <a:p>
            <a:r>
              <a:rPr lang="tr-TR" sz="1600" dirty="0"/>
              <a:t>Her iş parçacığının saniye saniye sorgu başına nasıl tepki verdiğini ölçmek için aşağıdaki formül kullanılır. </a:t>
            </a:r>
            <a:endParaRPr lang="tr-TR" sz="1600" dirty="0" smtClean="0"/>
          </a:p>
          <a:p>
            <a:endParaRPr lang="tr-TR" sz="1600" dirty="0"/>
          </a:p>
          <a:p>
            <a:endParaRPr lang="tr-TR" sz="1600" dirty="0" smtClean="0"/>
          </a:p>
          <a:p>
            <a:endParaRPr lang="tr-TR" sz="1600" dirty="0"/>
          </a:p>
          <a:p>
            <a:endParaRPr lang="tr-TR" sz="1600" dirty="0" smtClean="0"/>
          </a:p>
          <a:p>
            <a:pPr>
              <a:buNone/>
            </a:pPr>
            <a:endParaRPr lang="tr-TR" sz="1600" dirty="0" smtClean="0"/>
          </a:p>
          <a:p>
            <a:r>
              <a:rPr lang="tr-TR" sz="1400" dirty="0"/>
              <a:t>Analiz ve sonuçlar: </a:t>
            </a:r>
            <a:r>
              <a:rPr lang="tr-TR" sz="1400" dirty="0" smtClean="0"/>
              <a:t> Burada </a:t>
            </a:r>
            <a:r>
              <a:rPr lang="tr-TR" sz="1400" dirty="0"/>
              <a:t>öncelikle veri tabanlarının farklı sorgu türlerine göre nasıl yanıt verdiği hem okuma hem yazma ile analiz edilen sorguların toplam sayısı ve sonuçları şekillerle gösterilmiştir. </a:t>
            </a:r>
            <a:r>
              <a:rPr lang="tr-TR" sz="1400" dirty="0" smtClean="0"/>
              <a:t> Son </a:t>
            </a:r>
            <a:r>
              <a:rPr lang="tr-TR" sz="1400" dirty="0"/>
              <a:t>olarak veri tabanı boyutunun performansa etkisi konusunda inceleme yapılmıştır. </a:t>
            </a:r>
            <a:endParaRPr lang="tr-TR" sz="1400" dirty="0" smtClean="0"/>
          </a:p>
          <a:p>
            <a:r>
              <a:rPr lang="tr-TR" sz="1400" dirty="0"/>
              <a:t>Yapılan çalışmada daha önce açıklanan koşullar kapsamında veri tabanlarının detaylı olarak karşılaştırılabilmesi için çok çeşitli durumlar yaratılmak istenmiştir. Ölçüm için kullanılan yapılandırmalar 1’den 3’e kadar işlemci sayısı ve 1’den 4’e kadar işlemci çekirdek sayısı olarak değişmektedir. Ölçümlerde yapılan sorgu sayısı 500 ile 2500 arasındadır. Her bir ölçüm beş adet test ile bitirilmiştir. Her test sonucunda sorgulardan her birini gerçekleştirmek için alınan ortalama süreler hesaplanarak raporlanmıştır. </a:t>
            </a:r>
          </a:p>
          <a:p>
            <a:r>
              <a:rPr lang="tr-TR" sz="1400" dirty="0" err="1"/>
              <a:t>MySQL</a:t>
            </a:r>
            <a:r>
              <a:rPr lang="tr-TR" sz="1400" dirty="0"/>
              <a:t> ve </a:t>
            </a:r>
            <a:r>
              <a:rPr lang="tr-TR" sz="1400" dirty="0" err="1"/>
              <a:t>MongoDB</a:t>
            </a:r>
            <a:r>
              <a:rPr lang="tr-TR" sz="1400" dirty="0"/>
              <a:t> veri tabanları sistemlerinin her ikisine eşdeğer miktarda sorgular yapılmaktadır. Bu alandaki yapılan sorgular veri tabanı sorguları bölümünde yer alan sorgu koşullarına göre, ölçümler ise ölçüm metriklerinde tanımlanan formüllere göre hesaplanarak yapılmaktadır. </a:t>
            </a:r>
            <a:endParaRPr lang="tr-TR" sz="1400" dirty="0" smtClean="0"/>
          </a:p>
          <a:p>
            <a:endParaRPr lang="tr-TR" sz="1600" dirty="0"/>
          </a:p>
        </p:txBody>
      </p:sp>
      <p:pic>
        <p:nvPicPr>
          <p:cNvPr id="4" name="3 Resim" descr="makale ödevi14.jpg"/>
          <p:cNvPicPr>
            <a:picLocks noChangeAspect="1"/>
          </p:cNvPicPr>
          <p:nvPr/>
        </p:nvPicPr>
        <p:blipFill>
          <a:blip r:embed="rId2"/>
          <a:stretch>
            <a:fillRect/>
          </a:stretch>
        </p:blipFill>
        <p:spPr>
          <a:xfrm>
            <a:off x="428596" y="1071547"/>
            <a:ext cx="6000792" cy="1078484"/>
          </a:xfrm>
          <a:prstGeom prst="rect">
            <a:avLst/>
          </a:prstGeom>
        </p:spPr>
      </p:pic>
      <p:pic>
        <p:nvPicPr>
          <p:cNvPr id="5" name="4 Resim" descr="makale ödevi15.jpg"/>
          <p:cNvPicPr>
            <a:picLocks noChangeAspect="1"/>
          </p:cNvPicPr>
          <p:nvPr/>
        </p:nvPicPr>
        <p:blipFill>
          <a:blip r:embed="rId3"/>
          <a:stretch>
            <a:fillRect/>
          </a:stretch>
        </p:blipFill>
        <p:spPr>
          <a:xfrm>
            <a:off x="428596" y="2571744"/>
            <a:ext cx="7715304" cy="127075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0" y="0"/>
            <a:ext cx="9144000" cy="6858000"/>
          </a:xfrm>
        </p:spPr>
        <p:txBody>
          <a:bodyPr>
            <a:normAutofit/>
          </a:bodyPr>
          <a:lstStyle/>
          <a:p>
            <a:r>
              <a:rPr lang="tr-TR" sz="1400" dirty="0" err="1"/>
              <a:t>MySQL</a:t>
            </a:r>
            <a:r>
              <a:rPr lang="tr-TR" sz="1400" dirty="0"/>
              <a:t> ve </a:t>
            </a:r>
            <a:r>
              <a:rPr lang="tr-TR" sz="1400" dirty="0" err="1"/>
              <a:t>MongoDB</a:t>
            </a:r>
            <a:r>
              <a:rPr lang="tr-TR" sz="1400" dirty="0"/>
              <a:t> veri tabanlarına sorgu 1 (basit sorgu) ile karşılaştırma testi uygulanmıştır. Yapılan analizde; </a:t>
            </a:r>
            <a:r>
              <a:rPr lang="tr-TR" sz="1400" dirty="0" err="1"/>
              <a:t>MongoDB</a:t>
            </a:r>
            <a:r>
              <a:rPr lang="tr-TR" sz="1400" dirty="0"/>
              <a:t>, sorgu sayısı farkı arttıkça daha belirgin bir performans kötülüğü gösterdiği tespit edilmiştir. Bu karşılaştırma, işlemci çekirdeği sayılarının toplam sayısı aynı olduğu zaman, 2 ya da 1 işlemci kullanımının değişmez olduğunu açıkça ortaya koymuştur (1x2 ve 2x1). </a:t>
            </a:r>
            <a:r>
              <a:rPr lang="tr-TR" sz="1400" dirty="0" err="1"/>
              <a:t>MySQL</a:t>
            </a:r>
            <a:r>
              <a:rPr lang="tr-TR" sz="1400" dirty="0"/>
              <a:t> veri tabanının, özellikle 3 işlemci sayısı ile 1 işlemci çekirdeği sayısına göre incelendiğinde daha kötü performans gösterdiği görülmektedir. </a:t>
            </a:r>
            <a:endParaRPr lang="tr-TR" sz="1400" dirty="0" smtClean="0"/>
          </a:p>
          <a:p>
            <a:endParaRPr lang="tr-TR" sz="1400" dirty="0"/>
          </a:p>
          <a:p>
            <a:endParaRPr lang="tr-TR" sz="1400" dirty="0" smtClean="0"/>
          </a:p>
          <a:p>
            <a:endParaRPr lang="tr-TR" sz="1400" dirty="0"/>
          </a:p>
          <a:p>
            <a:endParaRPr lang="tr-TR" sz="1400" dirty="0" smtClean="0"/>
          </a:p>
          <a:p>
            <a:endParaRPr lang="tr-TR" sz="1400" dirty="0"/>
          </a:p>
          <a:p>
            <a:endParaRPr lang="tr-TR" sz="1400" dirty="0" smtClean="0"/>
          </a:p>
          <a:p>
            <a:endParaRPr lang="tr-TR" sz="1400" dirty="0"/>
          </a:p>
          <a:p>
            <a:endParaRPr lang="tr-TR" sz="1400" dirty="0" smtClean="0"/>
          </a:p>
          <a:p>
            <a:endParaRPr lang="tr-TR" sz="1400" dirty="0"/>
          </a:p>
          <a:p>
            <a:endParaRPr lang="tr-TR" sz="1400" dirty="0" smtClean="0"/>
          </a:p>
          <a:p>
            <a:endParaRPr lang="tr-TR" sz="1400" dirty="0"/>
          </a:p>
          <a:p>
            <a:r>
              <a:rPr lang="tr-TR" sz="1400" dirty="0"/>
              <a:t>Ayrıca, sorgular/saniye ölçüm metrik grafiği ile de </a:t>
            </a:r>
            <a:r>
              <a:rPr lang="tr-TR" sz="1400" dirty="0" smtClean="0"/>
              <a:t>şekilde </a:t>
            </a:r>
            <a:r>
              <a:rPr lang="tr-TR" sz="1400" dirty="0"/>
              <a:t>görüldüğü üzere ayrıntılı ortalama süre sonuçları elde edilmiştir. </a:t>
            </a:r>
          </a:p>
        </p:txBody>
      </p:sp>
      <p:pic>
        <p:nvPicPr>
          <p:cNvPr id="4" name="3 Resim" descr="makale ödevi16.jpg"/>
          <p:cNvPicPr>
            <a:picLocks noChangeAspect="1"/>
          </p:cNvPicPr>
          <p:nvPr/>
        </p:nvPicPr>
        <p:blipFill>
          <a:blip r:embed="rId2"/>
          <a:stretch>
            <a:fillRect/>
          </a:stretch>
        </p:blipFill>
        <p:spPr>
          <a:xfrm>
            <a:off x="357158" y="1142984"/>
            <a:ext cx="4447268" cy="2428892"/>
          </a:xfrm>
          <a:prstGeom prst="rect">
            <a:avLst/>
          </a:prstGeom>
        </p:spPr>
      </p:pic>
      <p:sp>
        <p:nvSpPr>
          <p:cNvPr id="5" name="4 Metin kutusu"/>
          <p:cNvSpPr txBox="1"/>
          <p:nvPr/>
        </p:nvSpPr>
        <p:spPr>
          <a:xfrm>
            <a:off x="1357290" y="3571876"/>
            <a:ext cx="1774012" cy="307777"/>
          </a:xfrm>
          <a:prstGeom prst="rect">
            <a:avLst/>
          </a:prstGeom>
          <a:noFill/>
        </p:spPr>
        <p:txBody>
          <a:bodyPr wrap="none" rtlCol="0">
            <a:spAutoFit/>
          </a:bodyPr>
          <a:lstStyle/>
          <a:p>
            <a:r>
              <a:rPr lang="tr-TR" sz="1400" i="1" dirty="0"/>
              <a:t>Sorgu 1- Analiz işlemi </a:t>
            </a:r>
          </a:p>
        </p:txBody>
      </p:sp>
      <p:pic>
        <p:nvPicPr>
          <p:cNvPr id="6" name="5 Resim" descr="makale ödevi17.jpg"/>
          <p:cNvPicPr>
            <a:picLocks noChangeAspect="1"/>
          </p:cNvPicPr>
          <p:nvPr/>
        </p:nvPicPr>
        <p:blipFill>
          <a:blip r:embed="rId3"/>
          <a:stretch>
            <a:fillRect/>
          </a:stretch>
        </p:blipFill>
        <p:spPr>
          <a:xfrm>
            <a:off x="357158" y="4357694"/>
            <a:ext cx="3586479" cy="2143140"/>
          </a:xfrm>
          <a:prstGeom prst="rect">
            <a:avLst/>
          </a:prstGeom>
        </p:spPr>
      </p:pic>
      <p:sp>
        <p:nvSpPr>
          <p:cNvPr id="8" name="7 Metin kutusu"/>
          <p:cNvSpPr txBox="1"/>
          <p:nvPr/>
        </p:nvSpPr>
        <p:spPr>
          <a:xfrm>
            <a:off x="714348" y="6581001"/>
            <a:ext cx="2408608" cy="276999"/>
          </a:xfrm>
          <a:prstGeom prst="rect">
            <a:avLst/>
          </a:prstGeom>
          <a:noFill/>
        </p:spPr>
        <p:txBody>
          <a:bodyPr wrap="none" rtlCol="0">
            <a:spAutoFit/>
          </a:bodyPr>
          <a:lstStyle/>
          <a:p>
            <a:r>
              <a:rPr lang="tr-TR" sz="1200" i="1" dirty="0"/>
              <a:t>Sorgu 1 - Sorgu/saniye analiz işlemi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0" y="0"/>
            <a:ext cx="9144000" cy="1357298"/>
          </a:xfrm>
        </p:spPr>
        <p:txBody>
          <a:bodyPr>
            <a:normAutofit/>
          </a:bodyPr>
          <a:lstStyle/>
          <a:p>
            <a:r>
              <a:rPr lang="en-US" sz="3200" b="1" dirty="0"/>
              <a:t>SONUÇ VE </a:t>
            </a:r>
            <a:r>
              <a:rPr lang="en-US" sz="3200" b="1" dirty="0" smtClean="0"/>
              <a:t>DEĞERLEND</a:t>
            </a:r>
            <a:r>
              <a:rPr lang="tr-TR" sz="3200" b="1" dirty="0"/>
              <a:t>İ</a:t>
            </a:r>
            <a:r>
              <a:rPr lang="en-US" sz="3200" b="1" dirty="0" smtClean="0"/>
              <a:t>RME </a:t>
            </a:r>
            <a:r>
              <a:rPr lang="tr-TR" sz="3200" b="1" dirty="0" smtClean="0"/>
              <a:t>                                      </a:t>
            </a:r>
            <a:r>
              <a:rPr lang="en-US" sz="3200" b="1" dirty="0" smtClean="0"/>
              <a:t>(</a:t>
            </a:r>
            <a:r>
              <a:rPr lang="en-US" sz="3200" b="1" dirty="0"/>
              <a:t>RESULT </a:t>
            </a:r>
            <a:r>
              <a:rPr lang="en-US" sz="3200" b="1" dirty="0" smtClean="0"/>
              <a:t>AND</a:t>
            </a:r>
            <a:r>
              <a:rPr lang="tr-TR" sz="3200" b="1" dirty="0" smtClean="0"/>
              <a:t> </a:t>
            </a:r>
            <a:r>
              <a:rPr lang="en-US" sz="3200" b="1" dirty="0" smtClean="0"/>
              <a:t>EVALUATION</a:t>
            </a:r>
            <a:r>
              <a:rPr lang="en-US" sz="3200" b="1" dirty="0"/>
              <a:t>) </a:t>
            </a:r>
            <a:endParaRPr lang="tr-TR" sz="3200" dirty="0"/>
          </a:p>
        </p:txBody>
      </p:sp>
      <p:sp>
        <p:nvSpPr>
          <p:cNvPr id="3" name="2 İçerik Yer Tutucusu"/>
          <p:cNvSpPr>
            <a:spLocks noGrp="1"/>
          </p:cNvSpPr>
          <p:nvPr>
            <p:ph idx="1"/>
          </p:nvPr>
        </p:nvSpPr>
        <p:spPr>
          <a:xfrm>
            <a:off x="0" y="1214422"/>
            <a:ext cx="9144000" cy="5643578"/>
          </a:xfrm>
        </p:spPr>
        <p:txBody>
          <a:bodyPr>
            <a:normAutofit/>
          </a:bodyPr>
          <a:lstStyle/>
          <a:p>
            <a:r>
              <a:rPr lang="tr-TR" sz="1800" dirty="0" smtClean="0"/>
              <a:t>Çalışmada, ilişkisel ve ilişkisel olmayan (</a:t>
            </a:r>
            <a:r>
              <a:rPr lang="tr-TR" sz="1800" dirty="0" err="1" smtClean="0"/>
              <a:t>NoSQL</a:t>
            </a:r>
            <a:r>
              <a:rPr lang="tr-TR" sz="1800" dirty="0" smtClean="0"/>
              <a:t>) veri tabanlarının yönetim sistemleri açısından performansları karşılaştırılmıştır. Literatür taraması sonucunda, bu karşılaştırmaların yapıldığı farklı araştırmalara ulaşılmıştır. Özellikle, </a:t>
            </a:r>
            <a:r>
              <a:rPr lang="tr-TR" sz="1800" dirty="0" err="1" smtClean="0"/>
              <a:t>NoSQL</a:t>
            </a:r>
            <a:r>
              <a:rPr lang="tr-TR" sz="1800" dirty="0" smtClean="0"/>
              <a:t> veri tabanlarının esneklik, tutarlılık, performans ve sorgulama dili gibi özellikler açısından incelendiği çalışmalar bulunmaktadır.</a:t>
            </a:r>
          </a:p>
          <a:p>
            <a:endParaRPr lang="tr-TR" sz="1800" dirty="0" smtClean="0"/>
          </a:p>
          <a:p>
            <a:r>
              <a:rPr lang="tr-TR" sz="1800" dirty="0" smtClean="0"/>
              <a:t>Çalışmada, </a:t>
            </a:r>
            <a:r>
              <a:rPr lang="tr-TR" sz="1800" dirty="0" err="1" smtClean="0"/>
              <a:t>MongoDB</a:t>
            </a:r>
            <a:r>
              <a:rPr lang="tr-TR" sz="1800" dirty="0" smtClean="0"/>
              <a:t> ve </a:t>
            </a:r>
            <a:r>
              <a:rPr lang="tr-TR" sz="1800" dirty="0" err="1" smtClean="0"/>
              <a:t>MySQL</a:t>
            </a:r>
            <a:r>
              <a:rPr lang="tr-TR" sz="1800" dirty="0" smtClean="0"/>
              <a:t> gibi yaygın kullanılan veri tabanları performans açısından karşılaştırılmıştır. Yapılan testlerde, </a:t>
            </a:r>
            <a:r>
              <a:rPr lang="tr-TR" sz="1800" dirty="0" err="1" smtClean="0"/>
              <a:t>MongoDB'un</a:t>
            </a:r>
            <a:r>
              <a:rPr lang="tr-TR" sz="1800" dirty="0" smtClean="0"/>
              <a:t> büyük miktarda veri çiftleri içerebilme ve veri çoğaltma işlemlerinde avantaj sağladığı belirlenmiştir. </a:t>
            </a:r>
            <a:r>
              <a:rPr lang="tr-TR" sz="1800" dirty="0" err="1" smtClean="0"/>
              <a:t>MongoDB'un</a:t>
            </a:r>
            <a:r>
              <a:rPr lang="tr-TR" sz="1800" dirty="0" smtClean="0"/>
              <a:t> daha hızlı ve karmaşık sorguları çalıştırabilme yeteneğine vurgu yapılmıştır.</a:t>
            </a:r>
          </a:p>
          <a:p>
            <a:endParaRPr lang="tr-TR" sz="1800" dirty="0" smtClean="0"/>
          </a:p>
          <a:p>
            <a:r>
              <a:rPr lang="tr-TR" sz="1800" dirty="0" smtClean="0"/>
              <a:t>Ayrıca, işlemci ve işlemci çekirdeklerinin farklı şekillerde yapılandırılması durumunda veri tabanlarının nasıl performans gösterdiği de test edilmiştir. Bu testlerde, veri tabanlarının farklı sorgu karmaşıklıklarına nasıl tepki verdiği incelenmiştir.</a:t>
            </a:r>
          </a:p>
          <a:p>
            <a:endParaRPr lang="tr-TR" sz="1800" dirty="0" smtClean="0"/>
          </a:p>
          <a:p>
            <a:r>
              <a:rPr lang="tr-TR" sz="1800" dirty="0" smtClean="0"/>
              <a:t>Sonuç olarak, her iki veri tabanının da avantaj ve dezavantajlarının olduğu ancak ilişkisel olmayan (</a:t>
            </a:r>
            <a:r>
              <a:rPr lang="tr-TR" sz="1800" dirty="0" err="1" smtClean="0"/>
              <a:t>NoSQL</a:t>
            </a:r>
            <a:r>
              <a:rPr lang="tr-TR" sz="1800" dirty="0" smtClean="0"/>
              <a:t>) veri tabanlarının hız, geliştirme zamanı ve ölçeklenebilirlik gibi özellikler açısından daha etkin sonuçlar sağlayabileceği belirtilmiştir.</a:t>
            </a:r>
            <a:endParaRPr lang="tr-TR"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200" b="1" dirty="0" smtClean="0"/>
              <a:t>BİLİŞİM SİSTEMLERİ </a:t>
            </a:r>
            <a:r>
              <a:rPr lang="tr-TR" sz="3200" b="1" dirty="0"/>
              <a:t>VE </a:t>
            </a:r>
            <a:r>
              <a:rPr lang="tr-TR" sz="3200" b="1" dirty="0" smtClean="0"/>
              <a:t>YÖNETİMİ (INFORMATION </a:t>
            </a:r>
            <a:r>
              <a:rPr lang="tr-TR" sz="3200" b="1" dirty="0"/>
              <a:t>SYSTEMS AND MANAGEMENT)</a:t>
            </a:r>
            <a:endParaRPr lang="tr-TR" sz="3200" dirty="0"/>
          </a:p>
        </p:txBody>
      </p:sp>
      <p:sp>
        <p:nvSpPr>
          <p:cNvPr id="3" name="2 İçerik Yer Tutucusu"/>
          <p:cNvSpPr>
            <a:spLocks noGrp="1"/>
          </p:cNvSpPr>
          <p:nvPr>
            <p:ph idx="1"/>
          </p:nvPr>
        </p:nvSpPr>
        <p:spPr/>
        <p:txBody>
          <a:bodyPr>
            <a:normAutofit/>
          </a:bodyPr>
          <a:lstStyle/>
          <a:p>
            <a:r>
              <a:rPr lang="tr-TR" sz="1400" dirty="0"/>
              <a:t>Bilişim sistemi, organizasyonlarda karar verme aşamasına kadar bilgiyi toplamak, düzenlemek, işlemek ve saklamak olarak tanımlanabilir. Bilişim sistemlerinde üç aktivite bilgiyi üretmek için gereklidir. Bu aktiviteler: </a:t>
            </a:r>
            <a:r>
              <a:rPr lang="tr-TR" sz="1400" dirty="0">
                <a:solidFill>
                  <a:srgbClr val="FF0000"/>
                </a:solidFill>
              </a:rPr>
              <a:t>girdi</a:t>
            </a:r>
            <a:r>
              <a:rPr lang="tr-TR" sz="1400" dirty="0"/>
              <a:t>, </a:t>
            </a:r>
            <a:r>
              <a:rPr lang="tr-TR" sz="1400" dirty="0">
                <a:solidFill>
                  <a:srgbClr val="FF0000"/>
                </a:solidFill>
              </a:rPr>
              <a:t>işlem</a:t>
            </a:r>
            <a:r>
              <a:rPr lang="tr-TR" sz="1400" dirty="0"/>
              <a:t> ve </a:t>
            </a:r>
            <a:r>
              <a:rPr lang="tr-TR" sz="1400" dirty="0">
                <a:solidFill>
                  <a:srgbClr val="FF0000"/>
                </a:solidFill>
              </a:rPr>
              <a:t>çıktıdır</a:t>
            </a:r>
            <a:r>
              <a:rPr lang="tr-TR" sz="1400" dirty="0"/>
              <a:t>. </a:t>
            </a:r>
            <a:r>
              <a:rPr lang="tr-TR" sz="1400" u="sng" dirty="0"/>
              <a:t>Girdi, organizasyonun içinden veya dış çevresinden, ham bilgileri (veriyi) toplamaktır. İşlem, bu ham veriyi daha anlamlı biçime çevirir. Çıktı, işlenmiş bilgiyi (enformasyon), insanlara veya kullanılacak olan </a:t>
            </a:r>
            <a:r>
              <a:rPr lang="tr-TR" sz="1400" u="sng" dirty="0" smtClean="0"/>
              <a:t>aktivitelere </a:t>
            </a:r>
            <a:r>
              <a:rPr lang="tr-TR" sz="1400" u="sng" dirty="0"/>
              <a:t>aktarır</a:t>
            </a:r>
            <a:r>
              <a:rPr lang="tr-TR" sz="1400" u="sng" dirty="0" smtClean="0"/>
              <a:t>.</a:t>
            </a:r>
          </a:p>
          <a:p>
            <a:endParaRPr lang="tr-TR" sz="1400" u="sng" dirty="0"/>
          </a:p>
        </p:txBody>
      </p:sp>
      <p:pic>
        <p:nvPicPr>
          <p:cNvPr id="5" name="4 Resim" descr="makale ödevi.jpg"/>
          <p:cNvPicPr>
            <a:picLocks noChangeAspect="1"/>
          </p:cNvPicPr>
          <p:nvPr/>
        </p:nvPicPr>
        <p:blipFill>
          <a:blip r:embed="rId2"/>
          <a:stretch>
            <a:fillRect/>
          </a:stretch>
        </p:blipFill>
        <p:spPr>
          <a:xfrm>
            <a:off x="2784830" y="3000371"/>
            <a:ext cx="3644558" cy="318218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58204" cy="1225536"/>
          </a:xfrm>
        </p:spPr>
        <p:txBody>
          <a:bodyPr>
            <a:normAutofit fontScale="90000"/>
          </a:bodyPr>
          <a:lstStyle/>
          <a:p>
            <a:r>
              <a:rPr lang="tr-TR" sz="3200" b="1" dirty="0" smtClean="0"/>
              <a:t>VERİ </a:t>
            </a:r>
            <a:r>
              <a:rPr lang="tr-TR" sz="3200" b="1" dirty="0"/>
              <a:t>TABANI VE </a:t>
            </a:r>
            <a:r>
              <a:rPr lang="tr-TR" sz="3200" b="1" dirty="0" smtClean="0"/>
              <a:t>VERİ </a:t>
            </a:r>
            <a:r>
              <a:rPr lang="tr-TR" sz="3200" b="1" dirty="0"/>
              <a:t>TABANI </a:t>
            </a:r>
            <a:r>
              <a:rPr lang="tr-TR" sz="3200" b="1" dirty="0" smtClean="0"/>
              <a:t>YÖNET</a:t>
            </a:r>
            <a:r>
              <a:rPr lang="tr-TR" sz="3200" b="1" dirty="0" smtClean="0"/>
              <a:t>İ</a:t>
            </a:r>
            <a:r>
              <a:rPr lang="tr-TR" sz="3200" b="1" dirty="0" smtClean="0"/>
              <a:t>M S</a:t>
            </a:r>
            <a:r>
              <a:rPr lang="tr-TR" sz="3200" b="1" dirty="0" smtClean="0"/>
              <a:t>İ</a:t>
            </a:r>
            <a:r>
              <a:rPr lang="tr-TR" sz="3200" b="1" dirty="0" smtClean="0"/>
              <a:t>STEMLER</a:t>
            </a:r>
            <a:r>
              <a:rPr lang="tr-TR" sz="3200" b="1" dirty="0" smtClean="0"/>
              <a:t>İ</a:t>
            </a:r>
            <a:r>
              <a:rPr lang="tr-TR" sz="3200" b="1" dirty="0" smtClean="0"/>
              <a:t> </a:t>
            </a:r>
            <a:r>
              <a:rPr lang="tr-TR" sz="3200" b="1" dirty="0"/>
              <a:t>(DATABASE AND DATABASE MANAGEMENT SYSTEM)</a:t>
            </a:r>
            <a:endParaRPr lang="tr-TR" sz="3200" dirty="0"/>
          </a:p>
        </p:txBody>
      </p:sp>
      <p:sp>
        <p:nvSpPr>
          <p:cNvPr id="3" name="2 İçerik Yer Tutucusu"/>
          <p:cNvSpPr>
            <a:spLocks noGrp="1"/>
          </p:cNvSpPr>
          <p:nvPr>
            <p:ph idx="1"/>
          </p:nvPr>
        </p:nvSpPr>
        <p:spPr>
          <a:xfrm>
            <a:off x="457200" y="1571612"/>
            <a:ext cx="8229600" cy="4554551"/>
          </a:xfrm>
        </p:spPr>
        <p:txBody>
          <a:bodyPr>
            <a:normAutofit/>
          </a:bodyPr>
          <a:lstStyle/>
          <a:p>
            <a:r>
              <a:rPr lang="tr-TR" sz="1400" dirty="0"/>
              <a:t>Veri tabanı, belirli bir amaca yönelik olarak düzenlenmiş verilerin topluluğunu ifade eder. Bu veriler arasında ilişkiler bulunur ve her veri öğesinin mantıksal ile fiziksel tanımı vardır. Gerçek dünya nesnelerini ve ilişkilerini modellemek için kullanılan bilgi depoları olarak tanımlanabilirler. Veri tabanı yönetim sistemleri (VTYS), verilere aynı anda birden çok bağlantı sağlayabilme yeteneğine sahiptir ve veri tabanı yönetimi sürecinin önemli bir parçasını oluştururlar. </a:t>
            </a:r>
            <a:r>
              <a:rPr lang="tr-TR" sz="1400" dirty="0" err="1"/>
              <a:t>VTYS'ler</a:t>
            </a:r>
            <a:r>
              <a:rPr lang="tr-TR" sz="1400" dirty="0"/>
              <a:t>, verilerin nasıl depolanacağı, kullanılacağı ve erişileceğini yönlendiren kuralları içerirler. Veri tabanı sistemi (VTS), veri tabanını, </a:t>
            </a:r>
            <a:r>
              <a:rPr lang="tr-TR" sz="1400" dirty="0" err="1"/>
              <a:t>VTYS'leri</a:t>
            </a:r>
            <a:r>
              <a:rPr lang="tr-TR" sz="1400" dirty="0"/>
              <a:t> ve uygulama programlarını içeren bir yapıdır</a:t>
            </a:r>
            <a:r>
              <a:rPr lang="tr-TR" sz="1400" dirty="0" smtClean="0"/>
              <a:t>.</a:t>
            </a:r>
          </a:p>
          <a:p>
            <a:endParaRPr lang="tr-TR" sz="1400" dirty="0"/>
          </a:p>
        </p:txBody>
      </p:sp>
      <p:pic>
        <p:nvPicPr>
          <p:cNvPr id="5" name="4 Resim" descr="Ekran görüntüsü 2024-03-18 231431.png"/>
          <p:cNvPicPr>
            <a:picLocks noChangeAspect="1"/>
          </p:cNvPicPr>
          <p:nvPr/>
        </p:nvPicPr>
        <p:blipFill>
          <a:blip r:embed="rId2"/>
          <a:stretch>
            <a:fillRect/>
          </a:stretch>
        </p:blipFill>
        <p:spPr>
          <a:xfrm>
            <a:off x="2500298" y="3143248"/>
            <a:ext cx="3714776" cy="356412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785794"/>
            <a:ext cx="8229600" cy="5340369"/>
          </a:xfrm>
        </p:spPr>
        <p:txBody>
          <a:bodyPr>
            <a:normAutofit/>
          </a:bodyPr>
          <a:lstStyle/>
          <a:p>
            <a:r>
              <a:rPr lang="tr-TR" sz="1600" dirty="0"/>
              <a:t>Veri tabanı modellerini sekiz kategoriye ayırabiliriz: </a:t>
            </a:r>
            <a:endParaRPr lang="tr-TR" sz="1600" dirty="0" smtClean="0"/>
          </a:p>
          <a:p>
            <a:r>
              <a:rPr lang="tr-TR" sz="1600" b="1" dirty="0" smtClean="0"/>
              <a:t>Düz veya tablo modeli: </a:t>
            </a:r>
            <a:r>
              <a:rPr lang="tr-TR" sz="1600" dirty="0"/>
              <a:t>İ</a:t>
            </a:r>
            <a:r>
              <a:rPr lang="tr-TR" sz="1600" dirty="0" smtClean="0"/>
              <a:t>ki boyutlu veri grubunu temsil eder. Sütunlar benzer özelliklere sahip verileri içerirken, satırlar ise farklı veri gruplarını barındırır. Örneğin, kullanıcı adları ve şifrelerin saklandığı bir veritabanı bu modele örnektir. Her satırda bir kullanıcıya ait şifre bilgileri yer alırken, sütunlarda aynı tipte veriler bulunur. Bu model, tek bir tabloya dayalı basit bir veri yapısını ifade eder.</a:t>
            </a:r>
            <a:endParaRPr lang="tr-TR" sz="1600" dirty="0"/>
          </a:p>
        </p:txBody>
      </p:sp>
      <p:pic>
        <p:nvPicPr>
          <p:cNvPr id="4" name="3 Resim" descr="Ekran görüntüsü 2024-03-18 231725.png"/>
          <p:cNvPicPr>
            <a:picLocks noChangeAspect="1"/>
          </p:cNvPicPr>
          <p:nvPr/>
        </p:nvPicPr>
        <p:blipFill>
          <a:blip r:embed="rId2"/>
          <a:stretch>
            <a:fillRect/>
          </a:stretch>
        </p:blipFill>
        <p:spPr>
          <a:xfrm>
            <a:off x="785786" y="3143248"/>
            <a:ext cx="7429552" cy="150395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357166"/>
            <a:ext cx="8229600" cy="5768997"/>
          </a:xfrm>
        </p:spPr>
        <p:txBody>
          <a:bodyPr>
            <a:normAutofit/>
          </a:bodyPr>
          <a:lstStyle/>
          <a:p>
            <a:r>
              <a:rPr lang="tr-TR" sz="2400" b="1" dirty="0" smtClean="0"/>
              <a:t>Hiyerarşik Veri Modeli: </a:t>
            </a:r>
            <a:r>
              <a:rPr lang="tr-TR" sz="2400" dirty="0" smtClean="0"/>
              <a:t>İlk olarak 1960’lı yıllarda ortaya çıkmış ve adını veriyi depolama yönteminden almıştır. Bu veri tabanının depoladığı yapısal verilere “kayıt” adı verildi. Kayıtlar ağaç mimarisi şeklinde yukarıdan aşağı sıralanmaktadır. Kök adı verilen ilk kaydın bir veya daha çok çocuk kayıtları vardır. Çocuk kayıtlarında kendi çocuk kayıtları olabilir. Kök haricinde bütün kayıtların bir ebeveyni vardır.</a:t>
            </a:r>
          </a:p>
          <a:p>
            <a:endParaRPr lang="tr-TR" sz="2400" dirty="0"/>
          </a:p>
        </p:txBody>
      </p:sp>
      <p:pic>
        <p:nvPicPr>
          <p:cNvPr id="4" name="3 Resim" descr="makale ödevi3.jpg"/>
          <p:cNvPicPr>
            <a:picLocks noChangeAspect="1"/>
          </p:cNvPicPr>
          <p:nvPr/>
        </p:nvPicPr>
        <p:blipFill>
          <a:blip r:embed="rId2"/>
          <a:stretch>
            <a:fillRect/>
          </a:stretch>
        </p:blipFill>
        <p:spPr>
          <a:xfrm>
            <a:off x="1714480" y="3571876"/>
            <a:ext cx="5429288" cy="234002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357166"/>
            <a:ext cx="8229600" cy="5768997"/>
          </a:xfrm>
        </p:spPr>
        <p:txBody>
          <a:bodyPr>
            <a:normAutofit/>
          </a:bodyPr>
          <a:lstStyle/>
          <a:p>
            <a:r>
              <a:rPr lang="tr-TR" sz="2400" b="1" dirty="0"/>
              <a:t>Ağ veri </a:t>
            </a:r>
            <a:r>
              <a:rPr lang="tr-TR" sz="2400" b="1" dirty="0" smtClean="0"/>
              <a:t>modeli:</a:t>
            </a:r>
            <a:r>
              <a:rPr lang="tr-TR" sz="2400" dirty="0" smtClean="0"/>
              <a:t> </a:t>
            </a:r>
            <a:r>
              <a:rPr lang="tr-TR" sz="2400" dirty="0"/>
              <a:t>1970'lerin başlarında ortaya çıkmış ve hiyerarşik veri modelinin bir gelişimi olarak kabul edilir. Diğer verilerle doğal bir ilişki içinde olması, bu modelin hızla benimsenmesinin temel nedenlerinden biridir. Ağ modelinin önemli bir özelliği, uç-düğüm pozisyonundaki verilerin iç-düğümlere işaret edebilmesidir, böylece bir veriye birden fazla ilişki tanımlanabilir. Bu yaklaşım, veri tekrarını büyük ölçüde azaltır.</a:t>
            </a:r>
          </a:p>
        </p:txBody>
      </p:sp>
      <p:pic>
        <p:nvPicPr>
          <p:cNvPr id="4" name="3 Resim" descr="Ekran görüntüsü 2024-03-18 233539.png"/>
          <p:cNvPicPr>
            <a:picLocks noChangeAspect="1"/>
          </p:cNvPicPr>
          <p:nvPr/>
        </p:nvPicPr>
        <p:blipFill>
          <a:blip r:embed="rId2"/>
          <a:stretch>
            <a:fillRect/>
          </a:stretch>
        </p:blipFill>
        <p:spPr>
          <a:xfrm>
            <a:off x="1142976" y="4000504"/>
            <a:ext cx="7030429" cy="192882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357166"/>
            <a:ext cx="8229600" cy="5768997"/>
          </a:xfrm>
        </p:spPr>
        <p:txBody>
          <a:bodyPr>
            <a:normAutofit/>
          </a:bodyPr>
          <a:lstStyle/>
          <a:p>
            <a:r>
              <a:rPr lang="tr-TR" sz="2000" b="1" dirty="0"/>
              <a:t>İlişkisel Veri </a:t>
            </a:r>
            <a:r>
              <a:rPr lang="tr-TR" sz="2000" b="1" dirty="0" smtClean="0"/>
              <a:t>Modeli:</a:t>
            </a:r>
            <a:r>
              <a:rPr lang="tr-TR" sz="2000" dirty="0" smtClean="0"/>
              <a:t> </a:t>
            </a:r>
            <a:r>
              <a:rPr lang="tr-TR" sz="2000" dirty="0"/>
              <a:t>Hiyerarşik ve ağ veri modellerinin yetersiz kaldığı çeşitli beklentileri karşılamak amacıyla geliştirilmiştir. E. F. </a:t>
            </a:r>
            <a:r>
              <a:rPr lang="tr-TR" sz="2000" dirty="0" err="1"/>
              <a:t>Codd'un</a:t>
            </a:r>
            <a:r>
              <a:rPr lang="tr-TR" sz="2000" dirty="0"/>
              <a:t> 1970'te kaleme aldığı "A </a:t>
            </a:r>
            <a:r>
              <a:rPr lang="tr-TR" sz="2000" dirty="0" err="1"/>
              <a:t>Relational</a:t>
            </a:r>
            <a:r>
              <a:rPr lang="tr-TR" sz="2000" dirty="0"/>
              <a:t> Model of Data </a:t>
            </a:r>
            <a:r>
              <a:rPr lang="tr-TR" sz="2000" dirty="0" err="1"/>
              <a:t>for</a:t>
            </a:r>
            <a:r>
              <a:rPr lang="tr-TR" sz="2000" dirty="0"/>
              <a:t> </a:t>
            </a:r>
            <a:r>
              <a:rPr lang="tr-TR" sz="2000" dirty="0" err="1"/>
              <a:t>Large</a:t>
            </a:r>
            <a:r>
              <a:rPr lang="tr-TR" sz="2000" dirty="0"/>
              <a:t> </a:t>
            </a:r>
            <a:r>
              <a:rPr lang="tr-TR" sz="2000" dirty="0" err="1"/>
              <a:t>Shared</a:t>
            </a:r>
            <a:r>
              <a:rPr lang="tr-TR" sz="2000" dirty="0"/>
              <a:t> Data </a:t>
            </a:r>
            <a:r>
              <a:rPr lang="tr-TR" sz="2000" dirty="0" err="1"/>
              <a:t>Banks</a:t>
            </a:r>
            <a:r>
              <a:rPr lang="tr-TR" sz="2000" dirty="0"/>
              <a:t>" makalesi bu modelin önemli bir adımı olmuştur. Bu modele göre, veriler ilişkiler aracılığıyla modellenir ve temel kavram ilişkidir. Veri tabanı, ilişkisel tablolar biçiminde düzenlenir ve her tablo genellikle bir dosyayı temsil eder. Tablolardaki satırlar ilişkili veri öğelerini içerirken, sütunlar ise bu verilerin niteliklerini belirtir. Bu model, veri organizasyonunu daha esnek hale getirerek çeşitli uygulama gereksinimlerini karşılar.</a:t>
            </a:r>
          </a:p>
        </p:txBody>
      </p:sp>
      <p:pic>
        <p:nvPicPr>
          <p:cNvPr id="4" name="3 Resim" descr="makale ödevi4.jpg"/>
          <p:cNvPicPr>
            <a:picLocks noChangeAspect="1"/>
          </p:cNvPicPr>
          <p:nvPr/>
        </p:nvPicPr>
        <p:blipFill>
          <a:blip r:embed="rId2"/>
          <a:stretch>
            <a:fillRect/>
          </a:stretch>
        </p:blipFill>
        <p:spPr>
          <a:xfrm>
            <a:off x="1071538" y="3643314"/>
            <a:ext cx="6881231" cy="278608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42852"/>
            <a:ext cx="8229600" cy="5983311"/>
          </a:xfrm>
        </p:spPr>
        <p:txBody>
          <a:bodyPr>
            <a:normAutofit/>
          </a:bodyPr>
          <a:lstStyle/>
          <a:p>
            <a:endParaRPr lang="tr-TR" sz="2000" dirty="0"/>
          </a:p>
          <a:p>
            <a:r>
              <a:rPr lang="tr-TR" sz="2000" b="1" dirty="0"/>
              <a:t>Nesne Yönelimli Veri Modeli: </a:t>
            </a:r>
            <a:r>
              <a:rPr lang="tr-TR" sz="2000" b="1" dirty="0" smtClean="0"/>
              <a:t> </a:t>
            </a:r>
            <a:r>
              <a:rPr lang="tr-TR" sz="2000" dirty="0" smtClean="0"/>
              <a:t>Daha </a:t>
            </a:r>
            <a:r>
              <a:rPr lang="tr-TR" sz="2000" dirty="0"/>
              <a:t>sonraları ortaya çıkmış ve başarısını kanıtlamıştır. Nesne yönelimli programlamaya dayanan veri </a:t>
            </a:r>
            <a:r>
              <a:rPr lang="tr-TR" sz="2000" dirty="0" smtClean="0"/>
              <a:t>modelidir. </a:t>
            </a:r>
            <a:endParaRPr lang="tr-TR" sz="2000" dirty="0"/>
          </a:p>
          <a:p>
            <a:endParaRPr lang="tr-TR" sz="2000" dirty="0" smtClean="0"/>
          </a:p>
          <a:p>
            <a:endParaRPr lang="tr-TR" sz="2000" dirty="0"/>
          </a:p>
          <a:p>
            <a:endParaRPr lang="tr-TR" sz="2000" dirty="0" smtClean="0"/>
          </a:p>
          <a:p>
            <a:endParaRPr lang="tr-TR" sz="2000" dirty="0"/>
          </a:p>
          <a:p>
            <a:pPr>
              <a:buNone/>
            </a:pPr>
            <a:endParaRPr lang="tr-TR" sz="2000" dirty="0"/>
          </a:p>
          <a:p>
            <a:pPr>
              <a:buNone/>
            </a:pPr>
            <a:endParaRPr lang="tr-TR" sz="2000" dirty="0" smtClean="0"/>
          </a:p>
          <a:p>
            <a:r>
              <a:rPr lang="tr-TR" sz="2000" b="1" dirty="0"/>
              <a:t>Nesne İlişkisel Veri Modeli: </a:t>
            </a:r>
            <a:r>
              <a:rPr lang="tr-TR" sz="2000" b="1" dirty="0" smtClean="0"/>
              <a:t> </a:t>
            </a:r>
            <a:r>
              <a:rPr lang="tr-TR" sz="2000" dirty="0" smtClean="0"/>
              <a:t>Nesne </a:t>
            </a:r>
            <a:r>
              <a:rPr lang="tr-TR" sz="2000" dirty="0"/>
              <a:t>ilişkisel veri tabanı, ilişkisel işlevselliğin üzerine nesne yönelimli özellikler içerir. İlişkisel veri tabanları içinde nesne yönelimli karakteristikler içeren ilk veri tabanı 1997 yılında piyasaya sunulan Oracle8’dir. </a:t>
            </a:r>
          </a:p>
          <a:p>
            <a:endParaRPr lang="tr-TR" sz="2000" dirty="0"/>
          </a:p>
        </p:txBody>
      </p:sp>
      <p:pic>
        <p:nvPicPr>
          <p:cNvPr id="4" name="3 Resim" descr="makale ödevi5.jpg"/>
          <p:cNvPicPr>
            <a:picLocks noChangeAspect="1"/>
          </p:cNvPicPr>
          <p:nvPr/>
        </p:nvPicPr>
        <p:blipFill>
          <a:blip r:embed="rId2"/>
          <a:stretch>
            <a:fillRect/>
          </a:stretch>
        </p:blipFill>
        <p:spPr>
          <a:xfrm>
            <a:off x="1000100" y="1357298"/>
            <a:ext cx="6810428" cy="1785950"/>
          </a:xfrm>
          <a:prstGeom prst="rect">
            <a:avLst/>
          </a:prstGeom>
        </p:spPr>
      </p:pic>
      <p:pic>
        <p:nvPicPr>
          <p:cNvPr id="6" name="5 Resim" descr="makale ödevi6.jpg"/>
          <p:cNvPicPr>
            <a:picLocks noChangeAspect="1"/>
          </p:cNvPicPr>
          <p:nvPr/>
        </p:nvPicPr>
        <p:blipFill>
          <a:blip r:embed="rId3"/>
          <a:stretch>
            <a:fillRect/>
          </a:stretch>
        </p:blipFill>
        <p:spPr>
          <a:xfrm>
            <a:off x="857224" y="4643447"/>
            <a:ext cx="7572428" cy="2071702"/>
          </a:xfrm>
          <a:prstGeom prst="rect">
            <a:avLst/>
          </a:prstGeom>
        </p:spPr>
      </p:pic>
    </p:spTree>
  </p:cSld>
  <p:clrMapOvr>
    <a:masterClrMapping/>
  </p:clrMapOvr>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TotalTime>
  <Words>2177</Words>
  <Application>Microsoft Office PowerPoint</Application>
  <PresentationFormat>Ekran Gösterisi (4:3)</PresentationFormat>
  <Paragraphs>106</Paragraphs>
  <Slides>22</Slides>
  <Notes>0</Notes>
  <HiddenSlides>0</HiddenSlides>
  <MMClips>0</MMClips>
  <ScaleCrop>false</ScaleCrop>
  <HeadingPairs>
    <vt:vector size="4" baseType="variant">
      <vt:variant>
        <vt:lpstr>Tema</vt:lpstr>
      </vt:variant>
      <vt:variant>
        <vt:i4>1</vt:i4>
      </vt:variant>
      <vt:variant>
        <vt:lpstr>Slayt Başlıkları</vt:lpstr>
      </vt:variant>
      <vt:variant>
        <vt:i4>22</vt:i4>
      </vt:variant>
    </vt:vector>
  </HeadingPairs>
  <TitlesOfParts>
    <vt:vector size="23" baseType="lpstr">
      <vt:lpstr>Ofis Teması</vt:lpstr>
      <vt:lpstr>  İlişkisel ve İlişkisel Olmayan (NoSQL) Veri Tabanı Sistemleri Mimari Performansının Yönetim Bilişim Sistemleri Kapsamında İncelenmesi </vt:lpstr>
      <vt:lpstr>Giriş</vt:lpstr>
      <vt:lpstr>BİLİŞİM SİSTEMLERİ VE YÖNETİMİ (INFORMATION SYSTEMS AND MANAGEMENT)</vt:lpstr>
      <vt:lpstr>VERİ TABANI VE VERİ TABANI YÖNETİM SİSTEMLERİ (DATABASE AND DATABASE MANAGEMENT SYSTEM)</vt:lpstr>
      <vt:lpstr>Slayt 5</vt:lpstr>
      <vt:lpstr>Slayt 6</vt:lpstr>
      <vt:lpstr>Slayt 7</vt:lpstr>
      <vt:lpstr>Slayt 8</vt:lpstr>
      <vt:lpstr>Slayt 9</vt:lpstr>
      <vt:lpstr>Slayt 10</vt:lpstr>
      <vt:lpstr>VERİ TABANI TASARIMI  (DATABASE DESIGN) </vt:lpstr>
      <vt:lpstr>Slayt 12</vt:lpstr>
      <vt:lpstr>Slayt 13</vt:lpstr>
      <vt:lpstr>Slayt 14</vt:lpstr>
      <vt:lpstr>Slayt 15</vt:lpstr>
      <vt:lpstr>Slayt 16</vt:lpstr>
      <vt:lpstr>VERİTABANI MİMARİLERİNİN PERFORMANS KARŞILAŞTIRMASI (PERFORMANCE COMPARISON OF DATABASE ARCHITECTURE) </vt:lpstr>
      <vt:lpstr>Slayt 18</vt:lpstr>
      <vt:lpstr>Slayt 19</vt:lpstr>
      <vt:lpstr>Slayt 20</vt:lpstr>
      <vt:lpstr>Slayt 21</vt:lpstr>
      <vt:lpstr>SONUÇ VE DEĞERLENDİRME                                       (RESULT AND EVALUATION)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Yazılım Gereksinimleri ve Analizi</dc:title>
  <dc:creator>ACER</dc:creator>
  <cp:lastModifiedBy>ACER</cp:lastModifiedBy>
  <cp:revision>16</cp:revision>
  <dcterms:created xsi:type="dcterms:W3CDTF">2024-03-18T19:46:03Z</dcterms:created>
  <dcterms:modified xsi:type="dcterms:W3CDTF">2024-03-18T22:28:07Z</dcterms:modified>
</cp:coreProperties>
</file>