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6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2" autoAdjust="0"/>
    <p:restoredTop sz="92831" autoAdjust="0"/>
  </p:normalViewPr>
  <p:slideViewPr>
    <p:cSldViewPr snapToGrid="0">
      <p:cViewPr varScale="1">
        <p:scale>
          <a:sx n="69" d="100"/>
          <a:sy n="69" d="100"/>
        </p:scale>
        <p:origin x="4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3531C-73D2-4958-B5C7-C8CDB7C6683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D61E7-E7DD-47FE-8768-2F9FC26C3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6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2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0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2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88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75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D61E7-E7DD-47FE-8768-2F9FC26C32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Title SlideHeader" descr="Sınıflandırma Seviyesi Seç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Sınıflandırma Seviyesi Seç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hlSlideMaster.Title Slide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Title and Vertical TextHeader" descr="Sınıflandırma Seviyesi Seç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Sınıflandırma Seviyesi Seç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hlSlideMaster.Title and Vertical Text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Vertical Title and TextHeader" descr="Sınıflandırma Seviyesi Seç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Sınıflandırma Seviyesi Seç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hlSlideMaster.Vertical Title and Text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6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Title and ContentHeader" descr="Sınıflandırma Seviyesi Seç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Sınıflandırma Seviyesi Seç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hlSlideMaster.Title and Content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rSlideMaster.Section HeaderHeader" descr="Sınıflandırma Seviyesi Seç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Sınıflandırma Seviyesi Seç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hlSlideMaster.Section Header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rSlideMaster.Two ContentHeader" descr="Sınıflandırma Seviyesi Seç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Sınıflandırma Seviyesi Seç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9" name="hlSlideMaster.Two Content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rSlideMaster.ComparisonHeader" descr="Sınıflandırma Seviyesi Seç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Sınıflandırma Seviyesi Seç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1" name="hlSlideMaster.Comparison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rSlideMaster.Title OnlyHeader" descr="Sınıflandırma Seviyesi Seç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Sınıflandırma Seviyesi Seç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7" name="hlSlideMaster.Title Only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rSlideMaster.BlankHeader" descr="Sınıflandırma Seviyesi Seç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Sınıflandırma Seviyesi Seç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6" name="hlSlideMaster.Blank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rSlideMaster.Content with CaptionHeader" descr="Sınıflandırma Seviyesi Seç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Sınıflandırma Seviyesi Seç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9" name="hlSlideMaster.Content with Caption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rSlideMaster.Picture with CaptionHeader" descr="Sınıflandırma Seviyesi Seç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 smtClean="0">
                <a:solidFill>
                  <a:srgbClr val="FF0000"/>
                </a:solidFill>
                <a:latin typeface="Microsoft Sans Serif" panose="020B0604020202020204" pitchFamily="34" charset="0"/>
              </a:rPr>
              <a:t>Sınıflandırma Seviyesi Seç</a:t>
            </a:r>
            <a:endParaRPr lang="en-US" sz="850" b="0" i="0" u="none" baseline="0">
              <a:solidFill>
                <a:srgbClr val="FF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9" name="hlSlideMaster.Picture with Caption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8F30-297B-4BCC-8E62-7BF6D51E3AB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6D25-932C-49AC-BB0D-ED4D08C4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5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images.wallpapersden.com/image/download/derek-jeter-baseball-mlb_Z2ZpbGqUmZqaraWkpJRnamtlrWZsZW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56" t="-1354"/>
          <a:stretch>
            <a:fillRect/>
          </a:stretch>
        </p:blipFill>
        <p:spPr bwMode="auto">
          <a:xfrm>
            <a:off x="0" y="-92846"/>
            <a:ext cx="12192000" cy="6950845"/>
          </a:xfrm>
          <a:custGeom>
            <a:avLst/>
            <a:gdLst>
              <a:gd name="connsiteX0" fmla="*/ 3323836 w 12192001"/>
              <a:gd name="connsiteY0" fmla="*/ 92846 h 6950846"/>
              <a:gd name="connsiteX1" fmla="*/ 12192001 w 12192001"/>
              <a:gd name="connsiteY1" fmla="*/ 92846 h 6950846"/>
              <a:gd name="connsiteX2" fmla="*/ 12192001 w 12192001"/>
              <a:gd name="connsiteY2" fmla="*/ 6950846 h 6950846"/>
              <a:gd name="connsiteX3" fmla="*/ 1864660 w 12192001"/>
              <a:gd name="connsiteY3" fmla="*/ 6950846 h 6950846"/>
              <a:gd name="connsiteX4" fmla="*/ 1864660 w 12192001"/>
              <a:gd name="connsiteY4" fmla="*/ 6950845 h 6950846"/>
              <a:gd name="connsiteX5" fmla="*/ 3695700 w 12192001"/>
              <a:gd name="connsiteY5" fmla="*/ 6950845 h 6950846"/>
              <a:gd name="connsiteX6" fmla="*/ 4744853 w 12192001"/>
              <a:gd name="connsiteY6" fmla="*/ 2759044 h 6950846"/>
              <a:gd name="connsiteX7" fmla="*/ 3421484 w 12192001"/>
              <a:gd name="connsiteY7" fmla="*/ 122889 h 6950846"/>
              <a:gd name="connsiteX8" fmla="*/ 2565014 w 12192001"/>
              <a:gd name="connsiteY8" fmla="*/ 186 h 6950846"/>
              <a:gd name="connsiteX9" fmla="*/ 3259975 w 12192001"/>
              <a:gd name="connsiteY9" fmla="*/ 73198 h 6950846"/>
              <a:gd name="connsiteX10" fmla="*/ 3323836 w 12192001"/>
              <a:gd name="connsiteY10" fmla="*/ 92846 h 6950846"/>
              <a:gd name="connsiteX11" fmla="*/ 1864660 w 12192001"/>
              <a:gd name="connsiteY11" fmla="*/ 92846 h 6950846"/>
              <a:gd name="connsiteX12" fmla="*/ 1864660 w 12192001"/>
              <a:gd name="connsiteY12" fmla="*/ 6950845 h 6950846"/>
              <a:gd name="connsiteX13" fmla="*/ 0 w 12192001"/>
              <a:gd name="connsiteY13" fmla="*/ 6950845 h 6950846"/>
              <a:gd name="connsiteX14" fmla="*/ 0 w 12192001"/>
              <a:gd name="connsiteY14" fmla="*/ 92845 h 6950846"/>
              <a:gd name="connsiteX15" fmla="*/ 2565014 w 12192001"/>
              <a:gd name="connsiteY15" fmla="*/ 186 h 695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6950846">
                <a:moveTo>
                  <a:pt x="3323836" y="92846"/>
                </a:moveTo>
                <a:lnTo>
                  <a:pt x="12192001" y="92846"/>
                </a:lnTo>
                <a:lnTo>
                  <a:pt x="12192001" y="6950846"/>
                </a:lnTo>
                <a:lnTo>
                  <a:pt x="1864660" y="6950846"/>
                </a:lnTo>
                <a:lnTo>
                  <a:pt x="1864660" y="6950845"/>
                </a:lnTo>
                <a:lnTo>
                  <a:pt x="3695700" y="6950845"/>
                </a:lnTo>
                <a:cubicBezTo>
                  <a:pt x="4045418" y="5553578"/>
                  <a:pt x="6474192" y="5725229"/>
                  <a:pt x="4744853" y="2759044"/>
                </a:cubicBezTo>
                <a:cubicBezTo>
                  <a:pt x="4623690" y="1060687"/>
                  <a:pt x="4108567" y="371055"/>
                  <a:pt x="3421484" y="122889"/>
                </a:cubicBezTo>
                <a:close/>
                <a:moveTo>
                  <a:pt x="2565014" y="186"/>
                </a:moveTo>
                <a:cubicBezTo>
                  <a:pt x="2807020" y="-2124"/>
                  <a:pt x="3040829" y="16705"/>
                  <a:pt x="3259975" y="73198"/>
                </a:cubicBezTo>
                <a:lnTo>
                  <a:pt x="3323836" y="92846"/>
                </a:lnTo>
                <a:lnTo>
                  <a:pt x="1864660" y="92846"/>
                </a:lnTo>
                <a:lnTo>
                  <a:pt x="1864660" y="6950845"/>
                </a:lnTo>
                <a:lnTo>
                  <a:pt x="0" y="6950845"/>
                </a:lnTo>
                <a:lnTo>
                  <a:pt x="0" y="92845"/>
                </a:lnTo>
                <a:cubicBezTo>
                  <a:pt x="770564" y="275324"/>
                  <a:pt x="1717992" y="8274"/>
                  <a:pt x="2565014" y="186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8758" y="519765"/>
            <a:ext cx="4042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MAAŞ </a:t>
            </a:r>
          </a:p>
          <a:p>
            <a:r>
              <a:rPr lang="tr-TR" sz="6600" b="1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TAHMİN </a:t>
            </a:r>
          </a:p>
          <a:p>
            <a:r>
              <a:rPr lang="tr-TR" sz="6600" b="1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MODELİ</a:t>
            </a:r>
          </a:p>
          <a:p>
            <a:pPr algn="ctr"/>
            <a:r>
              <a:rPr lang="tr-TR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Çoklu Doğrusal Regresyon</a:t>
            </a:r>
            <a:endParaRPr lang="en-US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770" y="6312570"/>
            <a:ext cx="21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İrfan Yakut</a:t>
            </a:r>
            <a:endParaRPr lang="en-US" sz="24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70" y="24332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Değişken Seçim Yöntemleri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698872"/>
            <a:ext cx="10940849" cy="60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69" y="24332"/>
            <a:ext cx="948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Hataların </a:t>
            </a:r>
            <a:r>
              <a:rPr lang="tr-TR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N</a:t>
            </a:r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ormal </a:t>
            </a:r>
            <a:r>
              <a:rPr lang="tr-TR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D</a:t>
            </a:r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ağıldığı Varsayımı: Q-Q </a:t>
            </a:r>
            <a:r>
              <a:rPr lang="tr-TR" sz="2800" b="1" dirty="0" err="1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Plot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6" y="715752"/>
            <a:ext cx="7336033" cy="415463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76" y="5188418"/>
            <a:ext cx="5048250" cy="1447800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6675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69" y="24332"/>
            <a:ext cx="948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Hataların Sabit </a:t>
            </a:r>
            <a:r>
              <a:rPr lang="tr-TR" sz="2800" b="1" dirty="0" err="1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Varyanslı</a:t>
            </a:r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 Hali: Grafik ve Test Sonuçları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6" y="778211"/>
            <a:ext cx="10412544" cy="5920972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599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69" y="24332"/>
            <a:ext cx="948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Hataların Sabit </a:t>
            </a:r>
            <a:r>
              <a:rPr lang="tr-TR" sz="2800" b="1" dirty="0" err="1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Varyanslı</a:t>
            </a:r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 Hali: Artık Grafiği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7" y="736788"/>
            <a:ext cx="10292349" cy="5829852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3240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69" y="24332"/>
            <a:ext cx="948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Cook's</a:t>
            </a:r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 </a:t>
            </a:r>
            <a:r>
              <a:rPr lang="tr-TR" sz="2800" b="1" dirty="0" err="1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Distance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2" y="816423"/>
            <a:ext cx="10406904" cy="5853884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0995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69" y="24332"/>
            <a:ext cx="948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Residuals</a:t>
            </a:r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 vs. </a:t>
            </a:r>
            <a:r>
              <a:rPr lang="tr-TR" sz="2800" b="1" dirty="0" err="1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Leverage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6" y="712652"/>
            <a:ext cx="10609979" cy="6005648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3294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69" y="24332"/>
            <a:ext cx="948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Güven Aralıkları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7" y="770723"/>
            <a:ext cx="3933825" cy="3333750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9524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69" y="24332"/>
            <a:ext cx="948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%95 Güven Aralığında Yeni Gözlem Tahmin Sonuçları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69" y="970597"/>
            <a:ext cx="10820400" cy="199072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2069" y="3168923"/>
            <a:ext cx="410330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95%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Güven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Aralığı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: 715.3476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 615.5252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2069" y="3591968"/>
            <a:ext cx="333905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95% </a:t>
            </a:r>
            <a:r>
              <a:rPr lang="en-US" altLang="en-US" sz="1400" dirty="0" err="1">
                <a:solidFill>
                  <a:srgbClr val="000000"/>
                </a:solidFill>
                <a:latin typeface="Bahnschrift SemiBold" panose="020B0502040204020203" pitchFamily="34" charset="0"/>
              </a:rPr>
              <a:t>Kestirim</a:t>
            </a:r>
            <a:r>
              <a:rPr lang="en-US" altLang="en-US" sz="14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Bahnschrift SemiBold" panose="020B0502040204020203" pitchFamily="34" charset="0"/>
              </a:rPr>
              <a:t>Aralığı</a:t>
            </a:r>
            <a:r>
              <a:rPr lang="en-US" altLang="en-US" sz="14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: 715.3476 </a:t>
            </a:r>
            <a:r>
              <a:rPr lang="en-US" altLang="en-US" sz="1400" dirty="0" err="1">
                <a:solidFill>
                  <a:srgbClr val="000000"/>
                </a:solidFill>
                <a:latin typeface="Bahnschrift SemiBold" panose="020B0502040204020203" pitchFamily="34" charset="0"/>
              </a:rPr>
              <a:t>ile</a:t>
            </a:r>
            <a:r>
              <a:rPr lang="en-US" altLang="en-US" sz="14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 161.6556 </a:t>
            </a:r>
          </a:p>
        </p:txBody>
      </p:sp>
    </p:spTree>
    <p:extLst>
      <p:ext uri="{BB962C8B-B14F-4D97-AF65-F5344CB8AC3E}">
        <p14:creationId xmlns:p14="http://schemas.microsoft.com/office/powerpoint/2010/main" val="33564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76479" y="1436780"/>
            <a:ext cx="55182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ahnschrift SemiBold" panose="020B0502040204020203" pitchFamily="34" charset="0"/>
              </a:rPr>
              <a:t>Bu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veri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seti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orijinal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olarak</a:t>
            </a:r>
            <a:r>
              <a:rPr lang="en-US" sz="2000" dirty="0" smtClean="0">
                <a:latin typeface="Bahnschrift SemiBold" panose="020B0502040204020203" pitchFamily="34" charset="0"/>
              </a:rPr>
              <a:t> Carnegie Mellon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Üniversitesi'nde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bulunan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StatLib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kütüphanesinden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alınmıştır</a:t>
            </a:r>
            <a:r>
              <a:rPr lang="en-US" sz="2000" dirty="0" smtClean="0">
                <a:latin typeface="Bahnschrift SemiBold" panose="020B0502040204020203" pitchFamily="34" charset="0"/>
              </a:rPr>
              <a:t>. </a:t>
            </a:r>
            <a:endParaRPr lang="tr-TR" sz="2000" dirty="0" smtClean="0">
              <a:latin typeface="Bahnschrift SemiBold" panose="020B0502040204020203" pitchFamily="34" charset="0"/>
            </a:endParaRPr>
          </a:p>
          <a:p>
            <a:endParaRPr lang="tr-TR" sz="2000" dirty="0">
              <a:latin typeface="Bahnschrift SemiBold" panose="020B0502040204020203" pitchFamily="34" charset="0"/>
            </a:endParaRPr>
          </a:p>
          <a:p>
            <a:r>
              <a:rPr lang="en-US" sz="2000" dirty="0" err="1" smtClean="0">
                <a:latin typeface="Bahnschrift SemiBold" panose="020B0502040204020203" pitchFamily="34" charset="0"/>
              </a:rPr>
              <a:t>Veri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seti</a:t>
            </a:r>
            <a:r>
              <a:rPr lang="en-US" sz="2000" dirty="0" smtClean="0">
                <a:latin typeface="Bahnschrift SemiBold" panose="020B0502040204020203" pitchFamily="34" charset="0"/>
              </a:rPr>
              <a:t> 1988 ASA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Grafik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Bölümü</a:t>
            </a:r>
            <a:r>
              <a:rPr lang="en-US" sz="2000" dirty="0" smtClean="0">
                <a:latin typeface="Bahnschrift SemiBold" panose="020B0502040204020203" pitchFamily="34" charset="0"/>
              </a:rPr>
              <a:t> Poster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Oturumu'nda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kullanılan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verilerin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bir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parçasıdır</a:t>
            </a:r>
            <a:r>
              <a:rPr lang="en-US" sz="2000" dirty="0" smtClean="0">
                <a:latin typeface="Bahnschrift SemiBold" panose="020B0502040204020203" pitchFamily="34" charset="0"/>
              </a:rPr>
              <a:t>. </a:t>
            </a:r>
            <a:endParaRPr lang="tr-TR" sz="2000" dirty="0" smtClean="0">
              <a:latin typeface="Bahnschrift SemiBold" panose="020B0502040204020203" pitchFamily="34" charset="0"/>
            </a:endParaRPr>
          </a:p>
          <a:p>
            <a:endParaRPr lang="tr-TR" sz="2000" dirty="0">
              <a:latin typeface="Bahnschrift SemiBold" panose="020B0502040204020203" pitchFamily="34" charset="0"/>
            </a:endParaRPr>
          </a:p>
          <a:p>
            <a:r>
              <a:rPr lang="en-US" sz="2000" dirty="0" err="1" smtClean="0">
                <a:latin typeface="Bahnschrift SemiBold" panose="020B0502040204020203" pitchFamily="34" charset="0"/>
              </a:rPr>
              <a:t>Maaş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verileri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orijinal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olarak</a:t>
            </a:r>
            <a:r>
              <a:rPr lang="en-US" sz="2000" dirty="0" smtClean="0">
                <a:latin typeface="Bahnschrift SemiBold" panose="020B0502040204020203" pitchFamily="34" charset="0"/>
              </a:rPr>
              <a:t> Sports Illustrated, 20 Nisan 1987'den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alınmıştır</a:t>
            </a:r>
            <a:r>
              <a:rPr lang="en-US" sz="2000" dirty="0" smtClean="0">
                <a:latin typeface="Bahnschrift SemiBold" panose="020B0502040204020203" pitchFamily="34" charset="0"/>
              </a:rPr>
              <a:t>. </a:t>
            </a:r>
            <a:endParaRPr lang="tr-TR" sz="2000" dirty="0" smtClean="0">
              <a:latin typeface="Bahnschrift SemiBold" panose="020B0502040204020203" pitchFamily="34" charset="0"/>
            </a:endParaRPr>
          </a:p>
          <a:p>
            <a:endParaRPr lang="tr-TR" sz="2000" dirty="0">
              <a:latin typeface="Bahnschrift SemiBold" panose="020B0502040204020203" pitchFamily="34" charset="0"/>
            </a:endParaRPr>
          </a:p>
          <a:p>
            <a:r>
              <a:rPr lang="en-US" sz="2000" dirty="0" smtClean="0">
                <a:latin typeface="Bahnschrift SemiBold" panose="020B0502040204020203" pitchFamily="34" charset="0"/>
              </a:rPr>
              <a:t>1986 ve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kariyer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istatistikleri</a:t>
            </a:r>
            <a:r>
              <a:rPr lang="en-US" sz="2000" dirty="0" smtClean="0">
                <a:latin typeface="Bahnschrift SemiBold" panose="020B0502040204020203" pitchFamily="34" charset="0"/>
              </a:rPr>
              <a:t>, Collier Books, Macmillan Publishing Company, New York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tarafından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yayınlanan</a:t>
            </a:r>
            <a:r>
              <a:rPr lang="en-US" sz="2000" dirty="0" smtClean="0">
                <a:latin typeface="Bahnschrift SemiBold" panose="020B0502040204020203" pitchFamily="34" charset="0"/>
              </a:rPr>
              <a:t> 1987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Beyzbol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Ansiklopedisi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Güncellemesinden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elde</a:t>
            </a:r>
            <a:r>
              <a:rPr lang="en-US" sz="2000" dirty="0" smtClean="0">
                <a:latin typeface="Bahnschrift SemiBold" panose="020B0502040204020203" pitchFamily="34" charset="0"/>
              </a:rPr>
              <a:t>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edilmiştir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pic>
        <p:nvPicPr>
          <p:cNvPr id="2052" name="Picture 4" descr="https://avatars.mds.yandex.net/i?id=30176efbcd18caf2a86c85ac1becc93ecbf09505-10143023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486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76479" y="669224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Veri Seti Hikayesi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70" y="207212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Değişkenler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952901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076" y="1155032"/>
            <a:ext cx="147560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400" dirty="0" smtClean="0">
                <a:latin typeface="Bahnschrift SemiBold" panose="020B0502040204020203" pitchFamily="34" charset="0"/>
              </a:rPr>
              <a:t>20 Değişken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1082" y="1155032"/>
            <a:ext cx="174671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400" dirty="0" smtClean="0">
                <a:latin typeface="Bahnschrift SemiBold" panose="020B0502040204020203" pitchFamily="34" charset="0"/>
              </a:rPr>
              <a:t>322 Gözlem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201" y="1155032"/>
            <a:ext cx="147560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400" dirty="0" smtClean="0">
                <a:latin typeface="Bahnschrift SemiBold" panose="020B0502040204020203" pitchFamily="34" charset="0"/>
              </a:rPr>
              <a:t>21 KB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4" y="1587936"/>
            <a:ext cx="11680823" cy="51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70" y="72462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Base Model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673775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3" y="751869"/>
            <a:ext cx="4222429" cy="598579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18" name="Group 17"/>
          <p:cNvGrpSpPr/>
          <p:nvPr/>
        </p:nvGrpSpPr>
        <p:grpSpPr>
          <a:xfrm>
            <a:off x="5021178" y="718681"/>
            <a:ext cx="6981524" cy="2117553"/>
            <a:chOff x="5021178" y="718681"/>
            <a:chExt cx="6981524" cy="2117553"/>
          </a:xfrm>
        </p:grpSpPr>
        <p:sp>
          <p:nvSpPr>
            <p:cNvPr id="10" name="Rectangle 9"/>
            <p:cNvSpPr/>
            <p:nvPr/>
          </p:nvSpPr>
          <p:spPr>
            <a:xfrm>
              <a:off x="5021178" y="718681"/>
              <a:ext cx="6981524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0" i="0" dirty="0" smtClean="0">
                  <a:effectLst/>
                </a:rPr>
                <a:t>Bu model </a:t>
              </a:r>
              <a:r>
                <a:rPr lang="en-US" b="0" i="0" dirty="0" err="1" smtClean="0">
                  <a:effectLst/>
                </a:rPr>
                <a:t>çıktısında</a:t>
              </a:r>
              <a:r>
                <a:rPr lang="en-US" b="0" i="0" dirty="0" smtClean="0">
                  <a:effectLst/>
                </a:rPr>
                <a:t> "</a:t>
              </a:r>
              <a:r>
                <a:rPr lang="en-US" b="0" i="0" dirty="0" err="1" smtClean="0">
                  <a:effectLst/>
                </a:rPr>
                <a:t>Pr</a:t>
              </a:r>
              <a:r>
                <a:rPr lang="en-US" b="0" i="0" dirty="0" smtClean="0">
                  <a:effectLst/>
                </a:rPr>
                <a:t>(&gt;|t|)" </a:t>
              </a:r>
              <a:r>
                <a:rPr lang="en-US" b="0" i="0" dirty="0" err="1" smtClean="0">
                  <a:effectLst/>
                </a:rPr>
                <a:t>sütunundaki</a:t>
              </a:r>
              <a:r>
                <a:rPr lang="en-US" b="0" i="0" dirty="0" smtClean="0">
                  <a:effectLst/>
                </a:rPr>
                <a:t> p </a:t>
              </a:r>
              <a:r>
                <a:rPr lang="en-US" b="0" i="0" dirty="0" err="1" smtClean="0">
                  <a:effectLst/>
                </a:rPr>
                <a:t>değerleri</a:t>
              </a:r>
              <a:r>
                <a:rPr lang="en-US" b="0" i="0" dirty="0" smtClean="0">
                  <a:effectLst/>
                </a:rPr>
                <a:t> </a:t>
              </a:r>
              <a:r>
                <a:rPr lang="en-US" b="0" i="0" dirty="0" err="1" smtClean="0">
                  <a:effectLst/>
                </a:rPr>
                <a:t>anlamlılığı</a:t>
              </a:r>
              <a:r>
                <a:rPr lang="en-US" b="0" i="0" dirty="0" smtClean="0">
                  <a:effectLst/>
                </a:rPr>
                <a:t> </a:t>
              </a:r>
              <a:r>
                <a:rPr lang="en-US" b="0" i="0" dirty="0" err="1" smtClean="0">
                  <a:effectLst/>
                </a:rPr>
                <a:t>belirtir</a:t>
              </a:r>
              <a:r>
                <a:rPr lang="en-US" b="0" i="0" dirty="0" smtClean="0">
                  <a:effectLst/>
                </a:rPr>
                <a:t>. 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1178" y="1358906"/>
              <a:ext cx="6981524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0" i="0" dirty="0" err="1" smtClean="0">
                  <a:effectLst/>
                </a:rPr>
                <a:t>Çıktıda</a:t>
              </a:r>
              <a:r>
                <a:rPr lang="en-US" b="0" i="0" dirty="0" smtClean="0">
                  <a:effectLst/>
                </a:rPr>
                <a:t> </a:t>
              </a:r>
              <a:r>
                <a:rPr lang="en-US" b="0" i="0" dirty="0" err="1" smtClean="0">
                  <a:effectLst/>
                </a:rPr>
                <a:t>dikkate</a:t>
              </a:r>
              <a:r>
                <a:rPr lang="en-US" b="0" i="0" dirty="0" smtClean="0">
                  <a:effectLst/>
                </a:rPr>
                <a:t> </a:t>
              </a:r>
              <a:r>
                <a:rPr lang="en-US" b="0" i="0" dirty="0" err="1" smtClean="0">
                  <a:effectLst/>
                </a:rPr>
                <a:t>alınması</a:t>
              </a:r>
              <a:r>
                <a:rPr lang="en-US" b="0" i="0" dirty="0" smtClean="0">
                  <a:effectLst/>
                </a:rPr>
                <a:t> </a:t>
              </a:r>
              <a:r>
                <a:rPr lang="en-US" b="0" i="0" dirty="0" err="1" smtClean="0">
                  <a:effectLst/>
                </a:rPr>
                <a:t>gereken</a:t>
              </a:r>
              <a:r>
                <a:rPr lang="en-US" b="0" i="0" dirty="0" smtClean="0">
                  <a:effectLst/>
                </a:rPr>
                <a:t> </a:t>
              </a:r>
              <a:r>
                <a:rPr lang="en-US" b="0" i="0" dirty="0" err="1" smtClean="0">
                  <a:effectLst/>
                </a:rPr>
                <a:t>anlamlı</a:t>
              </a:r>
              <a:r>
                <a:rPr lang="en-US" b="0" i="0" dirty="0" smtClean="0">
                  <a:effectLst/>
                </a:rPr>
                <a:t> </a:t>
              </a:r>
              <a:r>
                <a:rPr lang="en-US" b="0" i="0" dirty="0" err="1" smtClean="0">
                  <a:effectLst/>
                </a:rPr>
                <a:t>katsayılar</a:t>
              </a:r>
              <a:r>
                <a:rPr lang="en-US" b="0" i="0" dirty="0" smtClean="0">
                  <a:effectLst/>
                </a:rPr>
                <a:t> </a:t>
              </a:r>
              <a:r>
                <a:rPr lang="en-US" b="0" i="0" dirty="0" err="1" smtClean="0">
                  <a:effectLst/>
                </a:rPr>
                <a:t>şunlardır</a:t>
              </a:r>
              <a:r>
                <a:rPr lang="en-US" b="0" i="0" dirty="0" smtClean="0">
                  <a:effectLst/>
                </a:rPr>
                <a:t>:</a:t>
              </a:r>
              <a:endParaRPr lang="tr-TR" b="0" i="0" dirty="0" smtClean="0">
                <a:effectLst/>
              </a:endParaRPr>
            </a:p>
            <a:p>
              <a:endParaRPr lang="en-US" b="0" i="0" dirty="0" smtClean="0">
                <a:effectLst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b="0" i="0" dirty="0" smtClean="0">
                  <a:effectLst/>
                </a:rPr>
                <a:t>Years: p </a:t>
              </a:r>
              <a:r>
                <a:rPr lang="en-US" b="0" i="0" dirty="0" err="1" smtClean="0">
                  <a:effectLst/>
                </a:rPr>
                <a:t>değeri</a:t>
              </a:r>
              <a:r>
                <a:rPr lang="en-US" b="0" i="0" dirty="0" smtClean="0">
                  <a:effectLst/>
                </a:rPr>
                <a:t> 0.0213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b="0" i="0" dirty="0" err="1" smtClean="0">
                  <a:effectLst/>
                </a:rPr>
                <a:t>CWalks</a:t>
              </a:r>
              <a:r>
                <a:rPr lang="en-US" b="0" i="0" dirty="0" smtClean="0">
                  <a:effectLst/>
                </a:rPr>
                <a:t>: p </a:t>
              </a:r>
              <a:r>
                <a:rPr lang="en-US" b="0" i="0" dirty="0" err="1" smtClean="0">
                  <a:effectLst/>
                </a:rPr>
                <a:t>değeri</a:t>
              </a:r>
              <a:r>
                <a:rPr lang="en-US" b="0" i="0" dirty="0" smtClean="0">
                  <a:effectLst/>
                </a:rPr>
                <a:t> 0.0193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b="0" i="0" dirty="0" err="1" smtClean="0">
                  <a:effectLst/>
                </a:rPr>
                <a:t>Division_W</a:t>
              </a:r>
              <a:r>
                <a:rPr lang="en-US" b="0" i="0" dirty="0" smtClean="0">
                  <a:effectLst/>
                </a:rPr>
                <a:t>: p </a:t>
              </a:r>
              <a:r>
                <a:rPr lang="en-US" b="0" i="0" dirty="0" err="1" smtClean="0">
                  <a:effectLst/>
                </a:rPr>
                <a:t>değeri</a:t>
              </a:r>
              <a:r>
                <a:rPr lang="en-US" b="0" i="0" dirty="0" smtClean="0">
                  <a:effectLst/>
                </a:rPr>
                <a:t> 0.0372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11552" y="2999864"/>
            <a:ext cx="698152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</a:rPr>
              <a:t>1'e </a:t>
            </a:r>
            <a:r>
              <a:rPr lang="en-US" b="0" i="0" dirty="0" err="1" smtClean="0">
                <a:effectLst/>
              </a:rPr>
              <a:t>yaklaştıkça</a:t>
            </a:r>
            <a:r>
              <a:rPr lang="en-US" b="0" i="0" dirty="0" smtClean="0">
                <a:effectLst/>
              </a:rPr>
              <a:t>, </a:t>
            </a:r>
            <a:r>
              <a:rPr lang="en-US" b="0" i="0" dirty="0" err="1" smtClean="0">
                <a:effectLst/>
              </a:rPr>
              <a:t>modelin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veriyi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daha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iyi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açıkladığını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gösterir</a:t>
            </a:r>
            <a:r>
              <a:rPr lang="en-US" b="0" i="0" dirty="0" smtClean="0">
                <a:effectLst/>
              </a:rPr>
              <a:t>. 0'a </a:t>
            </a:r>
            <a:r>
              <a:rPr lang="en-US" b="0" i="0" dirty="0" err="1" smtClean="0">
                <a:effectLst/>
              </a:rPr>
              <a:t>yaklaştıkça</a:t>
            </a:r>
            <a:r>
              <a:rPr lang="en-US" b="0" i="0" dirty="0" smtClean="0">
                <a:effectLst/>
              </a:rPr>
              <a:t>, </a:t>
            </a:r>
            <a:r>
              <a:rPr lang="en-US" b="0" i="0" dirty="0" err="1" smtClean="0">
                <a:effectLst/>
              </a:rPr>
              <a:t>modelin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veriyi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açıklamada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başarısız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olduğunu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gösterir</a:t>
            </a:r>
            <a:r>
              <a:rPr lang="en-US" b="0" i="0" dirty="0" smtClean="0">
                <a:effectLst/>
              </a:rPr>
              <a:t>. </a:t>
            </a:r>
            <a:endParaRPr lang="tr-TR" b="0" i="0" dirty="0" smtClean="0">
              <a:effectLst/>
            </a:endParaRPr>
          </a:p>
          <a:p>
            <a:endParaRPr lang="tr-TR" dirty="0"/>
          </a:p>
          <a:p>
            <a:r>
              <a:rPr lang="en-US" b="0" i="0" dirty="0" smtClean="0">
                <a:effectLst/>
              </a:rPr>
              <a:t>Model </a:t>
            </a:r>
            <a:r>
              <a:rPr lang="en-US" b="0" i="0" dirty="0" err="1" smtClean="0">
                <a:effectLst/>
              </a:rPr>
              <a:t>çıktısındaki</a:t>
            </a:r>
            <a:r>
              <a:rPr lang="en-US" b="0" i="0" dirty="0" smtClean="0">
                <a:effectLst/>
              </a:rPr>
              <a:t> R-squared </a:t>
            </a:r>
            <a:r>
              <a:rPr lang="en-US" b="0" i="0" dirty="0" err="1" smtClean="0">
                <a:effectLst/>
              </a:rPr>
              <a:t>değeri</a:t>
            </a:r>
            <a:r>
              <a:rPr lang="en-US" b="0" i="0" dirty="0" smtClean="0">
                <a:effectLst/>
              </a:rPr>
              <a:t> </a:t>
            </a:r>
            <a:r>
              <a:rPr lang="en-US" b="1" i="0" dirty="0" smtClean="0">
                <a:solidFill>
                  <a:srgbClr val="002060"/>
                </a:solidFill>
                <a:effectLst/>
              </a:rPr>
              <a:t>0.5263</a:t>
            </a:r>
            <a:r>
              <a:rPr lang="en-US" b="0" i="0" dirty="0" smtClean="0">
                <a:solidFill>
                  <a:srgbClr val="002060"/>
                </a:solidFill>
                <a:effectLst/>
              </a:rPr>
              <a:t>'tür.</a:t>
            </a:r>
            <a:r>
              <a:rPr lang="en-US" b="0" i="0" dirty="0" smtClean="0">
                <a:effectLst/>
              </a:rPr>
              <a:t> Bu, </a:t>
            </a:r>
            <a:r>
              <a:rPr lang="en-US" b="0" i="0" dirty="0" err="1" smtClean="0">
                <a:effectLst/>
              </a:rPr>
              <a:t>modelin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verinin</a:t>
            </a:r>
            <a:r>
              <a:rPr lang="en-US" b="0" i="0" dirty="0" smtClean="0">
                <a:effectLst/>
              </a:rPr>
              <a:t> </a:t>
            </a:r>
            <a:r>
              <a:rPr lang="en-US" b="1" i="0" dirty="0" smtClean="0">
                <a:solidFill>
                  <a:srgbClr val="002060"/>
                </a:solidFill>
                <a:effectLst/>
              </a:rPr>
              <a:t>%52.63'ünü </a:t>
            </a:r>
            <a:r>
              <a:rPr lang="en-US" b="0" i="0" dirty="0" err="1" smtClean="0">
                <a:effectLst/>
              </a:rPr>
              <a:t>açıkladığı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anlamına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gelir</a:t>
            </a:r>
            <a:r>
              <a:rPr lang="en-US" b="0" i="0" dirty="0" smtClean="0">
                <a:effectLst/>
              </a:rPr>
              <a:t>. </a:t>
            </a:r>
            <a:r>
              <a:rPr lang="en-US" b="0" i="0" dirty="0" err="1" smtClean="0">
                <a:effectLst/>
              </a:rPr>
              <a:t>Ancak</a:t>
            </a:r>
            <a:r>
              <a:rPr lang="en-US" b="0" i="0" dirty="0" smtClean="0">
                <a:effectLst/>
              </a:rPr>
              <a:t>, </a:t>
            </a:r>
            <a:r>
              <a:rPr lang="en-US" b="0" i="0" dirty="0" err="1" smtClean="0">
                <a:effectLst/>
              </a:rPr>
              <a:t>bu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değer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yeterince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yüksek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değildir</a:t>
            </a:r>
            <a:r>
              <a:rPr lang="en-US" b="0" i="0" dirty="0" smtClean="0">
                <a:effectLst/>
              </a:rPr>
              <a:t> ve </a:t>
            </a:r>
            <a:r>
              <a:rPr lang="en-US" b="0" i="0" dirty="0" err="1" smtClean="0">
                <a:effectLst/>
              </a:rPr>
              <a:t>modelin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veriyi</a:t>
            </a:r>
            <a:r>
              <a:rPr lang="en-US" b="0" i="0" dirty="0" smtClean="0">
                <a:effectLst/>
              </a:rPr>
              <a:t> tam </a:t>
            </a:r>
            <a:r>
              <a:rPr lang="en-US" b="0" i="0" dirty="0" err="1" smtClean="0">
                <a:effectLst/>
              </a:rPr>
              <a:t>olarak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açıklamada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sınırlamalara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işaret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edebilir</a:t>
            </a:r>
            <a:r>
              <a:rPr lang="en-US" b="0" i="0" dirty="0" smtClean="0">
                <a:effectLst/>
              </a:rPr>
              <a:t>.</a:t>
            </a:r>
            <a:endParaRPr lang="tr-TR" b="0" i="0" dirty="0" smtClean="0">
              <a:effectLst/>
            </a:endParaRPr>
          </a:p>
          <a:p>
            <a:endParaRPr lang="en-US" b="0" i="0" dirty="0" smtClean="0">
              <a:effectLst/>
            </a:endParaRPr>
          </a:p>
          <a:p>
            <a:r>
              <a:rPr lang="en-US" b="0" i="0" dirty="0" smtClean="0">
                <a:effectLst/>
              </a:rPr>
              <a:t>Adjusted R-squared </a:t>
            </a:r>
            <a:r>
              <a:rPr lang="en-US" b="0" i="0" dirty="0" err="1" smtClean="0">
                <a:effectLst/>
              </a:rPr>
              <a:t>değeri</a:t>
            </a:r>
            <a:r>
              <a:rPr lang="en-US" b="0" i="0" dirty="0" smtClean="0">
                <a:effectLst/>
              </a:rPr>
              <a:t> </a:t>
            </a:r>
            <a:r>
              <a:rPr lang="en-US" b="1" i="0" dirty="0" smtClean="0">
                <a:solidFill>
                  <a:srgbClr val="002060"/>
                </a:solidFill>
                <a:effectLst/>
              </a:rPr>
              <a:t>0.4636'</a:t>
            </a:r>
            <a:r>
              <a:rPr lang="en-US" b="0" i="0" dirty="0" smtClean="0">
                <a:solidFill>
                  <a:srgbClr val="002060"/>
                </a:solidFill>
                <a:effectLst/>
              </a:rPr>
              <a:t>dır.</a:t>
            </a:r>
            <a:r>
              <a:rPr lang="en-US" b="0" i="0" dirty="0" smtClean="0">
                <a:effectLst/>
              </a:rPr>
              <a:t> Bu </a:t>
            </a:r>
            <a:r>
              <a:rPr lang="en-US" b="0" i="0" dirty="0" err="1" smtClean="0">
                <a:effectLst/>
              </a:rPr>
              <a:t>değer</a:t>
            </a:r>
            <a:r>
              <a:rPr lang="en-US" b="0" i="0" dirty="0" smtClean="0">
                <a:effectLst/>
              </a:rPr>
              <a:t>, </a:t>
            </a:r>
            <a:r>
              <a:rPr lang="en-US" b="0" i="0" dirty="0" err="1" smtClean="0">
                <a:effectLst/>
              </a:rPr>
              <a:t>modeldeki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bağımsız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değişkenlerin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sayısını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dikkate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alarak</a:t>
            </a:r>
            <a:r>
              <a:rPr lang="en-US" b="0" i="0" dirty="0" smtClean="0">
                <a:effectLst/>
              </a:rPr>
              <a:t> R-</a:t>
            </a:r>
            <a:r>
              <a:rPr lang="en-US" b="0" i="0" dirty="0" err="1" smtClean="0">
                <a:effectLst/>
              </a:rPr>
              <a:t>squared'ı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düzeltir</a:t>
            </a:r>
            <a:r>
              <a:rPr lang="en-US" b="0" i="0" dirty="0" smtClean="0">
                <a:effectLst/>
              </a:rPr>
              <a:t>. </a:t>
            </a:r>
            <a:r>
              <a:rPr lang="en-US" b="0" i="0" dirty="0" err="1" smtClean="0">
                <a:effectLst/>
              </a:rPr>
              <a:t>Daha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küçük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bir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değer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olması</a:t>
            </a:r>
            <a:r>
              <a:rPr lang="en-US" b="0" i="0" dirty="0" smtClean="0">
                <a:effectLst/>
              </a:rPr>
              <a:t>, </a:t>
            </a:r>
            <a:r>
              <a:rPr lang="en-US" b="0" i="0" dirty="0" err="1" smtClean="0">
                <a:effectLst/>
              </a:rPr>
              <a:t>modeldeki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ek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değişkenlerin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eklenmesinin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modelin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performansını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artırmada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sınırlı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bir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etkisi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olduğunu</a:t>
            </a:r>
            <a:r>
              <a:rPr lang="en-US" b="0" i="0" dirty="0" smtClean="0">
                <a:effectLst/>
              </a:rPr>
              <a:t> </a:t>
            </a:r>
            <a:r>
              <a:rPr lang="en-US" b="0" i="0" dirty="0" err="1" smtClean="0">
                <a:effectLst/>
              </a:rPr>
              <a:t>gösterir</a:t>
            </a:r>
            <a:r>
              <a:rPr lang="en-US" b="0" i="0" dirty="0" smtClean="0">
                <a:effectLst/>
              </a:rPr>
              <a:t>.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78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70" y="24332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Base Model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70" y="708763"/>
            <a:ext cx="11325225" cy="25336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82071" y="3400997"/>
            <a:ext cx="338400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dirty="0" err="1" smtClean="0">
                <a:solidFill>
                  <a:srgbClr val="374151"/>
                </a:solidFill>
                <a:effectLst/>
              </a:rPr>
              <a:t>Yüksek</a:t>
            </a:r>
            <a:r>
              <a:rPr lang="en-US" sz="1400" b="1" i="0" dirty="0" smtClean="0">
                <a:solidFill>
                  <a:srgbClr val="374151"/>
                </a:solidFill>
                <a:effectLst/>
              </a:rPr>
              <a:t> VIF (10'dan </a:t>
            </a:r>
            <a:r>
              <a:rPr lang="en-US" sz="1400" b="1" i="0" dirty="0" err="1" smtClean="0">
                <a:solidFill>
                  <a:srgbClr val="374151"/>
                </a:solidFill>
                <a:effectLst/>
              </a:rPr>
              <a:t>büyük</a:t>
            </a:r>
            <a:r>
              <a:rPr lang="en-US" sz="1400" b="1" i="0" dirty="0" smtClean="0">
                <a:solidFill>
                  <a:srgbClr val="374151"/>
                </a:solidFill>
                <a:effectLst/>
              </a:rPr>
              <a:t>):</a:t>
            </a:r>
            <a:endParaRPr lang="en-US" sz="1400" b="0" i="0" dirty="0" smtClean="0">
              <a:solidFill>
                <a:srgbClr val="374151"/>
              </a:solidFill>
              <a:effectLst/>
            </a:endParaRPr>
          </a:p>
          <a:p>
            <a:endParaRPr lang="tr-TR" sz="1400" b="0" i="0" dirty="0" smtClean="0">
              <a:solidFill>
                <a:srgbClr val="374151"/>
              </a:solidFill>
              <a:effectLst/>
            </a:endParaRPr>
          </a:p>
          <a:p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AtBat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, Hits,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CAtBat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CHits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NEW_Avg_AtBat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NEW_Avg_Hits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: Bu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değişkenlerin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VIF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değerleri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nispeten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yüksek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bu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da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bu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değişkenler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arasında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potansiyel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çoklu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doğrusallık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sorunları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olduğunu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gösteriyor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. Bu,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bu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değişkenlerin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birbirleriyle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ilişkili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olabileceği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anlamına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gelir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ve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bağımlı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değişken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üzerindeki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etkilerini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izole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etmeyi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rgbClr val="374151"/>
                </a:solidFill>
                <a:effectLst/>
              </a:rPr>
              <a:t>zorlaştırabilir</a:t>
            </a:r>
            <a:r>
              <a:rPr lang="en-US" sz="1400" b="0" i="0" dirty="0" smtClean="0">
                <a:solidFill>
                  <a:srgbClr val="374151"/>
                </a:solidFill>
                <a:effectLst/>
              </a:rPr>
              <a:t>.</a:t>
            </a:r>
            <a:endParaRPr lang="en-US" sz="1400" b="0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402" y="3400997"/>
            <a:ext cx="3384000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374151"/>
                </a:solidFill>
              </a:rPr>
              <a:t>Orta</a:t>
            </a:r>
            <a:r>
              <a:rPr lang="en-US" sz="1400" b="1" dirty="0">
                <a:solidFill>
                  <a:srgbClr val="374151"/>
                </a:solidFill>
              </a:rPr>
              <a:t> </a:t>
            </a:r>
            <a:r>
              <a:rPr lang="en-US" sz="1400" b="1" dirty="0" err="1">
                <a:solidFill>
                  <a:srgbClr val="374151"/>
                </a:solidFill>
              </a:rPr>
              <a:t>Seviye</a:t>
            </a:r>
            <a:r>
              <a:rPr lang="en-US" sz="1400" b="1" dirty="0">
                <a:solidFill>
                  <a:srgbClr val="374151"/>
                </a:solidFill>
              </a:rPr>
              <a:t> VIF (5 </a:t>
            </a:r>
            <a:r>
              <a:rPr lang="en-US" sz="1400" b="1" dirty="0" err="1">
                <a:solidFill>
                  <a:srgbClr val="374151"/>
                </a:solidFill>
              </a:rPr>
              <a:t>ile</a:t>
            </a:r>
            <a:r>
              <a:rPr lang="en-US" sz="1400" b="1" dirty="0">
                <a:solidFill>
                  <a:srgbClr val="374151"/>
                </a:solidFill>
              </a:rPr>
              <a:t> 10 </a:t>
            </a:r>
            <a:r>
              <a:rPr lang="en-US" sz="1400" b="1" dirty="0" err="1">
                <a:solidFill>
                  <a:srgbClr val="374151"/>
                </a:solidFill>
              </a:rPr>
              <a:t>arası</a:t>
            </a:r>
            <a:r>
              <a:rPr lang="en-US" sz="1400" b="1" dirty="0">
                <a:solidFill>
                  <a:srgbClr val="374151"/>
                </a:solidFill>
              </a:rPr>
              <a:t>):</a:t>
            </a:r>
          </a:p>
          <a:p>
            <a:endParaRPr lang="tr-TR" sz="1400" dirty="0" smtClean="0">
              <a:solidFill>
                <a:srgbClr val="374151"/>
              </a:solidFill>
            </a:endParaRPr>
          </a:p>
          <a:p>
            <a:r>
              <a:rPr lang="en-US" sz="1400" dirty="0" err="1" smtClean="0">
                <a:solidFill>
                  <a:srgbClr val="374151"/>
                </a:solidFill>
              </a:rPr>
              <a:t>HmRun</a:t>
            </a:r>
            <a:r>
              <a:rPr lang="en-US" sz="1400" dirty="0">
                <a:solidFill>
                  <a:srgbClr val="374151"/>
                </a:solidFill>
              </a:rPr>
              <a:t>, Runs, RBI, Years, </a:t>
            </a:r>
            <a:r>
              <a:rPr lang="en-US" sz="1400" dirty="0" err="1">
                <a:solidFill>
                  <a:srgbClr val="374151"/>
                </a:solidFill>
              </a:rPr>
              <a:t>CHmRun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CRuns</a:t>
            </a:r>
            <a:r>
              <a:rPr lang="en-US" sz="1400" dirty="0">
                <a:solidFill>
                  <a:srgbClr val="374151"/>
                </a:solidFill>
              </a:rPr>
              <a:t>, CRBI, </a:t>
            </a:r>
            <a:r>
              <a:rPr lang="en-US" sz="1400" dirty="0" err="1">
                <a:solidFill>
                  <a:srgbClr val="374151"/>
                </a:solidFill>
              </a:rPr>
              <a:t>CWalks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PutOuts</a:t>
            </a:r>
            <a:r>
              <a:rPr lang="en-US" sz="1400" dirty="0">
                <a:solidFill>
                  <a:srgbClr val="374151"/>
                </a:solidFill>
              </a:rPr>
              <a:t>, Assists, </a:t>
            </a:r>
            <a:r>
              <a:rPr lang="en-US" sz="1400" dirty="0" err="1">
                <a:solidFill>
                  <a:srgbClr val="374151"/>
                </a:solidFill>
              </a:rPr>
              <a:t>NEW_HitRatio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NEW_RunRatio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NEW_CHitRatio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NEW_CRunRatio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NEW_Avg_HmRun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NEW_Avg_Runs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NEW_Avg_RBI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NEW_Avg_Walks</a:t>
            </a:r>
            <a:r>
              <a:rPr lang="en-US" sz="1400" dirty="0">
                <a:solidFill>
                  <a:srgbClr val="374151"/>
                </a:solidFill>
              </a:rPr>
              <a:t>: Bu </a:t>
            </a:r>
            <a:r>
              <a:rPr lang="en-US" sz="1400" dirty="0" err="1">
                <a:solidFill>
                  <a:srgbClr val="374151"/>
                </a:solidFill>
              </a:rPr>
              <a:t>değişkenlerin</a:t>
            </a:r>
            <a:r>
              <a:rPr lang="en-US" sz="1400" dirty="0">
                <a:solidFill>
                  <a:srgbClr val="374151"/>
                </a:solidFill>
              </a:rPr>
              <a:t> VIF </a:t>
            </a:r>
            <a:r>
              <a:rPr lang="en-US" sz="1400" dirty="0" err="1">
                <a:solidFill>
                  <a:srgbClr val="374151"/>
                </a:solidFill>
              </a:rPr>
              <a:t>değerleri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orta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seviyede</a:t>
            </a:r>
            <a:r>
              <a:rPr lang="en-US" sz="1400" dirty="0">
                <a:solidFill>
                  <a:srgbClr val="374151"/>
                </a:solidFill>
              </a:rPr>
              <a:t>. </a:t>
            </a:r>
            <a:r>
              <a:rPr lang="en-US" sz="1400" dirty="0" err="1">
                <a:solidFill>
                  <a:srgbClr val="374151"/>
                </a:solidFill>
              </a:rPr>
              <a:t>Tek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başlarına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sorunlu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olmayabilirler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ancak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diğer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değişkenlerle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birlikte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etkileşimleri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çoklu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doğrusallığa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neden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olabilir</a:t>
            </a:r>
            <a:r>
              <a:rPr lang="en-US" sz="1400" dirty="0">
                <a:solidFill>
                  <a:srgbClr val="37415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8733" y="3400997"/>
            <a:ext cx="3384000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374151"/>
                </a:solidFill>
              </a:rPr>
              <a:t>Düşük</a:t>
            </a:r>
            <a:r>
              <a:rPr lang="en-US" sz="1400" b="1" dirty="0">
                <a:solidFill>
                  <a:srgbClr val="374151"/>
                </a:solidFill>
              </a:rPr>
              <a:t> VIF (5'ten </a:t>
            </a:r>
            <a:r>
              <a:rPr lang="en-US" sz="1400" b="1" dirty="0" err="1">
                <a:solidFill>
                  <a:srgbClr val="374151"/>
                </a:solidFill>
              </a:rPr>
              <a:t>küçük</a:t>
            </a:r>
            <a:r>
              <a:rPr lang="en-US" sz="1400" b="1" dirty="0">
                <a:solidFill>
                  <a:srgbClr val="374151"/>
                </a:solidFill>
              </a:rPr>
              <a:t>):</a:t>
            </a:r>
          </a:p>
          <a:p>
            <a:endParaRPr lang="tr-TR" sz="1400" dirty="0" smtClean="0">
              <a:solidFill>
                <a:srgbClr val="374151"/>
              </a:solidFill>
            </a:endParaRPr>
          </a:p>
          <a:p>
            <a:r>
              <a:rPr lang="en-US" sz="1400" dirty="0" smtClean="0">
                <a:solidFill>
                  <a:srgbClr val="374151"/>
                </a:solidFill>
              </a:rPr>
              <a:t>Walks</a:t>
            </a:r>
            <a:r>
              <a:rPr lang="en-US" sz="1400" dirty="0">
                <a:solidFill>
                  <a:srgbClr val="374151"/>
                </a:solidFill>
              </a:rPr>
              <a:t>, Errors, </a:t>
            </a:r>
            <a:r>
              <a:rPr lang="en-US" sz="1400" dirty="0" err="1">
                <a:solidFill>
                  <a:srgbClr val="374151"/>
                </a:solidFill>
              </a:rPr>
              <a:t>League_N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Division_W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NewLeague_N</a:t>
            </a:r>
            <a:r>
              <a:rPr lang="en-US" sz="1400" dirty="0">
                <a:solidFill>
                  <a:srgbClr val="374151"/>
                </a:solidFill>
              </a:rPr>
              <a:t>: Bu </a:t>
            </a:r>
            <a:r>
              <a:rPr lang="en-US" sz="1400" dirty="0" err="1">
                <a:solidFill>
                  <a:srgbClr val="374151"/>
                </a:solidFill>
              </a:rPr>
              <a:t>değişkenlerin</a:t>
            </a:r>
            <a:r>
              <a:rPr lang="en-US" sz="1400" dirty="0">
                <a:solidFill>
                  <a:srgbClr val="374151"/>
                </a:solidFill>
              </a:rPr>
              <a:t> VIF </a:t>
            </a:r>
            <a:r>
              <a:rPr lang="en-US" sz="1400" dirty="0" err="1">
                <a:solidFill>
                  <a:srgbClr val="374151"/>
                </a:solidFill>
              </a:rPr>
              <a:t>değerleri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nispeten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düşük</a:t>
            </a:r>
            <a:r>
              <a:rPr lang="en-US" sz="1400" dirty="0">
                <a:solidFill>
                  <a:srgbClr val="374151"/>
                </a:solidFill>
              </a:rPr>
              <a:t>, </a:t>
            </a:r>
            <a:r>
              <a:rPr lang="en-US" sz="1400" dirty="0" err="1">
                <a:solidFill>
                  <a:srgbClr val="374151"/>
                </a:solidFill>
              </a:rPr>
              <a:t>bu</a:t>
            </a:r>
            <a:r>
              <a:rPr lang="en-US" sz="1400" dirty="0">
                <a:solidFill>
                  <a:srgbClr val="374151"/>
                </a:solidFill>
              </a:rPr>
              <a:t> da </a:t>
            </a:r>
            <a:r>
              <a:rPr lang="en-US" sz="1400" dirty="0" err="1">
                <a:solidFill>
                  <a:srgbClr val="374151"/>
                </a:solidFill>
              </a:rPr>
              <a:t>onların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çoklu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doğrusallıktan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daha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az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etkilendiğini</a:t>
            </a:r>
            <a:r>
              <a:rPr lang="en-US" sz="1400" dirty="0">
                <a:solidFill>
                  <a:srgbClr val="374151"/>
                </a:solidFill>
              </a:rPr>
              <a:t> </a:t>
            </a:r>
            <a:r>
              <a:rPr lang="en-US" sz="1400" dirty="0" err="1">
                <a:solidFill>
                  <a:srgbClr val="374151"/>
                </a:solidFill>
              </a:rPr>
              <a:t>gösteriyor</a:t>
            </a:r>
            <a:r>
              <a:rPr lang="en-US" sz="1400" dirty="0">
                <a:solidFill>
                  <a:srgbClr val="37415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7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70" y="24332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Değişken Seçim Yöntemleri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7" y="903070"/>
            <a:ext cx="111061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70" y="24332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Değişken Seçim Yöntemleri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7" y="777590"/>
            <a:ext cx="9312620" cy="20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70" y="24332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Değişken Seçim Yöntemleri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52" y="704440"/>
            <a:ext cx="10499436" cy="58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070" y="24332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Final Model</a:t>
            </a:r>
            <a:endParaRPr lang="en-US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447" y="558262"/>
            <a:ext cx="1141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6" y="727796"/>
            <a:ext cx="6004811" cy="391809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6" y="4944629"/>
            <a:ext cx="11558095" cy="809625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8985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2d3cb664-daff-4726-8087-8ace3fdeffa9</TitusGUID>
  <TitusMetadata xmlns="">eyJucyI6IlRHQiIsInByb3BzIjpbeyJuIjoiR0JDbGFzc2lmaWNhdGlvbiIsInZhbHMiOlt7InZhbHVlIjoiR0UtQjVDODZBOUI3NEJEIn1dfSx7Im4iOiJUR0JLVktLIiwidmFscyI6W3sidmFsdWUiOiJHTktWLUJGNUE4OTY3NTE3MCJ9XX0seyJuIjoiVEdCTGFiZWxpbmciLCJ2YWxzIjpbeyJ2YWx1ZSI6IkhBLTNDNDQ3NzA4RDk2NCJ9XX1dfQ==</TitusMetadata>
</titus>
</file>

<file path=customXml/itemProps1.xml><?xml version="1.0" encoding="utf-8"?>
<ds:datastoreItem xmlns:ds="http://schemas.openxmlformats.org/officeDocument/2006/customXml" ds:itemID="{22BFE00D-1A22-4685-8310-526511764BAA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448</Words>
  <Application>Microsoft Office PowerPoint</Application>
  <PresentationFormat>Widescreen</PresentationFormat>
  <Paragraphs>68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Bahnschrift SemiBold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 YAKUT</dc:creator>
  <cp:keywords>GE-B5C86A9B74BD, GNKV-BF5A89675170</cp:keywords>
  <cp:lastModifiedBy>IRFAN YAKUT</cp:lastModifiedBy>
  <cp:revision>23</cp:revision>
  <dcterms:created xsi:type="dcterms:W3CDTF">2023-11-15T16:56:38Z</dcterms:created>
  <dcterms:modified xsi:type="dcterms:W3CDTF">2023-11-16T08:01:54Z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2d3cb664-daff-4726-8087-8ace3fdeffa9</vt:lpwstr>
  </property>
  <property fmtid="{D5CDD505-2E9C-101B-9397-08002B2CF9AE}" pid="3" name="GBClassification">
    <vt:lpwstr>GE-B5C86A9B74BD</vt:lpwstr>
  </property>
  <property fmtid="{D5CDD505-2E9C-101B-9397-08002B2CF9AE}" pid="4" name="TGBKVKK">
    <vt:lpwstr>GNKV-BF5A89675170</vt:lpwstr>
  </property>
  <property fmtid="{D5CDD505-2E9C-101B-9397-08002B2CF9AE}" pid="5" name="TGBLabeling">
    <vt:lpwstr>HA-3C447708D964</vt:lpwstr>
  </property>
</Properties>
</file>